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62" r:id="rId10"/>
    <p:sldId id="261" r:id="rId11"/>
    <p:sldId id="263" r:id="rId12"/>
    <p:sldId id="260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MBT-303</a:t>
            </a:r>
            <a:br>
              <a:rPr lang="tr-TR" dirty="0" smtClean="0"/>
            </a:br>
            <a:r>
              <a:rPr lang="tr-TR" dirty="0" smtClean="0"/>
              <a:t>Özel öğretim yöntemleri-ı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62100" y="4840941"/>
            <a:ext cx="9070848" cy="441064"/>
          </a:xfrm>
        </p:spPr>
        <p:txBody>
          <a:bodyPr>
            <a:normAutofit/>
          </a:bodyPr>
          <a:lstStyle/>
          <a:p>
            <a:r>
              <a:rPr lang="tr-TR" sz="2000" b="1" smtClean="0"/>
              <a:t>Hafta 10</a:t>
            </a:r>
            <a:r>
              <a:rPr lang="tr-TR" sz="2000" smtClean="0"/>
              <a:t> </a:t>
            </a:r>
            <a:r>
              <a:rPr lang="tr-TR" sz="2000" dirty="0" smtClean="0"/>
              <a:t>: Bilgisayar Laboratuvarları ve Sınıf Yönetimi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65659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80913" y="642594"/>
            <a:ext cx="10544287" cy="766658"/>
          </a:xfrm>
        </p:spPr>
        <p:txBody>
          <a:bodyPr>
            <a:normAutofit/>
          </a:bodyPr>
          <a:lstStyle/>
          <a:p>
            <a:r>
              <a:rPr lang="tr-TR" sz="4000" dirty="0"/>
              <a:t>Bilgisayar </a:t>
            </a:r>
            <a:r>
              <a:rPr lang="tr-TR" sz="4000" dirty="0" err="1"/>
              <a:t>Lab</a:t>
            </a:r>
            <a:r>
              <a:rPr lang="tr-TR" sz="4000" dirty="0"/>
              <a:t> </a:t>
            </a:r>
            <a:r>
              <a:rPr lang="tr-TR" sz="4000" dirty="0" smtClean="0"/>
              <a:t>Düzenleri: Yuvarlak Düzen</a:t>
            </a:r>
            <a:endParaRPr lang="tr-TR" sz="4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462" y="3276250"/>
            <a:ext cx="2314575" cy="1532417"/>
          </a:xfrm>
          <a:prstGeom prst="rect">
            <a:avLst/>
          </a:prstGeom>
        </p:spPr>
      </p:pic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3" y="2205430"/>
            <a:ext cx="6411558" cy="3932237"/>
          </a:xfrm>
        </p:spPr>
      </p:pic>
    </p:spTree>
    <p:extLst>
      <p:ext uri="{BB962C8B-B14F-4D97-AF65-F5344CB8AC3E}">
        <p14:creationId xmlns:p14="http://schemas.microsoft.com/office/powerpoint/2010/main" val="328095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1065" y="545775"/>
            <a:ext cx="10705652" cy="884992"/>
          </a:xfrm>
        </p:spPr>
        <p:txBody>
          <a:bodyPr>
            <a:normAutofit/>
          </a:bodyPr>
          <a:lstStyle/>
          <a:p>
            <a:r>
              <a:rPr lang="tr-TR" sz="4000" dirty="0"/>
              <a:t>Bilgisayar </a:t>
            </a:r>
            <a:r>
              <a:rPr lang="tr-TR" sz="4000" dirty="0" err="1"/>
              <a:t>Lab</a:t>
            </a:r>
            <a:r>
              <a:rPr lang="tr-TR" sz="4000" dirty="0"/>
              <a:t> </a:t>
            </a:r>
            <a:r>
              <a:rPr lang="tr-TR" sz="4000" dirty="0" smtClean="0"/>
              <a:t>Düzenleri: Koridor Düzeni A</a:t>
            </a:r>
            <a:endParaRPr lang="tr-TR" sz="4000" dirty="0"/>
          </a:p>
        </p:txBody>
      </p:sp>
      <p:pic>
        <p:nvPicPr>
          <p:cNvPr id="4" name="Resim 3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847" y="3550025"/>
            <a:ext cx="1818042" cy="10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92" y="2226833"/>
            <a:ext cx="6833572" cy="387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8489" y="642594"/>
            <a:ext cx="10436711" cy="895750"/>
          </a:xfrm>
        </p:spPr>
        <p:txBody>
          <a:bodyPr>
            <a:normAutofit/>
          </a:bodyPr>
          <a:lstStyle/>
          <a:p>
            <a:r>
              <a:rPr lang="tr-TR" sz="4000" dirty="0" smtClean="0"/>
              <a:t>Bilgisayar </a:t>
            </a:r>
            <a:r>
              <a:rPr lang="tr-TR" sz="4000" dirty="0" err="1"/>
              <a:t>L</a:t>
            </a:r>
            <a:r>
              <a:rPr lang="tr-TR" sz="4000" dirty="0" err="1" smtClean="0"/>
              <a:t>ab</a:t>
            </a:r>
            <a:r>
              <a:rPr lang="tr-TR" sz="4000" dirty="0" smtClean="0"/>
              <a:t> Düzenleri: Koridor Düzeni B</a:t>
            </a:r>
            <a:endParaRPr lang="tr-TR" sz="40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68186" y="262486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255326" y="26246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030" name="Resim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844" y="3528507"/>
            <a:ext cx="1960361" cy="12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2" y="2506531"/>
            <a:ext cx="6529892" cy="35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1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10393680" cy="971053"/>
          </a:xfrm>
        </p:spPr>
        <p:txBody>
          <a:bodyPr>
            <a:normAutofit/>
          </a:bodyPr>
          <a:lstStyle/>
          <a:p>
            <a:r>
              <a:rPr lang="tr-TR" sz="4000" dirty="0"/>
              <a:t>Bilgisayar </a:t>
            </a:r>
            <a:r>
              <a:rPr lang="tr-TR" sz="4000" dirty="0" err="1"/>
              <a:t>Lab</a:t>
            </a:r>
            <a:r>
              <a:rPr lang="tr-TR" sz="4000" dirty="0"/>
              <a:t> </a:t>
            </a:r>
            <a:r>
              <a:rPr lang="tr-TR" sz="4000" dirty="0" smtClean="0"/>
              <a:t>Düzenleri: Duvar Düzeni</a:t>
            </a:r>
            <a:endParaRPr lang="tr-TR" sz="40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21" y="3590033"/>
            <a:ext cx="1792810" cy="11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29" y="2431229"/>
            <a:ext cx="6658984" cy="368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9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4094" y="642594"/>
            <a:ext cx="10641106" cy="971053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>Bilgisayar </a:t>
            </a:r>
            <a:r>
              <a:rPr lang="tr-TR" sz="4000" dirty="0" err="1"/>
              <a:t>Lab</a:t>
            </a:r>
            <a:r>
              <a:rPr lang="tr-TR" sz="4000" dirty="0"/>
              <a:t> </a:t>
            </a:r>
            <a:r>
              <a:rPr lang="tr-TR" sz="4000" dirty="0" smtClean="0"/>
              <a:t>Düzenleri: Tek Yön (Sınıf) Düzeni</a:t>
            </a:r>
            <a:endParaRPr lang="tr-TR" sz="40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05" y="2216074"/>
            <a:ext cx="5223506" cy="4219001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828" y="2216073"/>
            <a:ext cx="5459048" cy="42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5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Bilgisayar </a:t>
            </a:r>
            <a:r>
              <a:rPr lang="tr-TR" sz="4000" dirty="0" err="1"/>
              <a:t>Lab</a:t>
            </a:r>
            <a:r>
              <a:rPr lang="tr-TR" sz="4000" dirty="0"/>
              <a:t> </a:t>
            </a:r>
            <a:r>
              <a:rPr lang="tr-TR" sz="4000" dirty="0" smtClean="0"/>
              <a:t>Düzenleri: Karışık Düzen</a:t>
            </a:r>
            <a:endParaRPr lang="tr-TR" sz="40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073" y="2355924"/>
            <a:ext cx="8154296" cy="3915783"/>
          </a:xfrm>
        </p:spPr>
      </p:pic>
    </p:spTree>
    <p:extLst>
      <p:ext uri="{BB962C8B-B14F-4D97-AF65-F5344CB8AC3E}">
        <p14:creationId xmlns:p14="http://schemas.microsoft.com/office/powerpoint/2010/main" val="224502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3438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Bilgisayar </a:t>
            </a:r>
            <a:r>
              <a:rPr lang="tr-TR" dirty="0" err="1" smtClean="0"/>
              <a:t>Lab</a:t>
            </a:r>
            <a:r>
              <a:rPr lang="tr-TR" dirty="0" smtClean="0"/>
              <a:t> Yönetim Sistemleri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0006" y="1516828"/>
            <a:ext cx="10415194" cy="1764254"/>
          </a:xfrm>
        </p:spPr>
        <p:txBody>
          <a:bodyPr>
            <a:normAutofit/>
          </a:bodyPr>
          <a:lstStyle/>
          <a:p>
            <a:r>
              <a:rPr lang="tr-TR" sz="2000" b="1" dirty="0" err="1" smtClean="0"/>
              <a:t>NetOp</a:t>
            </a:r>
            <a:r>
              <a:rPr lang="tr-TR" sz="2000" b="1" dirty="0" smtClean="0"/>
              <a:t> School</a:t>
            </a:r>
            <a:r>
              <a:rPr lang="tr-TR" sz="2000" dirty="0" smtClean="0"/>
              <a:t>, </a:t>
            </a:r>
            <a:r>
              <a:rPr lang="tr-TR" sz="2000" b="1" dirty="0" err="1" smtClean="0"/>
              <a:t>NetSupport</a:t>
            </a:r>
            <a:r>
              <a:rPr lang="tr-TR" sz="2000" dirty="0" smtClean="0"/>
              <a:t>, </a:t>
            </a:r>
            <a:r>
              <a:rPr lang="tr-TR" sz="2000" b="1" dirty="0" err="1" smtClean="0"/>
              <a:t>Veyon</a:t>
            </a:r>
            <a:r>
              <a:rPr lang="tr-TR" sz="2000" dirty="0" smtClean="0"/>
              <a:t>, </a:t>
            </a:r>
            <a:r>
              <a:rPr lang="tr-TR" sz="2000" b="1" dirty="0" err="1"/>
              <a:t>LanSchool</a:t>
            </a:r>
            <a:r>
              <a:rPr lang="tr-TR" sz="2000" b="1" dirty="0"/>
              <a:t> </a:t>
            </a:r>
            <a:r>
              <a:rPr lang="tr-TR" sz="2000" b="1" dirty="0" err="1" smtClean="0"/>
              <a:t>Lite</a:t>
            </a:r>
            <a:r>
              <a:rPr lang="tr-TR" sz="2000" dirty="0" smtClean="0"/>
              <a:t> ve </a:t>
            </a:r>
            <a:r>
              <a:rPr lang="tr-TR" sz="2000" b="1" dirty="0" err="1" smtClean="0"/>
              <a:t>Faronics</a:t>
            </a:r>
            <a:r>
              <a:rPr lang="tr-TR" sz="2000" b="1" dirty="0" smtClean="0"/>
              <a:t> </a:t>
            </a:r>
            <a:r>
              <a:rPr lang="tr-TR" sz="2000" b="1" dirty="0" err="1"/>
              <a:t>Insight</a:t>
            </a:r>
            <a:r>
              <a:rPr lang="tr-TR" sz="2000" b="1" dirty="0"/>
              <a:t> </a:t>
            </a:r>
            <a:r>
              <a:rPr lang="tr-TR" sz="2000" dirty="0" smtClean="0"/>
              <a:t>gibi ağ üzerinden çalışan sınıf yönetimi sistemleri ile bilgisayar laboratuvarlarında öğretmenin kendi bilgisayarından laboratuvardaki tüm bilgisayarları izlemesi ve yönetmesi olanaklıdır.</a:t>
            </a:r>
            <a:endParaRPr lang="tr-TR" sz="2000" dirty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6" y="3453204"/>
            <a:ext cx="5174428" cy="277547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379" y="3453204"/>
            <a:ext cx="5240767" cy="277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451822"/>
            <a:ext cx="10058400" cy="742278"/>
          </a:xfrm>
        </p:spPr>
        <p:txBody>
          <a:bodyPr>
            <a:normAutofit/>
          </a:bodyPr>
          <a:lstStyle/>
          <a:p>
            <a:r>
              <a:rPr lang="tr-TR" sz="4400" dirty="0"/>
              <a:t>Bilgisayar </a:t>
            </a:r>
            <a:r>
              <a:rPr lang="tr-TR" sz="4400" dirty="0" err="1"/>
              <a:t>Lab</a:t>
            </a:r>
            <a:r>
              <a:rPr lang="tr-TR" sz="4400" dirty="0"/>
              <a:t> Yönetim Sistemleri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095" y="1957892"/>
            <a:ext cx="6207164" cy="4365036"/>
          </a:xfrm>
        </p:spPr>
      </p:pic>
      <p:sp>
        <p:nvSpPr>
          <p:cNvPr id="7" name="Dikdörtgen 6"/>
          <p:cNvSpPr/>
          <p:nvPr/>
        </p:nvSpPr>
        <p:spPr>
          <a:xfrm>
            <a:off x="494852" y="2334409"/>
            <a:ext cx="4647303" cy="3265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/>
              <a:t>Bu tür sistemler öğretmenlere öğrencilerin bilgisayar ekranlarını </a:t>
            </a:r>
            <a:r>
              <a:rPr lang="tr-TR" sz="2000" dirty="0"/>
              <a:t>izleme, </a:t>
            </a:r>
            <a:r>
              <a:rPr lang="tr-TR" sz="2000" dirty="0" smtClean="0"/>
              <a:t>denetleme, ekran görüntüsünü kilitleme, dosya /görev paylaşma  ve ölçme-değerlendirme gibi tüm </a:t>
            </a:r>
            <a:r>
              <a:rPr lang="tr-TR" sz="2000" dirty="0" err="1" smtClean="0"/>
              <a:t>öğretimsel</a:t>
            </a:r>
            <a:r>
              <a:rPr lang="tr-TR" sz="2000" dirty="0" smtClean="0"/>
              <a:t> etkinlikleri gerçekleştirmede yardımcıdırlar.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9262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5"/>
            <a:ext cx="10058400" cy="508474"/>
          </a:xfrm>
        </p:spPr>
        <p:txBody>
          <a:bodyPr>
            <a:normAutofit/>
          </a:bodyPr>
          <a:lstStyle/>
          <a:p>
            <a:r>
              <a:rPr lang="tr-TR" sz="2800" dirty="0" smtClean="0"/>
              <a:t>Kaynaklar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5459" y="1506071"/>
            <a:ext cx="10789920" cy="4528969"/>
          </a:xfrm>
        </p:spPr>
        <p:txBody>
          <a:bodyPr/>
          <a:lstStyle/>
          <a:p>
            <a:r>
              <a:rPr lang="tr-TR" dirty="0"/>
              <a:t>Demirci, F. (2013). </a:t>
            </a:r>
            <a:r>
              <a:rPr lang="tr-TR" i="1" dirty="0"/>
              <a:t>Bilişim Teknolojileri Öğretmenlerinin Bilgi Teknolojisi Sınıflarındaki Sınıf Yönetimlerinin İncelenmesi. </a:t>
            </a:r>
            <a:r>
              <a:rPr lang="tr-TR" dirty="0"/>
              <a:t>Yayınlanmamış Yüksek Lisans Tezi, Ankara Üniversitesi, Eğitim Bilimleri Enstitüsü, Ankara.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en-US" dirty="0" err="1" smtClean="0"/>
              <a:t>Deryakulu</a:t>
            </a:r>
            <a:r>
              <a:rPr lang="en-US" dirty="0"/>
              <a:t>, D. &amp; </a:t>
            </a:r>
            <a:r>
              <a:rPr lang="en-US" dirty="0" err="1"/>
              <a:t>Akbaba-Altun</a:t>
            </a:r>
            <a:r>
              <a:rPr lang="en-US" dirty="0"/>
              <a:t>, S. (2014). Classroom </a:t>
            </a:r>
            <a:r>
              <a:rPr lang="tr-TR" dirty="0" smtClean="0"/>
              <a:t>m</a:t>
            </a:r>
            <a:r>
              <a:rPr lang="en-US" dirty="0" err="1" smtClean="0"/>
              <a:t>anagement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tr-TR" dirty="0" smtClean="0"/>
              <a:t>m</a:t>
            </a:r>
            <a:r>
              <a:rPr lang="en-US" dirty="0" err="1" smtClean="0"/>
              <a:t>iddle</a:t>
            </a:r>
            <a:r>
              <a:rPr lang="en-US" dirty="0" smtClean="0"/>
              <a:t> </a:t>
            </a:r>
            <a:r>
              <a:rPr lang="tr-TR" dirty="0" smtClean="0"/>
              <a:t>s</a:t>
            </a:r>
            <a:r>
              <a:rPr lang="en-US" dirty="0" err="1" smtClean="0"/>
              <a:t>chool</a:t>
            </a:r>
            <a:r>
              <a:rPr lang="en-US" dirty="0" smtClean="0"/>
              <a:t> </a:t>
            </a:r>
            <a:r>
              <a:rPr lang="tr-TR" dirty="0" smtClean="0"/>
              <a:t>c</a:t>
            </a:r>
            <a:r>
              <a:rPr lang="en-US" dirty="0" err="1" smtClean="0"/>
              <a:t>omputer</a:t>
            </a:r>
            <a:r>
              <a:rPr lang="en-US" dirty="0" smtClean="0"/>
              <a:t> </a:t>
            </a:r>
            <a:r>
              <a:rPr lang="tr-TR" dirty="0"/>
              <a:t>l</a:t>
            </a:r>
            <a:r>
              <a:rPr lang="en-US" dirty="0" smtClean="0"/>
              <a:t>abs</a:t>
            </a:r>
            <a:r>
              <a:rPr lang="en-US" dirty="0"/>
              <a:t>: The Turkish </a:t>
            </a:r>
            <a:r>
              <a:rPr lang="tr-TR" dirty="0" smtClean="0"/>
              <a:t>e</a:t>
            </a:r>
            <a:r>
              <a:rPr lang="en-US" dirty="0" err="1" smtClean="0"/>
              <a:t>xperience</a:t>
            </a:r>
            <a:r>
              <a:rPr lang="en-US" dirty="0"/>
              <a:t>. </a:t>
            </a:r>
            <a:r>
              <a:rPr lang="en-US" i="1" dirty="0"/>
              <a:t>Journal for Computing Teachers,</a:t>
            </a:r>
            <a:r>
              <a:rPr lang="en-US" dirty="0"/>
              <a:t> </a:t>
            </a:r>
            <a:r>
              <a:rPr lang="tr-TR" dirty="0"/>
              <a:t>(</a:t>
            </a:r>
            <a:r>
              <a:rPr lang="en-US" dirty="0"/>
              <a:t>Winter), </a:t>
            </a:r>
            <a:r>
              <a:rPr lang="tr-TR" dirty="0" smtClean="0"/>
              <a:t>1-11</a:t>
            </a:r>
            <a:r>
              <a:rPr lang="tr-TR" dirty="0"/>
              <a:t>.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r>
              <a:rPr lang="tr-TR" dirty="0" smtClean="0"/>
              <a:t>Erdoğan</a:t>
            </a:r>
            <a:r>
              <a:rPr lang="tr-TR" dirty="0"/>
              <a:t>, M., Kurşun, E., Tan Şişman, G., Saltan, F., Gök, A., &amp; Yıldız, İ. (2010). Sınıf yönetimi ve sınıf içi disiplin problemleri, nedenleri ve çözüm önerileri üzerine nitel bir araştırma: Bilişim teknolojileri dersi örneği. </a:t>
            </a:r>
            <a:r>
              <a:rPr lang="tr-TR" i="1" dirty="0"/>
              <a:t>Kuramdan Uygulamaya </a:t>
            </a:r>
            <a:r>
              <a:rPr lang="tr-TR" i="1" dirty="0" smtClean="0"/>
              <a:t>Eğitim Bilimleri</a:t>
            </a:r>
            <a:r>
              <a:rPr lang="tr-TR" dirty="0" smtClean="0"/>
              <a:t>, </a:t>
            </a:r>
            <a:r>
              <a:rPr lang="tr-TR" i="1" dirty="0"/>
              <a:t>10</a:t>
            </a:r>
            <a:r>
              <a:rPr lang="tr-TR" dirty="0"/>
              <a:t>(2), 853-891.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978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71948" y="462580"/>
            <a:ext cx="11218433" cy="1032733"/>
          </a:xfrm>
        </p:spPr>
        <p:txBody>
          <a:bodyPr>
            <a:noAutofit/>
          </a:bodyPr>
          <a:lstStyle/>
          <a:p>
            <a:pPr algn="ctr"/>
            <a:r>
              <a:rPr lang="tr-TR" sz="4000" dirty="0" smtClean="0"/>
              <a:t>Bir Öğretim Ortamı Olarak Bilgisayar Laboratuvarları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1948" y="1742739"/>
            <a:ext cx="11121614" cy="4647303"/>
          </a:xfrm>
        </p:spPr>
        <p:txBody>
          <a:bodyPr>
            <a:noAutofit/>
          </a:bodyPr>
          <a:lstStyle/>
          <a:p>
            <a:r>
              <a:rPr lang="tr-TR" sz="2000" dirty="0" smtClean="0"/>
              <a:t>Etkili bir BT dersi için iyi düzenlenmiş bir bilgisayar laboratuvarı ve bu ortamı yönetmede yardımcı bir sınıf yönetimi yazılımı gereklidir.</a:t>
            </a:r>
          </a:p>
          <a:p>
            <a:pPr marL="0" indent="0">
              <a:spcBef>
                <a:spcPts val="0"/>
              </a:spcBef>
              <a:buNone/>
            </a:pPr>
            <a:endParaRPr lang="tr-TR" sz="2000" dirty="0" smtClean="0"/>
          </a:p>
          <a:p>
            <a:r>
              <a:rPr lang="tr-TR" sz="2000" dirty="0" smtClean="0"/>
              <a:t>Bir araştırmaya göre BT öğretmenlerinin bilgisayar </a:t>
            </a:r>
            <a:r>
              <a:rPr lang="tr-TR" sz="2000" dirty="0" err="1" smtClean="0"/>
              <a:t>lab’larında</a:t>
            </a:r>
            <a:r>
              <a:rPr lang="tr-TR" sz="2000" dirty="0" smtClean="0"/>
              <a:t> sınıf </a:t>
            </a:r>
            <a:r>
              <a:rPr lang="tr-TR" sz="2000" dirty="0"/>
              <a:t>yönetimine ilişkin </a:t>
            </a:r>
            <a:r>
              <a:rPr lang="tr-TR" sz="2000" dirty="0" smtClean="0"/>
              <a:t>karşılaştıkları</a:t>
            </a:r>
            <a:r>
              <a:rPr lang="tr-TR" sz="2000" dirty="0"/>
              <a:t> </a:t>
            </a:r>
            <a:r>
              <a:rPr lang="tr-TR" sz="2000" dirty="0" smtClean="0"/>
              <a:t>sorunlar şöyledir (</a:t>
            </a:r>
            <a:r>
              <a:rPr lang="tr-TR" sz="2000" dirty="0"/>
              <a:t>Erdoğan ve diğerleri, 2010) </a:t>
            </a:r>
            <a:r>
              <a:rPr lang="tr-TR" sz="2000" dirty="0" smtClean="0"/>
              <a:t>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2000" dirty="0" smtClean="0"/>
              <a:t> </a:t>
            </a:r>
          </a:p>
          <a:p>
            <a:r>
              <a:rPr lang="tr-TR" sz="2000" dirty="0" smtClean="0"/>
              <a:t>ilgi </a:t>
            </a:r>
            <a:r>
              <a:rPr lang="tr-TR" sz="2000" dirty="0"/>
              <a:t>ve </a:t>
            </a:r>
            <a:r>
              <a:rPr lang="tr-TR" sz="2000" dirty="0" smtClean="0"/>
              <a:t>güdülenme </a:t>
            </a:r>
            <a:r>
              <a:rPr lang="tr-TR" sz="2000" dirty="0"/>
              <a:t>eksikliği, </a:t>
            </a:r>
            <a:endParaRPr lang="tr-TR" sz="2000" dirty="0" smtClean="0"/>
          </a:p>
          <a:p>
            <a:r>
              <a:rPr lang="tr-TR" sz="2000" dirty="0" smtClean="0"/>
              <a:t>kural </a:t>
            </a:r>
            <a:r>
              <a:rPr lang="tr-TR" sz="2000" dirty="0"/>
              <a:t>ve rutin ihlali, </a:t>
            </a:r>
            <a:endParaRPr lang="tr-TR" sz="2000" dirty="0" smtClean="0"/>
          </a:p>
          <a:p>
            <a:r>
              <a:rPr lang="tr-TR" sz="2000" dirty="0" smtClean="0"/>
              <a:t>altyapı </a:t>
            </a:r>
            <a:r>
              <a:rPr lang="tr-TR" sz="2000" dirty="0"/>
              <a:t>eksikliği,</a:t>
            </a:r>
          </a:p>
          <a:p>
            <a:r>
              <a:rPr lang="tr-TR" sz="2000" dirty="0" smtClean="0"/>
              <a:t>zaman </a:t>
            </a:r>
            <a:r>
              <a:rPr lang="tr-TR" sz="2000" dirty="0"/>
              <a:t>yönetimi, </a:t>
            </a:r>
            <a:endParaRPr lang="tr-TR" sz="2000" dirty="0" smtClean="0"/>
          </a:p>
          <a:p>
            <a:r>
              <a:rPr lang="tr-TR" sz="2000" dirty="0" smtClean="0"/>
              <a:t>sınıf ortamı / düzeni</a:t>
            </a:r>
            <a:r>
              <a:rPr lang="tr-TR" sz="2000" dirty="0"/>
              <a:t>, ve </a:t>
            </a:r>
            <a:endParaRPr lang="tr-TR" sz="2000" dirty="0" smtClean="0"/>
          </a:p>
          <a:p>
            <a:r>
              <a:rPr lang="tr-TR" sz="2000" dirty="0" smtClean="0"/>
              <a:t>sınıf </a:t>
            </a:r>
            <a:r>
              <a:rPr lang="tr-TR" sz="2000" dirty="0"/>
              <a:t>içi iletişim </a:t>
            </a:r>
            <a:r>
              <a:rPr lang="tr-TR" sz="2000" dirty="0" smtClean="0"/>
              <a:t>eksikliği.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7929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24841"/>
          </a:xfrm>
        </p:spPr>
        <p:txBody>
          <a:bodyPr>
            <a:noAutofit/>
          </a:bodyPr>
          <a:lstStyle/>
          <a:p>
            <a:pPr algn="ctr"/>
            <a:r>
              <a:rPr lang="tr-TR" sz="4000" dirty="0"/>
              <a:t>Bir Öğretim Ortamı Olarak Bilgisayar Laboratuvarları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1520" y="2103120"/>
            <a:ext cx="10789920" cy="3931920"/>
          </a:xfrm>
        </p:spPr>
        <p:txBody>
          <a:bodyPr>
            <a:normAutofit/>
          </a:bodyPr>
          <a:lstStyle/>
          <a:p>
            <a:r>
              <a:rPr lang="tr-TR" sz="2000" dirty="0" smtClean="0"/>
              <a:t>Bu araştırmaya </a:t>
            </a:r>
            <a:r>
              <a:rPr lang="tr-TR" sz="2000" dirty="0"/>
              <a:t>katılanlar, bu </a:t>
            </a:r>
            <a:r>
              <a:rPr lang="tr-TR" sz="2000" dirty="0" smtClean="0"/>
              <a:t>sorunların nedenlerini;</a:t>
            </a:r>
          </a:p>
          <a:p>
            <a:pPr marL="0" indent="0">
              <a:buNone/>
            </a:pPr>
            <a:endParaRPr lang="tr-TR" sz="2000" dirty="0" smtClean="0"/>
          </a:p>
          <a:p>
            <a:r>
              <a:rPr lang="tr-TR" sz="2000" dirty="0" smtClean="0"/>
              <a:t>BT dersinin programdaki </a:t>
            </a:r>
            <a:r>
              <a:rPr lang="tr-TR" sz="2000" dirty="0"/>
              <a:t>yeri ve yapısı, </a:t>
            </a:r>
            <a:endParaRPr lang="tr-TR" sz="2000" dirty="0" smtClean="0"/>
          </a:p>
          <a:p>
            <a:r>
              <a:rPr lang="tr-TR" sz="2000" dirty="0" smtClean="0"/>
              <a:t>sınıf </a:t>
            </a:r>
            <a:r>
              <a:rPr lang="tr-TR" sz="2000" dirty="0"/>
              <a:t>ortamı / düzeni, </a:t>
            </a:r>
            <a:r>
              <a:rPr lang="tr-TR" sz="2000" dirty="0" smtClean="0"/>
              <a:t>kalabalık sınıf </a:t>
            </a:r>
            <a:r>
              <a:rPr lang="tr-TR" sz="2000" dirty="0"/>
              <a:t>mevcudu ve donanım eksikliği,</a:t>
            </a:r>
          </a:p>
          <a:p>
            <a:r>
              <a:rPr lang="tr-TR" sz="2000" dirty="0" smtClean="0"/>
              <a:t>kural </a:t>
            </a:r>
            <a:r>
              <a:rPr lang="tr-TR" sz="2000" dirty="0"/>
              <a:t>eksikliği, </a:t>
            </a:r>
            <a:endParaRPr lang="tr-TR" sz="2000" dirty="0" smtClean="0"/>
          </a:p>
          <a:p>
            <a:r>
              <a:rPr lang="tr-TR" sz="2000" dirty="0" smtClean="0"/>
              <a:t>ev </a:t>
            </a:r>
            <a:r>
              <a:rPr lang="tr-TR" sz="2000" dirty="0"/>
              <a:t>ortamı ve aile tutumu, </a:t>
            </a:r>
            <a:endParaRPr lang="tr-TR" sz="2000" dirty="0" smtClean="0"/>
          </a:p>
          <a:p>
            <a:r>
              <a:rPr lang="tr-TR" sz="2000" dirty="0" smtClean="0"/>
              <a:t>Öğretmenin sınıf yönetimi </a:t>
            </a:r>
            <a:r>
              <a:rPr lang="tr-TR" sz="2000" dirty="0"/>
              <a:t>yetersizliği ve </a:t>
            </a:r>
            <a:endParaRPr lang="tr-TR" sz="2000" dirty="0" smtClean="0"/>
          </a:p>
          <a:p>
            <a:r>
              <a:rPr lang="tr-TR" sz="2000" dirty="0" smtClean="0"/>
              <a:t>öğrenci tutumları olarak </a:t>
            </a:r>
            <a:r>
              <a:rPr lang="tr-TR" sz="2000" dirty="0"/>
              <a:t>belirtmişlerdir. </a:t>
            </a:r>
          </a:p>
        </p:txBody>
      </p:sp>
    </p:spTree>
    <p:extLst>
      <p:ext uri="{BB962C8B-B14F-4D97-AF65-F5344CB8AC3E}">
        <p14:creationId xmlns:p14="http://schemas.microsoft.com/office/powerpoint/2010/main" val="27828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52719"/>
          </a:xfrm>
        </p:spPr>
        <p:txBody>
          <a:bodyPr>
            <a:noAutofit/>
          </a:bodyPr>
          <a:lstStyle/>
          <a:p>
            <a:pPr algn="ctr"/>
            <a:r>
              <a:rPr lang="tr-TR" sz="4000" dirty="0"/>
              <a:t>Bir Öğretim Ortamı Olarak Bilgisayar Laboratuvarları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6644" y="1914861"/>
            <a:ext cx="11198711" cy="4582757"/>
          </a:xfrm>
        </p:spPr>
        <p:txBody>
          <a:bodyPr>
            <a:noAutofit/>
          </a:bodyPr>
          <a:lstStyle/>
          <a:p>
            <a:r>
              <a:rPr lang="tr-TR" sz="2000" dirty="0" smtClean="0"/>
              <a:t>Bu araştırmaya katılan BT öğretmenleri bilgisayar </a:t>
            </a:r>
            <a:r>
              <a:rPr lang="tr-TR" sz="2000" dirty="0" err="1" smtClean="0"/>
              <a:t>lab’larında</a:t>
            </a:r>
            <a:r>
              <a:rPr lang="tr-TR" sz="2000" dirty="0" smtClean="0"/>
              <a:t> karşılaşılan </a:t>
            </a:r>
            <a:r>
              <a:rPr lang="tr-TR" sz="2000" dirty="0"/>
              <a:t>disiplin ve sınıf yönetimine ilişkin </a:t>
            </a:r>
            <a:r>
              <a:rPr lang="tr-TR" sz="2000" dirty="0" smtClean="0"/>
              <a:t>sorunlar için şu çözümleri önermişlerdir</a:t>
            </a:r>
            <a:r>
              <a:rPr lang="tr-TR" sz="2000" dirty="0"/>
              <a:t>; </a:t>
            </a:r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öğretmen yeterliklerinin iyileştirilmesi</a:t>
            </a:r>
            <a:r>
              <a:rPr lang="tr-TR" sz="2000" dirty="0"/>
              <a:t>, </a:t>
            </a:r>
            <a:endParaRPr lang="tr-TR" sz="2000" dirty="0" smtClean="0"/>
          </a:p>
          <a:p>
            <a:r>
              <a:rPr lang="tr-TR" sz="2000" dirty="0" smtClean="0"/>
              <a:t>dersin </a:t>
            </a:r>
            <a:r>
              <a:rPr lang="tr-TR" sz="2000" dirty="0"/>
              <a:t>programdaki yeri ve yapısında </a:t>
            </a:r>
            <a:r>
              <a:rPr lang="tr-TR" sz="2000" dirty="0" smtClean="0"/>
              <a:t>iyileştirici düzenlemeler yapılması, </a:t>
            </a:r>
          </a:p>
          <a:p>
            <a:r>
              <a:rPr lang="tr-TR" sz="2000" dirty="0" smtClean="0"/>
              <a:t>güdülenme </a:t>
            </a:r>
            <a:r>
              <a:rPr lang="tr-TR" sz="2000" dirty="0"/>
              <a:t>arttırıcı </a:t>
            </a:r>
            <a:r>
              <a:rPr lang="tr-TR" sz="2000" dirty="0" smtClean="0"/>
              <a:t>etkinlikler,</a:t>
            </a:r>
            <a:endParaRPr lang="tr-TR" sz="2000" dirty="0"/>
          </a:p>
          <a:p>
            <a:r>
              <a:rPr lang="tr-TR" sz="2000" dirty="0" smtClean="0"/>
              <a:t>bilgisayar </a:t>
            </a:r>
            <a:r>
              <a:rPr lang="tr-TR" sz="2000" dirty="0"/>
              <a:t>kullanımını kontrol eden yazılım programları kullanma, </a:t>
            </a:r>
            <a:endParaRPr lang="tr-TR" sz="2000" dirty="0" smtClean="0"/>
          </a:p>
          <a:p>
            <a:r>
              <a:rPr lang="tr-TR" sz="2000" dirty="0" smtClean="0"/>
              <a:t>sınıf / laboratuvar </a:t>
            </a:r>
            <a:r>
              <a:rPr lang="tr-TR" sz="2000" dirty="0"/>
              <a:t>oturma düzenini yeniden planlama, </a:t>
            </a:r>
            <a:endParaRPr lang="tr-TR" sz="2000" dirty="0" smtClean="0"/>
          </a:p>
          <a:p>
            <a:r>
              <a:rPr lang="tr-TR" sz="2000" dirty="0"/>
              <a:t>sorunun nedenini öğrenme, </a:t>
            </a:r>
            <a:r>
              <a:rPr lang="tr-TR" sz="2000" dirty="0" smtClean="0"/>
              <a:t>görmezlikten gelme ve kural </a:t>
            </a:r>
            <a:r>
              <a:rPr lang="tr-TR" sz="2000" dirty="0"/>
              <a:t>koyma, </a:t>
            </a:r>
            <a:endParaRPr lang="tr-TR" sz="2000" dirty="0" smtClean="0"/>
          </a:p>
          <a:p>
            <a:r>
              <a:rPr lang="tr-TR" sz="2000" dirty="0" smtClean="0"/>
              <a:t>aile </a:t>
            </a:r>
            <a:r>
              <a:rPr lang="tr-TR" sz="2000" dirty="0"/>
              <a:t>ile görüşme ve </a:t>
            </a:r>
            <a:endParaRPr lang="tr-TR" sz="2000" dirty="0" smtClean="0"/>
          </a:p>
          <a:p>
            <a:r>
              <a:rPr lang="tr-TR" sz="2000" dirty="0" smtClean="0"/>
              <a:t>zümreler </a:t>
            </a:r>
            <a:r>
              <a:rPr lang="tr-TR" sz="2000" dirty="0"/>
              <a:t>arası işbirliği yapma.</a:t>
            </a:r>
          </a:p>
        </p:txBody>
      </p:sp>
    </p:spTree>
    <p:extLst>
      <p:ext uri="{BB962C8B-B14F-4D97-AF65-F5344CB8AC3E}">
        <p14:creationId xmlns:p14="http://schemas.microsoft.com/office/powerpoint/2010/main" val="1235430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95750"/>
          </a:xfrm>
        </p:spPr>
        <p:txBody>
          <a:bodyPr>
            <a:noAutofit/>
          </a:bodyPr>
          <a:lstStyle/>
          <a:p>
            <a:pPr algn="ctr"/>
            <a:r>
              <a:rPr lang="tr-TR" sz="4000" dirty="0"/>
              <a:t>Bir Öğretim Ortamı Olarak Bilgisayar Laboratuvarları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3186" y="2103120"/>
            <a:ext cx="10512014" cy="3931920"/>
          </a:xfrm>
        </p:spPr>
        <p:txBody>
          <a:bodyPr/>
          <a:lstStyle/>
          <a:p>
            <a:r>
              <a:rPr lang="tr-TR" sz="2000" dirty="0"/>
              <a:t>Bir </a:t>
            </a:r>
            <a:r>
              <a:rPr lang="tr-TR" sz="2000" dirty="0" smtClean="0"/>
              <a:t>başka araştırmaya </a:t>
            </a:r>
            <a:r>
              <a:rPr lang="tr-TR" sz="2000" dirty="0"/>
              <a:t>göre BT öğretmenlerinin bilgisayar </a:t>
            </a:r>
            <a:r>
              <a:rPr lang="tr-TR" sz="2000" dirty="0" err="1"/>
              <a:t>lab’larında</a:t>
            </a:r>
            <a:r>
              <a:rPr lang="tr-TR" sz="2000" dirty="0"/>
              <a:t> sınıf yönetimine ilişkin karşılaştıkları sorunlar şöyledir </a:t>
            </a:r>
            <a:r>
              <a:rPr lang="tr-TR" sz="2000" dirty="0" smtClean="0"/>
              <a:t>(</a:t>
            </a:r>
            <a:r>
              <a:rPr lang="tr-TR" sz="2000" dirty="0" err="1" smtClean="0"/>
              <a:t>Deryakulu</a:t>
            </a:r>
            <a:r>
              <a:rPr lang="tr-TR" sz="2000" dirty="0" smtClean="0"/>
              <a:t> ve Akbaba-</a:t>
            </a:r>
            <a:r>
              <a:rPr lang="tr-TR" sz="2000" dirty="0" err="1" smtClean="0"/>
              <a:t>Altun</a:t>
            </a:r>
            <a:r>
              <a:rPr lang="tr-TR" sz="2000" dirty="0" smtClean="0"/>
              <a:t>, 2014) </a:t>
            </a:r>
            <a:r>
              <a:rPr lang="tr-TR" sz="2000" dirty="0"/>
              <a:t>; </a:t>
            </a:r>
            <a:endParaRPr lang="tr-TR" sz="2000" dirty="0" smtClean="0"/>
          </a:p>
          <a:p>
            <a:pPr marL="0" indent="0">
              <a:buNone/>
            </a:pPr>
            <a:r>
              <a:rPr lang="tr-TR" sz="2000" dirty="0" smtClean="0"/>
              <a:t> </a:t>
            </a:r>
          </a:p>
          <a:p>
            <a:r>
              <a:rPr lang="tr-TR" sz="2000" dirty="0"/>
              <a:t>b</a:t>
            </a:r>
            <a:r>
              <a:rPr lang="tr-TR" sz="2000" dirty="0" smtClean="0"/>
              <a:t>ilgisayar </a:t>
            </a:r>
            <a:r>
              <a:rPr lang="tr-TR" sz="2000" dirty="0" err="1" smtClean="0"/>
              <a:t>lab’ındaki</a:t>
            </a:r>
            <a:r>
              <a:rPr lang="tr-TR" sz="2000" dirty="0" smtClean="0"/>
              <a:t> gürültülü ortam,</a:t>
            </a:r>
          </a:p>
          <a:p>
            <a:r>
              <a:rPr lang="tr-TR" sz="2000" dirty="0" smtClean="0"/>
              <a:t>öğrencilerin ilgisizliği,</a:t>
            </a:r>
          </a:p>
          <a:p>
            <a:r>
              <a:rPr lang="tr-TR" sz="2000" dirty="0"/>
              <a:t>ö</a:t>
            </a:r>
            <a:r>
              <a:rPr lang="tr-TR" sz="2000" dirty="0" smtClean="0"/>
              <a:t>ğrencilerin </a:t>
            </a:r>
            <a:r>
              <a:rPr lang="tr-TR" sz="2000" dirty="0" err="1" smtClean="0"/>
              <a:t>lab’da</a:t>
            </a:r>
            <a:r>
              <a:rPr lang="tr-TR" sz="2000" dirty="0" smtClean="0"/>
              <a:t> gezinmeleri,</a:t>
            </a:r>
          </a:p>
          <a:p>
            <a:r>
              <a:rPr lang="tr-TR" sz="2000" dirty="0"/>
              <a:t>ö</a:t>
            </a:r>
            <a:r>
              <a:rPr lang="tr-TR" sz="2000" dirty="0" smtClean="0"/>
              <a:t>ğrencilerin </a:t>
            </a:r>
            <a:r>
              <a:rPr lang="tr-TR" sz="2000" dirty="0"/>
              <a:t>s</a:t>
            </a:r>
            <a:r>
              <a:rPr lang="tr-TR" sz="2000" dirty="0" smtClean="0"/>
              <a:t>andalye ya da taburede sallanmaları,</a:t>
            </a:r>
          </a:p>
          <a:p>
            <a:r>
              <a:rPr lang="tr-TR" sz="2000" dirty="0" smtClean="0"/>
              <a:t>öğrencilerin derste uyuklamaları,</a:t>
            </a:r>
            <a:endParaRPr lang="tr-TR" sz="20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878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516368"/>
            <a:ext cx="10058400" cy="81758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dirty="0"/>
              <a:t>Bir Öğretim Ortamı Olarak Bilgisayar Laboratuvarları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2427" y="1667435"/>
            <a:ext cx="10757647" cy="4615031"/>
          </a:xfrm>
        </p:spPr>
        <p:txBody>
          <a:bodyPr>
            <a:normAutofit lnSpcReduction="10000"/>
          </a:bodyPr>
          <a:lstStyle/>
          <a:p>
            <a:r>
              <a:rPr lang="tr-TR" sz="2000" dirty="0" smtClean="0"/>
              <a:t>Bu araştırmaya göre, BT öğretmenlerinin sınıf yönetimi sürecinde karşılaştıkları bu sorunları çözmede kullandıkları stratejiler ise şöyledir:</a:t>
            </a:r>
          </a:p>
          <a:p>
            <a:pPr marL="0" indent="0">
              <a:buNone/>
            </a:pPr>
            <a:endParaRPr lang="tr-TR" sz="2000" dirty="0" smtClean="0"/>
          </a:p>
          <a:p>
            <a:r>
              <a:rPr lang="tr-TR" sz="2000" dirty="0" smtClean="0"/>
              <a:t>öğrencileri öğrenme görevine odaklamak için etkili öğretim yöntemleri kullanma ve etkili öğrenme görevleri tasarlama,</a:t>
            </a:r>
          </a:p>
          <a:p>
            <a:r>
              <a:rPr lang="tr-TR" sz="2000" dirty="0" smtClean="0"/>
              <a:t>sınıf kurallarını hatırlatma,</a:t>
            </a:r>
          </a:p>
          <a:p>
            <a:r>
              <a:rPr lang="tr-TR" sz="2000" dirty="0" smtClean="0"/>
              <a:t>bilgisayar ekranlarının kapatılmasını isteme,</a:t>
            </a:r>
          </a:p>
          <a:p>
            <a:r>
              <a:rPr lang="tr-TR" sz="2000" dirty="0" smtClean="0"/>
              <a:t>her öğrencinin öğrenme görevini tamamlayıp tamamlamadığını bilgisayarlarında denetleme,</a:t>
            </a:r>
          </a:p>
          <a:p>
            <a:r>
              <a:rPr lang="tr-TR" sz="2000" dirty="0" smtClean="0"/>
              <a:t>öğrencileri bireysel olarak uyarma (yakınına gitme, göz teması kurma, vb.),</a:t>
            </a:r>
          </a:p>
          <a:p>
            <a:r>
              <a:rPr lang="tr-TR" sz="2000" dirty="0" smtClean="0"/>
              <a:t>Öğrencilerin bilgisayar </a:t>
            </a:r>
            <a:r>
              <a:rPr lang="tr-TR" sz="2000" dirty="0" err="1" smtClean="0"/>
              <a:t>lab’ındaki</a:t>
            </a:r>
            <a:r>
              <a:rPr lang="tr-TR" sz="2000" dirty="0" smtClean="0"/>
              <a:t> oturma yerini değiştirme,</a:t>
            </a:r>
          </a:p>
          <a:p>
            <a:r>
              <a:rPr lang="tr-TR" sz="2000" dirty="0" smtClean="0"/>
              <a:t>Öğrenciden en son ne anlattığını yinelemesini isteme.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83660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7581" y="494852"/>
            <a:ext cx="10307619" cy="935915"/>
          </a:xfrm>
        </p:spPr>
        <p:txBody>
          <a:bodyPr>
            <a:noAutofit/>
          </a:bodyPr>
          <a:lstStyle/>
          <a:p>
            <a:pPr algn="ctr"/>
            <a:r>
              <a:rPr lang="tr-TR" sz="4000" dirty="0"/>
              <a:t>Bir Öğretim Ortamı Olarak Bilgisayar Laboratuvarları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7581" y="2194560"/>
            <a:ext cx="10768405" cy="4077148"/>
          </a:xfrm>
        </p:spPr>
        <p:txBody>
          <a:bodyPr>
            <a:normAutofit/>
          </a:bodyPr>
          <a:lstStyle/>
          <a:p>
            <a:r>
              <a:rPr lang="tr-TR" sz="2000" dirty="0"/>
              <a:t>Bir </a:t>
            </a:r>
            <a:r>
              <a:rPr lang="tr-TR" sz="2000" dirty="0" smtClean="0"/>
              <a:t>diğer araştırmaya </a:t>
            </a:r>
            <a:r>
              <a:rPr lang="tr-TR" sz="2000" dirty="0"/>
              <a:t>göre BT öğretmenlerinin bilgisayar </a:t>
            </a:r>
            <a:r>
              <a:rPr lang="tr-TR" sz="2000" dirty="0" err="1"/>
              <a:t>lab’larında</a:t>
            </a:r>
            <a:r>
              <a:rPr lang="tr-TR" sz="2000" dirty="0"/>
              <a:t> sınıf yönetimine ilişkin karşılaştıkları sorunlar </a:t>
            </a:r>
            <a:r>
              <a:rPr lang="tr-TR" sz="2000" dirty="0" smtClean="0"/>
              <a:t>ise şöyledir (Demirci, 2013) </a:t>
            </a:r>
            <a:r>
              <a:rPr lang="tr-TR" sz="2000" dirty="0"/>
              <a:t>;  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 smtClean="0"/>
              <a:t>ders </a:t>
            </a:r>
            <a:r>
              <a:rPr lang="tr-TR" sz="2000" dirty="0"/>
              <a:t>sırasında arkadaşlarıyla </a:t>
            </a:r>
            <a:r>
              <a:rPr lang="tr-TR" sz="2000" dirty="0" smtClean="0"/>
              <a:t>konuşmak, </a:t>
            </a:r>
            <a:endParaRPr lang="tr-TR" sz="2000" dirty="0"/>
          </a:p>
          <a:p>
            <a:r>
              <a:rPr lang="tr-TR" sz="2000" dirty="0" smtClean="0"/>
              <a:t>BT </a:t>
            </a:r>
            <a:r>
              <a:rPr lang="tr-TR" sz="2000" dirty="0"/>
              <a:t>sınıfına gürültüyle girmek çıkmak, diğer öğrencileri rahatsız </a:t>
            </a:r>
            <a:r>
              <a:rPr lang="tr-TR" sz="2000" dirty="0" smtClean="0"/>
              <a:t>etmek, </a:t>
            </a:r>
            <a:endParaRPr lang="tr-TR" sz="2000" dirty="0"/>
          </a:p>
          <a:p>
            <a:r>
              <a:rPr lang="tr-TR" sz="2000" dirty="0" smtClean="0"/>
              <a:t>söz </a:t>
            </a:r>
            <a:r>
              <a:rPr lang="tr-TR" sz="2000" dirty="0"/>
              <a:t>almadan </a:t>
            </a:r>
            <a:r>
              <a:rPr lang="tr-TR" sz="2000" dirty="0" smtClean="0"/>
              <a:t>konuşmak, </a:t>
            </a:r>
            <a:endParaRPr lang="tr-TR" sz="2000" dirty="0"/>
          </a:p>
          <a:p>
            <a:r>
              <a:rPr lang="tr-TR" sz="2000" dirty="0" smtClean="0"/>
              <a:t>edindiği </a:t>
            </a:r>
            <a:r>
              <a:rPr lang="tr-TR" sz="2000" dirty="0"/>
              <a:t>bilgilerin doğruluğunu kontrol etmeden </a:t>
            </a:r>
            <a:r>
              <a:rPr lang="tr-TR" sz="2000" dirty="0" smtClean="0"/>
              <a:t>kullanmak </a:t>
            </a:r>
            <a:r>
              <a:rPr lang="tr-TR" sz="2000" dirty="0"/>
              <a:t>ve </a:t>
            </a:r>
            <a:endParaRPr lang="tr-TR" sz="2000" dirty="0" smtClean="0"/>
          </a:p>
          <a:p>
            <a:r>
              <a:rPr lang="tr-TR" sz="2000" dirty="0" smtClean="0"/>
              <a:t>ders </a:t>
            </a:r>
            <a:r>
              <a:rPr lang="tr-TR" sz="2000" dirty="0"/>
              <a:t>sırasında konuyla ilgisiz programlarla </a:t>
            </a:r>
            <a:r>
              <a:rPr lang="tr-TR" sz="2000" dirty="0" smtClean="0"/>
              <a:t>uğraşmak</a:t>
            </a:r>
            <a:r>
              <a:rPr lang="tr-T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4101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46673" y="642594"/>
            <a:ext cx="10178527" cy="93878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dirty="0"/>
              <a:t>Bir Öğretim Ortamı Olarak Bilgisayar Laboratuvarları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1520" y="2103120"/>
            <a:ext cx="10393680" cy="3931920"/>
          </a:xfrm>
        </p:spPr>
        <p:txBody>
          <a:bodyPr/>
          <a:lstStyle/>
          <a:p>
            <a:pPr marL="0" indent="0">
              <a:buNone/>
            </a:pPr>
            <a:r>
              <a:rPr lang="tr-TR" sz="2000" dirty="0" smtClean="0"/>
              <a:t>Bu araştırmanın sonuçlarına göre; istenmeyen öğrenci davranışlarıyla </a:t>
            </a:r>
            <a:r>
              <a:rPr lang="tr-TR" sz="2000" dirty="0"/>
              <a:t>baş etmek için </a:t>
            </a:r>
            <a:r>
              <a:rPr lang="tr-TR" sz="2000" dirty="0" smtClean="0"/>
              <a:t>en </a:t>
            </a:r>
            <a:r>
              <a:rPr lang="tr-TR" sz="2000" dirty="0"/>
              <a:t>sık başvurduğu stratejiler ise; </a:t>
            </a:r>
            <a:endParaRPr lang="tr-TR" sz="2000" dirty="0" smtClean="0"/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r>
              <a:rPr lang="tr-TR" sz="2000" dirty="0" smtClean="0"/>
              <a:t>öğrenciyi </a:t>
            </a:r>
            <a:r>
              <a:rPr lang="tr-TR" sz="2000" dirty="0"/>
              <a:t>göz teması ile </a:t>
            </a:r>
            <a:r>
              <a:rPr lang="tr-TR" sz="2000" dirty="0" smtClean="0"/>
              <a:t>uyarmak, </a:t>
            </a:r>
            <a:endParaRPr lang="tr-TR" sz="2000" dirty="0"/>
          </a:p>
          <a:p>
            <a:pPr marL="0" indent="0">
              <a:buNone/>
            </a:pPr>
            <a:r>
              <a:rPr lang="tr-TR" sz="2000" dirty="0" smtClean="0"/>
              <a:t>öğrenciye </a:t>
            </a:r>
            <a:r>
              <a:rPr lang="tr-TR" sz="2000" dirty="0"/>
              <a:t>soru </a:t>
            </a:r>
            <a:r>
              <a:rPr lang="tr-TR" sz="2000" dirty="0" smtClean="0"/>
              <a:t>sormak, </a:t>
            </a:r>
            <a:endParaRPr lang="tr-TR" sz="2000" dirty="0"/>
          </a:p>
          <a:p>
            <a:pPr marL="0" indent="0">
              <a:buNone/>
            </a:pPr>
            <a:r>
              <a:rPr lang="tr-TR" sz="2000" dirty="0" smtClean="0"/>
              <a:t>ders </a:t>
            </a:r>
            <a:r>
              <a:rPr lang="tr-TR" sz="2000" dirty="0"/>
              <a:t>dışı konularda çalışmaları için ders dışında BT sınıfını kullanma olanağı </a:t>
            </a:r>
            <a:r>
              <a:rPr lang="tr-TR" sz="2000" dirty="0" smtClean="0"/>
              <a:t>tanımak, </a:t>
            </a:r>
          </a:p>
          <a:p>
            <a:pPr marL="0" indent="0">
              <a:buNone/>
            </a:pPr>
            <a:r>
              <a:rPr lang="tr-TR" sz="2000" dirty="0" smtClean="0"/>
              <a:t>öğrenciyi </a:t>
            </a:r>
            <a:r>
              <a:rPr lang="tr-TR" sz="2000" dirty="0"/>
              <a:t>sözle </a:t>
            </a:r>
            <a:r>
              <a:rPr lang="tr-TR" sz="2000" dirty="0" smtClean="0"/>
              <a:t>uyarmak, </a:t>
            </a:r>
            <a:r>
              <a:rPr lang="tr-TR" sz="2000" dirty="0"/>
              <a:t>ve </a:t>
            </a:r>
            <a:endParaRPr lang="tr-TR" sz="2000" dirty="0" smtClean="0"/>
          </a:p>
          <a:p>
            <a:pPr marL="0" indent="0">
              <a:buNone/>
            </a:pPr>
            <a:r>
              <a:rPr lang="tr-TR" sz="2000" dirty="0" smtClean="0"/>
              <a:t>olumlu </a:t>
            </a:r>
            <a:r>
              <a:rPr lang="tr-TR" sz="2000" dirty="0"/>
              <a:t>davranış gösteren öğrenciyi </a:t>
            </a:r>
            <a:r>
              <a:rPr lang="tr-TR" sz="2000" dirty="0" smtClean="0"/>
              <a:t>ödüllendirmek </a:t>
            </a:r>
            <a:r>
              <a:rPr lang="tr-TR" sz="2000" dirty="0"/>
              <a:t>olarak belirlenmiştir.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6524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72584" y="642594"/>
            <a:ext cx="9952616" cy="734385"/>
          </a:xfrm>
        </p:spPr>
        <p:txBody>
          <a:bodyPr>
            <a:normAutofit fontScale="90000"/>
          </a:bodyPr>
          <a:lstStyle/>
          <a:p>
            <a:r>
              <a:rPr lang="tr-TR" dirty="0"/>
              <a:t>Bilgisayar </a:t>
            </a:r>
            <a:r>
              <a:rPr lang="tr-TR" dirty="0" err="1"/>
              <a:t>Lab</a:t>
            </a:r>
            <a:r>
              <a:rPr lang="tr-TR" dirty="0"/>
              <a:t> </a:t>
            </a:r>
            <a:r>
              <a:rPr lang="tr-TR" dirty="0" smtClean="0"/>
              <a:t>Düzenleri: U Düzeni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84" y="2162287"/>
            <a:ext cx="7289428" cy="3786690"/>
          </a:xfrm>
        </p:spPr>
      </p:pic>
      <p:pic>
        <p:nvPicPr>
          <p:cNvPr id="4" name="Resi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68673" y="3527435"/>
            <a:ext cx="1947126" cy="118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8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u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Sabun</Template>
  <TotalTime>228</TotalTime>
  <Words>721</Words>
  <Application>Microsoft Office PowerPoint</Application>
  <PresentationFormat>Geniş ekran</PresentationFormat>
  <Paragraphs>84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1" baseType="lpstr">
      <vt:lpstr>Century Gothic</vt:lpstr>
      <vt:lpstr>Garamond</vt:lpstr>
      <vt:lpstr>Sabun</vt:lpstr>
      <vt:lpstr>MBT-303 Özel öğretim yöntemleri-ı</vt:lpstr>
      <vt:lpstr>Bir Öğretim Ortamı Olarak Bilgisayar Laboratuvarları</vt:lpstr>
      <vt:lpstr>Bir Öğretim Ortamı Olarak Bilgisayar Laboratuvarları</vt:lpstr>
      <vt:lpstr>Bir Öğretim Ortamı Olarak Bilgisayar Laboratuvarları</vt:lpstr>
      <vt:lpstr>Bir Öğretim Ortamı Olarak Bilgisayar Laboratuvarları</vt:lpstr>
      <vt:lpstr>Bir Öğretim Ortamı Olarak Bilgisayar Laboratuvarları</vt:lpstr>
      <vt:lpstr>Bir Öğretim Ortamı Olarak Bilgisayar Laboratuvarları</vt:lpstr>
      <vt:lpstr>Bir Öğretim Ortamı Olarak Bilgisayar Laboratuvarları</vt:lpstr>
      <vt:lpstr>Bilgisayar Lab Düzenleri: U Düzeni</vt:lpstr>
      <vt:lpstr>Bilgisayar Lab Düzenleri: Yuvarlak Düzen</vt:lpstr>
      <vt:lpstr>Bilgisayar Lab Düzenleri: Koridor Düzeni A</vt:lpstr>
      <vt:lpstr>Bilgisayar Lab Düzenleri: Koridor Düzeni B</vt:lpstr>
      <vt:lpstr>Bilgisayar Lab Düzenleri: Duvar Düzeni</vt:lpstr>
      <vt:lpstr>Bilgisayar Lab Düzenleri: Tek Yön (Sınıf) Düzeni</vt:lpstr>
      <vt:lpstr>Bilgisayar Lab Düzenleri: Karışık Düzen</vt:lpstr>
      <vt:lpstr>Bilgisayar Lab Yönetim Sistemleri</vt:lpstr>
      <vt:lpstr>Bilgisayar Lab Yönetim Sistemleri</vt:lpstr>
      <vt:lpstr>Kaynaklar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Özel öğretim yöntemleri ı</dc:title>
  <dc:creator>Deniz</dc:creator>
  <cp:lastModifiedBy>Deniz</cp:lastModifiedBy>
  <cp:revision>63</cp:revision>
  <dcterms:created xsi:type="dcterms:W3CDTF">2017-12-05T09:52:32Z</dcterms:created>
  <dcterms:modified xsi:type="dcterms:W3CDTF">2018-01-22T10:55:47Z</dcterms:modified>
</cp:coreProperties>
</file>