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78" r:id="rId5"/>
    <p:sldId id="260" r:id="rId6"/>
    <p:sldId id="279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74FBE-A32F-4AD9-8520-49F536B4BD40}" type="datetimeFigureOut">
              <a:rPr lang="en-US" smtClean="0"/>
              <a:t>4/5/19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4FE5B-9672-4782-9EAF-72542B6EB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Ability of the solution to cause osmosis; </a:t>
            </a:r>
            <a:r>
              <a:rPr lang="en-US" dirty="0" err="1" smtClean="0"/>
              <a:t>undiffusible</a:t>
            </a:r>
            <a:r>
              <a:rPr lang="en-US" dirty="0" smtClean="0"/>
              <a:t> solutes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FE5B-9672-4782-9EAF-72542B6EB3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54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See </a:t>
            </a:r>
            <a:r>
              <a:rPr lang="en-US" dirty="0" err="1" smtClean="0"/>
              <a:t>chpts</a:t>
            </a:r>
            <a:r>
              <a:rPr lang="en-US" dirty="0" smtClean="0"/>
              <a:t> 19 &amp; 25 for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FE5B-9672-4782-9EAF-72542B6EB3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86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FE5B-9672-4782-9EAF-72542B6EB3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14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4FE5B-9672-4782-9EAF-72542B6EB38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89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09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0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4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9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2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1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1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2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2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31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65F4A-9210-444C-AF48-17D626EF6DD2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E44B0-63DE-4567-B554-9E04F62F2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Fluid and </a:t>
            </a:r>
            <a:r>
              <a:rPr lang="en-US" dirty="0" err="1" smtClean="0"/>
              <a:t>Elcetrolyte</a:t>
            </a:r>
            <a:r>
              <a:rPr lang="en-US" dirty="0" smtClean="0"/>
              <a:t> Balance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07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Regulating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Obligatory H</a:t>
            </a:r>
            <a:r>
              <a:rPr lang="en-US" b="1" baseline="-25000" dirty="0" smtClean="0"/>
              <a:t>2</a:t>
            </a:r>
            <a:r>
              <a:rPr lang="en-US" b="1" dirty="0" smtClean="0"/>
              <a:t>O losses </a:t>
            </a:r>
            <a:r>
              <a:rPr lang="en-US" dirty="0" smtClean="0"/>
              <a:t>are </a:t>
            </a:r>
            <a:r>
              <a:rPr lang="en-US" dirty="0" smtClean="0"/>
              <a:t>unavoidable and also necessary</a:t>
            </a:r>
            <a:endParaRPr lang="en-US" dirty="0" smtClean="0"/>
          </a:p>
          <a:p>
            <a:pPr lvl="1"/>
            <a:r>
              <a:rPr lang="en-US" b="1" dirty="0" smtClean="0"/>
              <a:t>Insensible</a:t>
            </a:r>
            <a:r>
              <a:rPr lang="en-US" dirty="0" smtClean="0"/>
              <a:t> from lungs and skin</a:t>
            </a:r>
          </a:p>
          <a:p>
            <a:pPr lvl="1"/>
            <a:r>
              <a:rPr lang="en-US" b="1" dirty="0" smtClean="0"/>
              <a:t>Sensible</a:t>
            </a:r>
            <a:r>
              <a:rPr lang="en-US" dirty="0" smtClean="0"/>
              <a:t> urine, and feces</a:t>
            </a:r>
          </a:p>
          <a:p>
            <a:pPr lvl="2"/>
            <a:r>
              <a:rPr lang="en-US" dirty="0" smtClean="0"/>
              <a:t>Kidneys must excrete ingested solutes </a:t>
            </a:r>
            <a:r>
              <a:rPr lang="en-US" dirty="0" smtClean="0"/>
              <a:t>with 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endParaRPr lang="en-US" dirty="0" smtClean="0"/>
          </a:p>
          <a:p>
            <a:pPr lvl="2"/>
            <a:r>
              <a:rPr lang="en-US" dirty="0" smtClean="0"/>
              <a:t>Fluid </a:t>
            </a:r>
            <a:r>
              <a:rPr lang="en-US" dirty="0" smtClean="0"/>
              <a:t>intake</a:t>
            </a:r>
            <a:r>
              <a:rPr lang="en-US" dirty="0"/>
              <a:t> </a:t>
            </a:r>
            <a:r>
              <a:rPr lang="en-US" dirty="0" smtClean="0"/>
              <a:t>and diet </a:t>
            </a:r>
            <a:r>
              <a:rPr lang="en-US" dirty="0" smtClean="0"/>
              <a:t>impacts regulation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407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Regulating ADH’s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Hypothalamic </a:t>
            </a:r>
            <a:r>
              <a:rPr lang="en-US" dirty="0" err="1" smtClean="0"/>
              <a:t>osmoreceptors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Decreased ECF osmolality inhibits </a:t>
            </a:r>
            <a:r>
              <a:rPr lang="en-US" dirty="0" smtClean="0"/>
              <a:t>the release of ADH Increased </a:t>
            </a:r>
            <a:r>
              <a:rPr lang="en-US" dirty="0" smtClean="0"/>
              <a:t>ECF osmolality enhances ADH release</a:t>
            </a:r>
          </a:p>
          <a:p>
            <a:r>
              <a:rPr lang="en-US" dirty="0" smtClean="0"/>
              <a:t>Collecting duct reabsorption reflects ADH release</a:t>
            </a:r>
          </a:p>
          <a:p>
            <a:pPr lvl="1"/>
            <a:r>
              <a:rPr lang="en-US" dirty="0" smtClean="0"/>
              <a:t>High </a:t>
            </a:r>
            <a:r>
              <a:rPr lang="en-US" dirty="0" smtClean="0"/>
              <a:t>ADH level = small </a:t>
            </a:r>
            <a:r>
              <a:rPr lang="en-US" dirty="0"/>
              <a:t>volume &amp; </a:t>
            </a:r>
            <a:r>
              <a:rPr lang="en-US" dirty="0" smtClean="0"/>
              <a:t> concentrated </a:t>
            </a:r>
            <a:r>
              <a:rPr lang="en-US" dirty="0" smtClean="0"/>
              <a:t>urine </a:t>
            </a:r>
          </a:p>
          <a:p>
            <a:pPr lvl="1"/>
            <a:r>
              <a:rPr lang="en-US" dirty="0" smtClean="0"/>
              <a:t>Low ADH = dilute urine &amp; reduced body fluid volume </a:t>
            </a:r>
          </a:p>
          <a:p>
            <a:r>
              <a:rPr lang="en-US" u="sng" dirty="0" smtClean="0"/>
              <a:t>Large</a:t>
            </a:r>
            <a:r>
              <a:rPr lang="en-US" dirty="0" smtClean="0"/>
              <a:t> blood volume and pressure changes also influence</a:t>
            </a:r>
          </a:p>
          <a:p>
            <a:pPr lvl="1"/>
            <a:r>
              <a:rPr lang="en-US" dirty="0" smtClean="0"/>
              <a:t>Prolonged </a:t>
            </a:r>
            <a:r>
              <a:rPr lang="en-US" dirty="0" smtClean="0"/>
              <a:t>fever, vomiting and  diarrhea</a:t>
            </a:r>
            <a:endParaRPr lang="en-US" dirty="0" smtClean="0"/>
          </a:p>
          <a:p>
            <a:pPr lvl="1"/>
            <a:r>
              <a:rPr lang="en-US" dirty="0" smtClean="0"/>
              <a:t>Signals arteriole constriction = increasing BP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0257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Dehydration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Output &gt; intake </a:t>
            </a:r>
          </a:p>
          <a:p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 loss from ECF </a:t>
            </a:r>
            <a:r>
              <a:rPr lang="en-US" dirty="0" smtClean="0">
                <a:sym typeface="Wingdings" pitchFamily="2" charset="2"/>
              </a:rPr>
              <a:t> H</a:t>
            </a:r>
            <a:r>
              <a:rPr lang="en-US" baseline="-25000" dirty="0" smtClean="0"/>
              <a:t>2</a:t>
            </a:r>
            <a:r>
              <a:rPr lang="en-US" dirty="0" smtClean="0">
                <a:sym typeface="Wingdings" pitchFamily="2" charset="2"/>
              </a:rPr>
              <a:t>O from ICF to ECF to </a:t>
            </a:r>
            <a:r>
              <a:rPr lang="en-US" dirty="0" smtClean="0">
                <a:sym typeface="Wingdings" pitchFamily="2" charset="2"/>
              </a:rPr>
              <a:t>equalize </a:t>
            </a:r>
            <a:endParaRPr lang="en-US" dirty="0" smtClean="0"/>
          </a:p>
          <a:p>
            <a:pPr lvl="1"/>
            <a:r>
              <a:rPr lang="en-US" dirty="0" smtClean="0"/>
              <a:t>Electrolytes move out </a:t>
            </a:r>
            <a:r>
              <a:rPr lang="en-US" dirty="0" smtClean="0"/>
              <a:t> at the same time</a:t>
            </a:r>
            <a:endParaRPr lang="en-US" dirty="0"/>
          </a:p>
          <a:p>
            <a:pPr lvl="1"/>
            <a:r>
              <a:rPr lang="en-US" dirty="0" smtClean="0"/>
              <a:t>Causes</a:t>
            </a:r>
            <a:r>
              <a:rPr lang="en-US" dirty="0" smtClean="0"/>
              <a:t>: hemorrhage, severe burns, vomiting and diarrhea, H</a:t>
            </a:r>
            <a:r>
              <a:rPr lang="en-US" baseline="-25000" dirty="0" smtClean="0"/>
              <a:t>2</a:t>
            </a:r>
            <a:r>
              <a:rPr lang="en-US" dirty="0" smtClean="0"/>
              <a:t>O deprivation and high doses of diuretics</a:t>
            </a:r>
          </a:p>
          <a:p>
            <a:r>
              <a:rPr lang="en-US" dirty="0" smtClean="0"/>
              <a:t>Signs/symptoms</a:t>
            </a:r>
          </a:p>
          <a:p>
            <a:pPr lvl="1"/>
            <a:r>
              <a:rPr lang="en-US" dirty="0" smtClean="0"/>
              <a:t>Early: thirst and decreased urination</a:t>
            </a:r>
          </a:p>
          <a:p>
            <a:pPr lvl="1"/>
            <a:r>
              <a:rPr lang="en-US" dirty="0" smtClean="0"/>
              <a:t>Prolonged: weight loss, fever, hypovolemic shock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17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Hypotonic Hydration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Intake &gt; output</a:t>
            </a:r>
          </a:p>
          <a:p>
            <a:pPr lvl="1"/>
            <a:r>
              <a:rPr lang="en-US" dirty="0" smtClean="0"/>
              <a:t>Increases fluid in </a:t>
            </a:r>
            <a:r>
              <a:rPr lang="en-US" b="1" dirty="0" smtClean="0"/>
              <a:t>ALL</a:t>
            </a:r>
            <a:r>
              <a:rPr lang="en-US" dirty="0" smtClean="0"/>
              <a:t> compartments</a:t>
            </a:r>
          </a:p>
          <a:p>
            <a:pPr lvl="1"/>
            <a:r>
              <a:rPr lang="en-US" dirty="0" smtClean="0"/>
              <a:t>Diluted ECF </a:t>
            </a:r>
            <a:r>
              <a:rPr lang="en-US" dirty="0" smtClean="0"/>
              <a:t>with normal </a:t>
            </a:r>
            <a:r>
              <a:rPr lang="en-US" dirty="0" smtClean="0"/>
              <a:t>Na</a:t>
            </a:r>
            <a:r>
              <a:rPr lang="en-US" baseline="30000" dirty="0" smtClean="0"/>
              <a:t>+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H</a:t>
            </a:r>
            <a:r>
              <a:rPr lang="en-US" baseline="-25000" dirty="0" smtClean="0"/>
              <a:t>2</a:t>
            </a:r>
            <a:r>
              <a:rPr lang="en-US" dirty="0" smtClean="0">
                <a:sym typeface="Wingdings" pitchFamily="2" charset="2"/>
              </a:rPr>
              <a:t>O from ECF to ICF</a:t>
            </a:r>
            <a:endParaRPr lang="en-US" dirty="0" smtClean="0"/>
          </a:p>
          <a:p>
            <a:pPr lvl="2"/>
            <a:r>
              <a:rPr lang="en-US" dirty="0" smtClean="0"/>
              <a:t>Excessive intake of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lvl="2"/>
            <a:r>
              <a:rPr lang="en-US" dirty="0" smtClean="0"/>
              <a:t>Reduced renal filtration (renal failure)</a:t>
            </a:r>
          </a:p>
          <a:p>
            <a:r>
              <a:rPr lang="en-US" dirty="0" smtClean="0"/>
              <a:t>Excessive H</a:t>
            </a:r>
            <a:r>
              <a:rPr lang="en-US" baseline="-25000" dirty="0" smtClean="0"/>
              <a:t>2</a:t>
            </a:r>
            <a:r>
              <a:rPr lang="en-US" dirty="0" smtClean="0"/>
              <a:t>O in ICF swells cells</a:t>
            </a:r>
          </a:p>
          <a:p>
            <a:r>
              <a:rPr lang="en-US" dirty="0" smtClean="0"/>
              <a:t>Signs/symptoms</a:t>
            </a:r>
          </a:p>
          <a:p>
            <a:pPr lvl="1"/>
            <a:r>
              <a:rPr lang="en-US" dirty="0" smtClean="0"/>
              <a:t>Early: nausea, vomiting, muscular cramping, cerebral edema</a:t>
            </a:r>
          </a:p>
          <a:p>
            <a:pPr lvl="1"/>
            <a:r>
              <a:rPr lang="en-US" dirty="0" smtClean="0"/>
              <a:t>Prolonged: disorientation, convulsions, coma, death</a:t>
            </a:r>
          </a:p>
          <a:p>
            <a:r>
              <a:rPr lang="en-US" dirty="0" smtClean="0"/>
              <a:t>IV hypertonic saline administration </a:t>
            </a:r>
            <a:r>
              <a:rPr lang="en-US" dirty="0" smtClean="0"/>
              <a:t>to reverse</a:t>
            </a:r>
          </a:p>
        </p:txBody>
      </p:sp>
    </p:spTree>
    <p:extLst>
      <p:ext uri="{BB962C8B-B14F-4D97-AF65-F5344CB8AC3E}">
        <p14:creationId xmlns:p14="http://schemas.microsoft.com/office/powerpoint/2010/main" val="1672807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Edema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Fluid accumulation in IF (</a:t>
            </a:r>
            <a:r>
              <a:rPr lang="en-US" b="1" dirty="0" smtClean="0"/>
              <a:t>only</a:t>
            </a:r>
            <a:r>
              <a:rPr lang="en-US" dirty="0" smtClean="0"/>
              <a:t>) swells tissues</a:t>
            </a:r>
          </a:p>
          <a:p>
            <a:pPr lvl="1"/>
            <a:r>
              <a:rPr lang="en-US" dirty="0" smtClean="0"/>
              <a:t>Increased fluid flow out of blood into IF</a:t>
            </a:r>
          </a:p>
          <a:p>
            <a:pPr lvl="2"/>
            <a:r>
              <a:rPr lang="en-US" dirty="0" smtClean="0"/>
              <a:t>Increased BP and permeability</a:t>
            </a:r>
          </a:p>
          <a:p>
            <a:pPr lvl="2"/>
            <a:r>
              <a:rPr lang="en-US" dirty="0" smtClean="0"/>
              <a:t>Increases filtration rate</a:t>
            </a:r>
          </a:p>
          <a:p>
            <a:pPr lvl="1"/>
            <a:r>
              <a:rPr lang="en-US" dirty="0" smtClean="0"/>
              <a:t>Hindrance of fluid flow from IF into blood</a:t>
            </a:r>
          </a:p>
          <a:p>
            <a:pPr lvl="2"/>
            <a:r>
              <a:rPr lang="en-US" dirty="0" smtClean="0"/>
              <a:t>Blocked/removed lymphatic vessels</a:t>
            </a:r>
          </a:p>
          <a:p>
            <a:pPr lvl="2"/>
            <a:r>
              <a:rPr lang="en-US" dirty="0" smtClean="0"/>
              <a:t>Low plasma [proteins]</a:t>
            </a:r>
          </a:p>
          <a:p>
            <a:r>
              <a:rPr lang="en-US" dirty="0" smtClean="0"/>
              <a:t>Disruptions</a:t>
            </a:r>
          </a:p>
          <a:p>
            <a:pPr lvl="1"/>
            <a:r>
              <a:rPr lang="en-US" dirty="0" smtClean="0"/>
              <a:t>Increased distance for O</a:t>
            </a:r>
            <a:r>
              <a:rPr lang="en-US" baseline="-25000" dirty="0" smtClean="0"/>
              <a:t>2</a:t>
            </a:r>
            <a:r>
              <a:rPr lang="en-US" dirty="0" smtClean="0"/>
              <a:t> and nutrient diffusion</a:t>
            </a:r>
          </a:p>
          <a:p>
            <a:pPr lvl="1"/>
            <a:r>
              <a:rPr lang="en-US" dirty="0" smtClean="0"/>
              <a:t>Blood volume and BP drop = circulation impairment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133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Electrolyte Balance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20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(Na</a:t>
            </a:r>
            <a:r>
              <a:rPr lang="en-US" baseline="30000" dirty="0" smtClean="0"/>
              <a:t>+</a:t>
            </a:r>
            <a:r>
              <a:rPr lang="en-US" dirty="0" smtClean="0"/>
              <a:t>) Balance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Primary renal function</a:t>
            </a:r>
          </a:p>
          <a:p>
            <a:pPr lvl="1"/>
            <a:r>
              <a:rPr lang="en-US" dirty="0" smtClean="0"/>
              <a:t>No known transport maximum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~ 65% in PCT and ~ 25% in loop of </a:t>
            </a:r>
            <a:r>
              <a:rPr lang="en-US" dirty="0" err="1" smtClean="0"/>
              <a:t>Henle</a:t>
            </a:r>
            <a:endParaRPr lang="en-US" dirty="0" smtClean="0"/>
          </a:p>
          <a:p>
            <a:r>
              <a:rPr lang="en-US" dirty="0" smtClean="0"/>
              <a:t>Controls ECF volume and H</a:t>
            </a:r>
            <a:r>
              <a:rPr lang="en-US" baseline="-25000" dirty="0" smtClean="0"/>
              <a:t>2</a:t>
            </a:r>
            <a:r>
              <a:rPr lang="en-US" dirty="0" smtClean="0"/>
              <a:t>O distribution </a:t>
            </a:r>
          </a:p>
          <a:p>
            <a:pPr lvl="1"/>
            <a:r>
              <a:rPr lang="en-US" dirty="0" smtClean="0"/>
              <a:t>Only cation creating OP</a:t>
            </a:r>
          </a:p>
          <a:p>
            <a:pPr lvl="1"/>
            <a:r>
              <a:rPr lang="en-US" altLang="x-none" dirty="0"/>
              <a:t>it accounts for half of the </a:t>
            </a:r>
            <a:r>
              <a:rPr lang="en-US" altLang="x-none" dirty="0" err="1"/>
              <a:t>osmolarity</a:t>
            </a:r>
            <a:r>
              <a:rPr lang="en-US" altLang="x-none" dirty="0"/>
              <a:t> of </a:t>
            </a:r>
            <a:r>
              <a:rPr lang="en-US" altLang="x-none" dirty="0" smtClean="0"/>
              <a:t>ECF</a:t>
            </a:r>
            <a:endParaRPr lang="en-US" dirty="0" smtClean="0"/>
          </a:p>
          <a:p>
            <a:pPr lvl="1"/>
            <a:r>
              <a:rPr lang="en-US" dirty="0" smtClean="0"/>
              <a:t>Na</a:t>
            </a:r>
            <a:r>
              <a:rPr lang="en-US" baseline="30000" dirty="0" smtClean="0"/>
              <a:t>+</a:t>
            </a:r>
            <a:r>
              <a:rPr lang="en-US" dirty="0" smtClean="0"/>
              <a:t> leaks into cells, but pumped out against electrochemical gradient</a:t>
            </a:r>
          </a:p>
          <a:p>
            <a:pPr lvl="1"/>
            <a:r>
              <a:rPr lang="en-US" b="1" dirty="0" smtClean="0"/>
              <a:t>Water follows salt</a:t>
            </a:r>
          </a:p>
          <a:p>
            <a:r>
              <a:rPr lang="en-US" dirty="0" smtClean="0"/>
              <a:t>[Na</a:t>
            </a:r>
            <a:r>
              <a:rPr lang="en-US" baseline="30000" dirty="0" smtClean="0"/>
              <a:t>+</a:t>
            </a:r>
            <a:r>
              <a:rPr lang="en-US" dirty="0" smtClean="0"/>
              <a:t>] relatively stable in ECF</a:t>
            </a:r>
          </a:p>
          <a:p>
            <a:r>
              <a:rPr lang="en-US" dirty="0" smtClean="0"/>
              <a:t>Changes effect plasma volume, BP, ICF and IF volumes</a:t>
            </a:r>
          </a:p>
          <a:p>
            <a:r>
              <a:rPr lang="en-US" dirty="0" smtClean="0"/>
              <a:t>Transport coupled to renal acid-base control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888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Regulating Na</a:t>
            </a:r>
            <a:r>
              <a:rPr lang="en-US" baseline="30000" dirty="0" smtClean="0"/>
              <a:t>+</a:t>
            </a:r>
            <a:r>
              <a:rPr lang="en-US" dirty="0" smtClean="0"/>
              <a:t> Balance: </a:t>
            </a:r>
            <a:r>
              <a:rPr lang="en-US" b="1" dirty="0" smtClean="0"/>
              <a:t>Aldosterone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Effects</a:t>
            </a:r>
          </a:p>
          <a:p>
            <a:pPr lvl="1"/>
            <a:r>
              <a:rPr lang="en-US" dirty="0" smtClean="0"/>
              <a:t>High </a:t>
            </a:r>
            <a:r>
              <a:rPr lang="en-US" dirty="0" smtClean="0">
                <a:sym typeface="Wingdings" pitchFamily="2" charset="2"/>
              </a:rPr>
              <a:t> all Na</a:t>
            </a:r>
            <a:r>
              <a:rPr lang="en-US" baseline="30000" dirty="0" smtClean="0">
                <a:sym typeface="Wingdings" pitchFamily="2" charset="2"/>
              </a:rPr>
              <a:t>+</a:t>
            </a:r>
            <a:r>
              <a:rPr lang="en-US" dirty="0" smtClean="0">
                <a:sym typeface="Wingdings" pitchFamily="2" charset="2"/>
              </a:rPr>
              <a:t> reabsorbed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Decrease urinary output and increase blood volume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Inhibited  no Na</a:t>
            </a:r>
            <a:r>
              <a:rPr lang="en-US" baseline="30000" dirty="0" smtClean="0">
                <a:sym typeface="Wingdings" pitchFamily="2" charset="2"/>
              </a:rPr>
              <a:t>+</a:t>
            </a:r>
            <a:r>
              <a:rPr lang="en-US" dirty="0" smtClean="0">
                <a:sym typeface="Wingdings" pitchFamily="2" charset="2"/>
              </a:rPr>
              <a:t> so excreted w/dilute urine</a:t>
            </a:r>
          </a:p>
          <a:p>
            <a:r>
              <a:rPr lang="en-US" dirty="0" smtClean="0">
                <a:sym typeface="Wingdings" pitchFamily="2" charset="2"/>
              </a:rPr>
              <a:t>Renin-angiotensin mechanism primary trigger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JG apparatus releases renin  aldosterone release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Decreased BP, [</a:t>
            </a:r>
            <a:r>
              <a:rPr lang="en-US" dirty="0" err="1" smtClean="0">
                <a:sym typeface="Wingdings" pitchFamily="2" charset="2"/>
              </a:rPr>
              <a:t>NaCl</a:t>
            </a:r>
            <a:r>
              <a:rPr lang="en-US" dirty="0" smtClean="0">
                <a:sym typeface="Wingdings" pitchFamily="2" charset="2"/>
              </a:rPr>
              <a:t>], or stretch, or SNS stimulation stimulates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7358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Regulating Na</a:t>
            </a:r>
            <a:r>
              <a:rPr lang="en-US" baseline="30000" dirty="0" smtClean="0"/>
              <a:t>+</a:t>
            </a:r>
            <a:r>
              <a:rPr lang="en-US" dirty="0" smtClean="0"/>
              <a:t> Balance: </a:t>
            </a:r>
            <a:r>
              <a:rPr lang="en-US" b="1" dirty="0" smtClean="0"/>
              <a:t>ANP</a:t>
            </a:r>
            <a:endParaRPr lang="en-US" b="1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79248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tr-TR" altLang="x-none" dirty="0" err="1" smtClean="0"/>
              <a:t>Secreted</a:t>
            </a:r>
            <a:r>
              <a:rPr lang="tr-TR" altLang="x-none" dirty="0" smtClean="0"/>
              <a:t> </a:t>
            </a:r>
            <a:r>
              <a:rPr lang="tr-TR" altLang="x-none" dirty="0" err="1"/>
              <a:t>by</a:t>
            </a:r>
            <a:r>
              <a:rPr lang="tr-TR" altLang="x-none" dirty="0"/>
              <a:t> </a:t>
            </a:r>
            <a:r>
              <a:rPr lang="tr-TR" altLang="x-none" dirty="0" err="1"/>
              <a:t>the</a:t>
            </a:r>
            <a:r>
              <a:rPr lang="tr-TR" altLang="x-none" dirty="0"/>
              <a:t> </a:t>
            </a:r>
            <a:r>
              <a:rPr lang="tr-TR" altLang="x-none" dirty="0" err="1"/>
              <a:t>secretory</a:t>
            </a:r>
            <a:r>
              <a:rPr lang="tr-TR" altLang="x-none" dirty="0"/>
              <a:t> </a:t>
            </a:r>
            <a:r>
              <a:rPr lang="tr-TR" altLang="x-none" dirty="0" err="1"/>
              <a:t>granules</a:t>
            </a:r>
            <a:r>
              <a:rPr lang="tr-TR" altLang="x-none" dirty="0"/>
              <a:t> in </a:t>
            </a:r>
            <a:r>
              <a:rPr lang="tr-TR" altLang="x-none" dirty="0" err="1"/>
              <a:t>the</a:t>
            </a:r>
            <a:r>
              <a:rPr lang="tr-TR" altLang="x-none" dirty="0"/>
              <a:t> </a:t>
            </a:r>
            <a:r>
              <a:rPr lang="tr-TR" altLang="x-none" dirty="0" err="1"/>
              <a:t>atrium</a:t>
            </a:r>
            <a:endParaRPr lang="tr-TR" altLang="x-none" dirty="0"/>
          </a:p>
          <a:p>
            <a:pPr marL="342900" indent="-342900"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tr-TR" altLang="x-none" dirty="0" err="1" smtClean="0"/>
              <a:t>Secretion</a:t>
            </a:r>
            <a:r>
              <a:rPr lang="tr-TR" altLang="x-none" dirty="0" smtClean="0"/>
              <a:t> </a:t>
            </a:r>
            <a:r>
              <a:rPr lang="tr-TR" altLang="x-none" dirty="0"/>
              <a:t>is </a:t>
            </a:r>
            <a:r>
              <a:rPr lang="tr-TR" altLang="x-none" dirty="0" err="1"/>
              <a:t>stimulated</a:t>
            </a:r>
            <a:r>
              <a:rPr lang="tr-TR" altLang="x-none" dirty="0"/>
              <a:t> </a:t>
            </a:r>
            <a:r>
              <a:rPr lang="tr-TR" altLang="x-none" dirty="0" err="1"/>
              <a:t>by</a:t>
            </a:r>
            <a:r>
              <a:rPr lang="tr-TR" altLang="x-none" dirty="0"/>
              <a:t> </a:t>
            </a:r>
            <a:r>
              <a:rPr lang="tr-TR" altLang="x-none" dirty="0" err="1"/>
              <a:t>atrial</a:t>
            </a:r>
            <a:r>
              <a:rPr lang="tr-TR" altLang="x-none" dirty="0"/>
              <a:t> </a:t>
            </a:r>
            <a:r>
              <a:rPr lang="tr-TR" altLang="x-none" dirty="0" err="1"/>
              <a:t>enlargement</a:t>
            </a:r>
            <a:r>
              <a:rPr lang="tr-TR" altLang="x-none" dirty="0"/>
              <a:t> ( </a:t>
            </a:r>
            <a:r>
              <a:rPr lang="tr-TR" altLang="x-none" dirty="0" err="1"/>
              <a:t>plasma</a:t>
            </a:r>
            <a:r>
              <a:rPr lang="tr-TR" altLang="x-none" dirty="0"/>
              <a:t> </a:t>
            </a:r>
            <a:r>
              <a:rPr lang="tr-TR" altLang="x-none" dirty="0" err="1"/>
              <a:t>volume</a:t>
            </a:r>
            <a:r>
              <a:rPr lang="tr-TR" altLang="x-none" dirty="0"/>
              <a:t> </a:t>
            </a:r>
          </a:p>
          <a:p>
            <a:pPr marL="342900" indent="-342900"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tr-TR" altLang="x-none" dirty="0" err="1" smtClean="0"/>
              <a:t>Increases</a:t>
            </a:r>
            <a:r>
              <a:rPr lang="tr-TR" altLang="x-none" dirty="0" smtClean="0"/>
              <a:t> </a:t>
            </a:r>
            <a:r>
              <a:rPr lang="tr-TR" altLang="x-none" dirty="0" err="1"/>
              <a:t>diuresis</a:t>
            </a:r>
            <a:r>
              <a:rPr lang="tr-TR" altLang="x-none" dirty="0"/>
              <a:t> </a:t>
            </a:r>
            <a:r>
              <a:rPr lang="tr-TR" altLang="x-none" dirty="0" err="1"/>
              <a:t>and</a:t>
            </a:r>
            <a:r>
              <a:rPr lang="tr-TR" altLang="x-none" dirty="0"/>
              <a:t> </a:t>
            </a:r>
            <a:r>
              <a:rPr lang="tr-TR" altLang="x-none" dirty="0" err="1"/>
              <a:t>sodium</a:t>
            </a:r>
            <a:r>
              <a:rPr lang="tr-TR" altLang="x-none" dirty="0"/>
              <a:t> </a:t>
            </a:r>
            <a:r>
              <a:rPr lang="tr-TR" altLang="x-none" dirty="0" err="1"/>
              <a:t>output</a:t>
            </a:r>
            <a:r>
              <a:rPr lang="tr-TR" altLang="x-none" dirty="0"/>
              <a:t>.</a:t>
            </a:r>
          </a:p>
          <a:p>
            <a:pPr marL="342900" indent="-342900"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tr-TR" altLang="x-none" dirty="0" err="1" smtClean="0"/>
              <a:t>Causes</a:t>
            </a:r>
            <a:r>
              <a:rPr lang="tr-TR" altLang="x-none" dirty="0" smtClean="0"/>
              <a:t> </a:t>
            </a:r>
            <a:r>
              <a:rPr lang="tr-TR" altLang="x-none" dirty="0" err="1" smtClean="0"/>
              <a:t>vasodilatation</a:t>
            </a:r>
            <a:endParaRPr lang="tr-TR" altLang="x-none" dirty="0" smtClean="0"/>
          </a:p>
          <a:p>
            <a:pPr marL="342900" indent="-342900" eaLnBrk="1" hangingPunct="1">
              <a:spcBef>
                <a:spcPct val="50000"/>
              </a:spcBef>
              <a:buFont typeface="Arial" charset="0"/>
              <a:buChar char="•"/>
            </a:pPr>
            <a:r>
              <a:rPr lang="en-US" dirty="0" smtClean="0"/>
              <a:t>Inhibits </a:t>
            </a:r>
            <a:r>
              <a:rPr lang="en-US" dirty="0"/>
              <a:t>Na</a:t>
            </a:r>
            <a:r>
              <a:rPr lang="en-US" baseline="30000" dirty="0"/>
              <a:t>+</a:t>
            </a:r>
            <a:r>
              <a:rPr lang="en-US" dirty="0"/>
              <a:t> and H</a:t>
            </a:r>
            <a:r>
              <a:rPr lang="en-US" baseline="-25000" dirty="0"/>
              <a:t>2</a:t>
            </a:r>
            <a:r>
              <a:rPr lang="en-US" dirty="0"/>
              <a:t>O retention</a:t>
            </a:r>
          </a:p>
          <a:p>
            <a:pPr marL="1257300" lvl="2" indent="-342900">
              <a:buFont typeface="Arial" charset="0"/>
              <a:buChar char="•"/>
            </a:pPr>
            <a:r>
              <a:rPr lang="en-US" dirty="0"/>
              <a:t>Inhibit collecting duct Na</a:t>
            </a:r>
            <a:r>
              <a:rPr lang="en-US" baseline="30000" dirty="0"/>
              <a:t>+</a:t>
            </a:r>
            <a:r>
              <a:rPr lang="en-US" dirty="0"/>
              <a:t> reabsorption</a:t>
            </a:r>
          </a:p>
          <a:p>
            <a:pPr marL="1257300" lvl="2" indent="-342900">
              <a:buFont typeface="Arial" charset="0"/>
              <a:buChar char="•"/>
            </a:pPr>
            <a:r>
              <a:rPr lang="en-US" dirty="0"/>
              <a:t>Suppresses ADH, renin, and aldosterone </a:t>
            </a:r>
            <a:r>
              <a:rPr lang="en-US" dirty="0" smtClean="0"/>
              <a:t>release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350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Regulating Na</a:t>
            </a:r>
            <a:r>
              <a:rPr lang="en-US" baseline="30000" dirty="0" smtClean="0"/>
              <a:t>+</a:t>
            </a:r>
            <a:r>
              <a:rPr lang="en-US" dirty="0" smtClean="0"/>
              <a:t> Balance: Other Hormones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Estrogens</a:t>
            </a:r>
          </a:p>
          <a:p>
            <a:pPr lvl="1"/>
            <a:r>
              <a:rPr lang="en-US" dirty="0" smtClean="0"/>
              <a:t>Enhance </a:t>
            </a:r>
            <a:r>
              <a:rPr lang="en-US" dirty="0" err="1" smtClean="0"/>
              <a:t>NaCl</a:t>
            </a:r>
            <a:r>
              <a:rPr lang="en-US" dirty="0" smtClean="0"/>
              <a:t> reabsorption by renal tubules</a:t>
            </a:r>
          </a:p>
          <a:p>
            <a:pPr lvl="1"/>
            <a:r>
              <a:rPr lang="en-US" dirty="0" smtClean="0"/>
              <a:t>Enhance H</a:t>
            </a:r>
            <a:r>
              <a:rPr lang="en-US" baseline="-25000" dirty="0" smtClean="0"/>
              <a:t>2</a:t>
            </a:r>
            <a:r>
              <a:rPr lang="en-US" dirty="0" smtClean="0"/>
              <a:t>O retention during menstrual cycles</a:t>
            </a:r>
          </a:p>
          <a:p>
            <a:pPr lvl="1"/>
            <a:r>
              <a:rPr lang="en-US" dirty="0" smtClean="0"/>
              <a:t>Cause edema w/ pregnancy</a:t>
            </a:r>
          </a:p>
          <a:p>
            <a:r>
              <a:rPr lang="en-US" b="1" dirty="0" smtClean="0"/>
              <a:t>Progesterone</a:t>
            </a:r>
          </a:p>
          <a:p>
            <a:pPr lvl="1"/>
            <a:r>
              <a:rPr lang="en-US" dirty="0" smtClean="0"/>
              <a:t>Promotes Na</a:t>
            </a:r>
            <a:r>
              <a:rPr lang="en-US" baseline="30000" dirty="0" smtClean="0"/>
              <a:t>+</a:t>
            </a:r>
            <a:r>
              <a:rPr lang="en-US" dirty="0" smtClean="0"/>
              <a:t> and H</a:t>
            </a:r>
            <a:r>
              <a:rPr lang="en-US" baseline="-25000" dirty="0" smtClean="0"/>
              <a:t>2</a:t>
            </a:r>
            <a:r>
              <a:rPr lang="en-US" dirty="0" smtClean="0"/>
              <a:t>O loss</a:t>
            </a:r>
          </a:p>
          <a:p>
            <a:pPr lvl="1"/>
            <a:r>
              <a:rPr lang="en-US" dirty="0" smtClean="0"/>
              <a:t>Blocks aldosterone effects at renal tubules </a:t>
            </a:r>
            <a:r>
              <a:rPr lang="en-US" dirty="0" smtClean="0">
                <a:sym typeface="Wingdings" pitchFamily="2" charset="2"/>
              </a:rPr>
              <a:t> diuretic</a:t>
            </a:r>
            <a:endParaRPr lang="en-US" dirty="0" smtClean="0"/>
          </a:p>
          <a:p>
            <a:r>
              <a:rPr lang="en-US" b="1" dirty="0" smtClean="0"/>
              <a:t>Glucocorticoids</a:t>
            </a:r>
          </a:p>
          <a:p>
            <a:pPr lvl="1"/>
            <a:r>
              <a:rPr lang="en-US" dirty="0" smtClean="0"/>
              <a:t>Enhance Na</a:t>
            </a:r>
            <a:r>
              <a:rPr lang="en-US" baseline="30000" dirty="0" smtClean="0"/>
              <a:t> +</a:t>
            </a:r>
            <a:r>
              <a:rPr lang="en-US" dirty="0" smtClean="0"/>
              <a:t> reabsorption</a:t>
            </a:r>
          </a:p>
          <a:p>
            <a:pPr lvl="1"/>
            <a:r>
              <a:rPr lang="en-US" dirty="0" smtClean="0"/>
              <a:t>Increase GFR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romote edema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0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Water Content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Largest component in body</a:t>
            </a:r>
          </a:p>
          <a:p>
            <a:r>
              <a:rPr lang="en-US" dirty="0" smtClean="0"/>
              <a:t>Function of age, mass, sex, and body fat</a:t>
            </a:r>
          </a:p>
          <a:p>
            <a:pPr lvl="1"/>
            <a:r>
              <a:rPr lang="en-US" dirty="0" smtClean="0"/>
              <a:t>Adipose tissue ~ 20%</a:t>
            </a:r>
          </a:p>
          <a:p>
            <a:pPr lvl="1"/>
            <a:r>
              <a:rPr lang="en-US" dirty="0" smtClean="0"/>
              <a:t>Skeletal muscle ~ 75%</a:t>
            </a:r>
          </a:p>
          <a:p>
            <a:r>
              <a:rPr lang="en-US" dirty="0" smtClean="0"/>
              <a:t>Newborn ~ 73%</a:t>
            </a:r>
          </a:p>
          <a:p>
            <a:pPr lvl="1"/>
            <a:r>
              <a:rPr lang="en-US" dirty="0" smtClean="0"/>
              <a:t>Low fat and mass</a:t>
            </a:r>
          </a:p>
        </p:txBody>
      </p:sp>
    </p:spTree>
    <p:extLst>
      <p:ext uri="{BB962C8B-B14F-4D97-AF65-F5344CB8AC3E}">
        <p14:creationId xmlns:p14="http://schemas.microsoft.com/office/powerpoint/2010/main" val="1416579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Regulating K</a:t>
            </a:r>
            <a:r>
              <a:rPr lang="en-US" baseline="30000" dirty="0" smtClean="0"/>
              <a:t>+</a:t>
            </a:r>
            <a:r>
              <a:rPr lang="en-US" dirty="0"/>
              <a:t> </a:t>
            </a:r>
            <a:r>
              <a:rPr lang="en-US" dirty="0" smtClean="0"/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Cortical collecting ducts change K</a:t>
            </a:r>
            <a:r>
              <a:rPr lang="en-US" baseline="30000" dirty="0" smtClean="0"/>
              <a:t>+</a:t>
            </a:r>
            <a:r>
              <a:rPr lang="en-US" dirty="0" smtClean="0"/>
              <a:t> secretion</a:t>
            </a:r>
          </a:p>
          <a:p>
            <a:pPr lvl="1"/>
            <a:r>
              <a:rPr lang="en-US" dirty="0" smtClean="0"/>
              <a:t>[K</a:t>
            </a:r>
            <a:r>
              <a:rPr lang="en-US" baseline="30000" dirty="0" smtClean="0"/>
              <a:t>+</a:t>
            </a:r>
            <a:r>
              <a:rPr lang="en-US" dirty="0" smtClean="0"/>
              <a:t>] in plasma primarily influences </a:t>
            </a:r>
          </a:p>
          <a:p>
            <a:pPr lvl="2"/>
            <a:r>
              <a:rPr lang="en-US" dirty="0" smtClean="0"/>
              <a:t>High K</a:t>
            </a:r>
            <a:r>
              <a:rPr lang="en-US" baseline="30000" dirty="0" smtClean="0"/>
              <a:t>+</a:t>
            </a:r>
            <a:r>
              <a:rPr lang="en-US" dirty="0" smtClean="0"/>
              <a:t> in ECF increases secretion for excretion</a:t>
            </a:r>
          </a:p>
          <a:p>
            <a:pPr lvl="3"/>
            <a:r>
              <a:rPr lang="en-US" dirty="0" smtClean="0"/>
              <a:t>Stimulates adrenal cortical release of aldosterone</a:t>
            </a:r>
          </a:p>
          <a:p>
            <a:r>
              <a:rPr lang="en-US" dirty="0" smtClean="0"/>
              <a:t>Aldosterone enhances K</a:t>
            </a:r>
            <a:r>
              <a:rPr lang="en-US" baseline="30000" dirty="0" smtClean="0"/>
              <a:t>+</a:t>
            </a:r>
            <a:r>
              <a:rPr lang="en-US" dirty="0" smtClean="0"/>
              <a:t> secretion</a:t>
            </a:r>
          </a:p>
          <a:p>
            <a:pPr lvl="1"/>
            <a:r>
              <a:rPr lang="en-US" dirty="0" smtClean="0"/>
              <a:t>High ECF K</a:t>
            </a:r>
            <a:r>
              <a:rPr lang="en-US" baseline="30000" dirty="0" smtClean="0"/>
              <a:t>+</a:t>
            </a:r>
            <a:r>
              <a:rPr lang="en-US" dirty="0" smtClean="0"/>
              <a:t> stimulates adrenal cortex for release</a:t>
            </a:r>
          </a:p>
          <a:p>
            <a:pPr lvl="1"/>
            <a:r>
              <a:rPr lang="en-US" dirty="0" smtClean="0"/>
              <a:t>Renin-angiotensin mechanism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38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x-none" dirty="0"/>
              <a:t>Potassium K</a:t>
            </a:r>
            <a:r>
              <a:rPr lang="en-US" altLang="x-none" baseline="30000" dirty="0"/>
              <a:t>+</a:t>
            </a:r>
            <a:br>
              <a:rPr lang="en-US" altLang="x-none" baseline="30000" dirty="0"/>
            </a:br>
            <a:endParaRPr lang="en-US" altLang="x-none" baseline="300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229600" cy="4525963"/>
          </a:xfrm>
        </p:spPr>
        <p:txBody>
          <a:bodyPr/>
          <a:lstStyle/>
          <a:p>
            <a:pPr lvl="1" algn="just" eaLnBrk="1" hangingPunct="1">
              <a:buFont typeface="Arial" charset="0"/>
              <a:buChar char="•"/>
            </a:pPr>
            <a:r>
              <a:rPr lang="en-US" altLang="x-none" dirty="0"/>
              <a:t>Most abundant cation in ICF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n-US" altLang="x-none" dirty="0"/>
              <a:t>Establish resting membrane potential in neurons and muscle fibers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n-US" altLang="x-none" dirty="0"/>
              <a:t>Maintains normal ICF fluid volume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en-US" altLang="x-none" dirty="0"/>
              <a:t>Helps regulate pH of body fluids when exchanged for H</a:t>
            </a:r>
            <a:r>
              <a:rPr lang="en-US" altLang="x-none" baseline="30000" dirty="0"/>
              <a:t>+</a:t>
            </a:r>
          </a:p>
          <a:p>
            <a:pPr lvl="1" algn="just">
              <a:buFont typeface="Arial" charset="0"/>
              <a:buChar char="•"/>
            </a:pPr>
            <a:endParaRPr lang="en-US" altLang="x-none" baseline="30000" dirty="0"/>
          </a:p>
        </p:txBody>
      </p:sp>
      <p:pic>
        <p:nvPicPr>
          <p:cNvPr id="4100" name="Picture 4" descr="otassium acidosis ile ilgili gÃ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7"/>
          <a:stretch/>
        </p:blipFill>
        <p:spPr bwMode="auto">
          <a:xfrm>
            <a:off x="2667000" y="3886200"/>
            <a:ext cx="470535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461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x-none" dirty="0"/>
              <a:t>Potassium K</a:t>
            </a:r>
            <a:r>
              <a:rPr lang="en-US" altLang="x-none" baseline="30000" dirty="0" smtClean="0"/>
              <a:t>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Potassium </a:t>
            </a:r>
            <a:r>
              <a:rPr lang="en-US" sz="2800" dirty="0" smtClean="0"/>
              <a:t>concentrations are controlled </a:t>
            </a:r>
            <a:r>
              <a:rPr lang="en-US" sz="2800" dirty="0"/>
              <a:t>mainly through renal excretion. </a:t>
            </a:r>
            <a:endParaRPr lang="en-US" sz="2800" dirty="0" smtClean="0"/>
          </a:p>
          <a:p>
            <a:pPr lvl="1"/>
            <a:r>
              <a:rPr lang="en-US" sz="2400" dirty="0" smtClean="0"/>
              <a:t>Aldosterone mediates </a:t>
            </a:r>
            <a:r>
              <a:rPr lang="en-US" sz="2400" dirty="0"/>
              <a:t>the balance of loss or uptake of potassium </a:t>
            </a:r>
            <a:r>
              <a:rPr lang="en-US" sz="2400" dirty="0" smtClean="0"/>
              <a:t>in the </a:t>
            </a:r>
            <a:r>
              <a:rPr lang="en-US" sz="2400" dirty="0"/>
              <a:t>distal nephron, depending on plasma concentration.</a:t>
            </a:r>
          </a:p>
          <a:p>
            <a:r>
              <a:rPr lang="en-US" sz="2800" dirty="0"/>
              <a:t>Both hyper- and </a:t>
            </a:r>
            <a:r>
              <a:rPr lang="en-US" sz="2800" dirty="0" err="1"/>
              <a:t>hypokalaemia</a:t>
            </a:r>
            <a:r>
              <a:rPr lang="en-US" sz="2800" dirty="0"/>
              <a:t> have profound effects </a:t>
            </a:r>
            <a:r>
              <a:rPr lang="en-US" sz="2800" dirty="0" smtClean="0"/>
              <a:t>on the </a:t>
            </a:r>
            <a:r>
              <a:rPr lang="en-US" sz="2800" dirty="0"/>
              <a:t>heart. </a:t>
            </a:r>
            <a:endParaRPr lang="en-US" sz="2800" dirty="0" smtClean="0"/>
          </a:p>
          <a:p>
            <a:pPr lvl="1"/>
            <a:r>
              <a:rPr lang="en-US" sz="2400" dirty="0" err="1" smtClean="0"/>
              <a:t>Hyperkalaemia</a:t>
            </a:r>
            <a:r>
              <a:rPr lang="en-US" sz="2400" dirty="0" smtClean="0"/>
              <a:t> </a:t>
            </a:r>
            <a:r>
              <a:rPr lang="en-US" sz="2400" dirty="0"/>
              <a:t>leads to </a:t>
            </a:r>
            <a:r>
              <a:rPr lang="en-US" sz="2400" dirty="0" smtClean="0"/>
              <a:t>bradycardia,</a:t>
            </a:r>
          </a:p>
          <a:p>
            <a:pPr lvl="1"/>
            <a:r>
              <a:rPr lang="en-US" sz="2400" dirty="0" err="1" smtClean="0"/>
              <a:t>Hypokalaemia</a:t>
            </a:r>
            <a:r>
              <a:rPr lang="en-US" sz="2400" dirty="0" smtClean="0"/>
              <a:t> </a:t>
            </a:r>
            <a:r>
              <a:rPr lang="en-US" sz="2400" dirty="0"/>
              <a:t>can </a:t>
            </a:r>
            <a:r>
              <a:rPr lang="en-US" sz="2400" dirty="0" smtClean="0"/>
              <a:t>predispose to </a:t>
            </a:r>
            <a:r>
              <a:rPr lang="en-US" sz="2400" dirty="0" err="1" smtClean="0"/>
              <a:t>tachyarrhythmias</a:t>
            </a:r>
            <a:r>
              <a:rPr lang="en-US" sz="2400" dirty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9272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/>
              <a:t>Regulating Ca</a:t>
            </a:r>
            <a:r>
              <a:rPr lang="en-US" baseline="30000" dirty="0"/>
              <a:t>2+</a:t>
            </a:r>
            <a:r>
              <a:rPr lang="en-US" dirty="0"/>
              <a:t> and PO</a:t>
            </a:r>
            <a:r>
              <a:rPr lang="en-US" baseline="-25000" dirty="0"/>
              <a:t>4</a:t>
            </a:r>
            <a:r>
              <a:rPr lang="en-US" baseline="30000" dirty="0"/>
              <a:t>2-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Parathyroid hormone (</a:t>
            </a:r>
            <a:r>
              <a:rPr lang="en-US" dirty="0" smtClean="0"/>
              <a:t>PTH)</a:t>
            </a:r>
          </a:p>
          <a:p>
            <a:r>
              <a:rPr lang="en-US" dirty="0"/>
              <a:t>The target organs </a:t>
            </a:r>
            <a:endParaRPr lang="en-US" dirty="0" smtClean="0"/>
          </a:p>
          <a:p>
            <a:pPr lvl="1"/>
            <a:r>
              <a:rPr lang="en-US" dirty="0" smtClean="0"/>
              <a:t>kidneys</a:t>
            </a:r>
            <a:r>
              <a:rPr lang="en-US" dirty="0"/>
              <a:t>, where renal uptake is </a:t>
            </a:r>
            <a:r>
              <a:rPr lang="en-US" dirty="0" smtClean="0"/>
              <a:t>stimulated</a:t>
            </a:r>
          </a:p>
          <a:p>
            <a:pPr lvl="1"/>
            <a:r>
              <a:rPr lang="en-US" dirty="0" smtClean="0"/>
              <a:t>bone, where </a:t>
            </a:r>
            <a:r>
              <a:rPr lang="en-US" dirty="0"/>
              <a:t>osteoclastic activity is </a:t>
            </a:r>
            <a:r>
              <a:rPr lang="en-US" dirty="0" smtClean="0"/>
              <a:t>stimulated</a:t>
            </a:r>
            <a:endParaRPr lang="en-US" dirty="0"/>
          </a:p>
          <a:p>
            <a:r>
              <a:rPr lang="en-US" dirty="0"/>
              <a:t>Parathyroid hormone related peptide (</a:t>
            </a:r>
            <a:r>
              <a:rPr lang="en-US" dirty="0" err="1"/>
              <a:t>PTHrP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has a physiological role </a:t>
            </a:r>
            <a:r>
              <a:rPr lang="en-US" dirty="0" smtClean="0"/>
              <a:t>in </a:t>
            </a:r>
            <a:r>
              <a:rPr lang="en-US" dirty="0"/>
              <a:t>the fetus.</a:t>
            </a:r>
          </a:p>
          <a:p>
            <a:pPr lvl="1"/>
            <a:r>
              <a:rPr lang="en-US" dirty="0" smtClean="0"/>
              <a:t>After birth minimal role</a:t>
            </a:r>
            <a:endParaRPr lang="en-US" dirty="0"/>
          </a:p>
          <a:p>
            <a:r>
              <a:rPr lang="en-US" dirty="0"/>
              <a:t>1,25-Dihydroxyvitamin D:</a:t>
            </a:r>
          </a:p>
          <a:p>
            <a:r>
              <a:rPr lang="en-US" dirty="0" smtClean="0"/>
              <a:t>Calcitonin</a:t>
            </a:r>
          </a:p>
          <a:p>
            <a:pPr lvl="1"/>
            <a:r>
              <a:rPr lang="en-US" dirty="0"/>
              <a:t>Released w/ increased Ca</a:t>
            </a:r>
            <a:r>
              <a:rPr lang="en-US" baseline="30000" dirty="0"/>
              <a:t>2+</a:t>
            </a:r>
            <a:r>
              <a:rPr lang="en-US" dirty="0"/>
              <a:t> levels to encourage deposit</a:t>
            </a:r>
          </a:p>
          <a:p>
            <a:pPr lvl="1"/>
            <a:r>
              <a:rPr lang="en-US" dirty="0"/>
              <a:t>Inhibits bone </a:t>
            </a:r>
            <a:r>
              <a:rPr lang="en-US" dirty="0" smtClean="0"/>
              <a:t>reabsorption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0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Fluid Compartments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30"/>
          <a:stretch/>
        </p:blipFill>
        <p:spPr bwMode="auto">
          <a:xfrm>
            <a:off x="3459436" y="3500923"/>
            <a:ext cx="5715044" cy="3327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5029199"/>
          </a:xfrm>
        </p:spPr>
        <p:txBody>
          <a:bodyPr>
            <a:normAutofit/>
          </a:bodyPr>
          <a:lstStyle/>
          <a:p>
            <a:r>
              <a:rPr lang="en-US" b="1" dirty="0" smtClean="0"/>
              <a:t>Intracellular fluid </a:t>
            </a:r>
            <a:r>
              <a:rPr lang="en-US" dirty="0" smtClean="0"/>
              <a:t>(</a:t>
            </a:r>
            <a:r>
              <a:rPr lang="en-US" b="1" dirty="0" smtClean="0"/>
              <a:t>ICF</a:t>
            </a:r>
            <a:r>
              <a:rPr lang="en-US" dirty="0" smtClean="0"/>
              <a:t>) ~ 2/3 H</a:t>
            </a:r>
            <a:r>
              <a:rPr lang="en-US" baseline="-25000" dirty="0" smtClean="0"/>
              <a:t>2</a:t>
            </a:r>
            <a:r>
              <a:rPr lang="en-US" dirty="0" smtClean="0"/>
              <a:t>0 volume</a:t>
            </a:r>
          </a:p>
          <a:p>
            <a:r>
              <a:rPr lang="en-US" b="1" dirty="0" smtClean="0"/>
              <a:t>Extracellular fluid compartment </a:t>
            </a:r>
            <a:r>
              <a:rPr lang="en-US" dirty="0" smtClean="0"/>
              <a:t>(</a:t>
            </a:r>
            <a:r>
              <a:rPr lang="en-US" b="1" dirty="0" smtClean="0"/>
              <a:t>ECF</a:t>
            </a:r>
            <a:r>
              <a:rPr lang="en-US" dirty="0" smtClean="0"/>
              <a:t>) ~ 1/3 H</a:t>
            </a:r>
            <a:r>
              <a:rPr lang="en-US" baseline="-25000" dirty="0" smtClean="0"/>
              <a:t>2</a:t>
            </a:r>
            <a:r>
              <a:rPr lang="en-US" dirty="0" smtClean="0"/>
              <a:t>O volume</a:t>
            </a:r>
          </a:p>
          <a:p>
            <a:pPr lvl="1"/>
            <a:r>
              <a:rPr lang="en-US" b="1" dirty="0" smtClean="0"/>
              <a:t>Plasma</a:t>
            </a:r>
          </a:p>
          <a:p>
            <a:pPr lvl="1"/>
            <a:r>
              <a:rPr lang="en-US" b="1" dirty="0" smtClean="0"/>
              <a:t>Interstitial fluid</a:t>
            </a:r>
            <a:r>
              <a:rPr lang="en-US" dirty="0" smtClean="0"/>
              <a:t> (</a:t>
            </a:r>
            <a:r>
              <a:rPr lang="en-US" b="1" dirty="0" smtClean="0"/>
              <a:t>IF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01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 smtClean="0"/>
              <a:t>Fluid </a:t>
            </a:r>
            <a:r>
              <a:rPr lang="en-US" altLang="x-none" dirty="0"/>
              <a:t>Compartments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487" y="1752600"/>
            <a:ext cx="7693025" cy="3724275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buFont typeface="Wingdings" charset="2"/>
              <a:buNone/>
            </a:pPr>
            <a:r>
              <a:rPr lang="en-US" altLang="x-none" sz="2400" b="1" u="sng" dirty="0"/>
              <a:t>Extracellular</a:t>
            </a:r>
            <a:r>
              <a:rPr lang="en-US" altLang="x-none" sz="2400" b="1" dirty="0"/>
              <a:t> fluid includes</a:t>
            </a:r>
            <a:r>
              <a:rPr lang="en-US" altLang="x-none" b="1" dirty="0"/>
              <a:t> </a:t>
            </a:r>
          </a:p>
          <a:p>
            <a:pPr lvl="2" algn="just" eaLnBrk="1" hangingPunct="1"/>
            <a:r>
              <a:rPr lang="en-US" altLang="x-none" b="1" dirty="0">
                <a:solidFill>
                  <a:srgbClr val="800000"/>
                </a:solidFill>
              </a:rPr>
              <a:t>Interstitial fluid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Present between the cells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Approximately 80% of ECF</a:t>
            </a:r>
            <a:endParaRPr lang="en-US" altLang="x-none" b="1" dirty="0">
              <a:solidFill>
                <a:srgbClr val="800000"/>
              </a:solidFill>
            </a:endParaRPr>
          </a:p>
          <a:p>
            <a:pPr lvl="2" algn="just" eaLnBrk="1" hangingPunct="1"/>
            <a:r>
              <a:rPr lang="en-US" altLang="x-none" b="1" dirty="0">
                <a:solidFill>
                  <a:srgbClr val="800000"/>
                </a:solidFill>
              </a:rPr>
              <a:t>Plasma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Present in blood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Approximately 20% of ECF</a:t>
            </a:r>
          </a:p>
          <a:p>
            <a:pPr lvl="2" algn="just" eaLnBrk="1" hangingPunct="1"/>
            <a:r>
              <a:rPr lang="en-US" altLang="x-none" b="1" dirty="0">
                <a:solidFill>
                  <a:srgbClr val="800000"/>
                </a:solidFill>
              </a:rPr>
              <a:t>Also includes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Lymph                              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synovial fluid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aqueous humor </a:t>
            </a:r>
          </a:p>
          <a:p>
            <a:pPr lvl="4" algn="just" eaLnBrk="1" hangingPunct="1"/>
            <a:r>
              <a:rPr lang="en-US" altLang="x-none" b="1" dirty="0">
                <a:solidFill>
                  <a:srgbClr val="660066"/>
                </a:solidFill>
              </a:rPr>
              <a:t>cerebrospinal fluid</a:t>
            </a:r>
          </a:p>
          <a:p>
            <a:pPr lvl="2" algn="just" eaLnBrk="1" hangingPunct="1"/>
            <a:endParaRPr lang="en-US" altLang="x-none" b="1" dirty="0"/>
          </a:p>
        </p:txBody>
      </p:sp>
    </p:spTree>
    <p:extLst>
      <p:ext uri="{BB962C8B-B14F-4D97-AF65-F5344CB8AC3E}">
        <p14:creationId xmlns:p14="http://schemas.microsoft.com/office/powerpoint/2010/main" val="1575711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Body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Nonelectrolytes</a:t>
            </a:r>
          </a:p>
          <a:p>
            <a:pPr lvl="1"/>
            <a:r>
              <a:rPr lang="en-US" dirty="0" smtClean="0"/>
              <a:t>Bonds prevent dissociation in 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</a:p>
          <a:p>
            <a:pPr lvl="2"/>
            <a:r>
              <a:rPr lang="en-US" dirty="0" smtClean="0"/>
              <a:t>They have no charge</a:t>
            </a:r>
          </a:p>
          <a:p>
            <a:pPr lvl="1"/>
            <a:r>
              <a:rPr lang="en-US" dirty="0" smtClean="0"/>
              <a:t>Glucose, lipids, and urea</a:t>
            </a:r>
          </a:p>
          <a:p>
            <a:r>
              <a:rPr lang="en-US" b="1" dirty="0" smtClean="0"/>
              <a:t>Electrolytes </a:t>
            </a:r>
          </a:p>
          <a:p>
            <a:pPr lvl="1"/>
            <a:r>
              <a:rPr lang="en-US" dirty="0" smtClean="0"/>
              <a:t>Dissociate in H</a:t>
            </a:r>
            <a:r>
              <a:rPr lang="en-US" baseline="-25000" dirty="0" smtClean="0"/>
              <a:t>2</a:t>
            </a:r>
            <a:r>
              <a:rPr lang="en-US" dirty="0" smtClean="0"/>
              <a:t>O = </a:t>
            </a:r>
          </a:p>
          <a:p>
            <a:pPr lvl="2"/>
            <a:r>
              <a:rPr lang="en-US" dirty="0" smtClean="0"/>
              <a:t>Bear charge = </a:t>
            </a:r>
          </a:p>
          <a:p>
            <a:pPr lvl="3"/>
            <a:r>
              <a:rPr lang="en-US" dirty="0" smtClean="0"/>
              <a:t>conduct electricity</a:t>
            </a:r>
          </a:p>
          <a:p>
            <a:pPr lvl="2"/>
            <a:r>
              <a:rPr lang="en-US" dirty="0" smtClean="0"/>
              <a:t>Inorganic salts, acids and bases, and some proteins</a:t>
            </a:r>
          </a:p>
          <a:p>
            <a:pPr lvl="2"/>
            <a:r>
              <a:rPr lang="en-US" b="1" dirty="0" err="1" smtClean="0"/>
              <a:t>Cations</a:t>
            </a:r>
            <a:r>
              <a:rPr lang="en-US" dirty="0" smtClean="0"/>
              <a:t> w/ (+) charge, </a:t>
            </a:r>
            <a:r>
              <a:rPr lang="en-US" b="1" dirty="0" smtClean="0"/>
              <a:t>anions</a:t>
            </a:r>
            <a:r>
              <a:rPr lang="en-US" dirty="0" smtClean="0"/>
              <a:t> w/ (-) charge</a:t>
            </a:r>
          </a:p>
          <a:p>
            <a:pPr lvl="1"/>
            <a:r>
              <a:rPr lang="en-US" dirty="0" smtClean="0"/>
              <a:t>Greater contribution to fluid shifting (</a:t>
            </a:r>
            <a:r>
              <a:rPr lang="en-US" b="1" dirty="0" smtClean="0"/>
              <a:t>osmolality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836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 smtClean="0"/>
              <a:t>Difference ECF vs ICF</a:t>
            </a:r>
            <a:endParaRPr lang="en-US" altLang="x-none" dirty="0"/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3770313" cy="3724275"/>
          </a:xfrm>
        </p:spPr>
        <p:txBody>
          <a:bodyPr/>
          <a:lstStyle/>
          <a:p>
            <a:pPr eaLnBrk="1" hangingPunct="1"/>
            <a:r>
              <a:rPr lang="en-US" altLang="x-none" sz="2400" b="1" dirty="0">
                <a:solidFill>
                  <a:schemeClr val="bg1"/>
                </a:solidFill>
              </a:rPr>
              <a:t>ECF </a:t>
            </a:r>
            <a:r>
              <a:rPr lang="en-US" altLang="x-none" sz="2400" b="1" dirty="0" smtClean="0">
                <a:solidFill>
                  <a:srgbClr val="FF0000"/>
                </a:solidFill>
              </a:rPr>
              <a:t>ECF</a:t>
            </a:r>
            <a:endParaRPr lang="en-US" altLang="x-none" sz="2400" b="1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x-none" sz="2000" dirty="0"/>
              <a:t>Most abundant cation - Na+,</a:t>
            </a:r>
          </a:p>
          <a:p>
            <a:pPr lvl="1" eaLnBrk="1" hangingPunct="1"/>
            <a:r>
              <a:rPr lang="en-US" altLang="x-none" sz="1800" dirty="0"/>
              <a:t>muscle contraction </a:t>
            </a:r>
          </a:p>
          <a:p>
            <a:pPr lvl="1" eaLnBrk="1" hangingPunct="1"/>
            <a:r>
              <a:rPr lang="en-US" altLang="x-none" sz="1800" dirty="0"/>
              <a:t>Impulse transmission</a:t>
            </a:r>
          </a:p>
          <a:p>
            <a:pPr lvl="1" eaLnBrk="1" hangingPunct="1"/>
            <a:r>
              <a:rPr lang="en-US" altLang="x-none" sz="1800" dirty="0"/>
              <a:t>fluid and electrolyte balance</a:t>
            </a:r>
          </a:p>
          <a:p>
            <a:pPr lvl="1" eaLnBrk="1" hangingPunct="1"/>
            <a:endParaRPr lang="en-US" altLang="x-none" sz="1800" dirty="0"/>
          </a:p>
          <a:p>
            <a:pPr eaLnBrk="1" hangingPunct="1"/>
            <a:r>
              <a:rPr lang="en-US" altLang="x-none" sz="2000" dirty="0"/>
              <a:t>Most abundant anion - Cl- </a:t>
            </a:r>
          </a:p>
          <a:p>
            <a:pPr lvl="1" eaLnBrk="1" hangingPunct="1"/>
            <a:r>
              <a:rPr lang="en-US" altLang="x-none" sz="1800" dirty="0"/>
              <a:t>Regulates osmotic pressure</a:t>
            </a:r>
          </a:p>
          <a:p>
            <a:pPr lvl="1" eaLnBrk="1" hangingPunct="1"/>
            <a:r>
              <a:rPr lang="en-US" altLang="x-none" sz="1800" dirty="0"/>
              <a:t>Forms </a:t>
            </a:r>
            <a:r>
              <a:rPr lang="en-US" altLang="x-none" sz="1800" dirty="0" err="1"/>
              <a:t>HCl</a:t>
            </a:r>
            <a:r>
              <a:rPr lang="en-US" altLang="x-none" sz="1800" dirty="0"/>
              <a:t> in gastric acid</a:t>
            </a:r>
          </a:p>
          <a:p>
            <a:pPr eaLnBrk="1" hangingPunct="1"/>
            <a:endParaRPr lang="en-US" altLang="x-none" sz="2000" dirty="0"/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60913" y="1905000"/>
            <a:ext cx="3770312" cy="3724275"/>
          </a:xfrm>
        </p:spPr>
        <p:txBody>
          <a:bodyPr/>
          <a:lstStyle/>
          <a:p>
            <a:pPr algn="just" eaLnBrk="1" hangingPunct="1"/>
            <a:r>
              <a:rPr lang="en-US" altLang="x-none" sz="2400" b="1" dirty="0">
                <a:solidFill>
                  <a:schemeClr val="bg1"/>
                </a:solidFill>
              </a:rPr>
              <a:t>ICF </a:t>
            </a:r>
            <a:r>
              <a:rPr lang="en-US" altLang="x-none" sz="2400" b="1" dirty="0" smtClean="0">
                <a:solidFill>
                  <a:srgbClr val="FF0000"/>
                </a:solidFill>
              </a:rPr>
              <a:t>ICF</a:t>
            </a:r>
            <a:endParaRPr lang="en-US" altLang="x-none" sz="2400" b="1" dirty="0">
              <a:solidFill>
                <a:srgbClr val="FF0000"/>
              </a:solidFill>
            </a:endParaRPr>
          </a:p>
          <a:p>
            <a:pPr algn="just" eaLnBrk="1" hangingPunct="1"/>
            <a:r>
              <a:rPr lang="en-US" altLang="x-none" sz="2000" dirty="0"/>
              <a:t>Most abundant cation - K</a:t>
            </a:r>
            <a:r>
              <a:rPr lang="en-US" altLang="x-none" sz="2000" baseline="30000" dirty="0"/>
              <a:t>+</a:t>
            </a:r>
          </a:p>
          <a:p>
            <a:pPr lvl="1" algn="just" eaLnBrk="1" hangingPunct="1"/>
            <a:r>
              <a:rPr lang="en-US" altLang="x-none" sz="1800" dirty="0"/>
              <a:t>Resting membrane potential</a:t>
            </a:r>
          </a:p>
          <a:p>
            <a:pPr lvl="1" algn="just" eaLnBrk="1" hangingPunct="1"/>
            <a:r>
              <a:rPr lang="en-US" altLang="x-none" sz="1800" dirty="0"/>
              <a:t>Action potentials </a:t>
            </a:r>
          </a:p>
          <a:p>
            <a:pPr lvl="1" algn="just" eaLnBrk="1" hangingPunct="1"/>
            <a:r>
              <a:rPr lang="en-US" altLang="x-none" sz="1800" dirty="0"/>
              <a:t>Maintains intracellular volume</a:t>
            </a:r>
          </a:p>
          <a:p>
            <a:pPr lvl="1" algn="just" eaLnBrk="1" hangingPunct="1"/>
            <a:r>
              <a:rPr lang="en-US" altLang="x-none" sz="1800" dirty="0"/>
              <a:t>Regulation of pH</a:t>
            </a:r>
          </a:p>
          <a:p>
            <a:pPr lvl="1" algn="just" eaLnBrk="1" hangingPunct="1"/>
            <a:endParaRPr lang="en-US" altLang="x-none" sz="1800" dirty="0"/>
          </a:p>
          <a:p>
            <a:pPr algn="just" eaLnBrk="1" hangingPunct="1"/>
            <a:r>
              <a:rPr lang="en-US" altLang="x-none" sz="2000" dirty="0"/>
              <a:t> Anion are proteins and phosphates (HPO</a:t>
            </a:r>
            <a:r>
              <a:rPr lang="en-US" altLang="x-none" sz="2000" baseline="-25000" dirty="0"/>
              <a:t>4</a:t>
            </a:r>
            <a:r>
              <a:rPr lang="en-US" altLang="x-none" sz="2000" baseline="30000" dirty="0"/>
              <a:t>2-</a:t>
            </a:r>
            <a:r>
              <a:rPr lang="en-US" altLang="x-none" sz="2000" dirty="0"/>
              <a:t>)</a:t>
            </a:r>
          </a:p>
          <a:p>
            <a:pPr eaLnBrk="1" hangingPunct="1"/>
            <a:endParaRPr lang="en-US" altLang="x-none" sz="2000" dirty="0"/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838200" y="6251575"/>
            <a:ext cx="83058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</a:pPr>
            <a:r>
              <a:rPr lang="en-US" altLang="x-none" b="1">
                <a:solidFill>
                  <a:srgbClr val="800000"/>
                </a:solidFill>
              </a:rPr>
              <a:t>Na+ /K+ pumps play major role in keeping K+ high inside cells and Na+ high outside cell</a:t>
            </a:r>
          </a:p>
        </p:txBody>
      </p:sp>
    </p:spTree>
    <p:extLst>
      <p:ext uri="{BB962C8B-B14F-4D97-AF65-F5344CB8AC3E}">
        <p14:creationId xmlns:p14="http://schemas.microsoft.com/office/powerpoint/2010/main" val="99446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Fluid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</a:t>
            </a:r>
            <a:r>
              <a:rPr lang="en-US" dirty="0" smtClean="0"/>
              <a:t>lood and IF exchange at </a:t>
            </a:r>
            <a:r>
              <a:rPr lang="en-US" dirty="0" smtClean="0"/>
              <a:t>capillaries</a:t>
            </a:r>
            <a:endParaRPr lang="en-US" dirty="0" smtClean="0"/>
          </a:p>
          <a:p>
            <a:pPr lvl="1"/>
            <a:r>
              <a:rPr lang="en-US" dirty="0" err="1" smtClean="0"/>
              <a:t>HP</a:t>
            </a:r>
            <a:r>
              <a:rPr lang="en-US" baseline="-25000" dirty="0" err="1" smtClean="0"/>
              <a:t>b</a:t>
            </a:r>
            <a:r>
              <a:rPr lang="en-US" dirty="0" smtClean="0"/>
              <a:t> forces protein-free plasma out into IF</a:t>
            </a:r>
          </a:p>
          <a:p>
            <a:pPr lvl="1"/>
            <a:r>
              <a:rPr lang="en-US" dirty="0" err="1" smtClean="0"/>
              <a:t>OP</a:t>
            </a:r>
            <a:r>
              <a:rPr lang="en-US" baseline="-25000" dirty="0" err="1" smtClean="0"/>
              <a:t>b</a:t>
            </a:r>
            <a:r>
              <a:rPr lang="en-US" dirty="0" smtClean="0"/>
              <a:t> sucks H</a:t>
            </a:r>
            <a:r>
              <a:rPr lang="en-US" baseline="-25000" dirty="0" smtClean="0"/>
              <a:t>2</a:t>
            </a:r>
            <a:r>
              <a:rPr lang="en-US" dirty="0" smtClean="0"/>
              <a:t>O out of IF (</a:t>
            </a:r>
            <a:r>
              <a:rPr lang="en-US" dirty="0" err="1" smtClean="0"/>
              <a:t>nondiffusible</a:t>
            </a:r>
            <a:r>
              <a:rPr lang="en-US" dirty="0" smtClean="0"/>
              <a:t> proteins)</a:t>
            </a:r>
          </a:p>
          <a:p>
            <a:pPr lvl="1"/>
            <a:r>
              <a:rPr lang="en-US" dirty="0" smtClean="0"/>
              <a:t>Lymph removes minimal excess</a:t>
            </a:r>
          </a:p>
          <a:p>
            <a:r>
              <a:rPr lang="en-US" dirty="0" smtClean="0"/>
              <a:t>IF and ICF more complex b/c of PM</a:t>
            </a:r>
          </a:p>
          <a:p>
            <a:pPr lvl="1"/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0 responds </a:t>
            </a:r>
            <a:r>
              <a:rPr lang="en-US" dirty="0" err="1" smtClean="0"/>
              <a:t>bidirectionally</a:t>
            </a:r>
            <a:r>
              <a:rPr lang="en-US" dirty="0" smtClean="0"/>
              <a:t> to [gradients]</a:t>
            </a:r>
          </a:p>
          <a:p>
            <a:pPr lvl="1"/>
            <a:r>
              <a:rPr lang="en-US" dirty="0" smtClean="0"/>
              <a:t>Ions by active or facilitated transport</a:t>
            </a:r>
          </a:p>
          <a:p>
            <a:pPr lvl="1"/>
            <a:r>
              <a:rPr lang="en-US" dirty="0" smtClean="0"/>
              <a:t>Nutrients, gases, and wastes move </a:t>
            </a:r>
            <a:r>
              <a:rPr lang="en-US" dirty="0" err="1" smtClean="0"/>
              <a:t>unidirectionally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25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53"/>
          <a:stretch/>
        </p:blipFill>
        <p:spPr bwMode="auto">
          <a:xfrm>
            <a:off x="1219200" y="1905000"/>
            <a:ext cx="5098092" cy="345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Intake must equal output ~2500 ml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Increased plasma osmolality  (high solutes) = thirst and ADH release </a:t>
            </a:r>
            <a:r>
              <a:rPr lang="en-US" dirty="0" smtClean="0">
                <a:sym typeface="Wingdings" pitchFamily="2" charset="2"/>
              </a:rPr>
              <a:t> dark urine</a:t>
            </a:r>
          </a:p>
          <a:p>
            <a:r>
              <a:rPr lang="en-US" dirty="0" smtClean="0">
                <a:sym typeface="Wingdings" pitchFamily="2" charset="2"/>
              </a:rPr>
              <a:t>Decreased plasma osmolality = inhibits above  light/clear urine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3681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Regulating Intake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</a:t>
            </a:r>
            <a:r>
              <a:rPr lang="en-US" b="1" dirty="0" smtClean="0"/>
              <a:t>hirst mechanism </a:t>
            </a:r>
            <a:r>
              <a:rPr lang="en-US" dirty="0" smtClean="0"/>
              <a:t>stimulates drinking</a:t>
            </a:r>
          </a:p>
          <a:p>
            <a:pPr lvl="1"/>
            <a:r>
              <a:rPr lang="en-US" dirty="0" smtClean="0"/>
              <a:t>Regulated by hypothalamic </a:t>
            </a:r>
            <a:r>
              <a:rPr lang="en-US" b="1" dirty="0" err="1" smtClean="0"/>
              <a:t>osmoreceptors</a:t>
            </a:r>
            <a:endParaRPr lang="en-US" b="1" dirty="0" smtClean="0"/>
          </a:p>
          <a:p>
            <a:pPr lvl="2"/>
            <a:r>
              <a:rPr lang="en-US" dirty="0" smtClean="0"/>
              <a:t>Increased plasma osmolality causes H</a:t>
            </a:r>
            <a:r>
              <a:rPr lang="en-US" baseline="-25000" dirty="0" smtClean="0"/>
              <a:t>2</a:t>
            </a:r>
            <a:r>
              <a:rPr lang="en-US" dirty="0" smtClean="0"/>
              <a:t>O loss to </a:t>
            </a:r>
            <a:r>
              <a:rPr lang="en-US" dirty="0" smtClean="0"/>
              <a:t>extracellular fluid</a:t>
            </a:r>
            <a:endParaRPr lang="en-US" dirty="0" smtClean="0"/>
          </a:p>
          <a:p>
            <a:pPr lvl="1"/>
            <a:r>
              <a:rPr lang="en-US" dirty="0" smtClean="0"/>
              <a:t>Decreased </a:t>
            </a:r>
            <a:r>
              <a:rPr lang="en-US" dirty="0" smtClean="0"/>
              <a:t>plasma volume</a:t>
            </a:r>
          </a:p>
          <a:p>
            <a:pPr lvl="1"/>
            <a:r>
              <a:rPr lang="en-US" dirty="0" smtClean="0"/>
              <a:t>Angiotensin II (Na</a:t>
            </a:r>
            <a:r>
              <a:rPr lang="en-US" baseline="30000" dirty="0" smtClean="0"/>
              <a:t>+</a:t>
            </a:r>
            <a:r>
              <a:rPr lang="en-US" dirty="0" smtClean="0"/>
              <a:t> reabsorption)</a:t>
            </a:r>
            <a:endParaRPr lang="en-US" dirty="0"/>
          </a:p>
          <a:p>
            <a:r>
              <a:rPr lang="en-US" dirty="0" smtClean="0"/>
              <a:t>Moistening of GI mucosa</a:t>
            </a:r>
            <a:r>
              <a:rPr lang="en-US" dirty="0"/>
              <a:t> </a:t>
            </a:r>
            <a:r>
              <a:rPr lang="en-US" dirty="0" smtClean="0"/>
              <a:t>and distension GI tract </a:t>
            </a:r>
            <a:r>
              <a:rPr lang="en-US" dirty="0" smtClean="0"/>
              <a:t>inhibit the intake</a:t>
            </a:r>
            <a:endParaRPr lang="en-US" dirty="0" smtClean="0"/>
          </a:p>
          <a:p>
            <a:pPr lvl="1"/>
            <a:r>
              <a:rPr lang="en-US" dirty="0" smtClean="0"/>
              <a:t>This mechanism prevents </a:t>
            </a:r>
            <a:r>
              <a:rPr lang="en-US" dirty="0" smtClean="0"/>
              <a:t>overconsumption or </a:t>
            </a:r>
            <a:r>
              <a:rPr lang="en-US" dirty="0" err="1" smtClean="0"/>
              <a:t>overdilution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11542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1116</Words>
  <Application>Microsoft Macintosh PowerPoint</Application>
  <PresentationFormat>On-screen Show (4:3)</PresentationFormat>
  <Paragraphs>212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Calibri</vt:lpstr>
      <vt:lpstr>Times New Roman</vt:lpstr>
      <vt:lpstr>Wingdings</vt:lpstr>
      <vt:lpstr>Arial</vt:lpstr>
      <vt:lpstr>Office Theme</vt:lpstr>
      <vt:lpstr>Fluid and Elcetrolyte Balance</vt:lpstr>
      <vt:lpstr>Body Water Content</vt:lpstr>
      <vt:lpstr>Fluid Compartments</vt:lpstr>
      <vt:lpstr>Fluid Compartments</vt:lpstr>
      <vt:lpstr>Composition of Body Fluids</vt:lpstr>
      <vt:lpstr>Difference ECF vs ICF</vt:lpstr>
      <vt:lpstr>Fluid Movement</vt:lpstr>
      <vt:lpstr>Hydration</vt:lpstr>
      <vt:lpstr>Regulating Intake</vt:lpstr>
      <vt:lpstr>Regulating Output</vt:lpstr>
      <vt:lpstr>Regulating ADH’s Role</vt:lpstr>
      <vt:lpstr>Dehydration</vt:lpstr>
      <vt:lpstr>Hypotonic Hydration</vt:lpstr>
      <vt:lpstr>Edema</vt:lpstr>
      <vt:lpstr>Electrolyte Balance</vt:lpstr>
      <vt:lpstr>Sodium (Na+) Balance</vt:lpstr>
      <vt:lpstr>Regulating Na+ Balance: Aldosterone</vt:lpstr>
      <vt:lpstr>Regulating Na+ Balance: ANP</vt:lpstr>
      <vt:lpstr>Regulating Na+ Balance: Other Hormones</vt:lpstr>
      <vt:lpstr>Regulating K+ Balance</vt:lpstr>
      <vt:lpstr>Potassium K+ </vt:lpstr>
      <vt:lpstr>Potassium K+</vt:lpstr>
      <vt:lpstr>Regulating Ca2+ and PO42-</vt:lpstr>
    </vt:vector>
  </TitlesOfParts>
  <Company>Georgia Highlands College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Fluid and Electrolyte Balance</dc:title>
  <dc:creator>Lisa Blumke</dc:creator>
  <cp:lastModifiedBy>Mert Pekcan</cp:lastModifiedBy>
  <cp:revision>58</cp:revision>
  <dcterms:created xsi:type="dcterms:W3CDTF">2010-11-02T15:03:16Z</dcterms:created>
  <dcterms:modified xsi:type="dcterms:W3CDTF">2019-04-05T16:42:14Z</dcterms:modified>
</cp:coreProperties>
</file>