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53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78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97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071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450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927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25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80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98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04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22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CE538-7E32-4186-94D7-218DB3F8DEF5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971EA-F0AF-43BC-9956-DEF174709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71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Veri Tabanı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Yunus KÖKVER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50" y="176863"/>
            <a:ext cx="1828800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59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3487" y="600075"/>
            <a:ext cx="9725025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22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962" y="838200"/>
            <a:ext cx="9744075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99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062" y="1095375"/>
            <a:ext cx="9667875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86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775" y="1371600"/>
            <a:ext cx="969645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89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537" y="365125"/>
            <a:ext cx="8924925" cy="697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00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38931"/>
            <a:ext cx="9448800" cy="651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362" y="585787"/>
            <a:ext cx="8677275" cy="5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2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312" y="471487"/>
            <a:ext cx="8715375" cy="591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KAYNAKLAR:</a:t>
            </a:r>
          </a:p>
          <a:p>
            <a:r>
              <a:rPr lang="en-US" dirty="0"/>
              <a:t>Introducing Microsoft SQL Server 2012 by Ross Mistry and </a:t>
            </a:r>
            <a:r>
              <a:rPr lang="en-US" dirty="0" err="1"/>
              <a:t>Stacia</a:t>
            </a:r>
            <a:r>
              <a:rPr lang="en-US" dirty="0"/>
              <a:t> </a:t>
            </a:r>
            <a:r>
              <a:rPr lang="en-US" dirty="0" err="1"/>
              <a:t>Misner</a:t>
            </a:r>
            <a:endParaRPr lang="tr-TR" dirty="0"/>
          </a:p>
          <a:p>
            <a:r>
              <a:rPr lang="en-US" dirty="0"/>
              <a:t>The Language of SQL: How to Access Data in Relational Databases by Larry </a:t>
            </a:r>
            <a:r>
              <a:rPr lang="en-US" dirty="0" err="1"/>
              <a:t>Rockoff</a:t>
            </a:r>
            <a:endParaRPr lang="tr-TR" dirty="0"/>
          </a:p>
          <a:p>
            <a:r>
              <a:rPr lang="nn-NO" dirty="0"/>
              <a:t>Veritabanı Yönetim Sistemleri 1: Turgut Özseven, Ekin Basım Yayın</a:t>
            </a:r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777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Gruplandırarak Sorgulama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62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Gruplandırma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Tablo içerisinde ortak özelliklere sahip satırların birbiri ile ilişkilendirilmiş biçimde sorgulanmasıdır</a:t>
            </a:r>
            <a:r>
              <a:rPr lang="tr-TR" dirty="0" smtClean="0"/>
              <a:t>.</a:t>
            </a:r>
          </a:p>
          <a:p>
            <a:r>
              <a:rPr lang="tr-TR" dirty="0"/>
              <a:t>Kullanımı</a:t>
            </a:r>
            <a:r>
              <a:rPr lang="tr-TR" dirty="0" smtClean="0"/>
              <a:t>;</a:t>
            </a:r>
          </a:p>
          <a:p>
            <a:endParaRPr lang="tr-TR" dirty="0"/>
          </a:p>
          <a:p>
            <a:r>
              <a:rPr lang="tr-TR" dirty="0">
                <a:solidFill>
                  <a:srgbClr val="002060"/>
                </a:solidFill>
              </a:rPr>
              <a:t>Select</a:t>
            </a:r>
            <a:r>
              <a:rPr lang="tr-TR" dirty="0"/>
              <a:t> </a:t>
            </a:r>
            <a:r>
              <a:rPr lang="tr-TR" dirty="0" err="1"/>
              <a:t>sutun_adları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>
                <a:solidFill>
                  <a:srgbClr val="002060"/>
                </a:solidFill>
              </a:rPr>
              <a:t>From</a:t>
            </a:r>
            <a:r>
              <a:rPr lang="tr-TR" dirty="0" smtClean="0"/>
              <a:t> </a:t>
            </a:r>
            <a:r>
              <a:rPr lang="tr-TR" dirty="0" err="1"/>
              <a:t>tablo_adı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>
                <a:solidFill>
                  <a:srgbClr val="002060"/>
                </a:solidFill>
              </a:rPr>
              <a:t>Where</a:t>
            </a:r>
            <a:r>
              <a:rPr lang="tr-TR" dirty="0" smtClean="0"/>
              <a:t> </a:t>
            </a:r>
            <a:r>
              <a:rPr lang="tr-TR" dirty="0"/>
              <a:t>koşul </a:t>
            </a:r>
            <a:endParaRPr lang="tr-TR" dirty="0" smtClean="0"/>
          </a:p>
          <a:p>
            <a:r>
              <a:rPr lang="tr-TR" dirty="0" err="1" smtClean="0">
                <a:solidFill>
                  <a:srgbClr val="002060"/>
                </a:solidFill>
              </a:rPr>
              <a:t>Group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By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/>
              <a:t>guruplandırma_sutun_adı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>
                <a:solidFill>
                  <a:srgbClr val="002060"/>
                </a:solidFill>
              </a:rPr>
              <a:t>Having</a:t>
            </a:r>
            <a:r>
              <a:rPr lang="tr-TR" dirty="0" smtClean="0"/>
              <a:t> </a:t>
            </a:r>
            <a:r>
              <a:rPr lang="tr-TR" dirty="0"/>
              <a:t>koşul </a:t>
            </a:r>
            <a:endParaRPr lang="tr-TR" dirty="0" smtClean="0"/>
          </a:p>
          <a:p>
            <a:r>
              <a:rPr lang="tr-TR" dirty="0" err="1" smtClean="0">
                <a:solidFill>
                  <a:srgbClr val="002060"/>
                </a:solidFill>
              </a:rPr>
              <a:t>Order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By</a:t>
            </a:r>
            <a:r>
              <a:rPr lang="tr-TR" dirty="0"/>
              <a:t> </a:t>
            </a:r>
            <a:r>
              <a:rPr lang="tr-TR" dirty="0" err="1"/>
              <a:t>sutun_adları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6807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Group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Group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ifade </a:t>
            </a:r>
            <a:r>
              <a:rPr lang="tr-TR" dirty="0" err="1"/>
              <a:t>where</a:t>
            </a:r>
            <a:r>
              <a:rPr lang="tr-TR" dirty="0"/>
              <a:t> ifadesinden sonra ve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ifadesinden önce kullanılır</a:t>
            </a:r>
            <a:r>
              <a:rPr lang="tr-TR" dirty="0" smtClean="0"/>
              <a:t>.</a:t>
            </a:r>
          </a:p>
          <a:p>
            <a:r>
              <a:rPr lang="tr-TR" dirty="0"/>
              <a:t>Gruplandırma yapılacak sütunlar tablonun içerdiği sütunlar veya hesaplama gibi işlemler sonrası oluşan sütunlar olabilir</a:t>
            </a:r>
            <a:r>
              <a:rPr lang="tr-TR" dirty="0" smtClean="0"/>
              <a:t>.</a:t>
            </a:r>
          </a:p>
          <a:p>
            <a:r>
              <a:rPr lang="tr-TR" dirty="0"/>
              <a:t>Gruplandırma yapılan sütunlar NULL değer içeriyorsa </a:t>
            </a:r>
            <a:r>
              <a:rPr lang="tr-TR" dirty="0" err="1"/>
              <a:t>null</a:t>
            </a:r>
            <a:r>
              <a:rPr lang="tr-TR" dirty="0"/>
              <a:t> değerler bir gurupta toplanır</a:t>
            </a:r>
            <a:r>
              <a:rPr lang="tr-TR" dirty="0" smtClean="0"/>
              <a:t>.</a:t>
            </a:r>
          </a:p>
          <a:p>
            <a:r>
              <a:rPr lang="tr-TR" dirty="0" err="1"/>
              <a:t>Where</a:t>
            </a:r>
            <a:r>
              <a:rPr lang="tr-TR" dirty="0"/>
              <a:t> koşulu içeriyorsa önce koşul sonra </a:t>
            </a:r>
            <a:r>
              <a:rPr lang="tr-TR" dirty="0" err="1"/>
              <a:t>Group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ifadesi işletilir</a:t>
            </a:r>
            <a:r>
              <a:rPr lang="tr-TR" dirty="0" smtClean="0"/>
              <a:t>.</a:t>
            </a:r>
          </a:p>
          <a:p>
            <a:r>
              <a:rPr lang="tr-TR" dirty="0"/>
              <a:t>Sütunlara verilen takma isimler verilebilir fakat </a:t>
            </a:r>
            <a:r>
              <a:rPr lang="tr-TR" dirty="0" err="1"/>
              <a:t>Group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ve </a:t>
            </a:r>
            <a:r>
              <a:rPr lang="tr-TR" dirty="0" err="1"/>
              <a:t>Having</a:t>
            </a:r>
            <a:r>
              <a:rPr lang="tr-TR" dirty="0"/>
              <a:t> işleminde takma isimler yazılamaz.</a:t>
            </a:r>
          </a:p>
        </p:txBody>
      </p:sp>
    </p:spTree>
    <p:extLst>
      <p:ext uri="{BB962C8B-B14F-4D97-AF65-F5344CB8AC3E}">
        <p14:creationId xmlns:p14="http://schemas.microsoft.com/office/powerpoint/2010/main" val="3193621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Gruplandırma İşleminde Kullanılan Fonksiyonlar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AVG </a:t>
            </a:r>
            <a:endParaRPr lang="tr-TR" dirty="0" smtClean="0"/>
          </a:p>
          <a:p>
            <a:r>
              <a:rPr lang="tr-TR" dirty="0"/>
              <a:t>MAX </a:t>
            </a:r>
            <a:endParaRPr lang="tr-TR" dirty="0" smtClean="0"/>
          </a:p>
          <a:p>
            <a:r>
              <a:rPr lang="tr-TR" dirty="0"/>
              <a:t>MIN </a:t>
            </a:r>
            <a:endParaRPr lang="tr-TR" dirty="0" smtClean="0"/>
          </a:p>
          <a:p>
            <a:r>
              <a:rPr lang="tr-TR" dirty="0"/>
              <a:t>COUNT </a:t>
            </a:r>
            <a:endParaRPr lang="tr-TR" dirty="0" smtClean="0"/>
          </a:p>
          <a:p>
            <a:r>
              <a:rPr lang="tr-TR" dirty="0"/>
              <a:t>SUM </a:t>
            </a:r>
          </a:p>
        </p:txBody>
      </p:sp>
    </p:spTree>
    <p:extLst>
      <p:ext uri="{BB962C8B-B14F-4D97-AF65-F5344CB8AC3E}">
        <p14:creationId xmlns:p14="http://schemas.microsoft.com/office/powerpoint/2010/main" val="387117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SELECT</a:t>
            </a:r>
            <a:r>
              <a:rPr lang="en-US" dirty="0"/>
              <a:t> </a:t>
            </a:r>
            <a:r>
              <a:rPr lang="en-US" dirty="0">
                <a:solidFill>
                  <a:schemeClr val="accent6"/>
                </a:solidFill>
              </a:rPr>
              <a:t>SUM</a:t>
            </a:r>
            <a:r>
              <a:rPr lang="en-US" dirty="0"/>
              <a:t>(</a:t>
            </a:r>
            <a:r>
              <a:rPr lang="en-US" dirty="0" err="1"/>
              <a:t>maas</a:t>
            </a:r>
            <a:r>
              <a:rPr lang="en-US" dirty="0"/>
              <a:t>) </a:t>
            </a:r>
            <a:r>
              <a:rPr lang="en-US" dirty="0">
                <a:solidFill>
                  <a:srgbClr val="00206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tbl_personel</a:t>
            </a:r>
            <a:r>
              <a:rPr lang="en-US" dirty="0"/>
              <a:t> WHERE </a:t>
            </a:r>
            <a:r>
              <a:rPr lang="en-US" dirty="0" err="1"/>
              <a:t>gorevi</a:t>
            </a:r>
            <a:r>
              <a:rPr lang="en-US" dirty="0"/>
              <a:t>= </a:t>
            </a:r>
            <a:r>
              <a:rPr lang="en-US" dirty="0" smtClean="0"/>
              <a:t>'</a:t>
            </a:r>
            <a:r>
              <a:rPr lang="en-US" dirty="0" err="1" smtClean="0"/>
              <a:t>Mühendis</a:t>
            </a:r>
            <a:r>
              <a:rPr lang="en-US" dirty="0" smtClean="0"/>
              <a:t>‘</a:t>
            </a:r>
            <a:endParaRPr lang="tr-TR" dirty="0" smtClean="0"/>
          </a:p>
          <a:p>
            <a:endParaRPr lang="tr-TR" dirty="0"/>
          </a:p>
          <a:p>
            <a:r>
              <a:rPr lang="en-US" dirty="0">
                <a:solidFill>
                  <a:srgbClr val="002060"/>
                </a:solidFill>
              </a:rPr>
              <a:t>SELECT</a:t>
            </a:r>
            <a:r>
              <a:rPr lang="en-US" dirty="0"/>
              <a:t> </a:t>
            </a:r>
            <a:r>
              <a:rPr lang="en-US" dirty="0" err="1"/>
              <a:t>gorevi</a:t>
            </a:r>
            <a:r>
              <a:rPr lang="en-US" dirty="0"/>
              <a:t>, </a:t>
            </a:r>
            <a:r>
              <a:rPr lang="en-US" dirty="0">
                <a:solidFill>
                  <a:schemeClr val="accent6"/>
                </a:solidFill>
              </a:rPr>
              <a:t>SUM</a:t>
            </a:r>
            <a:r>
              <a:rPr lang="en-US" dirty="0"/>
              <a:t>(</a:t>
            </a:r>
            <a:r>
              <a:rPr lang="en-US" dirty="0" err="1"/>
              <a:t>maas</a:t>
            </a:r>
            <a:r>
              <a:rPr lang="en-US" dirty="0"/>
              <a:t>) </a:t>
            </a:r>
            <a:endParaRPr lang="tr-TR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FROM</a:t>
            </a:r>
            <a:r>
              <a:rPr lang="en-US" dirty="0" smtClean="0"/>
              <a:t> </a:t>
            </a:r>
            <a:r>
              <a:rPr lang="en-US" dirty="0" err="1" smtClean="0"/>
              <a:t>tbl_personel</a:t>
            </a:r>
            <a:r>
              <a:rPr lang="tr-TR" dirty="0"/>
              <a:t> </a:t>
            </a:r>
            <a:r>
              <a:rPr lang="tr-TR" dirty="0" smtClean="0">
                <a:sym typeface="Wingdings" panose="05000000000000000000" pitchFamily="2" charset="2"/>
              </a:rPr>
              <a:t> Kullanımı hata verir.</a:t>
            </a:r>
            <a:r>
              <a:rPr lang="en-US" dirty="0" smtClean="0"/>
              <a:t> 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r>
              <a:rPr lang="en-US" dirty="0">
                <a:solidFill>
                  <a:srgbClr val="002060"/>
                </a:solidFill>
              </a:rPr>
              <a:t>SELECT</a:t>
            </a:r>
            <a:r>
              <a:rPr lang="en-US" dirty="0"/>
              <a:t> </a:t>
            </a:r>
            <a:r>
              <a:rPr lang="en-US" dirty="0" err="1"/>
              <a:t>gorevi</a:t>
            </a:r>
            <a:r>
              <a:rPr lang="en-US" dirty="0"/>
              <a:t>, </a:t>
            </a:r>
            <a:r>
              <a:rPr lang="en-US" dirty="0">
                <a:solidFill>
                  <a:schemeClr val="accent6"/>
                </a:solidFill>
              </a:rPr>
              <a:t>SUM</a:t>
            </a:r>
            <a:r>
              <a:rPr lang="en-US" dirty="0"/>
              <a:t>(</a:t>
            </a:r>
            <a:r>
              <a:rPr lang="en-US" dirty="0" err="1"/>
              <a:t>maas</a:t>
            </a:r>
            <a:r>
              <a:rPr lang="en-US" dirty="0"/>
              <a:t>) </a:t>
            </a:r>
            <a:endParaRPr lang="tr-TR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FROM</a:t>
            </a:r>
            <a:r>
              <a:rPr lang="en-US" dirty="0" smtClean="0"/>
              <a:t> </a:t>
            </a:r>
            <a:r>
              <a:rPr lang="en-US" dirty="0" err="1"/>
              <a:t>tbl_personel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GROUP </a:t>
            </a:r>
            <a:r>
              <a:rPr lang="en-US" dirty="0">
                <a:solidFill>
                  <a:srgbClr val="002060"/>
                </a:solidFill>
              </a:rPr>
              <a:t>BY</a:t>
            </a:r>
            <a:r>
              <a:rPr lang="en-US" dirty="0"/>
              <a:t> </a:t>
            </a:r>
            <a:r>
              <a:rPr lang="en-US" dirty="0" err="1"/>
              <a:t>gorevi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9710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002060"/>
                </a:solidFill>
              </a:rPr>
              <a:t>SELECT</a:t>
            </a:r>
            <a:r>
              <a:rPr lang="tr-TR" dirty="0"/>
              <a:t> </a:t>
            </a:r>
            <a:r>
              <a:rPr lang="tr-TR" dirty="0" err="1"/>
              <a:t>musteriAdSoyad,</a:t>
            </a:r>
            <a:r>
              <a:rPr lang="tr-TR" dirty="0" err="1">
                <a:solidFill>
                  <a:schemeClr val="accent6"/>
                </a:solidFill>
              </a:rPr>
              <a:t>SUM</a:t>
            </a:r>
            <a:r>
              <a:rPr lang="tr-TR" dirty="0"/>
              <a:t>(</a:t>
            </a:r>
            <a:r>
              <a:rPr lang="tr-TR" dirty="0" err="1"/>
              <a:t>borc</a:t>
            </a:r>
            <a:r>
              <a:rPr lang="tr-TR" dirty="0"/>
              <a:t>)-</a:t>
            </a:r>
            <a:r>
              <a:rPr lang="tr-TR" dirty="0">
                <a:solidFill>
                  <a:schemeClr val="accent6"/>
                </a:solidFill>
              </a:rPr>
              <a:t>SUM</a:t>
            </a:r>
            <a:r>
              <a:rPr lang="tr-TR" dirty="0"/>
              <a:t>(alacak) </a:t>
            </a:r>
            <a:endParaRPr lang="tr-TR" dirty="0" smtClean="0"/>
          </a:p>
          <a:p>
            <a:r>
              <a:rPr lang="tr-TR" dirty="0" smtClean="0">
                <a:solidFill>
                  <a:srgbClr val="002060"/>
                </a:solidFill>
              </a:rPr>
              <a:t>FROM</a:t>
            </a:r>
            <a:r>
              <a:rPr lang="tr-TR" dirty="0" smtClean="0"/>
              <a:t> </a:t>
            </a:r>
            <a:r>
              <a:rPr lang="tr-TR" dirty="0" err="1"/>
              <a:t>tbl_musteri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>
                <a:solidFill>
                  <a:srgbClr val="002060"/>
                </a:solidFill>
              </a:rPr>
              <a:t>WHERE</a:t>
            </a:r>
            <a:r>
              <a:rPr lang="tr-TR" dirty="0" smtClean="0"/>
              <a:t> </a:t>
            </a:r>
            <a:r>
              <a:rPr lang="tr-TR" dirty="0">
                <a:solidFill>
                  <a:schemeClr val="accent6"/>
                </a:solidFill>
              </a:rPr>
              <a:t>SUM</a:t>
            </a:r>
            <a:r>
              <a:rPr lang="tr-TR" dirty="0"/>
              <a:t>(</a:t>
            </a:r>
            <a:r>
              <a:rPr lang="tr-TR" dirty="0" err="1"/>
              <a:t>borc</a:t>
            </a:r>
            <a:r>
              <a:rPr lang="tr-TR" dirty="0"/>
              <a:t>)-</a:t>
            </a:r>
            <a:r>
              <a:rPr lang="tr-TR" dirty="0">
                <a:solidFill>
                  <a:schemeClr val="accent6"/>
                </a:solidFill>
              </a:rPr>
              <a:t>SUM</a:t>
            </a:r>
            <a:r>
              <a:rPr lang="tr-TR" dirty="0"/>
              <a:t>(alacak) &gt; 500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/>
              <a:t>hata </a:t>
            </a:r>
            <a:r>
              <a:rPr lang="tr-TR" dirty="0" smtClean="0"/>
              <a:t>verir</a:t>
            </a:r>
          </a:p>
          <a:p>
            <a:endParaRPr lang="tr-TR" dirty="0"/>
          </a:p>
          <a:p>
            <a:r>
              <a:rPr lang="tr-TR" dirty="0">
                <a:solidFill>
                  <a:srgbClr val="002060"/>
                </a:solidFill>
              </a:rPr>
              <a:t>SELECT</a:t>
            </a:r>
            <a:r>
              <a:rPr lang="tr-TR" dirty="0"/>
              <a:t> </a:t>
            </a:r>
            <a:r>
              <a:rPr lang="tr-TR" dirty="0" err="1"/>
              <a:t>musteriAdSoyad,</a:t>
            </a:r>
            <a:r>
              <a:rPr lang="tr-TR" dirty="0" err="1">
                <a:solidFill>
                  <a:schemeClr val="accent6"/>
                </a:solidFill>
              </a:rPr>
              <a:t>SUM</a:t>
            </a:r>
            <a:r>
              <a:rPr lang="tr-TR" dirty="0"/>
              <a:t>(</a:t>
            </a:r>
            <a:r>
              <a:rPr lang="tr-TR" dirty="0" err="1"/>
              <a:t>borc</a:t>
            </a:r>
            <a:r>
              <a:rPr lang="tr-TR" dirty="0"/>
              <a:t>)-</a:t>
            </a:r>
            <a:r>
              <a:rPr lang="tr-TR" dirty="0">
                <a:solidFill>
                  <a:schemeClr val="accent6"/>
                </a:solidFill>
              </a:rPr>
              <a:t>SUM</a:t>
            </a:r>
            <a:r>
              <a:rPr lang="tr-TR" dirty="0"/>
              <a:t>(alacak</a:t>
            </a:r>
            <a:r>
              <a:rPr lang="tr-TR" dirty="0" smtClean="0"/>
              <a:t>)</a:t>
            </a:r>
          </a:p>
          <a:p>
            <a:r>
              <a:rPr lang="en-US" dirty="0">
                <a:solidFill>
                  <a:srgbClr val="002060"/>
                </a:solidFill>
              </a:rPr>
              <a:t>FROM</a:t>
            </a:r>
            <a:r>
              <a:rPr lang="en-US" dirty="0"/>
              <a:t> </a:t>
            </a:r>
            <a:r>
              <a:rPr lang="en-US" dirty="0" err="1"/>
              <a:t>tbl_musteri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GROUP </a:t>
            </a:r>
            <a:r>
              <a:rPr lang="en-US" dirty="0">
                <a:solidFill>
                  <a:srgbClr val="002060"/>
                </a:solidFill>
              </a:rPr>
              <a:t>BY </a:t>
            </a:r>
            <a:r>
              <a:rPr lang="en-US" dirty="0" err="1"/>
              <a:t>musteriAdSoyad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HAVING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6"/>
                </a:solidFill>
              </a:rPr>
              <a:t>SUM</a:t>
            </a:r>
            <a:r>
              <a:rPr lang="en-US" dirty="0"/>
              <a:t>(</a:t>
            </a:r>
            <a:r>
              <a:rPr lang="en-US" dirty="0" err="1"/>
              <a:t>borc</a:t>
            </a:r>
            <a:r>
              <a:rPr lang="en-US" dirty="0"/>
              <a:t>)-</a:t>
            </a:r>
            <a:r>
              <a:rPr lang="en-US" dirty="0">
                <a:solidFill>
                  <a:schemeClr val="accent6"/>
                </a:solidFill>
              </a:rPr>
              <a:t>SUM</a:t>
            </a:r>
            <a:r>
              <a:rPr lang="en-US" dirty="0"/>
              <a:t>(</a:t>
            </a:r>
            <a:r>
              <a:rPr lang="en-US" dirty="0" err="1"/>
              <a:t>alacak</a:t>
            </a:r>
            <a:r>
              <a:rPr lang="en-US" dirty="0"/>
              <a:t>) &gt; 500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9993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0"/>
            <a:ext cx="9525000" cy="724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8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300" y="711200"/>
            <a:ext cx="9677400" cy="504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70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29</TotalTime>
  <Words>225</Words>
  <Application>Microsoft Office PowerPoint</Application>
  <PresentationFormat>Geniş ekran</PresentationFormat>
  <Paragraphs>47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Calibri Light</vt:lpstr>
      <vt:lpstr>Rockwell</vt:lpstr>
      <vt:lpstr>Wingdings</vt:lpstr>
      <vt:lpstr>Atlas</vt:lpstr>
      <vt:lpstr>Veri Tabanı I</vt:lpstr>
      <vt:lpstr>Gruplandırarak Sorgulama</vt:lpstr>
      <vt:lpstr>Gruplandırma </vt:lpstr>
      <vt:lpstr>Group By</vt:lpstr>
      <vt:lpstr>Gruplandırma İşleminde Kullanılan Fonksiyonlar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 Tabanı I</dc:title>
  <dc:creator>yunus</dc:creator>
  <cp:lastModifiedBy>yunus</cp:lastModifiedBy>
  <cp:revision>6</cp:revision>
  <dcterms:created xsi:type="dcterms:W3CDTF">2017-11-08T15:11:15Z</dcterms:created>
  <dcterms:modified xsi:type="dcterms:W3CDTF">2017-12-14T09:33:23Z</dcterms:modified>
</cp:coreProperties>
</file>