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7"/>
  </p:notesMasterIdLst>
  <p:sldIdLst>
    <p:sldId id="256" r:id="rId2"/>
    <p:sldId id="269" r:id="rId3"/>
    <p:sldId id="270" r:id="rId4"/>
    <p:sldId id="299" r:id="rId5"/>
    <p:sldId id="300" r:id="rId6"/>
    <p:sldId id="311" r:id="rId7"/>
    <p:sldId id="310" r:id="rId8"/>
    <p:sldId id="301" r:id="rId9"/>
    <p:sldId id="295" r:id="rId10"/>
    <p:sldId id="314" r:id="rId11"/>
    <p:sldId id="303" r:id="rId12"/>
    <p:sldId id="315" r:id="rId13"/>
    <p:sldId id="317" r:id="rId14"/>
    <p:sldId id="332" r:id="rId15"/>
    <p:sldId id="305" r:id="rId16"/>
    <p:sldId id="306" r:id="rId17"/>
    <p:sldId id="319" r:id="rId18"/>
    <p:sldId id="307" r:id="rId19"/>
    <p:sldId id="308" r:id="rId20"/>
    <p:sldId id="333" r:id="rId21"/>
    <p:sldId id="325" r:id="rId22"/>
    <p:sldId id="326" r:id="rId23"/>
    <p:sldId id="327" r:id="rId24"/>
    <p:sldId id="328" r:id="rId25"/>
    <p:sldId id="329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8" autoAdjust="0"/>
    <p:restoredTop sz="94643"/>
  </p:normalViewPr>
  <p:slideViewPr>
    <p:cSldViewPr>
      <p:cViewPr varScale="1">
        <p:scale>
          <a:sx n="90" d="100"/>
          <a:sy n="90" d="100"/>
        </p:scale>
        <p:origin x="153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1F4AC9-2AE1-4E06-93C4-CFBCCABC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985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20540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355112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3717407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A651AFC1-1DFB-4D3E-BDC8-A6429C753715}" type="datetime1">
              <a:rPr lang="en-US"/>
              <a:pPr>
                <a:defRPr/>
              </a:pPr>
              <a:t>3/14/20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F4EEE054-62AF-442C-BC22-335E1447B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8228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916600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6612702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4893246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9401384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79030345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55432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0726905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589615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3-</a:t>
            </a:r>
            <a:fld id="{91A3651E-75FC-45B4-8B4D-C0DEE957564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2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dirty="0" err="1">
                <a:ea typeface="ヒラギノ角ゴ Pro W3" pitchFamily="-84" charset="-128"/>
              </a:rPr>
              <a:t>Kaynak</a:t>
            </a:r>
            <a:r>
              <a:rPr lang="en-US" sz="2800" dirty="0">
                <a:ea typeface="ヒラギノ角ゴ Pro W3" pitchFamily="-84" charset="-128"/>
              </a:rPr>
              <a:t>: Blanchard, O.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dirty="0" err="1">
                <a:ea typeface="ヒラギノ角ゴ Pro W3" pitchFamily="-84" charset="-128"/>
              </a:rPr>
              <a:t>Gelir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ve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Harcama</a:t>
            </a:r>
            <a:endParaRPr lang="en-US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Talep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T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i="1" dirty="0">
                <a:ea typeface="ヒラギノ角ゴ Pro W3" pitchFamily="-84" charset="-128"/>
              </a:rPr>
              <a:t> G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maliye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politikası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araçlarıdır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G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i="1" dirty="0">
                <a:ea typeface="ヒラギノ角ゴ Pro W3" pitchFamily="-84" charset="-128"/>
              </a:rPr>
              <a:t>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dışsal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değişkenlerdir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 lvl="1">
              <a:spcBef>
                <a:spcPts val="525"/>
              </a:spcBef>
            </a:pPr>
            <a:r>
              <a:rPr lang="en-US" sz="2000" dirty="0" err="1">
                <a:ea typeface="ヒラギノ角ゴ Pro W3" pitchFamily="-84" charset="-128"/>
              </a:rPr>
              <a:t>Tüketiciler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veya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firmalar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gibi</a:t>
            </a:r>
            <a:r>
              <a:rPr lang="en-US" sz="2000" dirty="0">
                <a:ea typeface="ヒラギノ角ゴ Pro W3" pitchFamily="-84" charset="-128"/>
              </a:rPr>
              <a:t> bell </a:t>
            </a:r>
            <a:r>
              <a:rPr lang="en-US" sz="2000" dirty="0" err="1">
                <a:ea typeface="ヒラギノ角ゴ Pro W3" pitchFamily="-84" charset="-128"/>
              </a:rPr>
              <a:t>bir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düzenli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davranış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ve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tercih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göstermezler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 lvl="1">
              <a:spcBef>
                <a:spcPts val="525"/>
              </a:spcBef>
            </a:pPr>
            <a:r>
              <a:rPr lang="en-US" sz="2000" dirty="0">
                <a:ea typeface="ヒラギノ角ゴ Pro W3" pitchFamily="-84" charset="-128"/>
              </a:rPr>
              <a:t>Model </a:t>
            </a:r>
            <a:r>
              <a:rPr lang="en-US" sz="2000" dirty="0" err="1">
                <a:ea typeface="ヒラギノ角ゴ Pro W3" pitchFamily="-84" charset="-128"/>
              </a:rPr>
              <a:t>dışında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belirlenir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hükümet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tarafından</a:t>
            </a:r>
            <a:r>
              <a:rPr lang="en-US" sz="2000" dirty="0">
                <a:ea typeface="ヒラギノ角ゴ Pro W3" pitchFamily="-84" charset="-128"/>
              </a:rPr>
              <a:t> </a:t>
            </a:r>
            <a:r>
              <a:rPr lang="en-US" sz="2000" dirty="0" err="1">
                <a:ea typeface="ヒラギノ角ゴ Pro W3" pitchFamily="-84" charset="-128"/>
              </a:rPr>
              <a:t>belirlenir</a:t>
            </a:r>
            <a:r>
              <a:rPr lang="en-US" sz="20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19459" name="Picture 3" descr="eq03_05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52800"/>
            <a:ext cx="8001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eq03_06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175" y="4737100"/>
            <a:ext cx="6219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8763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1200"/>
              </a:spcAft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X=M=0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varsayalım</a:t>
            </a:r>
            <a:endParaRPr lang="en-US" sz="24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spcAft>
                <a:spcPts val="1200"/>
              </a:spcAft>
              <a:buFontTx/>
              <a:buNone/>
              <a:defRPr/>
            </a:pPr>
            <a:r>
              <a:rPr lang="en-US" sz="2400" i="1" dirty="0">
                <a:ea typeface="ヒラギノ角ゴ Pro W3" pitchFamily="-84" charset="-128"/>
              </a:rPr>
              <a:t>                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AD (Z) 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≡ C + I + G</a:t>
            </a:r>
          </a:p>
          <a:p>
            <a:pPr>
              <a:spcBef>
                <a:spcPts val="525"/>
              </a:spcBef>
              <a:spcAft>
                <a:spcPts val="1200"/>
              </a:spcAft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400" dirty="0">
                <a:ea typeface="ヒラギノ角ゴ Pro W3" pitchFamily="-84" charset="-128"/>
              </a:rPr>
              <a:t> and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yazalım</a:t>
            </a:r>
            <a:endParaRPr lang="en-US" sz="20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b="1" dirty="0" err="1">
                <a:ea typeface="ヒラギノ角ゴ Pro W3" pitchFamily="-84" charset="-128"/>
              </a:rPr>
              <a:t>Denge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çıktının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harcamalara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eşit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olması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dirty="0" err="1">
                <a:ea typeface="ヒラギノ角ゴ Pro W3" pitchFamily="-84" charset="-128"/>
              </a:rPr>
              <a:t>Denge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koşulu</a:t>
            </a: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20483" name="Picture 5" descr="eq03_07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71700"/>
            <a:ext cx="8077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153400" cy="36576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1200"/>
              </a:spcAft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Z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yerine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konursa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 err="1">
                <a:ea typeface="ヒラギノ角ゴ Pro W3" pitchFamily="-84" charset="-128"/>
              </a:rPr>
              <a:t>Dengede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üretim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miktarı</a:t>
            </a:r>
            <a:r>
              <a:rPr lang="en-US" sz="2400" i="1" dirty="0">
                <a:ea typeface="ヒラギノ角ゴ Pro W3" pitchFamily="-84" charset="-128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i="1" dirty="0">
                <a:ea typeface="ヒラギノ角ゴ Pro W3" pitchFamily="-84" charset="-128"/>
              </a:rPr>
              <a:t>) </a:t>
            </a:r>
            <a:r>
              <a:rPr lang="en-US" sz="2400" i="1" dirty="0" err="1">
                <a:ea typeface="ヒラギノ角ゴ Pro W3" pitchFamily="-84" charset="-128"/>
              </a:rPr>
              <a:t>talep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edilen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miktara</a:t>
            </a:r>
            <a:r>
              <a:rPr lang="en-US" sz="2400" i="1" dirty="0">
                <a:ea typeface="ヒラギノ角ゴ Pro W3" pitchFamily="-84" charset="-128"/>
              </a:rPr>
              <a:t> , o da </a:t>
            </a:r>
            <a:r>
              <a:rPr lang="en-US" sz="2400" i="1" dirty="0" err="1">
                <a:ea typeface="ヒラギノ角ゴ Pro W3" pitchFamily="-84" charset="-128"/>
              </a:rPr>
              <a:t>gelir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düzeyine</a:t>
            </a:r>
            <a:r>
              <a:rPr lang="en-US" sz="2400" i="1" dirty="0">
                <a:ea typeface="ヒラギノ角ゴ Pro W3" pitchFamily="-84" charset="-128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i="1" dirty="0">
                <a:ea typeface="ヒラギノ角ゴ Pro W3" pitchFamily="-84" charset="-128"/>
              </a:rPr>
              <a:t>), </a:t>
            </a:r>
            <a:r>
              <a:rPr lang="en-US" sz="2400" i="1" dirty="0" err="1">
                <a:ea typeface="ヒラギノ角ゴ Pro W3" pitchFamily="-84" charset="-128"/>
              </a:rPr>
              <a:t>eşittir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ki</a:t>
            </a:r>
            <a:r>
              <a:rPr lang="en-US" sz="2400" i="1" dirty="0">
                <a:ea typeface="ヒラギノ角ゴ Pro W3" pitchFamily="-84" charset="-128"/>
              </a:rPr>
              <a:t> o da </a:t>
            </a:r>
            <a:r>
              <a:rPr lang="en-US" sz="2400" i="1" dirty="0" err="1">
                <a:ea typeface="ヒラギノ角ゴ Pro W3" pitchFamily="-84" charset="-128"/>
              </a:rPr>
              <a:t>üretime</a:t>
            </a:r>
            <a:r>
              <a:rPr lang="en-US" sz="2400" i="1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ea typeface="ヒラギノ角ゴ Pro W3" pitchFamily="-84" charset="-128"/>
              </a:rPr>
              <a:t>eşittir</a:t>
            </a:r>
            <a:r>
              <a:rPr lang="en-US" sz="2400" i="1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r>
              <a:rPr lang="en-US" dirty="0">
                <a:ea typeface="ヒラギノ角ゴ Pro W3" pitchFamily="-84" charset="-128"/>
              </a:rPr>
              <a:t> </a:t>
            </a:r>
          </a:p>
        </p:txBody>
      </p:sp>
      <p:pic>
        <p:nvPicPr>
          <p:cNvPr id="23555" name="Picture 6" descr="eq03_08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16730"/>
            <a:ext cx="844073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30480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1200"/>
              </a:spcAft>
            </a:pPr>
            <a:r>
              <a:rPr lang="en-US" sz="2400" dirty="0" err="1">
                <a:ea typeface="ヒラギノ角ゴ Pro W3" pitchFamily="-84" charset="-128"/>
              </a:rPr>
              <a:t>Yeniden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yaz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  <a:spcAft>
                <a:spcPts val="1200"/>
              </a:spcAft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spcAft>
                <a:spcPts val="1200"/>
              </a:spcAft>
            </a:pPr>
            <a:r>
              <a:rPr lang="en-US" sz="2400" dirty="0" err="1">
                <a:ea typeface="ヒラギノ角ゴ Pro W3" pitchFamily="-84" charset="-128"/>
              </a:rPr>
              <a:t>Yeniden</a:t>
            </a:r>
            <a:r>
              <a:rPr lang="en-US" sz="2400" dirty="0">
                <a:ea typeface="ヒラギノ角ゴ Pro W3" pitchFamily="-84" charset="-128"/>
              </a:rPr>
              <a:t> organize et:</a:t>
            </a:r>
          </a:p>
          <a:p>
            <a:pPr>
              <a:spcBef>
                <a:spcPts val="525"/>
              </a:spcBef>
              <a:spcAft>
                <a:spcPts val="1200"/>
              </a:spcAft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spcAft>
                <a:spcPts val="1200"/>
              </a:spcAft>
            </a:pPr>
            <a:r>
              <a:rPr lang="en-US" sz="2400" dirty="0">
                <a:ea typeface="ヒラギノ角ゴ Pro W3" pitchFamily="-84" charset="-128"/>
              </a:rPr>
              <a:t>Her </a:t>
            </a:r>
            <a:r>
              <a:rPr lang="en-US" sz="2400" dirty="0" err="1">
                <a:ea typeface="ヒラギノ角ゴ Pro W3" pitchFamily="-84" charset="-128"/>
              </a:rPr>
              <a:t>iki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tarafı</a:t>
            </a:r>
            <a:r>
              <a:rPr lang="en-US" sz="2400" dirty="0">
                <a:ea typeface="ヒラギノ角ゴ Pro W3" pitchFamily="-84" charset="-128"/>
              </a:rPr>
              <a:t> (1 − 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dirty="0">
                <a:ea typeface="ヒラギノ角ゴ Pro W3" pitchFamily="-84" charset="-128"/>
              </a:rPr>
              <a:t>)’e </a:t>
            </a:r>
            <a:r>
              <a:rPr lang="en-US" sz="2400" dirty="0" err="1">
                <a:ea typeface="ヒラギノ角ゴ Pro W3" pitchFamily="-84" charset="-128"/>
              </a:rPr>
              <a:t>böl</a:t>
            </a:r>
            <a:r>
              <a:rPr lang="en-US" sz="24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marL="341313" indent="0">
              <a:spcBef>
                <a:spcPts val="525"/>
              </a:spcBef>
              <a:buNone/>
            </a:pPr>
            <a:r>
              <a:rPr lang="en-US" sz="2400" dirty="0" err="1">
                <a:ea typeface="ヒラギノ角ゴ Pro W3" pitchFamily="-84" charset="-128"/>
              </a:rPr>
              <a:t>Denge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hasılanın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formülü</a:t>
            </a: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23557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4479925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2963863"/>
            <a:ext cx="48387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endParaRPr lang="en-US" dirty="0">
              <a:ea typeface="ヒラギノ角ゴ Pro W3" pitchFamily="-8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55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8382000" cy="47244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  <a:spcAft>
                    <a:spcPts val="1200"/>
                  </a:spcAft>
                </a:pPr>
                <a:r>
                  <a:rPr lang="en-US" sz="2400" b="1" dirty="0" err="1">
                    <a:ea typeface="ヒラギノ角ゴ Pro W3" pitchFamily="-84" charset="-128"/>
                  </a:rPr>
                  <a:t>Otonom</a:t>
                </a:r>
                <a:r>
                  <a:rPr lang="en-US" sz="2400" b="1" dirty="0">
                    <a:ea typeface="ヒラギノ角ゴ Pro W3" pitchFamily="-84" charset="-128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</a:rPr>
                  <a:t>harcamalar</a:t>
                </a:r>
                <a:r>
                  <a:rPr lang="en-US" sz="2400" dirty="0">
                    <a:solidFill>
                      <a:schemeClr val="tx1"/>
                    </a:solidFill>
                    <a:latin typeface="+mj-lt"/>
                    <a:ea typeface="ヒラギノ角ゴ Pro W3" pitchFamily="-84" charset="-128"/>
                  </a:rPr>
                  <a:t>: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[</a:t>
                </a:r>
                <a:r>
                  <a:rPr lang="en-US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0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ヒラギノ角ゴ Pro W3" pitchFamily="-84" charset="-128"/>
                      </a:rPr>
                      <m:t> </m:t>
                    </m:r>
                    <m:acc>
                      <m:accPr>
                        <m:chr m:val="̅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𝐼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+ </a:t>
                </a:r>
                <a:r>
                  <a:rPr lang="en-US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G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– </a:t>
                </a:r>
                <a:r>
                  <a:rPr lang="en-US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i="1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]</a:t>
                </a:r>
              </a:p>
              <a:p>
                <a:pPr>
                  <a:spcBef>
                    <a:spcPts val="525"/>
                  </a:spcBef>
                  <a:spcAft>
                    <a:spcPts val="1200"/>
                  </a:spcAft>
                </a:pPr>
                <a:r>
                  <a:rPr lang="en-US" sz="2400" dirty="0" err="1">
                    <a:ea typeface="ヒラギノ角ゴ Pro W3" pitchFamily="-84" charset="-128"/>
                  </a:rPr>
                  <a:t>Otonom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harcamalar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pozitif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ise</a:t>
                </a:r>
                <a:r>
                  <a:rPr lang="en-US" sz="2400" dirty="0">
                    <a:ea typeface="ヒラギノ角ゴ Pro W3" pitchFamily="-84" charset="-128"/>
                  </a:rPr>
                  <a:t>,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sz="2400" i="1" dirty="0">
                    <a:ea typeface="ヒラギノ角ゴ Pro W3" pitchFamily="-84" charset="-128"/>
                  </a:rPr>
                  <a:t> =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G </a:t>
                </a:r>
                <a:r>
                  <a:rPr lang="en-US" i="1" dirty="0" err="1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ise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i="1" dirty="0">
                    <a:ea typeface="ヒラギノ角ゴ Pro W3" pitchFamily="-84" charset="-128"/>
                  </a:rPr>
                  <a:t> </a:t>
                </a:r>
                <a:r>
                  <a:rPr lang="en-US" sz="2400" dirty="0">
                    <a:ea typeface="ヒラギノ角ゴ Pro W3" pitchFamily="-84" charset="-128"/>
                  </a:rPr>
                  <a:t>(</a:t>
                </a:r>
                <a:r>
                  <a:rPr lang="en-US" sz="2400" b="1" dirty="0" err="1">
                    <a:ea typeface="ヒラギノ角ゴ Pro W3" pitchFamily="-84" charset="-128"/>
                  </a:rPr>
                  <a:t>bütçenin</a:t>
                </a:r>
                <a:r>
                  <a:rPr lang="en-US" sz="2400" b="1" dirty="0">
                    <a:ea typeface="ヒラギノ角ゴ Pro W3" pitchFamily="-84" charset="-128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</a:rPr>
                  <a:t>denge</a:t>
                </a:r>
                <a:r>
                  <a:rPr lang="en-US" sz="2400" b="1" dirty="0">
                    <a:ea typeface="ヒラギノ角ゴ Pro W3" pitchFamily="-84" charset="-128"/>
                  </a:rPr>
                  <a:t> </a:t>
                </a:r>
                <a:r>
                  <a:rPr lang="en-US" sz="2400" b="1" dirty="0" err="1">
                    <a:ea typeface="ヒラギノ角ゴ Pro W3" pitchFamily="-84" charset="-128"/>
                  </a:rPr>
                  <a:t>durumu</a:t>
                </a:r>
                <a:r>
                  <a:rPr lang="en-US" sz="2400" dirty="0">
                    <a:ea typeface="ヒラギノ角ゴ Pro W3" pitchFamily="-84" charset="-128"/>
                  </a:rPr>
                  <a:t>)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sz="2400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ea typeface="ヒラギノ角ゴ Pro W3" pitchFamily="-84" charset="-128"/>
                  </a:rPr>
                  <a:t>0 </a:t>
                </a:r>
                <a:r>
                  <a:rPr lang="en-US" sz="2400" dirty="0" err="1">
                    <a:ea typeface="ヒラギノ角ゴ Pro W3" pitchFamily="-84" charset="-128"/>
                  </a:rPr>
                  <a:t>ve</a:t>
                </a:r>
                <a:r>
                  <a:rPr lang="en-US" sz="2400" dirty="0">
                    <a:ea typeface="ヒラギノ角ゴ Pro W3" pitchFamily="-84" charset="-128"/>
                  </a:rPr>
                  <a:t> 1 </a:t>
                </a:r>
                <a:r>
                  <a:rPr lang="en-US" sz="2400" dirty="0" err="1">
                    <a:ea typeface="ヒラギノ角ゴ Pro W3" pitchFamily="-84" charset="-128"/>
                  </a:rPr>
                  <a:t>arasında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ise</a:t>
                </a:r>
                <a:r>
                  <a:rPr lang="en-US" sz="2400" dirty="0">
                    <a:ea typeface="ヒラギノ角ゴ Pro W3" pitchFamily="-84" charset="-128"/>
                  </a:rPr>
                  <a:t>, (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G</a:t>
                </a:r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:r>
                  <a:rPr lang="en-US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–</a:t>
                </a:r>
                <a:r>
                  <a:rPr lang="en-US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</a:t>
                </a:r>
                <a:r>
                  <a:rPr lang="en-US" sz="2400" dirty="0">
                    <a:ea typeface="ヒラギノ角ゴ Pro W3" pitchFamily="-84" charset="-128"/>
                  </a:rPr>
                  <a:t>) </a:t>
                </a:r>
                <a:r>
                  <a:rPr lang="en-US" sz="2400" dirty="0" err="1">
                    <a:ea typeface="ヒラギノ角ゴ Pro W3" pitchFamily="-84" charset="-128"/>
                  </a:rPr>
                  <a:t>pozitiftir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400" dirty="0">
                    <a:ea typeface="ヒラギノ角ゴ Pro W3" pitchFamily="-84" charset="-128"/>
                  </a:rPr>
                  <a:t>1/(1-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sz="2400" dirty="0">
                    <a:ea typeface="ヒラギノ角ゴ Pro W3" pitchFamily="-84" charset="-128"/>
                  </a:rPr>
                  <a:t>) </a:t>
                </a:r>
                <a:r>
                  <a:rPr lang="en-US" sz="2400" dirty="0" err="1">
                    <a:ea typeface="ヒラギノ角ゴ Pro W3" pitchFamily="-84" charset="-128"/>
                  </a:rPr>
                  <a:t>ise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basit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harcama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çarpanıdır</a:t>
                </a:r>
                <a:r>
                  <a:rPr lang="en-US" sz="2400" dirty="0">
                    <a:ea typeface="ヒラギノ角ゴ Pro W3" pitchFamily="-84" charset="-128"/>
                  </a:rPr>
                  <a:t>,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sz="2400" dirty="0">
                    <a:ea typeface="ヒラギノ角ゴ Pro W3" pitchFamily="-84" charset="-128"/>
                  </a:rPr>
                  <a:t> ne </a:t>
                </a:r>
                <a:r>
                  <a:rPr lang="en-US" sz="2400" dirty="0" err="1">
                    <a:ea typeface="ヒラギノ角ゴ Pro W3" pitchFamily="-84" charset="-128"/>
                  </a:rPr>
                  <a:t>kadar</a:t>
                </a:r>
                <a:r>
                  <a:rPr lang="en-US" sz="2400" dirty="0">
                    <a:ea typeface="ヒラギノ角ゴ Pro W3" pitchFamily="-84" charset="-128"/>
                  </a:rPr>
                  <a:t> 1’e </a:t>
                </a:r>
                <a:r>
                  <a:rPr lang="en-US" sz="2400" dirty="0" err="1">
                    <a:ea typeface="ヒラギノ角ゴ Pro W3" pitchFamily="-84" charset="-128"/>
                  </a:rPr>
                  <a:t>yakınsa</a:t>
                </a:r>
                <a:r>
                  <a:rPr lang="en-US" sz="2400" dirty="0">
                    <a:ea typeface="ヒラギノ角ゴ Pro W3" pitchFamily="-84" charset="-128"/>
                  </a:rPr>
                  <a:t> o </a:t>
                </a:r>
                <a:r>
                  <a:rPr lang="en-US" sz="2400" dirty="0" err="1">
                    <a:ea typeface="ヒラギノ角ゴ Pro W3" pitchFamily="-84" charset="-128"/>
                  </a:rPr>
                  <a:t>kadar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büyüktür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  <a:spcAft>
                    <a:spcPts val="1200"/>
                  </a:spcAft>
                </a:pPr>
                <a:r>
                  <a:rPr lang="en-US" sz="2400" dirty="0" err="1">
                    <a:ea typeface="ヒラギノ角ゴ Pro W3" pitchFamily="-84" charset="-128"/>
                  </a:rPr>
                  <a:t>Eğer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c</a:t>
                </a:r>
                <a:r>
                  <a:rPr lang="en-US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1</a:t>
                </a:r>
                <a:r>
                  <a:rPr lang="en-US" sz="2400" dirty="0">
                    <a:ea typeface="ヒラギノ角ゴ Pro W3" pitchFamily="-84" charset="-128"/>
                  </a:rPr>
                  <a:t> = 0.6, </a:t>
                </a:r>
                <a:r>
                  <a:rPr lang="en-US" sz="2400" dirty="0" err="1">
                    <a:ea typeface="ヒラギノ角ゴ Pro W3" pitchFamily="-84" charset="-128"/>
                  </a:rPr>
                  <a:t>çarpan</a:t>
                </a:r>
                <a:r>
                  <a:rPr lang="en-US" sz="2400" dirty="0">
                    <a:ea typeface="ヒラギノ角ゴ Pro W3" pitchFamily="-84" charset="-128"/>
                  </a:rPr>
                  <a:t> 1/(1 – 0.6) = 2.5, </a:t>
                </a:r>
                <a:r>
                  <a:rPr lang="en-US" sz="2400" dirty="0" err="1">
                    <a:ea typeface="ヒラギノ角ゴ Pro W3" pitchFamily="-84" charset="-128"/>
                  </a:rPr>
                  <a:t>tüketimde</a:t>
                </a:r>
                <a:r>
                  <a:rPr lang="en-US" sz="2400" dirty="0">
                    <a:ea typeface="ヒラギノ角ゴ Pro W3" pitchFamily="-84" charset="-128"/>
                  </a:rPr>
                  <a:t> $1 </a:t>
                </a:r>
                <a:r>
                  <a:rPr lang="en-US" sz="2400" dirty="0" err="1">
                    <a:ea typeface="ヒラギノ角ゴ Pro W3" pitchFamily="-84" charset="-128"/>
                  </a:rPr>
                  <a:t>milyar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artış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çıktıyı</a:t>
                </a:r>
                <a:r>
                  <a:rPr lang="en-US" sz="2400" dirty="0">
                    <a:ea typeface="ヒラギノ角ゴ Pro W3" pitchFamily="-84" charset="-128"/>
                  </a:rPr>
                  <a:t> 2.5 x $1milyar = $2.5 </a:t>
                </a:r>
                <a:r>
                  <a:rPr lang="en-US" sz="2400" dirty="0" err="1">
                    <a:ea typeface="ヒラギノ角ゴ Pro W3" pitchFamily="-84" charset="-128"/>
                  </a:rPr>
                  <a:t>milyar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artıracağı</a:t>
                </a:r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dirty="0" err="1">
                    <a:ea typeface="ヒラギノ角ゴ Pro W3" pitchFamily="-84" charset="-128"/>
                  </a:rPr>
                  <a:t>anlamındadır</a:t>
                </a:r>
                <a:r>
                  <a:rPr lang="en-US" sz="2400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2355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8382000" cy="4724400"/>
              </a:xfrm>
              <a:blipFill>
                <a:blip r:embed="rId2"/>
                <a:stretch>
                  <a:fillRect l="-2118" t="-2145" r="-90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152652"/>
      </p:ext>
    </p:extLst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25603" name="Picture 4" descr="fig03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496714"/>
            <a:ext cx="4835525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357188" y="1447800"/>
            <a:ext cx="2767012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2000" dirty="0"/>
          </a:p>
          <a:p>
            <a:pPr>
              <a:spcBef>
                <a:spcPct val="0"/>
              </a:spcBef>
              <a:buFontTx/>
              <a:buNone/>
            </a:pPr>
            <a:endParaRPr lang="en-US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600" dirty="0" err="1"/>
              <a:t>Hasılanın</a:t>
            </a:r>
            <a:r>
              <a:rPr lang="en-US" sz="1600" dirty="0"/>
              <a:t> </a:t>
            </a:r>
            <a:r>
              <a:rPr lang="en-US" sz="1600" dirty="0" err="1"/>
              <a:t>talebe</a:t>
            </a:r>
            <a:r>
              <a:rPr lang="en-US" sz="1600" dirty="0"/>
              <a:t> </a:t>
            </a:r>
            <a:r>
              <a:rPr lang="en-US" sz="1600" dirty="0" err="1"/>
              <a:t>eşit</a:t>
            </a:r>
            <a:r>
              <a:rPr lang="en-US" sz="1600" dirty="0"/>
              <a:t> </a:t>
            </a:r>
            <a:r>
              <a:rPr lang="en-US" sz="1600" dirty="0" err="1"/>
              <a:t>olduğu</a:t>
            </a:r>
            <a:r>
              <a:rPr lang="en-US" sz="1600" dirty="0"/>
              <a:t> </a:t>
            </a:r>
            <a:r>
              <a:rPr lang="en-US" sz="1600" dirty="0" err="1"/>
              <a:t>nokta</a:t>
            </a:r>
            <a:r>
              <a:rPr lang="en-US" sz="1600" dirty="0"/>
              <a:t> </a:t>
            </a:r>
            <a:r>
              <a:rPr lang="en-US" sz="1600" dirty="0" err="1"/>
              <a:t>denge</a:t>
            </a:r>
            <a:r>
              <a:rPr lang="en-US" sz="1600" dirty="0"/>
              <a:t> </a:t>
            </a:r>
            <a:r>
              <a:rPr lang="en-US" sz="1600" dirty="0" err="1"/>
              <a:t>noktasıdır</a:t>
            </a:r>
            <a:endParaRPr lang="en-US" sz="1600" dirty="0"/>
          </a:p>
          <a:p>
            <a:pPr>
              <a:spcBef>
                <a:spcPct val="0"/>
              </a:spcBef>
              <a:buFontTx/>
              <a:buNone/>
            </a:pPr>
            <a:endParaRPr lang="en-US" sz="16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600" dirty="0"/>
              <a:t>Bunun </a:t>
            </a:r>
            <a:r>
              <a:rPr lang="en-US" sz="1600" dirty="0" err="1"/>
              <a:t>için</a:t>
            </a:r>
            <a:r>
              <a:rPr lang="en-US" sz="1600" dirty="0"/>
              <a:t> 45 </a:t>
            </a:r>
            <a:r>
              <a:rPr lang="en-US" sz="1600" dirty="0" err="1"/>
              <a:t>derece</a:t>
            </a:r>
            <a:r>
              <a:rPr lang="en-US" sz="1600" dirty="0"/>
              <a:t> </a:t>
            </a:r>
            <a:r>
              <a:rPr lang="en-US" sz="1600" dirty="0" err="1"/>
              <a:t>çizgisinden</a:t>
            </a:r>
            <a:r>
              <a:rPr lang="en-US" sz="1600" dirty="0"/>
              <a:t> </a:t>
            </a:r>
            <a:r>
              <a:rPr lang="en-US" sz="1600" dirty="0" err="1"/>
              <a:t>yararlanılabilir</a:t>
            </a:r>
            <a:endParaRPr lang="en-US" sz="1600" dirty="0"/>
          </a:p>
        </p:txBody>
      </p:sp>
    </p:spTree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r>
              <a:rPr lang="en-US" dirty="0">
                <a:ea typeface="ヒラギノ角ゴ Pro W3" pitchFamily="-84" charset="-128"/>
              </a:rPr>
              <a:t> </a:t>
            </a:r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381000" y="2316163"/>
            <a:ext cx="3429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sz="1600" dirty="0" err="1"/>
              <a:t>Otonom</a:t>
            </a:r>
            <a:r>
              <a:rPr lang="en-US" sz="1600" dirty="0"/>
              <a:t> </a:t>
            </a:r>
            <a:r>
              <a:rPr lang="en-US" sz="1600" dirty="0" err="1"/>
              <a:t>tüketim</a:t>
            </a:r>
            <a:r>
              <a:rPr lang="en-US" sz="1600" dirty="0"/>
              <a:t> </a:t>
            </a:r>
            <a:r>
              <a:rPr lang="en-US" sz="1600" dirty="0" err="1"/>
              <a:t>ahrcamasında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birimlik</a:t>
            </a:r>
            <a:r>
              <a:rPr lang="en-US" sz="1600" dirty="0"/>
              <a:t> </a:t>
            </a:r>
            <a:r>
              <a:rPr lang="en-US" sz="1600" dirty="0" err="1"/>
              <a:t>artışın</a:t>
            </a:r>
            <a:r>
              <a:rPr lang="en-US" sz="1600" dirty="0"/>
              <a:t> </a:t>
            </a:r>
            <a:r>
              <a:rPr lang="en-US" sz="1600" dirty="0" err="1"/>
              <a:t>denge</a:t>
            </a:r>
            <a:r>
              <a:rPr lang="en-US" sz="1600" dirty="0"/>
              <a:t> </a:t>
            </a:r>
            <a:r>
              <a:rPr lang="en-US" sz="1600" dirty="0" err="1"/>
              <a:t>hasıla</a:t>
            </a:r>
            <a:r>
              <a:rPr lang="en-US" sz="1600" dirty="0"/>
              <a:t> </a:t>
            </a:r>
            <a:r>
              <a:rPr lang="en-US" sz="1600" dirty="0" err="1"/>
              <a:t>üzerine</a:t>
            </a:r>
            <a:r>
              <a:rPr lang="en-US" sz="1600" dirty="0"/>
              <a:t> </a:t>
            </a:r>
            <a:r>
              <a:rPr lang="en-US" sz="1600" dirty="0" err="1"/>
              <a:t>etkisi</a:t>
            </a:r>
            <a:r>
              <a:rPr lang="en-US" sz="1600" dirty="0"/>
              <a:t> </a:t>
            </a:r>
          </a:p>
        </p:txBody>
      </p:sp>
      <p:pic>
        <p:nvPicPr>
          <p:cNvPr id="26628" name="Picture 6" descr="fig03_03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92987"/>
            <a:ext cx="4572000" cy="442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381000" y="1352550"/>
            <a:ext cx="66294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sz="2200" i="1" dirty="0"/>
              <a:t>c</a:t>
            </a:r>
            <a:r>
              <a:rPr lang="en-US" sz="2200" baseline="-25000" dirty="0"/>
              <a:t>0</a:t>
            </a:r>
            <a:r>
              <a:rPr lang="en-US" sz="2200" dirty="0"/>
              <a:t> $1 </a:t>
            </a:r>
            <a:r>
              <a:rPr lang="en-US" sz="2200" dirty="0" err="1"/>
              <a:t>milyar</a:t>
            </a:r>
            <a:r>
              <a:rPr lang="en-US" sz="2200" dirty="0"/>
              <a:t> </a:t>
            </a:r>
            <a:r>
              <a:rPr lang="en-US" sz="2200" dirty="0" err="1"/>
              <a:t>artarsa</a:t>
            </a:r>
            <a:r>
              <a:rPr lang="en-US" sz="2200" dirty="0"/>
              <a:t>.</a:t>
            </a:r>
          </a:p>
        </p:txBody>
      </p:sp>
    </p:spTree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Denge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Hasıla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191000"/>
          </a:xfrm>
        </p:spPr>
        <p:txBody>
          <a:bodyPr/>
          <a:lstStyle/>
          <a:p>
            <a:pPr>
              <a:spcBef>
                <a:spcPts val="525"/>
              </a:spcBef>
              <a:defRPr/>
            </a:pPr>
            <a:r>
              <a:rPr lang="en-US" sz="2400" i="1" dirty="0">
                <a:ea typeface="ヒラギノ角ゴ Pro W3" pitchFamily="-84" charset="-128"/>
              </a:rPr>
              <a:t>AB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hasılada</a:t>
            </a:r>
            <a:r>
              <a:rPr lang="en-US" sz="2400" dirty="0">
                <a:ea typeface="ヒラギノ角ゴ Pro W3" pitchFamily="-84" charset="-128"/>
              </a:rPr>
              <a:t> ilk </a:t>
            </a:r>
            <a:r>
              <a:rPr lang="en-US" sz="2400" dirty="0" err="1">
                <a:ea typeface="ヒラギノ角ゴ Pro W3" pitchFamily="-84" charset="-128"/>
              </a:rPr>
              <a:t>aşama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i="1" dirty="0">
                <a:ea typeface="ヒラギノ角ゴ Pro W3" pitchFamily="-84" charset="-128"/>
              </a:rPr>
              <a:t>BC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gelirdeki</a:t>
            </a:r>
            <a:r>
              <a:rPr lang="en-US" sz="2400" dirty="0">
                <a:ea typeface="ヒラギノ角ゴ Pro W3" pitchFamily="-84" charset="-128"/>
              </a:rPr>
              <a:t> ilk </a:t>
            </a:r>
            <a:r>
              <a:rPr lang="en-US" sz="2400" dirty="0" err="1">
                <a:ea typeface="ヒラギノ角ゴ Pro W3" pitchFamily="-84" charset="-128"/>
              </a:rPr>
              <a:t>aşama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artışı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i="1" dirty="0">
                <a:ea typeface="ヒラギノ角ゴ Pro W3" pitchFamily="-84" charset="-128"/>
              </a:rPr>
              <a:t>CD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ikinci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aşama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talepteki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i="1" dirty="0">
                <a:ea typeface="ヒラギノ角ゴ Pro W3" pitchFamily="-84" charset="-128"/>
              </a:rPr>
              <a:t>DE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hasıla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gelirde</a:t>
            </a:r>
            <a:r>
              <a:rPr lang="en-US" sz="2400" dirty="0">
                <a:ea typeface="ヒラギノ角ゴ Pro W3" pitchFamily="-84" charset="-128"/>
              </a:rPr>
              <a:t> 2. </a:t>
            </a:r>
            <a:r>
              <a:rPr lang="en-US" sz="2400" dirty="0" err="1">
                <a:ea typeface="ヒラギノ角ゴ Pro W3" pitchFamily="-84" charset="-128"/>
              </a:rPr>
              <a:t>aşama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artış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dirty="0" err="1">
                <a:ea typeface="ヒラギノ角ゴ Pro W3" pitchFamily="-84" charset="-128"/>
              </a:rPr>
              <a:t>Toplam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değişim</a:t>
            </a:r>
            <a:r>
              <a:rPr lang="en-US" sz="2400" dirty="0">
                <a:ea typeface="ヒラギノ角ゴ Pro W3" pitchFamily="-84" charset="-128"/>
              </a:rPr>
              <a:t> n+1 :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FontTx/>
              <a:buNone/>
              <a:defRPr/>
            </a:pPr>
            <a:r>
              <a:rPr lang="en-US" sz="2400" dirty="0">
                <a:ea typeface="ヒラギノ角ゴ Pro W3" pitchFamily="-84" charset="-128"/>
              </a:rPr>
              <a:t>               1 + 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dirty="0">
                <a:ea typeface="ヒラギノ角ゴ Pro W3" pitchFamily="-84" charset="-128"/>
              </a:rPr>
              <a:t> + 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baseline="30000" dirty="0">
                <a:ea typeface="ヒラギノ角ゴ Pro W3" pitchFamily="-84" charset="-128"/>
              </a:rPr>
              <a:t>2</a:t>
            </a:r>
            <a:r>
              <a:rPr lang="en-US" sz="2400" dirty="0">
                <a:ea typeface="ヒラギノ角ゴ Pro W3" pitchFamily="-84" charset="-128"/>
              </a:rPr>
              <a:t> + … + 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baseline="30000" dirty="0">
                <a:ea typeface="ヒラギノ角ゴ Pro W3" pitchFamily="-84" charset="-128"/>
              </a:rPr>
              <a:t>n</a:t>
            </a:r>
            <a:endParaRPr lang="en-US" sz="2400" dirty="0">
              <a:ea typeface="ヒラギノ角ゴ Pro W3" pitchFamily="-84" charset="-128"/>
            </a:endParaRPr>
          </a:p>
          <a:p>
            <a:pPr marL="341313" indent="0">
              <a:spcBef>
                <a:spcPts val="525"/>
              </a:spcBef>
              <a:buNone/>
              <a:defRPr/>
            </a:pPr>
            <a:r>
              <a:rPr lang="en-US" sz="2400" b="1" dirty="0" err="1">
                <a:ea typeface="ヒラギノ角ゴ Pro W3" pitchFamily="-84" charset="-128"/>
              </a:rPr>
              <a:t>geometrik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seri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toplamı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sonucu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>
                <a:ea typeface="ヒラギノ角ゴ Pro W3" pitchFamily="-84" charset="-128"/>
              </a:rPr>
              <a:t>1/(1-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dirty="0">
                <a:ea typeface="ヒラギノ角ゴ Pro W3" pitchFamily="-84" charset="-128"/>
              </a:rPr>
              <a:t>).</a:t>
            </a:r>
          </a:p>
        </p:txBody>
      </p:sp>
    </p:spTree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417459" cy="990600"/>
          </a:xfrm>
        </p:spPr>
        <p:txBody>
          <a:bodyPr/>
          <a:lstStyle/>
          <a:p>
            <a:pPr>
              <a:tabLst>
                <a:tab pos="969963" algn="l"/>
              </a:tabLst>
            </a:pPr>
            <a:r>
              <a:rPr lang="en-US" sz="2400" dirty="0">
                <a:ea typeface="ヒラギノ角ゴ Pro W3" pitchFamily="-84" charset="-128"/>
              </a:rPr>
              <a:t>Lehman </a:t>
            </a:r>
            <a:r>
              <a:rPr lang="en-US" sz="2400" dirty="0" err="1">
                <a:ea typeface="ヒラギノ角ゴ Pro W3" pitchFamily="-84" charset="-128"/>
              </a:rPr>
              <a:t>Kardeşler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Krizi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34566" y="1752600"/>
            <a:ext cx="8382000" cy="76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dirty="0">
                <a:ea typeface="ヒラギノ角ゴ Pro W3" pitchFamily="-84" charset="-128"/>
              </a:rPr>
              <a:t>ABD </a:t>
            </a:r>
            <a:r>
              <a:rPr lang="en-US" sz="1800" dirty="0" err="1">
                <a:ea typeface="ヒラギノ角ゴ Pro W3" pitchFamily="-84" charset="-128"/>
              </a:rPr>
              <a:t>Verileri</a:t>
            </a:r>
            <a:r>
              <a:rPr lang="en-US" sz="1800" dirty="0">
                <a:ea typeface="ヒラギノ角ゴ Pro W3" pitchFamily="-84" charset="-128"/>
              </a:rPr>
              <a:t> , 2008:1 to 2009:3</a:t>
            </a:r>
          </a:p>
        </p:txBody>
      </p:sp>
      <p:pic>
        <p:nvPicPr>
          <p:cNvPr id="31748" name="Picture 4" descr="figure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25286"/>
            <a:ext cx="6248400" cy="391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05800" cy="1295400"/>
          </a:xfrm>
        </p:spPr>
        <p:txBody>
          <a:bodyPr/>
          <a:lstStyle/>
          <a:p>
            <a:r>
              <a:rPr lang="en-US" sz="2400" dirty="0" err="1">
                <a:ea typeface="ヒラギノ角ゴ Pro W3" pitchFamily="-84" charset="-128"/>
              </a:rPr>
              <a:t>Tüketimdeki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Değişimler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7620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1800" b="1" dirty="0" err="1">
                <a:ea typeface="ヒラギノ角ゴ Pro W3" pitchFamily="-84" charset="-128"/>
              </a:rPr>
              <a:t>Büyük</a:t>
            </a:r>
            <a:r>
              <a:rPr lang="en-US" sz="1800" b="1" dirty="0">
                <a:ea typeface="ヒラギノ角ゴ Pro W3" pitchFamily="-84" charset="-128"/>
              </a:rPr>
              <a:t> </a:t>
            </a:r>
            <a:r>
              <a:rPr lang="en-US" sz="1800" b="1" dirty="0" err="1">
                <a:ea typeface="ヒラギノ角ゴ Pro W3" pitchFamily="-84" charset="-128"/>
              </a:rPr>
              <a:t>Durgunluk</a:t>
            </a:r>
            <a:r>
              <a:rPr lang="en-US" sz="1800" b="1" dirty="0">
                <a:ea typeface="ヒラギノ角ゴ Pro W3" pitchFamily="-84" charset="-128"/>
              </a:rPr>
              <a:t> </a:t>
            </a:r>
            <a:r>
              <a:rPr lang="en-US" sz="1800" dirty="0" err="1">
                <a:ea typeface="ヒラギノ角ゴ Pro W3" pitchFamily="-84" charset="-128"/>
              </a:rPr>
              <a:t>Ocak</a:t>
            </a:r>
            <a:r>
              <a:rPr lang="en-US" sz="1800" dirty="0">
                <a:ea typeface="ヒラギノ角ゴ Pro W3" pitchFamily="-84" charset="-128"/>
              </a:rPr>
              <a:t> 2008 - </a:t>
            </a:r>
            <a:r>
              <a:rPr lang="en-US" sz="1800" dirty="0" err="1">
                <a:ea typeface="ヒラギノ角ゴ Pro W3" pitchFamily="-84" charset="-128"/>
              </a:rPr>
              <a:t>Eylül</a:t>
            </a:r>
            <a:r>
              <a:rPr lang="en-US" sz="1800" dirty="0">
                <a:ea typeface="ヒラギノ角ゴ Pro W3" pitchFamily="-84" charset="-128"/>
              </a:rPr>
              <a:t> 2009</a:t>
            </a:r>
          </a:p>
        </p:txBody>
      </p:sp>
      <p:pic>
        <p:nvPicPr>
          <p:cNvPr id="32772" name="Picture 5" descr="figure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6" y="2286000"/>
            <a:ext cx="7705725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Plan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762000" y="1387475"/>
            <a:ext cx="8077200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bIns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ヒラギノ角ゴ Pro W3" pitchFamily="-1" charset="-128"/>
                <a:cs typeface="ヒラギノ角ゴ Pro W3" pitchFamily="-1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ヒラギノ角ゴ Pro W3" pitchFamily="-1" charset="-128"/>
              </a:defRPr>
            </a:lvl9pPr>
          </a:lstStyle>
          <a:p>
            <a:pPr marL="1714500" indent="-1714500" eaLnBrk="1" hangingPunct="1">
              <a:buFontTx/>
              <a:buNone/>
              <a:defRPr/>
            </a:pPr>
            <a:endParaRPr lang="en-US" sz="2400" b="1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b="1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>
                <a:ea typeface="ヒラギノ角ゴ Pro W3" pitchFamily="-84" charset="-128"/>
              </a:rPr>
              <a:t>GDP </a:t>
            </a:r>
            <a:r>
              <a:rPr lang="en-US" sz="2400" kern="0" dirty="0" err="1">
                <a:ea typeface="ヒラギノ角ゴ Pro W3" pitchFamily="-84" charset="-128"/>
              </a:rPr>
              <a:t>Oluşturan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Harcamalar</a:t>
            </a: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Toplam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Talep</a:t>
            </a: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Denge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Hasıla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  <a:p>
            <a:pPr marL="1714500" indent="-1714500" eaLnBrk="1" hangingPunct="1">
              <a:buFontTx/>
              <a:buNone/>
              <a:defRPr/>
            </a:pPr>
            <a:r>
              <a:rPr lang="en-US" sz="2400" kern="0" dirty="0" err="1">
                <a:ea typeface="ヒラギノ角ゴ Pro W3" pitchFamily="-84" charset="-128"/>
              </a:rPr>
              <a:t>Yatırım-Tasarruf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  <a:r>
              <a:rPr lang="en-US" sz="2400" kern="0" dirty="0" err="1">
                <a:ea typeface="ヒラギノ角ゴ Pro W3" pitchFamily="-84" charset="-128"/>
              </a:rPr>
              <a:t>Denkliği</a:t>
            </a:r>
            <a:r>
              <a:rPr lang="en-US" sz="2400" kern="0" dirty="0">
                <a:ea typeface="ヒラギノ角ゴ Pro W3" pitchFamily="-84" charset="-128"/>
              </a:rPr>
              <a:t> </a:t>
            </a:r>
          </a:p>
          <a:p>
            <a:pPr marL="1714500" indent="-1714500" eaLnBrk="1" hangingPunct="1">
              <a:buFontTx/>
              <a:buNone/>
              <a:defRPr/>
            </a:pPr>
            <a:endParaRPr lang="en-US" sz="2400" kern="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400">
                <a:ea typeface="ヒラギノ角ゴ Pro W3" pitchFamily="-84" charset="-128"/>
              </a:rPr>
              <a:t>3-4 Investment Equals Saving: An Alternative</a:t>
            </a:r>
            <a:br>
              <a:rPr lang="en-US" sz="2400">
                <a:ea typeface="ヒラギノ角ゴ Pro W3" pitchFamily="-84" charset="-128"/>
              </a:rPr>
            </a:br>
            <a:r>
              <a:rPr lang="en-US" sz="2400">
                <a:ea typeface="ヒラギノ角ゴ Pro W3" pitchFamily="-84" charset="-128"/>
              </a:rPr>
              <a:t>Way of Thinking about Goods—Market Equilibrium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8382000" cy="51054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ea typeface="ヒラギノ角ゴ Pro W3" pitchFamily="-84" charset="-128"/>
                  </a:rPr>
                  <a:t>John Maynard Keynes articulated an alternative model that focuses instead on investment and saving in the General Theory of Employment, Interest and Money in 1936.</a:t>
                </a:r>
              </a:p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r>
                  <a:rPr lang="en-US" sz="2400" b="1" dirty="0">
                    <a:ea typeface="ヒラギノ角ゴ Pro W3" pitchFamily="-84" charset="-128"/>
                  </a:rPr>
                  <a:t>Private saving </a:t>
                </a:r>
                <a:r>
                  <a:rPr lang="en-US" sz="2400" dirty="0">
                    <a:ea typeface="ヒラギノ角ゴ Pro W3" pitchFamily="-84" charset="-128"/>
                  </a:rPr>
                  <a:t>(</a:t>
                </a:r>
                <a:r>
                  <a:rPr lang="en-US" sz="2400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S</a:t>
                </a:r>
                <a:r>
                  <a:rPr lang="en-US" sz="2400" dirty="0">
                    <a:ea typeface="ヒラギノ角ゴ Pro W3" pitchFamily="-84" charset="-128"/>
                  </a:rPr>
                  <a:t>) is</a:t>
                </a:r>
              </a:p>
              <a:p>
                <a:pPr marL="0" indent="0" algn="ctr">
                  <a:spcBef>
                    <a:spcPts val="525"/>
                  </a:spcBef>
                  <a:spcAft>
                    <a:spcPts val="600"/>
                  </a:spcAft>
                  <a:buNone/>
                  <a:defRPr/>
                </a:pP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S ≡ Y</a:t>
                </a:r>
                <a:r>
                  <a:rPr lang="en-US" i="1" baseline="-25000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D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 − C</a:t>
                </a:r>
              </a:p>
              <a:p>
                <a:pPr marL="0" indent="0" algn="ctr">
                  <a:spcBef>
                    <a:spcPts val="525"/>
                  </a:spcBef>
                  <a:spcAft>
                    <a:spcPts val="600"/>
                  </a:spcAft>
                  <a:buNone/>
                  <a:defRPr/>
                </a:pP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S ≡ Y − T − C</a:t>
                </a:r>
              </a:p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ea typeface="ヒラギノ角ゴ Pro W3" pitchFamily="-84" charset="-128"/>
                  </a:rPr>
                  <a:t>By definition, </a:t>
                </a:r>
                <a:r>
                  <a:rPr lang="en-US" sz="2400" b="1" dirty="0">
                    <a:ea typeface="ヒラギノ角ゴ Pro W3" pitchFamily="-84" charset="-128"/>
                  </a:rPr>
                  <a:t>public saving </a:t>
                </a:r>
                <a:r>
                  <a:rPr lang="en-US" sz="2400" dirty="0">
                    <a:ea typeface="ヒラギノ角ゴ Pro W3" pitchFamily="-84" charset="-128"/>
                  </a:rPr>
                  <a:t>= </a:t>
                </a:r>
                <a:r>
                  <a:rPr lang="en-US" i="1" dirty="0">
                    <a:latin typeface="Times New Roman" panose="02020603050405020304" pitchFamily="18" charset="0"/>
                    <a:ea typeface="ヒラギノ角ゴ Pro W3" pitchFamily="-84" charset="-128"/>
                    <a:cs typeface="Times New Roman" panose="02020603050405020304" pitchFamily="18" charset="0"/>
                  </a:rPr>
                  <a:t>T − G</a:t>
                </a:r>
                <a:r>
                  <a:rPr lang="en-US" sz="2400" i="1" dirty="0">
                    <a:ea typeface="ヒラギノ角ゴ Pro W3" pitchFamily="-84" charset="-128"/>
                  </a:rPr>
                  <a:t>.</a:t>
                </a:r>
              </a:p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ea typeface="ヒラギノ角ゴ Pro W3" pitchFamily="-84" charset="-128"/>
                  </a:rPr>
                  <a:t>Public saving &gt; 0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sz="2400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b="1" dirty="0">
                    <a:ea typeface="ヒラギノ角ゴ Pro W3" pitchFamily="-84" charset="-128"/>
                  </a:rPr>
                  <a:t>Budget  surplus</a:t>
                </a:r>
              </a:p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ea typeface="ヒラギノ角ゴ Pro W3" pitchFamily="-84" charset="-128"/>
                  </a:rPr>
                  <a:t>Public saving &lt; 0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sz="2400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400" dirty="0">
                    <a:ea typeface="ヒラギノ角ゴ Pro W3" pitchFamily="-84" charset="-128"/>
                  </a:rPr>
                  <a:t> </a:t>
                </a:r>
                <a:r>
                  <a:rPr lang="en-US" sz="2400" b="1" dirty="0">
                    <a:ea typeface="ヒラギノ角ゴ Pro W3" pitchFamily="-84" charset="-128"/>
                  </a:rPr>
                  <a:t>Budget deficit</a:t>
                </a:r>
              </a:p>
              <a:p>
                <a:pPr>
                  <a:spcBef>
                    <a:spcPts val="525"/>
                  </a:spcBef>
                  <a:spcAft>
                    <a:spcPts val="600"/>
                  </a:spcAft>
                  <a:defRPr/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  <a:defRPr/>
                </a:pPr>
                <a:endParaRPr lang="en-US" sz="2400" dirty="0">
                  <a:ea typeface="ヒラギノ角ゴ Pro W3" pitchFamily="-84" charset="-128"/>
                </a:endParaRPr>
              </a:p>
              <a:p>
                <a:pPr marL="0" indent="0" algn="ctr">
                  <a:spcBef>
                    <a:spcPts val="525"/>
                  </a:spcBef>
                  <a:buFontTx/>
                  <a:buNone/>
                  <a:defRPr/>
                </a:pPr>
                <a:endParaRPr lang="en-US" sz="2400" i="1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  <a:defRPr/>
                </a:pPr>
                <a:endParaRPr lang="en-US" sz="2400" dirty="0">
                  <a:ea typeface="ヒラギノ角ゴ Pro W3" pitchFamily="-84" charset="-128"/>
                </a:endParaRPr>
              </a:p>
            </p:txBody>
          </p:sp>
        </mc:Choice>
        <mc:Fallback xmlns=""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8382000" cy="5105400"/>
              </a:xfrm>
              <a:blipFill rotWithShape="0">
                <a:blip r:embed="rId2" cstate="print"/>
                <a:stretch>
                  <a:fillRect l="-2255" t="-19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0381371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400">
                <a:ea typeface="ヒラギノ角ゴ Pro W3" pitchFamily="-84" charset="-128"/>
              </a:rPr>
              <a:t>3-4 Investment Equals Saving: An Alternative</a:t>
            </a:r>
            <a:br>
              <a:rPr lang="en-US" sz="2400">
                <a:ea typeface="ヒラギノ角ゴ Pro W3" pitchFamily="-84" charset="-128"/>
              </a:rPr>
            </a:br>
            <a:r>
              <a:rPr lang="en-US" sz="2400">
                <a:ea typeface="ヒラギノ角ゴ Pro W3" pitchFamily="-84" charset="-128"/>
              </a:rPr>
              <a:t>Way of Thinking about Goods—Market Equilibrium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defRPr/>
            </a:pPr>
            <a:r>
              <a:rPr lang="en-US" sz="2200" dirty="0">
                <a:ea typeface="ヒラギノ角ゴ Pro W3" pitchFamily="-84" charset="-128"/>
              </a:rPr>
              <a:t>In equilibrium:</a:t>
            </a:r>
          </a:p>
          <a:p>
            <a:pPr marL="0" indent="0" algn="ctr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= C + I + G</a:t>
            </a:r>
          </a:p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Subtract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sz="2200" dirty="0">
                <a:ea typeface="ヒラギノ角ゴ Pro W3" pitchFamily="-84" charset="-128"/>
              </a:rPr>
              <a:t> from both sides and move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200" dirty="0">
                <a:ea typeface="ヒラギノ角ゴ Pro W3" pitchFamily="-84" charset="-128"/>
              </a:rPr>
              <a:t> to the left side: </a:t>
            </a:r>
          </a:p>
          <a:p>
            <a:pPr marL="0" indent="0" algn="ctr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− T − C = I + G −T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The left side of the equation is simply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</a:t>
            </a:r>
            <a:r>
              <a:rPr lang="en-US" sz="2200" dirty="0">
                <a:ea typeface="ヒラギノ角ゴ Pro W3" pitchFamily="-84" charset="-128"/>
              </a:rPr>
              <a:t>, so</a:t>
            </a:r>
          </a:p>
          <a:p>
            <a:pPr marL="0" indent="0" algn="ctr"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S = I + G −T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Or equivalently</a:t>
            </a:r>
          </a:p>
          <a:p>
            <a:pPr>
              <a:spcBef>
                <a:spcPts val="600"/>
              </a:spcBef>
              <a:spcAft>
                <a:spcPts val="1200"/>
              </a:spcAft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This is the </a:t>
            </a:r>
            <a:r>
              <a:rPr lang="en-US" sz="2200" b="1" i="1" dirty="0">
                <a:ea typeface="ヒラギノ角ゴ Pro W3" pitchFamily="-84" charset="-128"/>
              </a:rPr>
              <a:t>IS relation</a:t>
            </a:r>
            <a:r>
              <a:rPr lang="en-US" sz="2200" dirty="0">
                <a:ea typeface="ヒラギノ角ゴ Pro W3" pitchFamily="-84" charset="-128"/>
              </a:rPr>
              <a:t>, which stands for “</a:t>
            </a:r>
            <a:r>
              <a:rPr lang="en-US" sz="2200" b="1" dirty="0">
                <a:ea typeface="ヒラギノ角ゴ Pro W3" pitchFamily="-84" charset="-128"/>
              </a:rPr>
              <a:t>I</a:t>
            </a:r>
            <a:r>
              <a:rPr lang="en-US" sz="2200" dirty="0">
                <a:ea typeface="ヒラギノ角ゴ Pro W3" pitchFamily="-84" charset="-128"/>
              </a:rPr>
              <a:t>nvestment equals </a:t>
            </a:r>
            <a:r>
              <a:rPr lang="en-US" sz="2200" b="1" dirty="0">
                <a:ea typeface="ヒラギノ角ゴ Pro W3" pitchFamily="-84" charset="-128"/>
              </a:rPr>
              <a:t>S</a:t>
            </a:r>
            <a:r>
              <a:rPr lang="en-US" sz="2200" dirty="0">
                <a:ea typeface="ヒラギノ角ゴ Pro W3" pitchFamily="-84" charset="-128"/>
              </a:rPr>
              <a:t>aving”.</a:t>
            </a: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sz="22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  <p:pic>
        <p:nvPicPr>
          <p:cNvPr id="34820" name="Picture 3" descr="eq03_10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932362"/>
            <a:ext cx="7097713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400">
                <a:ea typeface="ヒラギノ角ゴ Pro W3" pitchFamily="-84" charset="-128"/>
              </a:rPr>
              <a:t>3-4 Investment Equals Saving: An Alternative</a:t>
            </a:r>
            <a:br>
              <a:rPr lang="en-US" sz="2400">
                <a:ea typeface="ヒラギノ角ゴ Pro W3" pitchFamily="-84" charset="-128"/>
              </a:rPr>
            </a:br>
            <a:r>
              <a:rPr lang="en-US" sz="2400">
                <a:ea typeface="ヒラギノ角ゴ Pro W3" pitchFamily="-84" charset="-128"/>
              </a:rPr>
              <a:t>Way of Thinking about Goods—Market Equilibrium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400" dirty="0">
                <a:ea typeface="ヒラギノ角ゴ Pro W3" pitchFamily="-84" charset="-128"/>
              </a:rPr>
              <a:t>Two equivalent ways of stating the condition for equilibrium in the goods market: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None/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400" dirty="0">
                <a:ea typeface="ヒラギノ角ゴ Pro W3" pitchFamily="-84" charset="-128"/>
              </a:rPr>
              <a:t>Production = Demand</a:t>
            </a:r>
          </a:p>
          <a:p>
            <a:pPr marL="0" indent="0" algn="ctr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400" dirty="0">
                <a:ea typeface="ヒラギノ角ゴ Pro W3" pitchFamily="-84" charset="-128"/>
              </a:rPr>
              <a:t>Investment = Saving</a:t>
            </a: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sz="24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400">
                <a:ea typeface="ヒラギノ角ゴ Pro W3" pitchFamily="-84" charset="-128"/>
              </a:rPr>
              <a:t>3-4 Investment Equals Saving: An Alternative</a:t>
            </a:r>
            <a:br>
              <a:rPr lang="en-US" sz="2400">
                <a:ea typeface="ヒラギノ角ゴ Pro W3" pitchFamily="-84" charset="-128"/>
              </a:rPr>
            </a:br>
            <a:r>
              <a:rPr lang="en-US" sz="2400">
                <a:ea typeface="ヒラギノ角ゴ Pro W3" pitchFamily="-84" charset="-128"/>
              </a:rPr>
              <a:t>Way of Thinking about Goods—Market Equilibrium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We can also derive equation (3.8) using equation (3.10).</a:t>
            </a:r>
          </a:p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Because consumption behavior implies that: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S = Y − T − C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   = Y − T − c</a:t>
            </a:r>
            <a:r>
              <a:rPr lang="en-US" sz="26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0</a:t>
            </a: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− c</a:t>
            </a:r>
            <a:r>
              <a:rPr lang="en-US" sz="26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sz="26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− T </a:t>
            </a:r>
            <a:r>
              <a:rPr lang="en-US" sz="26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200" dirty="0">
                <a:ea typeface="ヒラギノ角ゴ Pro W3" pitchFamily="-84" charset="-128"/>
              </a:rPr>
              <a:t>    Rearranging terms, so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sz="9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6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(1−</a:t>
            </a: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6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sz="26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 </a:t>
            </a:r>
            <a:r>
              <a:rPr lang="en-US" sz="2200" dirty="0">
                <a:ea typeface="ヒラギノ角ゴ Pro W3" pitchFamily="-84" charset="-128"/>
              </a:rPr>
              <a:t>is called the </a:t>
            </a:r>
            <a:r>
              <a:rPr lang="en-US" sz="2200" b="1" dirty="0">
                <a:ea typeface="ヒラギノ角ゴ Pro W3" pitchFamily="-84" charset="-128"/>
              </a:rPr>
              <a:t>propensity to save</a:t>
            </a:r>
            <a:r>
              <a:rPr lang="en-US" sz="2200" dirty="0">
                <a:ea typeface="ヒラギノ角ゴ Pro W3" pitchFamily="-84" charset="-128"/>
              </a:rPr>
              <a:t>, which is between zero and one.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sz="22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  <p:pic>
        <p:nvPicPr>
          <p:cNvPr id="36868" name="Picture 4" descr="eq03_1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962400"/>
            <a:ext cx="76708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400">
                <a:ea typeface="ヒラギノ角ゴ Pro W3" pitchFamily="-84" charset="-128"/>
              </a:rPr>
              <a:t>3-4 Investment Equals Saving: An Alternative</a:t>
            </a:r>
            <a:br>
              <a:rPr lang="en-US" sz="2400">
                <a:ea typeface="ヒラギノ角ゴ Pro W3" pitchFamily="-84" charset="-128"/>
              </a:rPr>
            </a:br>
            <a:r>
              <a:rPr lang="en-US" sz="2400">
                <a:ea typeface="ヒラギノ角ゴ Pro W3" pitchFamily="-84" charset="-128"/>
              </a:rPr>
              <a:t>Way of Thinking about Goods—Market Equilibrium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In equilibrium,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 = S</a:t>
            </a:r>
            <a:r>
              <a:rPr lang="en-US" sz="2200" dirty="0">
                <a:ea typeface="ヒラギノ角ゴ Pro W3" pitchFamily="-84" charset="-128"/>
              </a:rPr>
              <a:t>, so that equation (3.10) becomes: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400" dirty="0">
                <a:ea typeface="ヒラギノ角ゴ Pro W3" pitchFamily="-84" charset="-128"/>
              </a:rPr>
              <a:t>	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 = −c</a:t>
            </a:r>
            <a:r>
              <a:rPr lang="en-US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0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+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(1 −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− T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 +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 − G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n-US" sz="2200" dirty="0">
                <a:ea typeface="ヒラギノ角ゴ Pro W3" pitchFamily="-84" charset="-128"/>
              </a:rPr>
              <a:t> Solve for output: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339725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200" dirty="0">
                <a:ea typeface="ヒラギノ角ゴ Pro W3" pitchFamily="-84" charset="-128"/>
              </a:rPr>
              <a:t>  which is the same as equation (3.8).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sz="22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  <p:pic>
        <p:nvPicPr>
          <p:cNvPr id="37892" name="Picture 5" descr="eq03_1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71800"/>
            <a:ext cx="73771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763000" cy="1143000"/>
          </a:xfrm>
        </p:spPr>
        <p:txBody>
          <a:bodyPr/>
          <a:lstStyle/>
          <a:p>
            <a:r>
              <a:rPr lang="en-US" sz="2800" dirty="0" err="1">
                <a:ea typeface="ヒラギノ角ゴ Pro W3" pitchFamily="-84" charset="-128"/>
              </a:rPr>
              <a:t>Tasarruf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Paradoksu</a:t>
            </a:r>
            <a:endParaRPr lang="en-US" sz="2800" dirty="0">
              <a:ea typeface="ヒラギノ角ゴ Pro W3" pitchFamily="-84" charset="-128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5105400"/>
          </a:xfrm>
        </p:spPr>
        <p:txBody>
          <a:bodyPr/>
          <a:lstStyle/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 err="1">
                <a:ea typeface="ヒラギノ角ゴ Pro W3" pitchFamily="-84" charset="-128"/>
              </a:rPr>
              <a:t>Tüketiciler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daha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fazla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tasarruf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yapmaya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karar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verdiğinde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600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0</a:t>
            </a: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düşer</a:t>
            </a:r>
            <a:r>
              <a:rPr lang="en-US" sz="22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Çıktı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miktarı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düşer</a:t>
            </a: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Toplam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tasarruf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değişmez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sz="26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 = S +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− G </a:t>
            </a:r>
            <a:r>
              <a:rPr lang="en-US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 </a:t>
            </a:r>
          </a:p>
          <a:p>
            <a:pPr marL="395288" indent="-395288">
              <a:spcBef>
                <a:spcPts val="525"/>
              </a:spcBef>
              <a:spcAft>
                <a:spcPts val="600"/>
              </a:spcAft>
              <a:defRPr/>
            </a:pP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S,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I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T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or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G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değişmeden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varsayım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ea typeface="ヒラギノ角ゴ Pro W3" pitchFamily="-84" charset="-128"/>
                <a:cs typeface="Times New Roman" panose="02020603050405020304" pitchFamily="18" charset="0"/>
              </a:rPr>
              <a:t>gereği</a:t>
            </a:r>
            <a:r>
              <a:rPr lang="en-US" sz="2200" i="1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i="1">
                <a:ea typeface="ヒラギノ角ゴ Pro W3" pitchFamily="-84" charset="-128"/>
                <a:cs typeface="Times New Roman" panose="02020603050405020304" pitchFamily="18" charset="0"/>
              </a:rPr>
              <a:t>değişmeyecektir</a:t>
            </a:r>
            <a:endParaRPr lang="en-US" sz="22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		</a:t>
            </a:r>
          </a:p>
          <a:p>
            <a:pPr marL="0" indent="0">
              <a:spcBef>
                <a:spcPts val="525"/>
              </a:spcBef>
              <a:spcAft>
                <a:spcPts val="600"/>
              </a:spcAft>
              <a:buFontTx/>
              <a:buNone/>
              <a:defRPr/>
            </a:pPr>
            <a:endParaRPr lang="en-US" i="1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  <a:p>
            <a:pPr marL="0" indent="0" algn="ctr">
              <a:spcBef>
                <a:spcPts val="525"/>
              </a:spcBef>
              <a:buFontTx/>
              <a:buNone/>
              <a:defRPr/>
            </a:pPr>
            <a:endParaRPr lang="en-US" sz="2200" i="1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endParaRPr lang="en-US" sz="22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GDP </a:t>
            </a:r>
            <a:r>
              <a:rPr lang="en-US" dirty="0" err="1">
                <a:ea typeface="ヒラギノ角ゴ Pro W3" pitchFamily="-84" charset="-128"/>
              </a:rPr>
              <a:t>Harcamalarla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Ölçüm</a:t>
            </a:r>
            <a:endParaRPr lang="en-US" dirty="0">
              <a:ea typeface="ヒラギノ角ゴ Pro W3" pitchFamily="-84" charset="-128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9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1295400"/>
                <a:ext cx="8382000" cy="4648200"/>
              </a:xfrm>
            </p:spPr>
            <p:txBody>
              <a:bodyPr/>
              <a:lstStyle/>
              <a:p>
                <a:pPr>
                  <a:spcBef>
                    <a:spcPts val="525"/>
                  </a:spcBef>
                </a:pPr>
                <a:r>
                  <a:rPr lang="en-US" sz="2000" b="1" dirty="0" err="1">
                    <a:ea typeface="ヒラギノ角ゴ Pro W3" pitchFamily="-84" charset="-128"/>
                  </a:rPr>
                  <a:t>Tüketim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dirty="0">
                    <a:ea typeface="ヒラギノ角ゴ Pro W3" pitchFamily="-84" charset="-128"/>
                  </a:rPr>
                  <a:t>(</a:t>
                </a:r>
                <a:r>
                  <a:rPr lang="en-US" sz="2000" i="1" dirty="0">
                    <a:ea typeface="ヒラギノ角ゴ Pro W3" pitchFamily="-84" charset="-128"/>
                  </a:rPr>
                  <a:t>C</a:t>
                </a:r>
                <a:r>
                  <a:rPr lang="en-US" sz="2000" dirty="0">
                    <a:ea typeface="ヒラギノ角ゴ Pro W3" pitchFamily="-84" charset="-128"/>
                  </a:rPr>
                  <a:t>): </a:t>
                </a:r>
                <a:r>
                  <a:rPr lang="en-US" sz="2000" dirty="0" err="1">
                    <a:ea typeface="ヒラギノ角ゴ Pro W3" pitchFamily="-84" charset="-128"/>
                  </a:rPr>
                  <a:t>tüketicilerin</a:t>
                </a:r>
                <a:r>
                  <a:rPr lang="en-US" sz="2000" dirty="0">
                    <a:ea typeface="ヒラギノ角ゴ Pro W3" pitchFamily="-84" charset="-128"/>
                  </a:rPr>
                  <a:t> satin </a:t>
                </a:r>
                <a:r>
                  <a:rPr lang="en-US" sz="2000" dirty="0" err="1">
                    <a:ea typeface="ヒラギノ角ゴ Pro W3" pitchFamily="-84" charset="-128"/>
                  </a:rPr>
                  <a:t>aldığı</a:t>
                </a:r>
                <a:r>
                  <a:rPr lang="en-US" sz="2000" dirty="0">
                    <a:ea typeface="ヒラギノ角ゴ Pro W3" pitchFamily="-84" charset="-128"/>
                  </a:rPr>
                  <a:t> mal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hizmetler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b="1" dirty="0" err="1">
                    <a:ea typeface="ヒラギノ角ゴ Pro W3" pitchFamily="-84" charset="-128"/>
                  </a:rPr>
                  <a:t>Yatırım</a:t>
                </a:r>
                <a:r>
                  <a:rPr lang="en-US" sz="2000" dirty="0">
                    <a:ea typeface="ヒラギノ角ゴ Pro W3" pitchFamily="-84" charset="-128"/>
                  </a:rPr>
                  <a:t> (</a:t>
                </a:r>
                <a:r>
                  <a:rPr lang="en-US" sz="2000" i="1" dirty="0">
                    <a:ea typeface="ヒラギノ角ゴ Pro W3" pitchFamily="-84" charset="-128"/>
                  </a:rPr>
                  <a:t>I</a:t>
                </a:r>
                <a:r>
                  <a:rPr lang="en-US" sz="2000" dirty="0">
                    <a:ea typeface="ヒラギノ角ゴ Pro W3" pitchFamily="-84" charset="-128"/>
                  </a:rPr>
                  <a:t>) </a:t>
                </a:r>
                <a:r>
                  <a:rPr lang="en-US" sz="2000" dirty="0" err="1">
                    <a:ea typeface="ヒラギノ角ゴ Pro W3" pitchFamily="-84" charset="-128"/>
                  </a:rPr>
                  <a:t>sabit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yatırım</a:t>
                </a:r>
                <a:r>
                  <a:rPr lang="en-US" sz="2000" dirty="0">
                    <a:ea typeface="ヒラギノ角ゴ Pro W3" pitchFamily="-84" charset="-128"/>
                  </a:rPr>
                  <a:t>: </a:t>
                </a:r>
                <a:r>
                  <a:rPr lang="en-US" sz="2000" dirty="0" err="1">
                    <a:ea typeface="ヒラギノ角ゴ Pro W3" pitchFamily="-84" charset="-128"/>
                  </a:rPr>
                  <a:t>bina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bina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dışı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yatırımlar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b="1" dirty="0" err="1">
                    <a:ea typeface="ヒラギノ角ゴ Pro W3" pitchFamily="-84" charset="-128"/>
                  </a:rPr>
                  <a:t>Hükümet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b="1" dirty="0" err="1">
                    <a:ea typeface="ヒラギノ角ゴ Pro W3" pitchFamily="-84" charset="-128"/>
                  </a:rPr>
                  <a:t>alımları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dirty="0">
                    <a:ea typeface="ヒラギノ角ゴ Pro W3" pitchFamily="-84" charset="-128"/>
                  </a:rPr>
                  <a:t>(</a:t>
                </a:r>
                <a:r>
                  <a:rPr lang="en-US" sz="2000" i="1" dirty="0">
                    <a:ea typeface="ヒラギノ角ゴ Pro W3" pitchFamily="-84" charset="-128"/>
                  </a:rPr>
                  <a:t>G</a:t>
                </a:r>
                <a:r>
                  <a:rPr lang="en-US" sz="2000" dirty="0">
                    <a:ea typeface="ヒラギノ角ゴ Pro W3" pitchFamily="-84" charset="-128"/>
                  </a:rPr>
                  <a:t>): </a:t>
                </a:r>
                <a:r>
                  <a:rPr lang="en-US" sz="2000" dirty="0" err="1">
                    <a:ea typeface="ヒラギノ角ゴ Pro W3" pitchFamily="-84" charset="-128"/>
                  </a:rPr>
                  <a:t>Karşılıksız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transferler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haricinde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hükümetin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harcamaları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b="1" dirty="0" err="1">
                    <a:ea typeface="ヒラギノ角ゴ Pro W3" pitchFamily="-84" charset="-128"/>
                  </a:rPr>
                  <a:t>İhracat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dirty="0">
                    <a:ea typeface="ヒラギノ角ゴ Pro W3" pitchFamily="-84" charset="-128"/>
                  </a:rPr>
                  <a:t>(</a:t>
                </a:r>
                <a:r>
                  <a:rPr lang="en-US" sz="2000" i="1" dirty="0">
                    <a:ea typeface="ヒラギノ角ゴ Pro W3" pitchFamily="-84" charset="-128"/>
                  </a:rPr>
                  <a:t>X</a:t>
                </a:r>
                <a:r>
                  <a:rPr lang="en-US" sz="2000" dirty="0">
                    <a:ea typeface="ヒラギノ角ゴ Pro W3" pitchFamily="-84" charset="-128"/>
                  </a:rPr>
                  <a:t>): </a:t>
                </a:r>
                <a:r>
                  <a:rPr lang="en-US" sz="2000" dirty="0" err="1">
                    <a:ea typeface="ヒラギノ角ゴ Pro W3" pitchFamily="-84" charset="-128"/>
                  </a:rPr>
                  <a:t>Diğer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ülkede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yaşayanların</a:t>
                </a:r>
                <a:r>
                  <a:rPr lang="en-US" sz="2000" dirty="0">
                    <a:ea typeface="ヒラギノ角ゴ Pro W3" pitchFamily="-84" charset="-128"/>
                  </a:rPr>
                  <a:t> mal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hizmetlerini</a:t>
                </a:r>
                <a:r>
                  <a:rPr lang="en-US" sz="2000" dirty="0">
                    <a:ea typeface="ヒラギノ角ゴ Pro W3" pitchFamily="-84" charset="-128"/>
                  </a:rPr>
                  <a:t> satin </a:t>
                </a:r>
                <a:r>
                  <a:rPr lang="en-US" sz="2000" dirty="0" err="1">
                    <a:ea typeface="ヒラギノ角ゴ Pro W3" pitchFamily="-84" charset="-128"/>
                  </a:rPr>
                  <a:t>alması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b="1" dirty="0" err="1">
                    <a:ea typeface="ヒラギノ角ゴ Pro W3" pitchFamily="-84" charset="-128"/>
                  </a:rPr>
                  <a:t>İthalat</a:t>
                </a:r>
                <a:r>
                  <a:rPr lang="en-US" sz="2000" dirty="0">
                    <a:ea typeface="ヒラギノ角ゴ Pro W3" pitchFamily="-84" charset="-128"/>
                  </a:rPr>
                  <a:t> (</a:t>
                </a:r>
                <a:r>
                  <a:rPr lang="en-US" sz="2000" i="1" dirty="0">
                    <a:ea typeface="ヒラギノ角ゴ Pro W3" pitchFamily="-84" charset="-128"/>
                  </a:rPr>
                  <a:t>M</a:t>
                </a:r>
                <a:r>
                  <a:rPr lang="en-US" sz="2000" dirty="0">
                    <a:ea typeface="ヒラギノ角ゴ Pro W3" pitchFamily="-84" charset="-128"/>
                  </a:rPr>
                  <a:t>): </a:t>
                </a:r>
                <a:r>
                  <a:rPr lang="en-US" sz="2000" dirty="0" err="1">
                    <a:ea typeface="ヒラギノ角ゴ Pro W3" pitchFamily="-84" charset="-128"/>
                  </a:rPr>
                  <a:t>Ülkede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tüketicilerin</a:t>
                </a:r>
                <a:r>
                  <a:rPr lang="en-US" sz="2000" dirty="0">
                    <a:ea typeface="ヒラギノ角ゴ Pro W3" pitchFamily="-84" charset="-128"/>
                  </a:rPr>
                  <a:t>, </a:t>
                </a:r>
                <a:r>
                  <a:rPr lang="en-US" sz="2000" dirty="0" err="1">
                    <a:ea typeface="ヒラギノ角ゴ Pro W3" pitchFamily="-84" charset="-128"/>
                  </a:rPr>
                  <a:t>firmaların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hükümetin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dışarıdan</a:t>
                </a:r>
                <a:r>
                  <a:rPr lang="en-US" sz="2000" dirty="0">
                    <a:ea typeface="ヒラギノ角ゴ Pro W3" pitchFamily="-84" charset="-128"/>
                  </a:rPr>
                  <a:t> mal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hizmet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satın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alması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b="1" dirty="0">
                    <a:ea typeface="ヒラギノ角ゴ Pro W3" pitchFamily="-84" charset="-128"/>
                  </a:rPr>
                  <a:t>Net </a:t>
                </a:r>
                <a:r>
                  <a:rPr lang="en-US" sz="2000" b="1" dirty="0" err="1">
                    <a:ea typeface="ヒラギノ角ゴ Pro W3" pitchFamily="-84" charset="-128"/>
                  </a:rPr>
                  <a:t>ihracat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b="1" dirty="0" err="1">
                    <a:ea typeface="ヒラギノ角ゴ Pro W3" pitchFamily="-84" charset="-128"/>
                  </a:rPr>
                  <a:t>veya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b="1" dirty="0" err="1">
                    <a:ea typeface="ヒラギノ角ゴ Pro W3" pitchFamily="-84" charset="-128"/>
                  </a:rPr>
                  <a:t>ticaret</a:t>
                </a:r>
                <a:r>
                  <a:rPr lang="en-US" sz="2000" b="1" dirty="0">
                    <a:ea typeface="ヒラギノ角ゴ Pro W3" pitchFamily="-84" charset="-128"/>
                  </a:rPr>
                  <a:t> </a:t>
                </a:r>
                <a:r>
                  <a:rPr lang="en-US" sz="2000" b="1" dirty="0" err="1">
                    <a:ea typeface="ヒラギノ角ゴ Pro W3" pitchFamily="-84" charset="-128"/>
                  </a:rPr>
                  <a:t>dengesi</a:t>
                </a:r>
                <a:r>
                  <a:rPr lang="en-US" sz="2000" dirty="0">
                    <a:ea typeface="ヒラギノ角ゴ Pro W3" pitchFamily="-84" charset="-128"/>
                  </a:rPr>
                  <a:t>: </a:t>
                </a:r>
                <a:r>
                  <a:rPr lang="en-US" sz="2000" i="1" dirty="0">
                    <a:ea typeface="ヒラギノ角ゴ Pro W3" pitchFamily="-84" charset="-128"/>
                  </a:rPr>
                  <a:t>X − M</a:t>
                </a:r>
              </a:p>
              <a:p>
                <a:pPr>
                  <a:spcBef>
                    <a:spcPts val="525"/>
                  </a:spcBef>
                </a:pPr>
                <a:r>
                  <a:rPr lang="en-US" sz="2000" dirty="0" err="1">
                    <a:ea typeface="ヒラギノ角ゴ Pro W3" pitchFamily="-84" charset="-128"/>
                  </a:rPr>
                  <a:t>İhracat</a:t>
                </a:r>
                <a:r>
                  <a:rPr lang="en-US" sz="2000" dirty="0">
                    <a:ea typeface="ヒラギノ角ゴ Pro W3" pitchFamily="-84" charset="-128"/>
                  </a:rPr>
                  <a:t> &gt; </a:t>
                </a:r>
                <a:r>
                  <a:rPr lang="en-US" sz="2000" dirty="0" err="1">
                    <a:ea typeface="ヒラギノ角ゴ Pro W3" pitchFamily="-84" charset="-128"/>
                  </a:rPr>
                  <a:t>İthalat</a:t>
                </a:r>
                <a:r>
                  <a:rPr lang="en-US" sz="2000" dirty="0">
                    <a:ea typeface="ヒラギノ角ゴ Pro W3" pitchFamily="-84" charset="-128"/>
                  </a:rPr>
                  <a:t> 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sz="2000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000" i="1" dirty="0">
                    <a:ea typeface="ヒラギノ角ゴ Pro W3" pitchFamily="-84" charset="-128"/>
                  </a:rPr>
                  <a:t> dış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ticaret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fazlası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dirty="0" err="1">
                    <a:ea typeface="ヒラギノ角ゴ Pro W3" pitchFamily="-84" charset="-128"/>
                  </a:rPr>
                  <a:t>İthalat</a:t>
                </a:r>
                <a:r>
                  <a:rPr lang="en-US" sz="2000" dirty="0">
                    <a:ea typeface="ヒラギノ角ゴ Pro W3" pitchFamily="-84" charset="-128"/>
                  </a:rPr>
                  <a:t> &gt; </a:t>
                </a:r>
                <a:r>
                  <a:rPr lang="en-US" sz="2000" dirty="0" err="1">
                    <a:ea typeface="ヒラギノ角ゴ Pro W3" pitchFamily="-84" charset="-128"/>
                  </a:rPr>
                  <a:t>İhracat</a:t>
                </a:r>
                <a:r>
                  <a:rPr lang="en-US" sz="2000" dirty="0">
                    <a:ea typeface="ヒラギノ角ゴ Pro W3" pitchFamily="-84" charset="-128"/>
                  </a:rPr>
                  <a:t>  </a:t>
                </a:r>
                <a14:m>
                  <m:oMath xmlns:m="http://schemas.openxmlformats.org/officeDocument/2006/math">
                    <m:groupChr>
                      <m:groupChrPr>
                        <m:chr m:val="⇔"/>
                        <m:vertJc m:val="bot"/>
                        <m:ctrlPr>
                          <a:rPr lang="en-US" sz="2000" i="1" dirty="0"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US" sz="2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ヒラギノ角ゴ Pro W3" pitchFamily="-84" charset="-128"/>
                          </a:rPr>
                          <m:t>−</m:t>
                        </m:r>
                      </m:e>
                    </m:groupChr>
                  </m:oMath>
                </a14:m>
                <a:r>
                  <a:rPr lang="en-US" sz="2000" i="1" dirty="0">
                    <a:ea typeface="ヒラギノ角ゴ Pro W3" pitchFamily="-84" charset="-128"/>
                  </a:rPr>
                  <a:t> dış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ticaret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açığı</a:t>
                </a:r>
                <a:endParaRPr lang="en-US" sz="2000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r>
                  <a:rPr lang="en-US" sz="2000" dirty="0">
                    <a:ea typeface="ヒラギノ角ゴ Pro W3" pitchFamily="-84" charset="-128"/>
                  </a:rPr>
                  <a:t>Stok </a:t>
                </a:r>
                <a:r>
                  <a:rPr lang="en-US" sz="2000" dirty="0" err="1">
                    <a:ea typeface="ヒラギノ角ゴ Pro W3" pitchFamily="-84" charset="-128"/>
                  </a:rPr>
                  <a:t>yatırım</a:t>
                </a:r>
                <a:r>
                  <a:rPr lang="en-US" sz="2000" dirty="0">
                    <a:ea typeface="ヒラギノ角ゴ Pro W3" pitchFamily="-84" charset="-128"/>
                  </a:rPr>
                  <a:t>: </a:t>
                </a:r>
                <a:r>
                  <a:rPr lang="en-US" sz="2000" dirty="0" err="1">
                    <a:ea typeface="ヒラギノ角ゴ Pro W3" pitchFamily="-84" charset="-128"/>
                  </a:rPr>
                  <a:t>Üretim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ve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nihai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satışlar</a:t>
                </a:r>
                <a:r>
                  <a:rPr lang="en-US" sz="2000" dirty="0">
                    <a:ea typeface="ヒラギノ角ゴ Pro W3" pitchFamily="-84" charset="-128"/>
                  </a:rPr>
                  <a:t> </a:t>
                </a:r>
                <a:r>
                  <a:rPr lang="en-US" sz="2000" dirty="0" err="1">
                    <a:ea typeface="ヒラギノ角ゴ Pro W3" pitchFamily="-84" charset="-128"/>
                  </a:rPr>
                  <a:t>arasındaki</a:t>
                </a:r>
                <a:r>
                  <a:rPr lang="en-US" sz="2000" dirty="0">
                    <a:ea typeface="ヒラギノ角ゴ Pro W3" pitchFamily="-84" charset="-128"/>
                  </a:rPr>
                  <a:t> fark</a:t>
                </a:r>
              </a:p>
              <a:p>
                <a:pPr>
                  <a:spcBef>
                    <a:spcPts val="525"/>
                  </a:spcBef>
                </a:pPr>
                <a:endParaRPr lang="en-US" sz="2000" b="1" dirty="0">
                  <a:ea typeface="ヒラギノ角ゴ Pro W3" pitchFamily="-84" charset="-128"/>
                </a:endParaRPr>
              </a:p>
              <a:p>
                <a:pPr>
                  <a:spcBef>
                    <a:spcPts val="525"/>
                  </a:spcBef>
                </a:pPr>
                <a:endParaRPr lang="en-US" sz="2000" dirty="0">
                  <a:ea typeface="ヒラギノ角ゴ Pro W3" pitchFamily="-84" charset="-128"/>
                </a:endParaRPr>
              </a:p>
            </p:txBody>
          </p:sp>
        </mc:Choice>
        <mc:Fallback>
          <p:sp>
            <p:nvSpPr>
              <p:cNvPr id="819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1295400"/>
                <a:ext cx="8382000" cy="4648200"/>
              </a:xfrm>
              <a:blipFill>
                <a:blip r:embed="rId2"/>
                <a:stretch>
                  <a:fillRect l="-1815" t="-13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GDP </a:t>
            </a:r>
            <a:r>
              <a:rPr lang="en-US" dirty="0" err="1">
                <a:ea typeface="ヒラギノ角ゴ Pro W3" pitchFamily="-84" charset="-128"/>
              </a:rPr>
              <a:t>Oluşumu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12750" y="1293813"/>
            <a:ext cx="8382000" cy="609600"/>
          </a:xfrm>
        </p:spPr>
        <p:txBody>
          <a:bodyPr/>
          <a:lstStyle/>
          <a:p>
            <a:pPr>
              <a:buFontTx/>
              <a:buNone/>
            </a:pPr>
            <a:r>
              <a:rPr lang="en-US" sz="1800" b="1" dirty="0">
                <a:ea typeface="ヒラギノ角ゴ Pro W3" pitchFamily="-84" charset="-128"/>
              </a:rPr>
              <a:t>ABD </a:t>
            </a:r>
            <a:r>
              <a:rPr lang="en-US" sz="1800" dirty="0">
                <a:ea typeface="ヒラギノ角ゴ Pro W3" pitchFamily="-84" charset="-128"/>
              </a:rPr>
              <a:t>GDP, 2014</a:t>
            </a:r>
          </a:p>
        </p:txBody>
      </p:sp>
      <p:pic>
        <p:nvPicPr>
          <p:cNvPr id="1024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14457"/>
            <a:ext cx="7005638" cy="40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Talep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82000" cy="4648200"/>
          </a:xfrm>
        </p:spPr>
        <p:txBody>
          <a:bodyPr/>
          <a:lstStyle/>
          <a:p>
            <a:pPr marL="0" indent="0" algn="ctr">
              <a:spcBef>
                <a:spcPts val="525"/>
              </a:spcBef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AD ≡ C + I + G + X − M</a:t>
            </a:r>
          </a:p>
          <a:p>
            <a:pPr marL="0" indent="0">
              <a:spcBef>
                <a:spcPts val="525"/>
              </a:spcBef>
              <a:buFontTx/>
              <a:buNone/>
              <a:defRPr/>
            </a:pPr>
            <a:endParaRPr lang="en-US" sz="1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  <a:defRPr/>
            </a:pP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yatırıım</a:t>
            </a:r>
            <a:r>
              <a:rPr lang="en-US" sz="2400" dirty="0">
                <a:ea typeface="ヒラギノ角ゴ Pro W3" pitchFamily="-84" charset="-128"/>
              </a:rPr>
              <a:t>, </a:t>
            </a:r>
            <a:r>
              <a:rPr lang="en-US" sz="2400" dirty="0" err="1">
                <a:ea typeface="ヒラギノ角ゴ Pro W3" pitchFamily="-84" charset="-128"/>
              </a:rPr>
              <a:t>hülkümet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alımlarının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toplamına</a:t>
            </a:r>
            <a:r>
              <a:rPr lang="en-US" sz="2400" dirty="0">
                <a:ea typeface="ヒラギノ角ゴ Pro W3" pitchFamily="-84" charset="-128"/>
              </a:rPr>
              <a:t> net </a:t>
            </a:r>
            <a:r>
              <a:rPr lang="en-US" sz="2400" dirty="0" err="1">
                <a:ea typeface="ヒラギノ角ゴ Pro W3" pitchFamily="-84" charset="-128"/>
              </a:rPr>
              <a:t>ihracatı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eklediğimizde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toplam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talebi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elde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ederiz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  <a:defRPr/>
            </a:pPr>
            <a:r>
              <a:rPr lang="en-US" sz="2400" dirty="0" err="1">
                <a:ea typeface="ヒラギノ角ゴ Pro W3" pitchFamily="-84" charset="-128"/>
              </a:rPr>
              <a:t>Kapalı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ekonomide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X = M = 0</a:t>
            </a:r>
            <a:r>
              <a:rPr lang="en-US" sz="2400" dirty="0">
                <a:ea typeface="ヒラギノ角ゴ Pro W3" pitchFamily="-84" charset="-128"/>
              </a:rPr>
              <a:t>):</a:t>
            </a:r>
          </a:p>
          <a:p>
            <a:pPr>
              <a:spcBef>
                <a:spcPts val="525"/>
              </a:spcBef>
              <a:defRPr/>
            </a:pPr>
            <a:endParaRPr lang="en-US" sz="1100" dirty="0">
              <a:ea typeface="ヒラギノ角ゴ Pro W3" pitchFamily="-84" charset="-128"/>
            </a:endParaRPr>
          </a:p>
          <a:p>
            <a:pPr marL="0" indent="0" algn="ctr">
              <a:spcBef>
                <a:spcPts val="1200"/>
              </a:spcBef>
              <a:buFontTx/>
              <a:buNone/>
              <a:defRPr/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AD ≡ C + I + G</a:t>
            </a:r>
            <a:endParaRPr lang="en-US" dirty="0">
              <a:latin typeface="Times New Roman" panose="02020603050405020304" pitchFamily="18" charset="0"/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  <a:defRPr/>
            </a:pPr>
            <a:endParaRPr lang="en-US" sz="2400" dirty="0">
              <a:ea typeface="ヒラギノ角ゴ Pro W3" pitchFamily="-84" charset="-128"/>
            </a:endParaRPr>
          </a:p>
        </p:txBody>
      </p:sp>
    </p:spTree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Mal </a:t>
            </a:r>
            <a:r>
              <a:rPr lang="en-US" dirty="0" err="1">
                <a:ea typeface="ヒラギノ角ゴ Pro W3" pitchFamily="-84" charset="-128"/>
              </a:rPr>
              <a:t>ve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hizmet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talebi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2292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919662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400" dirty="0">
                <a:ea typeface="ヒラギノ角ゴ Pro W3" pitchFamily="-84" charset="-128"/>
              </a:rPr>
              <a:t>) </a:t>
            </a:r>
            <a:r>
              <a:rPr lang="en-US" sz="2400" dirty="0" err="1">
                <a:ea typeface="ヒラギノ角ゴ Pro W3" pitchFamily="-84" charset="-128"/>
              </a:rPr>
              <a:t>harcanabilir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bağımlıdır</a:t>
            </a:r>
            <a:r>
              <a:rPr lang="en-US" sz="2400" dirty="0">
                <a:ea typeface="ヒラギノ角ゴ Pro W3" pitchFamily="-84" charset="-128"/>
              </a:rPr>
              <a:t> 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D</a:t>
            </a:r>
            <a:r>
              <a:rPr lang="en-US" sz="2400" dirty="0">
                <a:ea typeface="ヒラギノ角ゴ Pro W3" pitchFamily="-84" charset="-128"/>
              </a:rPr>
              <a:t>)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Harcanabilir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ise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vergi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ödenip</a:t>
            </a:r>
            <a:r>
              <a:rPr lang="en-US" sz="2400" dirty="0">
                <a:ea typeface="ヒラギノ角ゴ Pro W3" pitchFamily="-84" charset="-128"/>
              </a:rPr>
              <a:t> transfer </a:t>
            </a:r>
            <a:r>
              <a:rPr lang="en-US" sz="2400" dirty="0" err="1">
                <a:ea typeface="ヒラギノ角ゴ Pro W3" pitchFamily="-84" charset="-128"/>
              </a:rPr>
              <a:t>yardımları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eklendikten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sonra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elde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edilen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</a:t>
            </a:r>
            <a:r>
              <a:rPr lang="en-US" sz="2400" dirty="0">
                <a:ea typeface="ヒラギノ角ゴ Pro W3" pitchFamily="-84" charset="-128"/>
              </a:rPr>
              <a:t> .</a:t>
            </a: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C</a:t>
            </a:r>
            <a:r>
              <a:rPr lang="en-US" sz="2400" dirty="0">
                <a:ea typeface="ヒラギノ角ゴ Pro W3" pitchFamily="-84" charset="-128"/>
              </a:rPr>
              <a:t>(</a:t>
            </a:r>
            <a:r>
              <a:rPr lang="en-US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D</a:t>
            </a:r>
            <a:r>
              <a:rPr lang="en-US" sz="2400" dirty="0">
                <a:ea typeface="ヒラギノ角ゴ Pro W3" pitchFamily="-84" charset="-128"/>
              </a:rPr>
              <a:t>) </a:t>
            </a:r>
            <a:r>
              <a:rPr lang="en-US" sz="2400" b="1" dirty="0" err="1">
                <a:ea typeface="ヒラギノ角ゴ Pro W3" pitchFamily="-84" charset="-128"/>
              </a:rPr>
              <a:t>tüketim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fonksiyonu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Tüketicilerin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davranış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biçimini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özetler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743200"/>
            <a:ext cx="6695123" cy="806768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Toplam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Talep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13315" name="Picture 4" descr="eq03_02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2590800"/>
            <a:ext cx="80010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Content Placeholder 2"/>
          <p:cNvSpPr>
            <a:spLocks noGrp="1"/>
          </p:cNvSpPr>
          <p:nvPr>
            <p:ph idx="1"/>
          </p:nvPr>
        </p:nvSpPr>
        <p:spPr>
          <a:xfrm>
            <a:off x="419100" y="1252538"/>
            <a:ext cx="8382000" cy="1795462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0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 </a:t>
            </a:r>
            <a:r>
              <a:rPr lang="en-US" sz="2400" dirty="0" err="1">
                <a:ea typeface="ヒラギノ角ゴ Pro W3" pitchFamily="-84" charset="-128"/>
              </a:rPr>
              <a:t>parametreleri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ile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lineer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şekilde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tanımlarsak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1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eğilimini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400" i="1" dirty="0">
                <a:ea typeface="ヒラギノ角ゴ Pro W3" pitchFamily="-84" charset="-128"/>
              </a:rPr>
              <a:t>c</a:t>
            </a:r>
            <a:r>
              <a:rPr lang="en-US" sz="2400" baseline="-25000" dirty="0">
                <a:ea typeface="ヒラギノ角ゴ Pro W3" pitchFamily="-84" charset="-128"/>
              </a:rPr>
              <a:t>0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harcanabilir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gelirin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sıfıra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eşit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olduğu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durumda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tüketim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düzeyi</a:t>
            </a:r>
            <a:r>
              <a:rPr lang="en-US" sz="2400" dirty="0">
                <a:ea typeface="ヒラギノ角ゴ Pro W3" pitchFamily="-84" charset="-128"/>
              </a:rPr>
              <a:t>.</a:t>
            </a:r>
          </a:p>
        </p:txBody>
      </p:sp>
    </p:spTree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Talep</a:t>
            </a:r>
            <a:endParaRPr lang="en-US" dirty="0">
              <a:ea typeface="ヒラギノ角ゴ Pro W3" pitchFamily="-84" charset="-128"/>
            </a:endParaRPr>
          </a:p>
        </p:txBody>
      </p:sp>
      <p:pic>
        <p:nvPicPr>
          <p:cNvPr id="14339" name="Picture 5" descr="fig03_0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4648200" cy="377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Box 6"/>
          <p:cNvSpPr txBox="1">
            <a:spLocks noChangeArrowheads="1"/>
          </p:cNvSpPr>
          <p:nvPr/>
        </p:nvSpPr>
        <p:spPr bwMode="auto">
          <a:xfrm>
            <a:off x="346364" y="1143000"/>
            <a:ext cx="822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 dirty="0" err="1"/>
              <a:t>Tüketim</a:t>
            </a:r>
            <a:endParaRPr lang="en-US" sz="1800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57794" y="2057400"/>
            <a:ext cx="301786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sz="1600" dirty="0"/>
              <a:t>Tüketim harcanabilir gelirle artar, bire bir artış göstermez. Daha düşük bir c0 değeri tüketim doğrusunu aşağı kaydırır.</a:t>
            </a:r>
            <a:endParaRPr lang="en-US" sz="1600" dirty="0"/>
          </a:p>
        </p:txBody>
      </p:sp>
    </p:spTree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Talep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İçsel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değişkenler</a:t>
            </a:r>
            <a:r>
              <a:rPr lang="en-US" sz="2400" dirty="0">
                <a:ea typeface="ヒラギノ角ゴ Pro W3" pitchFamily="-84" charset="-128"/>
              </a:rPr>
              <a:t>: </a:t>
            </a:r>
            <a:r>
              <a:rPr lang="en-US" sz="2400" dirty="0" err="1">
                <a:ea typeface="ヒラギノ角ゴ Pro W3" pitchFamily="-84" charset="-128"/>
              </a:rPr>
              <a:t>modeldeki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diğer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değişkenlere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bağımlı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değişkenler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b="1" dirty="0" err="1">
                <a:ea typeface="ヒラギノ角ゴ Pro W3" pitchFamily="-84" charset="-128"/>
              </a:rPr>
              <a:t>Dışsal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b="1" dirty="0" err="1">
                <a:ea typeface="ヒラギノ角ゴ Pro W3" pitchFamily="-84" charset="-128"/>
              </a:rPr>
              <a:t>değişkenler</a:t>
            </a:r>
            <a:r>
              <a:rPr lang="en-US" sz="2400" b="1" dirty="0">
                <a:ea typeface="ヒラギノ角ゴ Pro W3" pitchFamily="-84" charset="-128"/>
              </a:rPr>
              <a:t> </a:t>
            </a:r>
            <a:r>
              <a:rPr lang="en-US" sz="2400" dirty="0">
                <a:ea typeface="ヒラギノ角ゴ Pro W3" pitchFamily="-84" charset="-128"/>
              </a:rPr>
              <a:t>: modeled </a:t>
            </a:r>
            <a:r>
              <a:rPr lang="en-US" sz="2400" dirty="0" err="1">
                <a:ea typeface="ヒラギノ角ゴ Pro W3" pitchFamily="-84" charset="-128"/>
              </a:rPr>
              <a:t>belirlenmeyen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verili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olarak</a:t>
            </a:r>
            <a:r>
              <a:rPr lang="en-US" sz="2400" dirty="0">
                <a:ea typeface="ヒラギノ角ゴ Pro W3" pitchFamily="-84" charset="-128"/>
              </a:rPr>
              <a:t> Kabul </a:t>
            </a:r>
            <a:r>
              <a:rPr lang="en-US" sz="2400" dirty="0" err="1">
                <a:ea typeface="ヒラギノ角ゴ Pro W3" pitchFamily="-84" charset="-128"/>
              </a:rPr>
              <a:t>edilen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değişkenler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2400" dirty="0">
              <a:ea typeface="ヒラギノ角ゴ Pro W3" pitchFamily="-84" charset="-128"/>
            </a:endParaRPr>
          </a:p>
        </p:txBody>
      </p:sp>
      <p:pic>
        <p:nvPicPr>
          <p:cNvPr id="17412" name="Picture 7" descr="eq03_04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352800"/>
            <a:ext cx="7231063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3295</TotalTime>
  <Words>982</Words>
  <Application>Microsoft Macintosh PowerPoint</Application>
  <PresentationFormat>On-screen Show (4:3)</PresentationFormat>
  <Paragraphs>171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ヒラギノ角ゴ Pro W3</vt:lpstr>
      <vt:lpstr>Arial</vt:lpstr>
      <vt:lpstr>Cambria Math</vt:lpstr>
      <vt:lpstr>Times New Roman</vt:lpstr>
      <vt:lpstr>Verdana</vt:lpstr>
      <vt:lpstr>template_LN01Brooks671956_02_LN01</vt:lpstr>
      <vt:lpstr>Kaynak: Blanchard, O. </vt:lpstr>
      <vt:lpstr>Plan</vt:lpstr>
      <vt:lpstr>GDP Harcamalarla Ölçüm</vt:lpstr>
      <vt:lpstr>GDP Oluşumu</vt:lpstr>
      <vt:lpstr>Toplam Talep</vt:lpstr>
      <vt:lpstr>Mal ve hizmet talebi</vt:lpstr>
      <vt:lpstr>Toplam Talep</vt:lpstr>
      <vt:lpstr>Talep</vt:lpstr>
      <vt:lpstr>Talep</vt:lpstr>
      <vt:lpstr>Talep</vt:lpstr>
      <vt:lpstr>Denge Hasıla</vt:lpstr>
      <vt:lpstr>Denge hasıla</vt:lpstr>
      <vt:lpstr>Denge hasıla </vt:lpstr>
      <vt:lpstr>Denge Hasıla</vt:lpstr>
      <vt:lpstr>Denge Hasıla</vt:lpstr>
      <vt:lpstr>Denge HAsıla </vt:lpstr>
      <vt:lpstr>Denge Hasıla</vt:lpstr>
      <vt:lpstr>Lehman Kardeşler Krizi</vt:lpstr>
      <vt:lpstr>Tüketimdeki Değişimler</vt:lpstr>
      <vt:lpstr>3-4 Investment Equals Saving: An Alternative Way of Thinking about Goods—Market Equilibrium</vt:lpstr>
      <vt:lpstr>3-4 Investment Equals Saving: An Alternative Way of Thinking about Goods—Market Equilibrium</vt:lpstr>
      <vt:lpstr>3-4 Investment Equals Saving: An Alternative Way of Thinking about Goods—Market Equilibrium</vt:lpstr>
      <vt:lpstr>3-4 Investment Equals Saving: An Alternative Way of Thinking about Goods—Market Equilibrium</vt:lpstr>
      <vt:lpstr>3-4 Investment Equals Saving: An Alternative Way of Thinking about Goods—Market Equilibrium</vt:lpstr>
      <vt:lpstr>Tasarruf Paradoksu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168</cp:revision>
  <dcterms:created xsi:type="dcterms:W3CDTF">2012-08-09T20:37:31Z</dcterms:created>
  <dcterms:modified xsi:type="dcterms:W3CDTF">2020-03-14T20:42:02Z</dcterms:modified>
</cp:coreProperties>
</file>