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27"/>
  </p:notesMasterIdLst>
  <p:sldIdLst>
    <p:sldId id="256" r:id="rId2"/>
    <p:sldId id="269" r:id="rId3"/>
    <p:sldId id="270" r:id="rId4"/>
    <p:sldId id="299" r:id="rId5"/>
    <p:sldId id="300" r:id="rId6"/>
    <p:sldId id="311" r:id="rId7"/>
    <p:sldId id="310" r:id="rId8"/>
    <p:sldId id="301" r:id="rId9"/>
    <p:sldId id="295" r:id="rId10"/>
    <p:sldId id="314" r:id="rId11"/>
    <p:sldId id="303" r:id="rId12"/>
    <p:sldId id="315" r:id="rId13"/>
    <p:sldId id="317" r:id="rId14"/>
    <p:sldId id="332" r:id="rId15"/>
    <p:sldId id="305" r:id="rId16"/>
    <p:sldId id="306" r:id="rId17"/>
    <p:sldId id="319" r:id="rId18"/>
    <p:sldId id="307" r:id="rId19"/>
    <p:sldId id="308" r:id="rId20"/>
    <p:sldId id="333" r:id="rId21"/>
    <p:sldId id="325" r:id="rId22"/>
    <p:sldId id="326" r:id="rId23"/>
    <p:sldId id="327" r:id="rId24"/>
    <p:sldId id="328" r:id="rId25"/>
    <p:sldId id="329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9D"/>
    <a:srgbClr val="BBE5FB"/>
    <a:srgbClr val="BFDC42"/>
    <a:srgbClr val="D8F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38" autoAdjust="0"/>
    <p:restoredTop sz="94643"/>
  </p:normalViewPr>
  <p:slideViewPr>
    <p:cSldViewPr>
      <p:cViewPr varScale="1">
        <p:scale>
          <a:sx n="90" d="100"/>
          <a:sy n="90" d="100"/>
        </p:scale>
        <p:origin x="153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01F4AC9-2AE1-4E06-93C4-CFBCCABCD8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9852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ヒラギノ角ゴ Pro W3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BBE5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0059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endParaRPr lang="en-US">
              <a:latin typeface="Verdana" panose="020B0604030504040204" pitchFamily="34" charset="0"/>
            </a:endParaRPr>
          </a:p>
        </p:txBody>
      </p:sp>
      <p:pic>
        <p:nvPicPr>
          <p:cNvPr id="3" name="Picture 3" descr="Pearson_Bound_Whi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238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Pearson_Strap_Bound_Whi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6350"/>
            <a:ext cx="190817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520559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020540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1355112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0"/>
            <a:ext cx="21145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912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3717407"/>
      </p:ext>
    </p:extLst>
  </p:cSld>
  <p:clrMapOvr>
    <a:masterClrMapping/>
  </p:clrMapOvr>
  <p:transition>
    <p:strips dir="l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itchFamily="-65" charset="0"/>
                <a:ea typeface="ヒラギノ角ゴ Pro W3" pitchFamily="-65" charset="-128"/>
              </a:defRPr>
            </a:lvl1pPr>
          </a:lstStyle>
          <a:p>
            <a:pPr>
              <a:defRPr/>
            </a:pPr>
            <a:fld id="{A651AFC1-1DFB-4D3E-BDC8-A6429C753715}" type="datetime1">
              <a:rPr lang="en-US"/>
              <a:pPr>
                <a:defRPr/>
              </a:pPr>
              <a:t>3/14/20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itchFamily="-65" charset="0"/>
                <a:ea typeface="ヒラギノ角ゴ Pro W3" pitchFamily="-65" charset="-128"/>
              </a:defRPr>
            </a:lvl1pPr>
          </a:lstStyle>
          <a:p>
            <a:pPr>
              <a:defRPr/>
            </a:pPr>
            <a:r>
              <a:rPr lang="en-US"/>
              <a:t>Copyright © 2013 Pearson Education, Inc.</a:t>
            </a:r>
          </a:p>
          <a:p>
            <a:pPr>
              <a:defRPr/>
            </a:pPr>
            <a:r>
              <a:rPr lang="en-US"/>
              <a:t>Publishing as Prentice Hall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F4EEE054-62AF-442C-BC22-335E1447BF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38228"/>
      </p:ext>
    </p:extLst>
  </p:cSld>
  <p:clrMapOvr>
    <a:masterClrMapping/>
  </p:clrMapOvr>
  <p:transition>
    <p:strips dir="ld"/>
  </p:transition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19166009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6612702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94893246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39401384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79030345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255432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0726905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589615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0060A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47800"/>
            <a:ext cx="8382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8458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Rectangle 6"/>
          <p:cNvSpPr>
            <a:spLocks noChangeArrowheads="1"/>
          </p:cNvSpPr>
          <p:nvPr/>
        </p:nvSpPr>
        <p:spPr bwMode="gray">
          <a:xfrm>
            <a:off x="381000" y="6577013"/>
            <a:ext cx="5399088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r>
              <a:rPr lang="en-US" sz="900" dirty="0">
                <a:solidFill>
                  <a:schemeClr val="bg1"/>
                </a:solidFill>
                <a:latin typeface="Verdana" panose="020B0604030504040204" pitchFamily="34" charset="0"/>
              </a:rPr>
              <a:t>Copyright ©2017 Pearson Education, Ltd. All rights reserved.</a:t>
            </a:r>
            <a:endParaRPr lang="en-GB" sz="900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029" name="Rectangle 7"/>
          <p:cNvSpPr>
            <a:spLocks noChangeArrowheads="1"/>
          </p:cNvSpPr>
          <p:nvPr/>
        </p:nvSpPr>
        <p:spPr bwMode="gray">
          <a:xfrm>
            <a:off x="8402638" y="6577013"/>
            <a:ext cx="360362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r>
              <a:rPr lang="en-GB" sz="900" dirty="0">
                <a:solidFill>
                  <a:schemeClr val="bg1"/>
                </a:solidFill>
                <a:latin typeface="Verdana" panose="020B0604030504040204" pitchFamily="34" charset="0"/>
              </a:rPr>
              <a:t>3-</a:t>
            </a:r>
            <a:fld id="{91A3651E-75FC-45B4-8B4D-C0DEE957564B}" type="slidenum">
              <a:rPr lang="en-GB" sz="900" smtClean="0">
                <a:solidFill>
                  <a:schemeClr val="bg1"/>
                </a:solidFill>
                <a:latin typeface="Verdana" panose="020B0604030504040204" pitchFamily="34" charset="0"/>
              </a:rPr>
              <a:pPr>
                <a:defRPr/>
              </a:pPr>
              <a:t>‹#›</a:t>
            </a:fld>
            <a:r>
              <a:rPr lang="en-GB" sz="900" dirty="0">
                <a:solidFill>
                  <a:schemeClr val="bg1"/>
                </a:solidFill>
                <a:latin typeface="Verdana" panose="020B0604030504040204" pitchFamily="34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71" r:id="rId2"/>
    <p:sldLayoutId id="2147484072" r:id="rId3"/>
    <p:sldLayoutId id="2147484073" r:id="rId4"/>
    <p:sldLayoutId id="2147484074" r:id="rId5"/>
    <p:sldLayoutId id="2147484075" r:id="rId6"/>
    <p:sldLayoutId id="2147484076" r:id="rId7"/>
    <p:sldLayoutId id="2147484077" r:id="rId8"/>
    <p:sldLayoutId id="2147484078" r:id="rId9"/>
    <p:sldLayoutId id="2147484079" r:id="rId10"/>
    <p:sldLayoutId id="2147484080" r:id="rId11"/>
    <p:sldLayoutId id="2147484082" r:id="rId12"/>
  </p:sldLayoutIdLst>
  <p:transition>
    <p:strips dir="ld"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ヒラギノ角ゴ Pro W3" pitchFamily="-1" charset="-128"/>
          <a:cs typeface="ヒラギノ角ゴ Pro W3" pitchFamily="-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ヒラギノ角ゴ Pro W3" pitchFamily="-1" charset="-128"/>
          <a:cs typeface="ヒラギノ角ゴ Pro W3" pitchFamily="-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ヒラギノ角ゴ Pro W3" pitchFamily="-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ヒラギノ角ゴ Pro W3" pitchFamily="-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ヒラギノ角ゴ Pro W3" pitchFamily="-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8F2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2800" dirty="0" err="1">
                <a:ea typeface="ヒラギノ角ゴ Pro W3" pitchFamily="-84" charset="-128"/>
              </a:rPr>
              <a:t>Kaynak</a:t>
            </a:r>
            <a:r>
              <a:rPr lang="en-US" sz="2800" dirty="0">
                <a:ea typeface="ヒラギノ角ゴ Pro W3" pitchFamily="-84" charset="-128"/>
              </a:rPr>
              <a:t>: Blanchard, O.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dirty="0" err="1">
                <a:ea typeface="ヒラギノ角ゴ Pro W3" pitchFamily="-84" charset="-128"/>
              </a:rPr>
              <a:t>Gelir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ve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Harcama</a:t>
            </a:r>
            <a:endParaRPr lang="en-US" dirty="0">
              <a:ea typeface="ヒラギノ角ゴ Pro W3" pitchFamily="-84" charset="-128"/>
            </a:endParaRPr>
          </a:p>
        </p:txBody>
      </p:sp>
    </p:spTree>
  </p:cSld>
  <p:clrMapOvr>
    <a:masterClrMapping/>
  </p:clrMapOvr>
  <p:transition>
    <p:strips dir="l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Talep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4648200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sz="2400" i="1" dirty="0">
                <a:ea typeface="ヒラギノ角ゴ Pro W3" pitchFamily="-84" charset="-128"/>
              </a:rPr>
              <a:t>T </a:t>
            </a:r>
            <a:r>
              <a:rPr lang="en-US" sz="2400" dirty="0" err="1">
                <a:ea typeface="ヒラギノ角ゴ Pro W3" pitchFamily="-84" charset="-128"/>
              </a:rPr>
              <a:t>ve</a:t>
            </a:r>
            <a:r>
              <a:rPr lang="en-US" sz="2400" i="1" dirty="0">
                <a:ea typeface="ヒラギノ角ゴ Pro W3" pitchFamily="-84" charset="-128"/>
              </a:rPr>
              <a:t> G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maliye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politikası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araçlarıdır</a:t>
            </a: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r>
              <a:rPr lang="en-US" sz="2400" i="1" dirty="0">
                <a:ea typeface="ヒラギノ角ゴ Pro W3" pitchFamily="-84" charset="-128"/>
              </a:rPr>
              <a:t>G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ve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i="1" dirty="0">
                <a:ea typeface="ヒラギノ角ゴ Pro W3" pitchFamily="-84" charset="-128"/>
              </a:rPr>
              <a:t>T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dışsal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değişkenlerdir</a:t>
            </a:r>
            <a:r>
              <a:rPr lang="en-US" sz="2400" dirty="0">
                <a:ea typeface="ヒラギノ角ゴ Pro W3" pitchFamily="-84" charset="-128"/>
              </a:rPr>
              <a:t>:</a:t>
            </a:r>
          </a:p>
          <a:p>
            <a:pPr lvl="1">
              <a:spcBef>
                <a:spcPts val="525"/>
              </a:spcBef>
            </a:pPr>
            <a:r>
              <a:rPr lang="en-US" sz="2000" dirty="0" err="1">
                <a:ea typeface="ヒラギノ角ゴ Pro W3" pitchFamily="-84" charset="-128"/>
              </a:rPr>
              <a:t>Tüketiciler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veya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firmalar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gibi</a:t>
            </a:r>
            <a:r>
              <a:rPr lang="en-US" sz="2000" dirty="0">
                <a:ea typeface="ヒラギノ角ゴ Pro W3" pitchFamily="-84" charset="-128"/>
              </a:rPr>
              <a:t> bell </a:t>
            </a:r>
            <a:r>
              <a:rPr lang="en-US" sz="2000" dirty="0" err="1">
                <a:ea typeface="ヒラギノ角ゴ Pro W3" pitchFamily="-84" charset="-128"/>
              </a:rPr>
              <a:t>bir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düzenli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davranış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ve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tercih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göstermezler</a:t>
            </a:r>
            <a:r>
              <a:rPr lang="en-US" sz="2000" dirty="0">
                <a:ea typeface="ヒラギノ角ゴ Pro W3" pitchFamily="-84" charset="-128"/>
              </a:rPr>
              <a:t>.</a:t>
            </a:r>
          </a:p>
          <a:p>
            <a:pPr lvl="1">
              <a:spcBef>
                <a:spcPts val="525"/>
              </a:spcBef>
            </a:pPr>
            <a:r>
              <a:rPr lang="en-US" sz="2000" dirty="0">
                <a:ea typeface="ヒラギノ角ゴ Pro W3" pitchFamily="-84" charset="-128"/>
              </a:rPr>
              <a:t>Model </a:t>
            </a:r>
            <a:r>
              <a:rPr lang="en-US" sz="2000" dirty="0" err="1">
                <a:ea typeface="ヒラギノ角ゴ Pro W3" pitchFamily="-84" charset="-128"/>
              </a:rPr>
              <a:t>dışında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belirlenir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hükümet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tarafından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belirlenir</a:t>
            </a:r>
            <a:r>
              <a:rPr lang="en-US" sz="20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</p:txBody>
      </p:sp>
    </p:spTree>
  </p:cSld>
  <p:clrMapOvr>
    <a:masterClrMapping/>
  </p:clrMapOvr>
  <p:transition>
    <p:strips dir="l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Denge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Hasıla</a:t>
            </a:r>
            <a:endParaRPr lang="en-US" dirty="0">
              <a:ea typeface="ヒラギノ角ゴ Pro W3" pitchFamily="-84" charset="-128"/>
            </a:endParaRPr>
          </a:p>
        </p:txBody>
      </p:sp>
      <p:pic>
        <p:nvPicPr>
          <p:cNvPr id="19459" name="Picture 3" descr="eq03_05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352800"/>
            <a:ext cx="80010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4" descr="eq03_06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3175" y="4737100"/>
            <a:ext cx="62198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876300"/>
          </a:xfrm>
        </p:spPr>
        <p:txBody>
          <a:bodyPr/>
          <a:lstStyle/>
          <a:p>
            <a:pPr>
              <a:spcBef>
                <a:spcPts val="525"/>
              </a:spcBef>
              <a:spcAft>
                <a:spcPts val="1200"/>
              </a:spcAft>
              <a:defRPr/>
            </a:pP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X=M=0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varsayalım</a:t>
            </a:r>
            <a:endParaRPr lang="en-US" sz="2400" dirty="0">
              <a:ea typeface="ヒラギノ角ゴ Pro W3" pitchFamily="-84" charset="-128"/>
            </a:endParaRPr>
          </a:p>
          <a:p>
            <a:pPr marL="0" indent="0">
              <a:spcBef>
                <a:spcPts val="525"/>
              </a:spcBef>
              <a:spcAft>
                <a:spcPts val="1200"/>
              </a:spcAft>
              <a:buFontTx/>
              <a:buNone/>
              <a:defRPr/>
            </a:pPr>
            <a:r>
              <a:rPr lang="en-US" sz="2400" i="1" dirty="0">
                <a:ea typeface="ヒラギノ角ゴ Pro W3" pitchFamily="-84" charset="-128"/>
              </a:rPr>
              <a:t>                 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AD (Z)  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≡ C + I + G</a:t>
            </a:r>
          </a:p>
          <a:p>
            <a:pPr>
              <a:spcBef>
                <a:spcPts val="525"/>
              </a:spcBef>
              <a:spcAft>
                <a:spcPts val="1200"/>
              </a:spcAft>
              <a:defRPr/>
            </a:pP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C</a:t>
            </a:r>
            <a:r>
              <a:rPr lang="en-US" sz="2400" dirty="0">
                <a:ea typeface="ヒラギノ角ゴ Pro W3" pitchFamily="-84" charset="-128"/>
              </a:rPr>
              <a:t> and 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yerine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yazalım</a:t>
            </a:r>
            <a:endParaRPr lang="en-US" sz="20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  <a:defRPr/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  <a:defRPr/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  <a:defRPr/>
            </a:pPr>
            <a:r>
              <a:rPr lang="en-US" sz="2400" b="1" dirty="0" err="1">
                <a:ea typeface="ヒラギノ角ゴ Pro W3" pitchFamily="-84" charset="-128"/>
              </a:rPr>
              <a:t>Denge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çıktının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harcamalara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eşit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olması</a:t>
            </a: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  <a:defRPr/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  <a:defRPr/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  <a:defRPr/>
            </a:pPr>
            <a:r>
              <a:rPr lang="en-US" sz="2400" dirty="0" err="1">
                <a:ea typeface="ヒラギノ角ゴ Pro W3" pitchFamily="-84" charset="-128"/>
              </a:rPr>
              <a:t>Denge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koşulu</a:t>
            </a:r>
            <a:endParaRPr lang="en-US" sz="2400" dirty="0">
              <a:ea typeface="ヒラギノ角ゴ Pro W3" pitchFamily="-84" charset="-128"/>
            </a:endParaRPr>
          </a:p>
        </p:txBody>
      </p:sp>
    </p:spTree>
  </p:cSld>
  <p:clrMapOvr>
    <a:masterClrMapping/>
  </p:clrMapOvr>
  <p:transition>
    <p:strips dir="l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Denge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hasıla</a:t>
            </a:r>
            <a:endParaRPr lang="en-US" dirty="0">
              <a:ea typeface="ヒラギノ角ゴ Pro W3" pitchFamily="-84" charset="-128"/>
            </a:endParaRPr>
          </a:p>
        </p:txBody>
      </p:sp>
      <p:pic>
        <p:nvPicPr>
          <p:cNvPr id="20483" name="Picture 5" descr="eq03_07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171700"/>
            <a:ext cx="80772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153400" cy="3657600"/>
          </a:xfrm>
        </p:spPr>
        <p:txBody>
          <a:bodyPr/>
          <a:lstStyle/>
          <a:p>
            <a:pPr>
              <a:spcBef>
                <a:spcPts val="525"/>
              </a:spcBef>
              <a:spcAft>
                <a:spcPts val="1200"/>
              </a:spcAft>
            </a:pP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Z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yerine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konursa</a:t>
            </a: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r>
              <a:rPr lang="en-US" sz="2400" i="1" dirty="0" err="1">
                <a:ea typeface="ヒラギノ角ゴ Pro W3" pitchFamily="-84" charset="-128"/>
              </a:rPr>
              <a:t>Dengede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üretim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miktarı</a:t>
            </a:r>
            <a:r>
              <a:rPr lang="en-US" sz="2400" i="1" dirty="0">
                <a:ea typeface="ヒラギノ角ゴ Pro W3" pitchFamily="-84" charset="-128"/>
              </a:rPr>
              <a:t> (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Y</a:t>
            </a:r>
            <a:r>
              <a:rPr lang="en-US" sz="2400" i="1" dirty="0">
                <a:ea typeface="ヒラギノ角ゴ Pro W3" pitchFamily="-84" charset="-128"/>
              </a:rPr>
              <a:t>) </a:t>
            </a:r>
            <a:r>
              <a:rPr lang="en-US" sz="2400" i="1" dirty="0" err="1">
                <a:ea typeface="ヒラギノ角ゴ Pro W3" pitchFamily="-84" charset="-128"/>
              </a:rPr>
              <a:t>talep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edilen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miktara</a:t>
            </a:r>
            <a:r>
              <a:rPr lang="en-US" sz="2400" i="1" dirty="0">
                <a:ea typeface="ヒラギノ角ゴ Pro W3" pitchFamily="-84" charset="-128"/>
              </a:rPr>
              <a:t> , o da </a:t>
            </a:r>
            <a:r>
              <a:rPr lang="en-US" sz="2400" i="1" dirty="0" err="1">
                <a:ea typeface="ヒラギノ角ゴ Pro W3" pitchFamily="-84" charset="-128"/>
              </a:rPr>
              <a:t>gelir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düzeyine</a:t>
            </a:r>
            <a:r>
              <a:rPr lang="en-US" sz="2400" i="1" dirty="0">
                <a:ea typeface="ヒラギノ角ゴ Pro W3" pitchFamily="-84" charset="-128"/>
              </a:rPr>
              <a:t> (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Y</a:t>
            </a:r>
            <a:r>
              <a:rPr lang="en-US" sz="2400" i="1" dirty="0">
                <a:ea typeface="ヒラギノ角ゴ Pro W3" pitchFamily="-84" charset="-128"/>
              </a:rPr>
              <a:t>), </a:t>
            </a:r>
            <a:r>
              <a:rPr lang="en-US" sz="2400" i="1" dirty="0" err="1">
                <a:ea typeface="ヒラギノ角ゴ Pro W3" pitchFamily="-84" charset="-128"/>
              </a:rPr>
              <a:t>eşittir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ki</a:t>
            </a:r>
            <a:r>
              <a:rPr lang="en-US" sz="2400" i="1" dirty="0">
                <a:ea typeface="ヒラギノ角ゴ Pro W3" pitchFamily="-84" charset="-128"/>
              </a:rPr>
              <a:t> o da </a:t>
            </a:r>
            <a:r>
              <a:rPr lang="en-US" sz="2400" i="1" dirty="0" err="1">
                <a:ea typeface="ヒラギノ角ゴ Pro W3" pitchFamily="-84" charset="-128"/>
              </a:rPr>
              <a:t>üretime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eşittir</a:t>
            </a:r>
            <a:r>
              <a:rPr lang="en-US" sz="2400" i="1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</p:txBody>
      </p:sp>
    </p:spTree>
  </p:cSld>
  <p:clrMapOvr>
    <a:masterClrMapping/>
  </p:clrMapOvr>
  <p:transition>
    <p:strips dir="l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Denge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hasıla</a:t>
            </a:r>
            <a:r>
              <a:rPr lang="en-US" dirty="0">
                <a:ea typeface="ヒラギノ角ゴ Pro W3" pitchFamily="-84" charset="-128"/>
              </a:rPr>
              <a:t> </a:t>
            </a:r>
          </a:p>
        </p:txBody>
      </p:sp>
      <p:pic>
        <p:nvPicPr>
          <p:cNvPr id="23555" name="Picture 6" descr="eq03_08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316730"/>
            <a:ext cx="84407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6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3048000"/>
          </a:xfrm>
        </p:spPr>
        <p:txBody>
          <a:bodyPr/>
          <a:lstStyle/>
          <a:p>
            <a:pPr>
              <a:spcBef>
                <a:spcPts val="525"/>
              </a:spcBef>
              <a:spcAft>
                <a:spcPts val="1200"/>
              </a:spcAft>
            </a:pPr>
            <a:r>
              <a:rPr lang="en-US" sz="2400" dirty="0" err="1">
                <a:ea typeface="ヒラギノ角ゴ Pro W3" pitchFamily="-84" charset="-128"/>
              </a:rPr>
              <a:t>Yeniden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yaz</a:t>
            </a:r>
            <a:r>
              <a:rPr lang="en-US" sz="2400" dirty="0">
                <a:ea typeface="ヒラギノ角ゴ Pro W3" pitchFamily="-84" charset="-128"/>
              </a:rPr>
              <a:t>:</a:t>
            </a:r>
          </a:p>
          <a:p>
            <a:pPr>
              <a:spcBef>
                <a:spcPts val="525"/>
              </a:spcBef>
              <a:spcAft>
                <a:spcPts val="1200"/>
              </a:spcAft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  <a:spcAft>
                <a:spcPts val="1200"/>
              </a:spcAft>
            </a:pPr>
            <a:r>
              <a:rPr lang="en-US" sz="2400" dirty="0" err="1">
                <a:ea typeface="ヒラギノ角ゴ Pro W3" pitchFamily="-84" charset="-128"/>
              </a:rPr>
              <a:t>Yeniden</a:t>
            </a:r>
            <a:r>
              <a:rPr lang="en-US" sz="2400" dirty="0">
                <a:ea typeface="ヒラギノ角ゴ Pro W3" pitchFamily="-84" charset="-128"/>
              </a:rPr>
              <a:t> organize et:</a:t>
            </a:r>
          </a:p>
          <a:p>
            <a:pPr>
              <a:spcBef>
                <a:spcPts val="525"/>
              </a:spcBef>
              <a:spcAft>
                <a:spcPts val="1200"/>
              </a:spcAft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  <a:spcAft>
                <a:spcPts val="1200"/>
              </a:spcAft>
            </a:pPr>
            <a:r>
              <a:rPr lang="en-US" sz="2400" dirty="0">
                <a:ea typeface="ヒラギノ角ゴ Pro W3" pitchFamily="-84" charset="-128"/>
              </a:rPr>
              <a:t>Her </a:t>
            </a:r>
            <a:r>
              <a:rPr lang="en-US" sz="2400" dirty="0" err="1">
                <a:ea typeface="ヒラギノ角ゴ Pro W3" pitchFamily="-84" charset="-128"/>
              </a:rPr>
              <a:t>iki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tarafı</a:t>
            </a:r>
            <a:r>
              <a:rPr lang="en-US" sz="2400" dirty="0">
                <a:ea typeface="ヒラギノ角ゴ Pro W3" pitchFamily="-84" charset="-128"/>
              </a:rPr>
              <a:t> (1 − </a:t>
            </a:r>
            <a:r>
              <a:rPr lang="en-US" sz="2400" i="1" dirty="0">
                <a:ea typeface="ヒラギノ角ゴ Pro W3" pitchFamily="-84" charset="-128"/>
              </a:rPr>
              <a:t>c</a:t>
            </a:r>
            <a:r>
              <a:rPr lang="en-US" sz="2400" baseline="-25000" dirty="0">
                <a:ea typeface="ヒラギノ角ゴ Pro W3" pitchFamily="-84" charset="-128"/>
              </a:rPr>
              <a:t>1</a:t>
            </a:r>
            <a:r>
              <a:rPr lang="en-US" sz="2400" dirty="0">
                <a:ea typeface="ヒラギノ角ゴ Pro W3" pitchFamily="-84" charset="-128"/>
              </a:rPr>
              <a:t>)’e </a:t>
            </a:r>
            <a:r>
              <a:rPr lang="en-US" sz="2400" dirty="0" err="1">
                <a:ea typeface="ヒラギノ角ゴ Pro W3" pitchFamily="-84" charset="-128"/>
              </a:rPr>
              <a:t>böl</a:t>
            </a:r>
            <a:r>
              <a:rPr lang="en-US" sz="2400" dirty="0">
                <a:ea typeface="ヒラギノ角ゴ Pro W3" pitchFamily="-84" charset="-128"/>
              </a:rPr>
              <a:t>:</a:t>
            </a: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 marL="341313" indent="0">
              <a:spcBef>
                <a:spcPts val="525"/>
              </a:spcBef>
              <a:buNone/>
            </a:pPr>
            <a:r>
              <a:rPr lang="en-US" sz="2400" dirty="0" err="1">
                <a:ea typeface="ヒラギノ角ゴ Pro W3" pitchFamily="-84" charset="-128"/>
              </a:rPr>
              <a:t>Denge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hasılanın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formülü</a:t>
            </a:r>
            <a:endParaRPr lang="en-US" sz="2400" dirty="0">
              <a:ea typeface="ヒラギノ角ゴ Pro W3" pitchFamily="-84" charset="-128"/>
            </a:endParaRPr>
          </a:p>
        </p:txBody>
      </p:sp>
      <p:pic>
        <p:nvPicPr>
          <p:cNvPr id="23557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05000"/>
            <a:ext cx="4479925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50" y="2963863"/>
            <a:ext cx="483870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l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Denge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Hasıla</a:t>
            </a:r>
            <a:endParaRPr lang="en-US" dirty="0">
              <a:ea typeface="ヒラギノ角ゴ Pro W3" pitchFamily="-84" charset="-12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55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1295400"/>
                <a:ext cx="8382000" cy="4724400"/>
              </a:xfrm>
            </p:spPr>
            <p:txBody>
              <a:bodyPr/>
              <a:lstStyle/>
              <a:p>
                <a:pPr>
                  <a:spcBef>
                    <a:spcPts val="525"/>
                  </a:spcBef>
                  <a:spcAft>
                    <a:spcPts val="1200"/>
                  </a:spcAft>
                </a:pPr>
                <a:r>
                  <a:rPr lang="en-US" sz="2400" b="1" dirty="0" err="1">
                    <a:ea typeface="ヒラギノ角ゴ Pro W3" pitchFamily="-84" charset="-128"/>
                  </a:rPr>
                  <a:t>Otonom</a:t>
                </a:r>
                <a:r>
                  <a:rPr lang="en-US" sz="2400" b="1" dirty="0">
                    <a:ea typeface="ヒラギノ角ゴ Pro W3" pitchFamily="-84" charset="-128"/>
                  </a:rPr>
                  <a:t> </a:t>
                </a:r>
                <a:r>
                  <a:rPr lang="en-US" sz="2400" b="1" dirty="0" err="1">
                    <a:ea typeface="ヒラギノ角ゴ Pro W3" pitchFamily="-84" charset="-128"/>
                  </a:rPr>
                  <a:t>harcamalar</a:t>
                </a:r>
                <a:r>
                  <a:rPr lang="en-US" sz="2400" dirty="0">
                    <a:solidFill>
                      <a:schemeClr val="tx1"/>
                    </a:solidFill>
                    <a:latin typeface="+mj-lt"/>
                    <a:ea typeface="ヒラギノ角ゴ Pro W3" pitchFamily="-84" charset="-128"/>
                  </a:rPr>
                  <a:t>: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[</a:t>
                </a:r>
                <a:r>
                  <a:rPr lang="en-US" i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c</a:t>
                </a:r>
                <a:r>
                  <a:rPr lang="en-US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0</a:t>
                </a:r>
                <a:r>
                  <a:rPr lang="en-US" baseline="-25000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ヒラギノ角ゴ Pro W3" pitchFamily="-84" charset="-128"/>
                      </a:rPr>
                      <m:t> </m:t>
                    </m:r>
                    <m:acc>
                      <m:accPr>
                        <m:chr m:val="̅"/>
                        <m:ctrlP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</m:ctrlPr>
                      </m:acc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  <m:t>𝐼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 + </a:t>
                </a:r>
                <a:r>
                  <a:rPr lang="en-US" i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G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 – </a:t>
                </a:r>
                <a:r>
                  <a:rPr lang="en-US" i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c</a:t>
                </a:r>
                <a:r>
                  <a:rPr lang="en-US" baseline="-25000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1</a:t>
                </a:r>
                <a:r>
                  <a:rPr lang="en-US" i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T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]</a:t>
                </a:r>
              </a:p>
              <a:p>
                <a:pPr>
                  <a:spcBef>
                    <a:spcPts val="525"/>
                  </a:spcBef>
                  <a:spcAft>
                    <a:spcPts val="1200"/>
                  </a:spcAft>
                </a:pPr>
                <a:r>
                  <a:rPr lang="en-US" sz="2400" dirty="0" err="1">
                    <a:ea typeface="ヒラギノ角ゴ Pro W3" pitchFamily="-84" charset="-128"/>
                  </a:rPr>
                  <a:t>Otonom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harcamalar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pozitif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ise</a:t>
                </a:r>
                <a:r>
                  <a:rPr lang="en-US" sz="2400" dirty="0">
                    <a:ea typeface="ヒラギノ角ゴ Pro W3" pitchFamily="-84" charset="-128"/>
                  </a:rPr>
                  <a:t>, </a:t>
                </a:r>
                <a:r>
                  <a:rPr lang="en-US" i="1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T</a:t>
                </a:r>
                <a:r>
                  <a:rPr lang="en-US" sz="2400" i="1" dirty="0">
                    <a:ea typeface="ヒラギノ角ゴ Pro W3" pitchFamily="-84" charset="-128"/>
                  </a:rPr>
                  <a:t> = </a:t>
                </a:r>
                <a:r>
                  <a:rPr lang="en-US" i="1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G </a:t>
                </a:r>
                <a:r>
                  <a:rPr lang="en-US" i="1" dirty="0" err="1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ise</a:t>
                </a:r>
                <a:r>
                  <a:rPr lang="en-US" i="1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ea typeface="ヒラギノ角ゴ Pro W3" pitchFamily="-84" charset="-128"/>
                  </a:rPr>
                  <a:t> </a:t>
                </a:r>
                <a:r>
                  <a:rPr lang="en-US" sz="2400" dirty="0">
                    <a:ea typeface="ヒラギノ角ゴ Pro W3" pitchFamily="-84" charset="-128"/>
                  </a:rPr>
                  <a:t>(</a:t>
                </a:r>
                <a:r>
                  <a:rPr lang="en-US" sz="2400" b="1" dirty="0" err="1">
                    <a:ea typeface="ヒラギノ角ゴ Pro W3" pitchFamily="-84" charset="-128"/>
                  </a:rPr>
                  <a:t>bütçenin</a:t>
                </a:r>
                <a:r>
                  <a:rPr lang="en-US" sz="2400" b="1" dirty="0">
                    <a:ea typeface="ヒラギノ角ゴ Pro W3" pitchFamily="-84" charset="-128"/>
                  </a:rPr>
                  <a:t> </a:t>
                </a:r>
                <a:r>
                  <a:rPr lang="en-US" sz="2400" b="1" dirty="0" err="1">
                    <a:ea typeface="ヒラギノ角ゴ Pro W3" pitchFamily="-84" charset="-128"/>
                  </a:rPr>
                  <a:t>denge</a:t>
                </a:r>
                <a:r>
                  <a:rPr lang="en-US" sz="2400" b="1" dirty="0">
                    <a:ea typeface="ヒラギノ角ゴ Pro W3" pitchFamily="-84" charset="-128"/>
                  </a:rPr>
                  <a:t> </a:t>
                </a:r>
                <a:r>
                  <a:rPr lang="en-US" sz="2400" b="1" dirty="0" err="1">
                    <a:ea typeface="ヒラギノ角ゴ Pro W3" pitchFamily="-84" charset="-128"/>
                  </a:rPr>
                  <a:t>durumu</a:t>
                </a:r>
                <a:r>
                  <a:rPr lang="en-US" sz="2400" dirty="0">
                    <a:ea typeface="ヒラギノ角ゴ Pro W3" pitchFamily="-84" charset="-128"/>
                  </a:rPr>
                  <a:t>) </a:t>
                </a:r>
                <a:r>
                  <a:rPr lang="en-US" i="1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c</a:t>
                </a:r>
                <a:r>
                  <a:rPr lang="en-US" baseline="-25000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1</a:t>
                </a:r>
                <a:r>
                  <a:rPr lang="en-US" sz="2400" baseline="-25000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ea typeface="ヒラギノ角ゴ Pro W3" pitchFamily="-84" charset="-128"/>
                  </a:rPr>
                  <a:t>0 </a:t>
                </a:r>
                <a:r>
                  <a:rPr lang="en-US" sz="2400" dirty="0" err="1">
                    <a:ea typeface="ヒラギノ角ゴ Pro W3" pitchFamily="-84" charset="-128"/>
                  </a:rPr>
                  <a:t>ve</a:t>
                </a:r>
                <a:r>
                  <a:rPr lang="en-US" sz="2400" dirty="0">
                    <a:ea typeface="ヒラギノ角ゴ Pro W3" pitchFamily="-84" charset="-128"/>
                  </a:rPr>
                  <a:t> 1 </a:t>
                </a:r>
                <a:r>
                  <a:rPr lang="en-US" sz="2400" dirty="0" err="1">
                    <a:ea typeface="ヒラギノ角ゴ Pro W3" pitchFamily="-84" charset="-128"/>
                  </a:rPr>
                  <a:t>arasında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ise</a:t>
                </a:r>
                <a:r>
                  <a:rPr lang="en-US" sz="2400" dirty="0">
                    <a:ea typeface="ヒラギノ角ゴ Pro W3" pitchFamily="-84" charset="-128"/>
                  </a:rPr>
                  <a:t>, (</a:t>
                </a:r>
                <a:r>
                  <a:rPr lang="en-US" i="1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G</a:t>
                </a:r>
                <a:r>
                  <a:rPr lang="en-US" dirty="0">
                    <a:solidFill>
                      <a:srgbClr val="00B050"/>
                    </a:solidFill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–</a:t>
                </a:r>
                <a:r>
                  <a:rPr lang="en-US" dirty="0">
                    <a:solidFill>
                      <a:srgbClr val="00B050"/>
                    </a:solidFill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 </a:t>
                </a:r>
                <a:r>
                  <a:rPr lang="en-US" i="1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c</a:t>
                </a:r>
                <a:r>
                  <a:rPr lang="en-US" baseline="-25000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1</a:t>
                </a:r>
                <a:r>
                  <a:rPr lang="en-US" i="1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T</a:t>
                </a:r>
                <a:r>
                  <a:rPr lang="en-US" sz="2400" dirty="0">
                    <a:ea typeface="ヒラギノ角ゴ Pro W3" pitchFamily="-84" charset="-128"/>
                  </a:rPr>
                  <a:t>) </a:t>
                </a:r>
                <a:r>
                  <a:rPr lang="en-US" sz="2400" dirty="0" err="1">
                    <a:ea typeface="ヒラギノ角ゴ Pro W3" pitchFamily="-84" charset="-128"/>
                  </a:rPr>
                  <a:t>pozitiftir</a:t>
                </a:r>
                <a:r>
                  <a:rPr lang="en-US" sz="2400" dirty="0">
                    <a:ea typeface="ヒラギノ角ゴ Pro W3" pitchFamily="-84" charset="-128"/>
                  </a:rPr>
                  <a:t>.</a:t>
                </a:r>
              </a:p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400" dirty="0">
                    <a:ea typeface="ヒラギノ角ゴ Pro W3" pitchFamily="-84" charset="-128"/>
                  </a:rPr>
                  <a:t>1/(1-</a:t>
                </a:r>
                <a:r>
                  <a:rPr lang="en-US" i="1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c</a:t>
                </a:r>
                <a:r>
                  <a:rPr lang="en-US" baseline="-25000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1</a:t>
                </a:r>
                <a:r>
                  <a:rPr lang="en-US" sz="2400" dirty="0">
                    <a:ea typeface="ヒラギノ角ゴ Pro W3" pitchFamily="-84" charset="-128"/>
                  </a:rPr>
                  <a:t>) </a:t>
                </a:r>
                <a:r>
                  <a:rPr lang="en-US" sz="2400" dirty="0" err="1">
                    <a:ea typeface="ヒラギノ角ゴ Pro W3" pitchFamily="-84" charset="-128"/>
                  </a:rPr>
                  <a:t>ise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basit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harcama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çarpanıdır</a:t>
                </a:r>
                <a:r>
                  <a:rPr lang="en-US" sz="2400" dirty="0">
                    <a:ea typeface="ヒラギノ角ゴ Pro W3" pitchFamily="-84" charset="-128"/>
                  </a:rPr>
                  <a:t>, </a:t>
                </a:r>
                <a:r>
                  <a:rPr lang="en-US" i="1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c</a:t>
                </a:r>
                <a:r>
                  <a:rPr lang="en-US" baseline="-25000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1</a:t>
                </a:r>
                <a:r>
                  <a:rPr lang="en-US" sz="2400" dirty="0">
                    <a:ea typeface="ヒラギノ角ゴ Pro W3" pitchFamily="-84" charset="-128"/>
                  </a:rPr>
                  <a:t> ne </a:t>
                </a:r>
                <a:r>
                  <a:rPr lang="en-US" sz="2400" dirty="0" err="1">
                    <a:ea typeface="ヒラギノ角ゴ Pro W3" pitchFamily="-84" charset="-128"/>
                  </a:rPr>
                  <a:t>kadar</a:t>
                </a:r>
                <a:r>
                  <a:rPr lang="en-US" sz="2400" dirty="0">
                    <a:ea typeface="ヒラギノ角ゴ Pro W3" pitchFamily="-84" charset="-128"/>
                  </a:rPr>
                  <a:t> 1’e </a:t>
                </a:r>
                <a:r>
                  <a:rPr lang="en-US" sz="2400" dirty="0" err="1">
                    <a:ea typeface="ヒラギノ角ゴ Pro W3" pitchFamily="-84" charset="-128"/>
                  </a:rPr>
                  <a:t>yakınsa</a:t>
                </a:r>
                <a:r>
                  <a:rPr lang="en-US" sz="2400" dirty="0">
                    <a:ea typeface="ヒラギノ角ゴ Pro W3" pitchFamily="-84" charset="-128"/>
                  </a:rPr>
                  <a:t> o </a:t>
                </a:r>
                <a:r>
                  <a:rPr lang="en-US" sz="2400" dirty="0" err="1">
                    <a:ea typeface="ヒラギノ角ゴ Pro W3" pitchFamily="-84" charset="-128"/>
                  </a:rPr>
                  <a:t>kadar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büyüktür</a:t>
                </a:r>
                <a:r>
                  <a:rPr lang="en-US" sz="2400" dirty="0">
                    <a:ea typeface="ヒラギノ角ゴ Pro W3" pitchFamily="-84" charset="-128"/>
                  </a:rPr>
                  <a:t>.</a:t>
                </a:r>
              </a:p>
              <a:p>
                <a:pPr>
                  <a:spcBef>
                    <a:spcPts val="525"/>
                  </a:spcBef>
                  <a:spcAft>
                    <a:spcPts val="1200"/>
                  </a:spcAft>
                </a:pPr>
                <a:r>
                  <a:rPr lang="en-US" sz="2400" dirty="0" err="1">
                    <a:ea typeface="ヒラギノ角ゴ Pro W3" pitchFamily="-84" charset="-128"/>
                  </a:rPr>
                  <a:t>Eğer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i="1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c</a:t>
                </a:r>
                <a:r>
                  <a:rPr lang="en-US" baseline="-25000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1</a:t>
                </a:r>
                <a:r>
                  <a:rPr lang="en-US" sz="2400" dirty="0">
                    <a:ea typeface="ヒラギノ角ゴ Pro W3" pitchFamily="-84" charset="-128"/>
                  </a:rPr>
                  <a:t> = 0.6, </a:t>
                </a:r>
                <a:r>
                  <a:rPr lang="en-US" sz="2400" dirty="0" err="1">
                    <a:ea typeface="ヒラギノ角ゴ Pro W3" pitchFamily="-84" charset="-128"/>
                  </a:rPr>
                  <a:t>çarpan</a:t>
                </a:r>
                <a:r>
                  <a:rPr lang="en-US" sz="2400" dirty="0">
                    <a:ea typeface="ヒラギノ角ゴ Pro W3" pitchFamily="-84" charset="-128"/>
                  </a:rPr>
                  <a:t> 1/(1 – 0.6) = 2.5, </a:t>
                </a:r>
                <a:r>
                  <a:rPr lang="en-US" sz="2400" dirty="0" err="1">
                    <a:ea typeface="ヒラギノ角ゴ Pro W3" pitchFamily="-84" charset="-128"/>
                  </a:rPr>
                  <a:t>tüketimde</a:t>
                </a:r>
                <a:r>
                  <a:rPr lang="en-US" sz="2400" dirty="0">
                    <a:ea typeface="ヒラギノ角ゴ Pro W3" pitchFamily="-84" charset="-128"/>
                  </a:rPr>
                  <a:t> $1 </a:t>
                </a:r>
                <a:r>
                  <a:rPr lang="en-US" sz="2400" dirty="0" err="1">
                    <a:ea typeface="ヒラギノ角ゴ Pro W3" pitchFamily="-84" charset="-128"/>
                  </a:rPr>
                  <a:t>milyar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artış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çıktıyı</a:t>
                </a:r>
                <a:r>
                  <a:rPr lang="en-US" sz="2400" dirty="0">
                    <a:ea typeface="ヒラギノ角ゴ Pro W3" pitchFamily="-84" charset="-128"/>
                  </a:rPr>
                  <a:t> 2.5 x $1milyar = $2.5 </a:t>
                </a:r>
                <a:r>
                  <a:rPr lang="en-US" sz="2400" dirty="0" err="1">
                    <a:ea typeface="ヒラギノ角ゴ Pro W3" pitchFamily="-84" charset="-128"/>
                  </a:rPr>
                  <a:t>milyar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artıracağı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anlamındadır</a:t>
                </a:r>
                <a:r>
                  <a:rPr lang="en-US" sz="2400" dirty="0">
                    <a:ea typeface="ヒラギノ角ゴ Pro W3" pitchFamily="-84" charset="-128"/>
                  </a:rPr>
                  <a:t>.</a:t>
                </a:r>
              </a:p>
              <a:p>
                <a:pPr>
                  <a:spcBef>
                    <a:spcPts val="525"/>
                  </a:spcBef>
                </a:pPr>
                <a:endParaRPr lang="en-US" sz="2400" dirty="0">
                  <a:ea typeface="ヒラギノ角ゴ Pro W3" pitchFamily="-84" charset="-128"/>
                </a:endParaRPr>
              </a:p>
              <a:p>
                <a:pPr>
                  <a:spcBef>
                    <a:spcPts val="525"/>
                  </a:spcBef>
                </a:pPr>
                <a:endParaRPr lang="en-US" sz="2400" dirty="0">
                  <a:ea typeface="ヒラギノ角ゴ Pro W3" pitchFamily="-84" charset="-128"/>
                </a:endParaRPr>
              </a:p>
            </p:txBody>
          </p:sp>
        </mc:Choice>
        <mc:Fallback>
          <p:sp>
            <p:nvSpPr>
              <p:cNvPr id="2355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1295400"/>
                <a:ext cx="8382000" cy="4724400"/>
              </a:xfrm>
              <a:blipFill>
                <a:blip r:embed="rId2"/>
                <a:stretch>
                  <a:fillRect l="-2118" t="-2145" r="-9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152652"/>
      </p:ext>
    </p:extLst>
  </p:cSld>
  <p:clrMapOvr>
    <a:masterClrMapping/>
  </p:clrMapOvr>
  <p:transition>
    <p:strips dir="l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Denge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Hasıla</a:t>
            </a:r>
            <a:endParaRPr lang="en-US" dirty="0">
              <a:ea typeface="ヒラギノ角ゴ Pro W3" pitchFamily="-84" charset="-128"/>
            </a:endParaRPr>
          </a:p>
        </p:txBody>
      </p:sp>
      <p:pic>
        <p:nvPicPr>
          <p:cNvPr id="25603" name="Picture 4" descr="fig03_02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1496714"/>
            <a:ext cx="4835525" cy="478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TextBox 5"/>
          <p:cNvSpPr txBox="1">
            <a:spLocks noChangeArrowheads="1"/>
          </p:cNvSpPr>
          <p:nvPr/>
        </p:nvSpPr>
        <p:spPr bwMode="auto">
          <a:xfrm>
            <a:off x="357188" y="1447800"/>
            <a:ext cx="2767012" cy="2431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2000" dirty="0"/>
          </a:p>
          <a:p>
            <a:pPr>
              <a:spcBef>
                <a:spcPct val="0"/>
              </a:spcBef>
              <a:buFontTx/>
              <a:buNone/>
            </a:pPr>
            <a:endParaRPr lang="en-US" sz="20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sz="1600" dirty="0" err="1"/>
              <a:t>Hasılanın</a:t>
            </a:r>
            <a:r>
              <a:rPr lang="en-US" sz="1600" dirty="0"/>
              <a:t> </a:t>
            </a:r>
            <a:r>
              <a:rPr lang="en-US" sz="1600" dirty="0" err="1"/>
              <a:t>talebe</a:t>
            </a:r>
            <a:r>
              <a:rPr lang="en-US" sz="1600" dirty="0"/>
              <a:t> </a:t>
            </a:r>
            <a:r>
              <a:rPr lang="en-US" sz="1600" dirty="0" err="1"/>
              <a:t>eşit</a:t>
            </a:r>
            <a:r>
              <a:rPr lang="en-US" sz="1600" dirty="0"/>
              <a:t> </a:t>
            </a:r>
            <a:r>
              <a:rPr lang="en-US" sz="1600" dirty="0" err="1"/>
              <a:t>olduğu</a:t>
            </a:r>
            <a:r>
              <a:rPr lang="en-US" sz="1600" dirty="0"/>
              <a:t> </a:t>
            </a:r>
            <a:r>
              <a:rPr lang="en-US" sz="1600" dirty="0" err="1"/>
              <a:t>nokta</a:t>
            </a:r>
            <a:r>
              <a:rPr lang="en-US" sz="1600" dirty="0"/>
              <a:t> </a:t>
            </a:r>
            <a:r>
              <a:rPr lang="en-US" sz="1600" dirty="0" err="1"/>
              <a:t>denge</a:t>
            </a:r>
            <a:r>
              <a:rPr lang="en-US" sz="1600" dirty="0"/>
              <a:t> </a:t>
            </a:r>
            <a:r>
              <a:rPr lang="en-US" sz="1600" dirty="0" err="1"/>
              <a:t>noktasıdır</a:t>
            </a:r>
            <a:endParaRPr lang="en-US" sz="1600" dirty="0"/>
          </a:p>
          <a:p>
            <a:pPr>
              <a:spcBef>
                <a:spcPct val="0"/>
              </a:spcBef>
              <a:buFontTx/>
              <a:buNone/>
            </a:pPr>
            <a:endParaRPr lang="en-US" sz="16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sz="1600" dirty="0"/>
              <a:t>Bunun </a:t>
            </a:r>
            <a:r>
              <a:rPr lang="en-US" sz="1600" dirty="0" err="1"/>
              <a:t>için</a:t>
            </a:r>
            <a:r>
              <a:rPr lang="en-US" sz="1600" dirty="0"/>
              <a:t> 45 </a:t>
            </a:r>
            <a:r>
              <a:rPr lang="en-US" sz="1600" dirty="0" err="1"/>
              <a:t>derece</a:t>
            </a:r>
            <a:r>
              <a:rPr lang="en-US" sz="1600" dirty="0"/>
              <a:t> </a:t>
            </a:r>
            <a:r>
              <a:rPr lang="en-US" sz="1600" dirty="0" err="1"/>
              <a:t>çizgisinden</a:t>
            </a:r>
            <a:r>
              <a:rPr lang="en-US" sz="1600" dirty="0"/>
              <a:t> </a:t>
            </a:r>
            <a:r>
              <a:rPr lang="en-US" sz="1600" dirty="0" err="1"/>
              <a:t>yararlanılabilir</a:t>
            </a:r>
            <a:endParaRPr lang="en-US" sz="1600" dirty="0"/>
          </a:p>
        </p:txBody>
      </p:sp>
    </p:spTree>
  </p:cSld>
  <p:clrMapOvr>
    <a:masterClrMapping/>
  </p:clrMapOvr>
  <p:transition>
    <p:strips dir="l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Denge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HAsıla</a:t>
            </a:r>
            <a:r>
              <a:rPr lang="en-US" dirty="0">
                <a:ea typeface="ヒラギノ角ゴ Pro W3" pitchFamily="-84" charset="-128"/>
              </a:rPr>
              <a:t> </a:t>
            </a:r>
          </a:p>
        </p:txBody>
      </p:sp>
      <p:sp>
        <p:nvSpPr>
          <p:cNvPr id="26627" name="TextBox 5"/>
          <p:cNvSpPr txBox="1">
            <a:spLocks noChangeArrowheads="1"/>
          </p:cNvSpPr>
          <p:nvPr/>
        </p:nvSpPr>
        <p:spPr bwMode="auto">
          <a:xfrm>
            <a:off x="381000" y="2316163"/>
            <a:ext cx="34290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1800" dirty="0"/>
          </a:p>
          <a:p>
            <a:pPr>
              <a:spcBef>
                <a:spcPct val="0"/>
              </a:spcBef>
              <a:buFontTx/>
              <a:buNone/>
            </a:pPr>
            <a:endParaRPr lang="en-US" sz="18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sz="1600" dirty="0" err="1"/>
              <a:t>Otonom</a:t>
            </a:r>
            <a:r>
              <a:rPr lang="en-US" sz="1600" dirty="0"/>
              <a:t> </a:t>
            </a:r>
            <a:r>
              <a:rPr lang="en-US" sz="1600" dirty="0" err="1"/>
              <a:t>tüketim</a:t>
            </a:r>
            <a:r>
              <a:rPr lang="en-US" sz="1600" dirty="0"/>
              <a:t> </a:t>
            </a:r>
            <a:r>
              <a:rPr lang="en-US" sz="1600" dirty="0" err="1"/>
              <a:t>ahrcamasında</a:t>
            </a:r>
            <a:r>
              <a:rPr lang="en-US" sz="1600" dirty="0"/>
              <a:t> </a:t>
            </a:r>
            <a:r>
              <a:rPr lang="en-US" sz="1600" dirty="0" err="1"/>
              <a:t>bir</a:t>
            </a:r>
            <a:r>
              <a:rPr lang="en-US" sz="1600" dirty="0"/>
              <a:t> </a:t>
            </a:r>
            <a:r>
              <a:rPr lang="en-US" sz="1600" dirty="0" err="1"/>
              <a:t>birimlik</a:t>
            </a:r>
            <a:r>
              <a:rPr lang="en-US" sz="1600" dirty="0"/>
              <a:t> </a:t>
            </a:r>
            <a:r>
              <a:rPr lang="en-US" sz="1600" dirty="0" err="1"/>
              <a:t>artışın</a:t>
            </a:r>
            <a:r>
              <a:rPr lang="en-US" sz="1600" dirty="0"/>
              <a:t> </a:t>
            </a:r>
            <a:r>
              <a:rPr lang="en-US" sz="1600" dirty="0" err="1"/>
              <a:t>denge</a:t>
            </a:r>
            <a:r>
              <a:rPr lang="en-US" sz="1600" dirty="0"/>
              <a:t> </a:t>
            </a:r>
            <a:r>
              <a:rPr lang="en-US" sz="1600" dirty="0" err="1"/>
              <a:t>hasıla</a:t>
            </a:r>
            <a:r>
              <a:rPr lang="en-US" sz="1600" dirty="0"/>
              <a:t> </a:t>
            </a:r>
            <a:r>
              <a:rPr lang="en-US" sz="1600" dirty="0" err="1"/>
              <a:t>üzerine</a:t>
            </a:r>
            <a:r>
              <a:rPr lang="en-US" sz="1600" dirty="0"/>
              <a:t> </a:t>
            </a:r>
            <a:r>
              <a:rPr lang="en-US" sz="1600" dirty="0" err="1"/>
              <a:t>etkisi</a:t>
            </a:r>
            <a:r>
              <a:rPr lang="en-US" sz="1600" dirty="0"/>
              <a:t> </a:t>
            </a:r>
          </a:p>
        </p:txBody>
      </p:sp>
      <p:pic>
        <p:nvPicPr>
          <p:cNvPr id="26628" name="Picture 6" descr="fig03_03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992987"/>
            <a:ext cx="4572000" cy="442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TextBox 5"/>
          <p:cNvSpPr txBox="1">
            <a:spLocks noChangeArrowheads="1"/>
          </p:cNvSpPr>
          <p:nvPr/>
        </p:nvSpPr>
        <p:spPr bwMode="auto">
          <a:xfrm>
            <a:off x="381000" y="1352550"/>
            <a:ext cx="66294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sz="2200" i="1" dirty="0"/>
              <a:t>c</a:t>
            </a:r>
            <a:r>
              <a:rPr lang="en-US" sz="2200" baseline="-25000" dirty="0"/>
              <a:t>0</a:t>
            </a:r>
            <a:r>
              <a:rPr lang="en-US" sz="2200" dirty="0"/>
              <a:t> $1 </a:t>
            </a:r>
            <a:r>
              <a:rPr lang="en-US" sz="2200" dirty="0" err="1"/>
              <a:t>milyar</a:t>
            </a:r>
            <a:r>
              <a:rPr lang="en-US" sz="2200" dirty="0"/>
              <a:t> </a:t>
            </a:r>
            <a:r>
              <a:rPr lang="en-US" sz="2200" dirty="0" err="1"/>
              <a:t>artarsa</a:t>
            </a:r>
            <a:r>
              <a:rPr lang="en-US" sz="2200" dirty="0"/>
              <a:t>.</a:t>
            </a:r>
          </a:p>
        </p:txBody>
      </p:sp>
    </p:spTree>
  </p:cSld>
  <p:clrMapOvr>
    <a:masterClrMapping/>
  </p:clrMapOvr>
  <p:transition>
    <p:strips dir="l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Denge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Hasıla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4191000"/>
          </a:xfrm>
        </p:spPr>
        <p:txBody>
          <a:bodyPr/>
          <a:lstStyle/>
          <a:p>
            <a:pPr>
              <a:spcBef>
                <a:spcPts val="525"/>
              </a:spcBef>
              <a:defRPr/>
            </a:pPr>
            <a:r>
              <a:rPr lang="en-US" sz="2400" i="1" dirty="0">
                <a:ea typeface="ヒラギノ角ゴ Pro W3" pitchFamily="-84" charset="-128"/>
              </a:rPr>
              <a:t>AB</a:t>
            </a:r>
            <a:r>
              <a:rPr lang="en-US" sz="2400" dirty="0">
                <a:ea typeface="ヒラギノ角ゴ Pro W3" pitchFamily="-84" charset="-128"/>
              </a:rPr>
              <a:t>: </a:t>
            </a:r>
            <a:r>
              <a:rPr lang="en-US" sz="2400" dirty="0" err="1">
                <a:ea typeface="ヒラギノ角ゴ Pro W3" pitchFamily="-84" charset="-128"/>
              </a:rPr>
              <a:t>hasılada</a:t>
            </a:r>
            <a:r>
              <a:rPr lang="en-US" sz="2400" dirty="0">
                <a:ea typeface="ヒラギノ角ゴ Pro W3" pitchFamily="-84" charset="-128"/>
              </a:rPr>
              <a:t> ilk </a:t>
            </a:r>
            <a:r>
              <a:rPr lang="en-US" sz="2400" dirty="0" err="1">
                <a:ea typeface="ヒラギノ角ゴ Pro W3" pitchFamily="-84" charset="-128"/>
              </a:rPr>
              <a:t>aşama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artış</a:t>
            </a: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  <a:defRPr/>
            </a:pPr>
            <a:r>
              <a:rPr lang="en-US" sz="2400" i="1" dirty="0">
                <a:ea typeface="ヒラギノ角ゴ Pro W3" pitchFamily="-84" charset="-128"/>
              </a:rPr>
              <a:t>BC</a:t>
            </a:r>
            <a:r>
              <a:rPr lang="en-US" sz="2400" dirty="0">
                <a:ea typeface="ヒラギノ角ゴ Pro W3" pitchFamily="-84" charset="-128"/>
              </a:rPr>
              <a:t>: </a:t>
            </a:r>
            <a:r>
              <a:rPr lang="en-US" sz="2400" dirty="0" err="1">
                <a:ea typeface="ヒラギノ角ゴ Pro W3" pitchFamily="-84" charset="-128"/>
              </a:rPr>
              <a:t>gelirdeki</a:t>
            </a:r>
            <a:r>
              <a:rPr lang="en-US" sz="2400" dirty="0">
                <a:ea typeface="ヒラギノ角ゴ Pro W3" pitchFamily="-84" charset="-128"/>
              </a:rPr>
              <a:t> ilk </a:t>
            </a:r>
            <a:r>
              <a:rPr lang="en-US" sz="2400" dirty="0" err="1">
                <a:ea typeface="ヒラギノ角ゴ Pro W3" pitchFamily="-84" charset="-128"/>
              </a:rPr>
              <a:t>aşama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artışı</a:t>
            </a: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  <a:defRPr/>
            </a:pPr>
            <a:r>
              <a:rPr lang="en-US" sz="2400" i="1" dirty="0">
                <a:ea typeface="ヒラギノ角ゴ Pro W3" pitchFamily="-84" charset="-128"/>
              </a:rPr>
              <a:t>CD</a:t>
            </a:r>
            <a:r>
              <a:rPr lang="en-US" sz="2400" dirty="0">
                <a:ea typeface="ヒラギノ角ゴ Pro W3" pitchFamily="-84" charset="-128"/>
              </a:rPr>
              <a:t>: </a:t>
            </a:r>
            <a:r>
              <a:rPr lang="en-US" sz="2400" dirty="0" err="1">
                <a:ea typeface="ヒラギノ角ゴ Pro W3" pitchFamily="-84" charset="-128"/>
              </a:rPr>
              <a:t>ikinci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aşama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talepteki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artış</a:t>
            </a: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  <a:defRPr/>
            </a:pPr>
            <a:r>
              <a:rPr lang="en-US" sz="2400" i="1" dirty="0">
                <a:ea typeface="ヒラギノ角ゴ Pro W3" pitchFamily="-84" charset="-128"/>
              </a:rPr>
              <a:t>DE</a:t>
            </a:r>
            <a:r>
              <a:rPr lang="en-US" sz="2400" dirty="0">
                <a:ea typeface="ヒラギノ角ゴ Pro W3" pitchFamily="-84" charset="-128"/>
              </a:rPr>
              <a:t>: </a:t>
            </a:r>
            <a:r>
              <a:rPr lang="en-US" sz="2400" dirty="0" err="1">
                <a:ea typeface="ヒラギノ角ゴ Pro W3" pitchFamily="-84" charset="-128"/>
              </a:rPr>
              <a:t>hasıla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ve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gelirde</a:t>
            </a:r>
            <a:r>
              <a:rPr lang="en-US" sz="2400" dirty="0">
                <a:ea typeface="ヒラギノ角ゴ Pro W3" pitchFamily="-84" charset="-128"/>
              </a:rPr>
              <a:t> 2. </a:t>
            </a:r>
            <a:r>
              <a:rPr lang="en-US" sz="2400" dirty="0" err="1">
                <a:ea typeface="ヒラギノ角ゴ Pro W3" pitchFamily="-84" charset="-128"/>
              </a:rPr>
              <a:t>aşama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artış</a:t>
            </a: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  <a:defRPr/>
            </a:pPr>
            <a:r>
              <a:rPr lang="en-US" sz="2400" dirty="0" err="1">
                <a:ea typeface="ヒラギノ角ゴ Pro W3" pitchFamily="-84" charset="-128"/>
              </a:rPr>
              <a:t>Toplam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değişim</a:t>
            </a:r>
            <a:r>
              <a:rPr lang="en-US" sz="2400" dirty="0">
                <a:ea typeface="ヒラギノ角ゴ Pro W3" pitchFamily="-84" charset="-128"/>
              </a:rPr>
              <a:t> n+1 :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FontTx/>
              <a:buNone/>
              <a:defRPr/>
            </a:pPr>
            <a:r>
              <a:rPr lang="en-US" sz="2400" dirty="0">
                <a:ea typeface="ヒラギノ角ゴ Pro W3" pitchFamily="-84" charset="-128"/>
              </a:rPr>
              <a:t>               1 + </a:t>
            </a:r>
            <a:r>
              <a:rPr lang="en-US" sz="2400" i="1" dirty="0">
                <a:ea typeface="ヒラギノ角ゴ Pro W3" pitchFamily="-84" charset="-128"/>
              </a:rPr>
              <a:t>c</a:t>
            </a:r>
            <a:r>
              <a:rPr lang="en-US" sz="2400" baseline="-25000" dirty="0">
                <a:ea typeface="ヒラギノ角ゴ Pro W3" pitchFamily="-84" charset="-128"/>
              </a:rPr>
              <a:t>1</a:t>
            </a:r>
            <a:r>
              <a:rPr lang="en-US" sz="2400" dirty="0">
                <a:ea typeface="ヒラギノ角ゴ Pro W3" pitchFamily="-84" charset="-128"/>
              </a:rPr>
              <a:t> + </a:t>
            </a:r>
            <a:r>
              <a:rPr lang="en-US" sz="2400" i="1" dirty="0">
                <a:ea typeface="ヒラギノ角ゴ Pro W3" pitchFamily="-84" charset="-128"/>
              </a:rPr>
              <a:t>c</a:t>
            </a:r>
            <a:r>
              <a:rPr lang="en-US" sz="2400" baseline="-25000" dirty="0">
                <a:ea typeface="ヒラギノ角ゴ Pro W3" pitchFamily="-84" charset="-128"/>
              </a:rPr>
              <a:t>1</a:t>
            </a:r>
            <a:r>
              <a:rPr lang="en-US" sz="2400" baseline="30000" dirty="0">
                <a:ea typeface="ヒラギノ角ゴ Pro W3" pitchFamily="-84" charset="-128"/>
              </a:rPr>
              <a:t>2</a:t>
            </a:r>
            <a:r>
              <a:rPr lang="en-US" sz="2400" dirty="0">
                <a:ea typeface="ヒラギノ角ゴ Pro W3" pitchFamily="-84" charset="-128"/>
              </a:rPr>
              <a:t> + … + </a:t>
            </a:r>
            <a:r>
              <a:rPr lang="en-US" sz="2400" i="1" dirty="0">
                <a:ea typeface="ヒラギノ角ゴ Pro W3" pitchFamily="-84" charset="-128"/>
              </a:rPr>
              <a:t>c</a:t>
            </a:r>
            <a:r>
              <a:rPr lang="en-US" sz="2400" baseline="-25000" dirty="0">
                <a:ea typeface="ヒラギノ角ゴ Pro W3" pitchFamily="-84" charset="-128"/>
              </a:rPr>
              <a:t>1</a:t>
            </a:r>
            <a:r>
              <a:rPr lang="en-US" sz="2400" baseline="30000" dirty="0">
                <a:ea typeface="ヒラギノ角ゴ Pro W3" pitchFamily="-84" charset="-128"/>
              </a:rPr>
              <a:t>n</a:t>
            </a:r>
            <a:endParaRPr lang="en-US" sz="2400" dirty="0">
              <a:ea typeface="ヒラギノ角ゴ Pro W3" pitchFamily="-84" charset="-128"/>
            </a:endParaRPr>
          </a:p>
          <a:p>
            <a:pPr marL="341313" indent="0">
              <a:spcBef>
                <a:spcPts val="525"/>
              </a:spcBef>
              <a:buNone/>
              <a:defRPr/>
            </a:pPr>
            <a:r>
              <a:rPr lang="en-US" sz="2400" b="1" dirty="0" err="1">
                <a:ea typeface="ヒラギノ角ゴ Pro W3" pitchFamily="-84" charset="-128"/>
              </a:rPr>
              <a:t>geometrik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seri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toplamı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sonucu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dirty="0">
                <a:ea typeface="ヒラギノ角ゴ Pro W3" pitchFamily="-84" charset="-128"/>
              </a:rPr>
              <a:t>1/(1-</a:t>
            </a:r>
            <a:r>
              <a:rPr lang="en-US" sz="2400" i="1" dirty="0">
                <a:ea typeface="ヒラギノ角ゴ Pro W3" pitchFamily="-84" charset="-128"/>
              </a:rPr>
              <a:t>c</a:t>
            </a:r>
            <a:r>
              <a:rPr lang="en-US" sz="2400" baseline="-25000" dirty="0">
                <a:ea typeface="ヒラギノ角ゴ Pro W3" pitchFamily="-84" charset="-128"/>
              </a:rPr>
              <a:t>1</a:t>
            </a:r>
            <a:r>
              <a:rPr lang="en-US" sz="2400" dirty="0">
                <a:ea typeface="ヒラギノ角ゴ Pro W3" pitchFamily="-84" charset="-128"/>
              </a:rPr>
              <a:t>).</a:t>
            </a:r>
          </a:p>
        </p:txBody>
      </p:sp>
    </p:spTree>
  </p:cSld>
  <p:clrMapOvr>
    <a:masterClrMapping/>
  </p:clrMapOvr>
  <p:transition>
    <p:strips dir="l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17459" cy="990600"/>
          </a:xfrm>
        </p:spPr>
        <p:txBody>
          <a:bodyPr/>
          <a:lstStyle/>
          <a:p>
            <a:pPr>
              <a:tabLst>
                <a:tab pos="969963" algn="l"/>
              </a:tabLst>
            </a:pPr>
            <a:r>
              <a:rPr lang="en-US" sz="2400" dirty="0">
                <a:ea typeface="ヒラギノ角ゴ Pro W3" pitchFamily="-84" charset="-128"/>
              </a:rPr>
              <a:t>Lehman </a:t>
            </a:r>
            <a:r>
              <a:rPr lang="en-US" sz="2400" dirty="0" err="1">
                <a:ea typeface="ヒラギノ角ゴ Pro W3" pitchFamily="-84" charset="-128"/>
              </a:rPr>
              <a:t>Kardeşler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Krizi</a:t>
            </a:r>
            <a:endParaRPr lang="en-US" sz="2400" dirty="0">
              <a:ea typeface="ヒラギノ角ゴ Pro W3" pitchFamily="-84" charset="-128"/>
            </a:endParaRP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34566" y="1752600"/>
            <a:ext cx="8382000" cy="762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1800" dirty="0">
                <a:ea typeface="ヒラギノ角ゴ Pro W3" pitchFamily="-84" charset="-128"/>
              </a:rPr>
              <a:t>ABD </a:t>
            </a:r>
            <a:r>
              <a:rPr lang="en-US" sz="1800" dirty="0" err="1">
                <a:ea typeface="ヒラギノ角ゴ Pro W3" pitchFamily="-84" charset="-128"/>
              </a:rPr>
              <a:t>Verileri</a:t>
            </a:r>
            <a:r>
              <a:rPr lang="en-US" sz="1800" dirty="0">
                <a:ea typeface="ヒラギノ角ゴ Pro W3" pitchFamily="-84" charset="-128"/>
              </a:rPr>
              <a:t> , 2008:1 to 2009:3</a:t>
            </a:r>
          </a:p>
        </p:txBody>
      </p:sp>
      <p:pic>
        <p:nvPicPr>
          <p:cNvPr id="31748" name="Picture 4" descr="figure01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425286"/>
            <a:ext cx="6248400" cy="391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l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1295400"/>
          </a:xfrm>
        </p:spPr>
        <p:txBody>
          <a:bodyPr/>
          <a:lstStyle/>
          <a:p>
            <a:r>
              <a:rPr lang="en-US" sz="2400" dirty="0" err="1">
                <a:ea typeface="ヒラギノ角ゴ Pro W3" pitchFamily="-84" charset="-128"/>
              </a:rPr>
              <a:t>Tüketimdeki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Değişimler</a:t>
            </a:r>
            <a:endParaRPr lang="en-US" sz="2400" dirty="0">
              <a:ea typeface="ヒラギノ角ゴ Pro W3" pitchFamily="-84" charset="-128"/>
            </a:endParaRP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382000" cy="762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1800" b="1" dirty="0" err="1">
                <a:ea typeface="ヒラギノ角ゴ Pro W3" pitchFamily="-84" charset="-128"/>
              </a:rPr>
              <a:t>Büyük</a:t>
            </a:r>
            <a:r>
              <a:rPr lang="en-US" sz="1800" b="1" dirty="0">
                <a:ea typeface="ヒラギノ角ゴ Pro W3" pitchFamily="-84" charset="-128"/>
              </a:rPr>
              <a:t> </a:t>
            </a:r>
            <a:r>
              <a:rPr lang="en-US" sz="1800" b="1" dirty="0" err="1">
                <a:ea typeface="ヒラギノ角ゴ Pro W3" pitchFamily="-84" charset="-128"/>
              </a:rPr>
              <a:t>Durgunluk</a:t>
            </a:r>
            <a:r>
              <a:rPr lang="en-US" sz="1800" b="1" dirty="0">
                <a:ea typeface="ヒラギノ角ゴ Pro W3" pitchFamily="-84" charset="-128"/>
              </a:rPr>
              <a:t> </a:t>
            </a:r>
            <a:r>
              <a:rPr lang="en-US" sz="1800" dirty="0" err="1">
                <a:ea typeface="ヒラギノ角ゴ Pro W3" pitchFamily="-84" charset="-128"/>
              </a:rPr>
              <a:t>Ocak</a:t>
            </a:r>
            <a:r>
              <a:rPr lang="en-US" sz="1800" dirty="0">
                <a:ea typeface="ヒラギノ角ゴ Pro W3" pitchFamily="-84" charset="-128"/>
              </a:rPr>
              <a:t> 2008 - </a:t>
            </a:r>
            <a:r>
              <a:rPr lang="en-US" sz="1800" dirty="0" err="1">
                <a:ea typeface="ヒラギノ角ゴ Pro W3" pitchFamily="-84" charset="-128"/>
              </a:rPr>
              <a:t>Eylül</a:t>
            </a:r>
            <a:r>
              <a:rPr lang="en-US" sz="1800" dirty="0">
                <a:ea typeface="ヒラギノ角ゴ Pro W3" pitchFamily="-84" charset="-128"/>
              </a:rPr>
              <a:t> 2009</a:t>
            </a:r>
          </a:p>
        </p:txBody>
      </p:sp>
      <p:pic>
        <p:nvPicPr>
          <p:cNvPr id="32772" name="Picture 5" descr="figure02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36" y="2286000"/>
            <a:ext cx="7705725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l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ヒラギノ角ゴ Pro W3" pitchFamily="-84" charset="-128"/>
              </a:rPr>
              <a:t>Plan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762000" y="1387475"/>
            <a:ext cx="8077200" cy="493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bIns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ヒラギノ角ゴ Pro W3" pitchFamily="-1" charset="-128"/>
                <a:cs typeface="ヒラギノ角ゴ Pro W3" pitchFamily="-1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9pPr>
          </a:lstStyle>
          <a:p>
            <a:pPr marL="1714500" indent="-1714500" eaLnBrk="1" hangingPunct="1">
              <a:buFontTx/>
              <a:buNone/>
              <a:defRPr/>
            </a:pPr>
            <a:endParaRPr lang="en-US" sz="2400" b="1" kern="0" dirty="0">
              <a:ea typeface="ヒラギノ角ゴ Pro W3" pitchFamily="-84" charset="-128"/>
            </a:endParaRPr>
          </a:p>
          <a:p>
            <a:pPr marL="1714500" indent="-1714500" eaLnBrk="1" hangingPunct="1">
              <a:buFontTx/>
              <a:buNone/>
              <a:defRPr/>
            </a:pPr>
            <a:endParaRPr lang="en-US" sz="2400" b="1" kern="0" dirty="0">
              <a:ea typeface="ヒラギノ角ゴ Pro W3" pitchFamily="-84" charset="-128"/>
            </a:endParaRPr>
          </a:p>
          <a:p>
            <a:pPr marL="1714500" indent="-1714500" eaLnBrk="1" hangingPunct="1">
              <a:buFontTx/>
              <a:buNone/>
              <a:defRPr/>
            </a:pPr>
            <a:r>
              <a:rPr lang="en-US" sz="2400" kern="0" dirty="0">
                <a:ea typeface="ヒラギノ角ゴ Pro W3" pitchFamily="-84" charset="-128"/>
              </a:rPr>
              <a:t>GDP </a:t>
            </a:r>
            <a:r>
              <a:rPr lang="en-US" sz="2400" kern="0" dirty="0" err="1">
                <a:ea typeface="ヒラギノ角ゴ Pro W3" pitchFamily="-84" charset="-128"/>
              </a:rPr>
              <a:t>Oluşturan</a:t>
            </a:r>
            <a:r>
              <a:rPr lang="en-US" sz="2400" kern="0" dirty="0">
                <a:ea typeface="ヒラギノ角ゴ Pro W3" pitchFamily="-84" charset="-128"/>
              </a:rPr>
              <a:t> </a:t>
            </a:r>
            <a:r>
              <a:rPr lang="en-US" sz="2400" kern="0" dirty="0" err="1">
                <a:ea typeface="ヒラギノ角ゴ Pro W3" pitchFamily="-84" charset="-128"/>
              </a:rPr>
              <a:t>Harcamalar</a:t>
            </a:r>
            <a:endParaRPr lang="en-US" sz="2400" kern="0" dirty="0">
              <a:ea typeface="ヒラギノ角ゴ Pro W3" pitchFamily="-84" charset="-128"/>
            </a:endParaRPr>
          </a:p>
          <a:p>
            <a:pPr marL="1714500" indent="-1714500" eaLnBrk="1" hangingPunct="1">
              <a:buFontTx/>
              <a:buNone/>
              <a:defRPr/>
            </a:pPr>
            <a:endParaRPr lang="en-US" sz="2400" kern="0" dirty="0">
              <a:ea typeface="ヒラギノ角ゴ Pro W3" pitchFamily="-84" charset="-128"/>
            </a:endParaRPr>
          </a:p>
          <a:p>
            <a:pPr marL="1714500" indent="-1714500" eaLnBrk="1" hangingPunct="1">
              <a:buFontTx/>
              <a:buNone/>
              <a:defRPr/>
            </a:pPr>
            <a:r>
              <a:rPr lang="en-US" sz="2400" kern="0" dirty="0" err="1">
                <a:ea typeface="ヒラギノ角ゴ Pro W3" pitchFamily="-84" charset="-128"/>
              </a:rPr>
              <a:t>Toplam</a:t>
            </a:r>
            <a:r>
              <a:rPr lang="en-US" sz="2400" kern="0" dirty="0">
                <a:ea typeface="ヒラギノ角ゴ Pro W3" pitchFamily="-84" charset="-128"/>
              </a:rPr>
              <a:t> </a:t>
            </a:r>
            <a:r>
              <a:rPr lang="en-US" sz="2400" kern="0" dirty="0" err="1">
                <a:ea typeface="ヒラギノ角ゴ Pro W3" pitchFamily="-84" charset="-128"/>
              </a:rPr>
              <a:t>Talep</a:t>
            </a:r>
            <a:endParaRPr lang="en-US" sz="2400" kern="0" dirty="0">
              <a:ea typeface="ヒラギノ角ゴ Pro W3" pitchFamily="-84" charset="-128"/>
            </a:endParaRPr>
          </a:p>
          <a:p>
            <a:pPr marL="1714500" indent="-1714500" eaLnBrk="1" hangingPunct="1">
              <a:buFontTx/>
              <a:buNone/>
              <a:defRPr/>
            </a:pPr>
            <a:endParaRPr lang="en-US" sz="2400" kern="0" dirty="0">
              <a:ea typeface="ヒラギノ角ゴ Pro W3" pitchFamily="-84" charset="-128"/>
            </a:endParaRPr>
          </a:p>
          <a:p>
            <a:pPr marL="1714500" indent="-1714500" eaLnBrk="1" hangingPunct="1">
              <a:buFontTx/>
              <a:buNone/>
              <a:defRPr/>
            </a:pPr>
            <a:r>
              <a:rPr lang="en-US" sz="2400" kern="0" dirty="0" err="1">
                <a:ea typeface="ヒラギノ角ゴ Pro W3" pitchFamily="-84" charset="-128"/>
              </a:rPr>
              <a:t>Denge</a:t>
            </a:r>
            <a:r>
              <a:rPr lang="en-US" sz="2400" kern="0" dirty="0">
                <a:ea typeface="ヒラギノ角ゴ Pro W3" pitchFamily="-84" charset="-128"/>
              </a:rPr>
              <a:t> </a:t>
            </a:r>
            <a:r>
              <a:rPr lang="en-US" sz="2400" kern="0" dirty="0" err="1">
                <a:ea typeface="ヒラギノ角ゴ Pro W3" pitchFamily="-84" charset="-128"/>
              </a:rPr>
              <a:t>Hasıla</a:t>
            </a:r>
            <a:r>
              <a:rPr lang="en-US" sz="2400" kern="0" dirty="0">
                <a:ea typeface="ヒラギノ角ゴ Pro W3" pitchFamily="-84" charset="-128"/>
              </a:rPr>
              <a:t> </a:t>
            </a:r>
          </a:p>
          <a:p>
            <a:pPr marL="1714500" indent="-1714500" eaLnBrk="1" hangingPunct="1">
              <a:buFontTx/>
              <a:buNone/>
              <a:defRPr/>
            </a:pPr>
            <a:endParaRPr lang="en-US" sz="2400" kern="0" dirty="0">
              <a:ea typeface="ヒラギノ角ゴ Pro W3" pitchFamily="-84" charset="-128"/>
            </a:endParaRPr>
          </a:p>
          <a:p>
            <a:pPr marL="1714500" indent="-1714500" eaLnBrk="1" hangingPunct="1">
              <a:buFontTx/>
              <a:buNone/>
              <a:defRPr/>
            </a:pPr>
            <a:r>
              <a:rPr lang="en-US" sz="2400" kern="0" dirty="0" err="1">
                <a:ea typeface="ヒラギノ角ゴ Pro W3" pitchFamily="-84" charset="-128"/>
              </a:rPr>
              <a:t>Yatırım-Tasarruf</a:t>
            </a:r>
            <a:r>
              <a:rPr lang="en-US" sz="2400" kern="0" dirty="0">
                <a:ea typeface="ヒラギノ角ゴ Pro W3" pitchFamily="-84" charset="-128"/>
              </a:rPr>
              <a:t> </a:t>
            </a:r>
            <a:r>
              <a:rPr lang="en-US" sz="2400" kern="0" dirty="0" err="1">
                <a:ea typeface="ヒラギノ角ゴ Pro W3" pitchFamily="-84" charset="-128"/>
              </a:rPr>
              <a:t>Denkliği</a:t>
            </a:r>
            <a:r>
              <a:rPr lang="en-US" sz="2400" kern="0" dirty="0">
                <a:ea typeface="ヒラギノ角ゴ Pro W3" pitchFamily="-84" charset="-128"/>
              </a:rPr>
              <a:t> </a:t>
            </a:r>
          </a:p>
          <a:p>
            <a:pPr marL="1714500" indent="-1714500" eaLnBrk="1" hangingPunct="1">
              <a:buFontTx/>
              <a:buNone/>
              <a:defRPr/>
            </a:pPr>
            <a:endParaRPr lang="en-US" sz="2400" kern="0" dirty="0">
              <a:ea typeface="ヒラギノ角ゴ Pro W3" pitchFamily="-84" charset="-128"/>
            </a:endParaRPr>
          </a:p>
        </p:txBody>
      </p:sp>
    </p:spTree>
  </p:cSld>
  <p:clrMapOvr>
    <a:masterClrMapping/>
  </p:clrMapOvr>
  <p:transition>
    <p:strips dir="l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763000" cy="1143000"/>
          </a:xfrm>
        </p:spPr>
        <p:txBody>
          <a:bodyPr/>
          <a:lstStyle/>
          <a:p>
            <a:r>
              <a:rPr lang="en-US" sz="2400">
                <a:ea typeface="ヒラギノ角ゴ Pro W3" pitchFamily="-84" charset="-128"/>
              </a:rPr>
              <a:t>3-4 Investment Equals Saving: An Alternative</a:t>
            </a:r>
            <a:br>
              <a:rPr lang="en-US" sz="2400">
                <a:ea typeface="ヒラギノ角ゴ Pro W3" pitchFamily="-84" charset="-128"/>
              </a:rPr>
            </a:br>
            <a:r>
              <a:rPr lang="en-US" sz="2400">
                <a:ea typeface="ヒラギノ角ゴ Pro W3" pitchFamily="-84" charset="-128"/>
              </a:rPr>
              <a:t>Way of Thinking about Goods—Market Equilibrium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1295400"/>
                <a:ext cx="8382000" cy="5105400"/>
              </a:xfrm>
            </p:spPr>
            <p:txBody>
              <a:bodyPr/>
              <a:lstStyle/>
              <a:p>
                <a:pPr>
                  <a:spcBef>
                    <a:spcPts val="525"/>
                  </a:spcBef>
                  <a:spcAft>
                    <a:spcPts val="600"/>
                  </a:spcAft>
                  <a:defRPr/>
                </a:pPr>
                <a:r>
                  <a:rPr lang="en-US" sz="2400" dirty="0">
                    <a:ea typeface="ヒラギノ角ゴ Pro W3" pitchFamily="-84" charset="-128"/>
                  </a:rPr>
                  <a:t>John Maynard Keynes articulated an alternative model that focuses instead on investment and saving in the General Theory of Employment, Interest and Money in 1936.</a:t>
                </a:r>
              </a:p>
              <a:p>
                <a:pPr>
                  <a:spcBef>
                    <a:spcPts val="525"/>
                  </a:spcBef>
                  <a:spcAft>
                    <a:spcPts val="600"/>
                  </a:spcAft>
                  <a:defRPr/>
                </a:pPr>
                <a:r>
                  <a:rPr lang="en-US" sz="2400" b="1" dirty="0">
                    <a:ea typeface="ヒラギノ角ゴ Pro W3" pitchFamily="-84" charset="-128"/>
                  </a:rPr>
                  <a:t>Private saving </a:t>
                </a:r>
                <a:r>
                  <a:rPr lang="en-US" sz="2400" dirty="0">
                    <a:ea typeface="ヒラギノ角ゴ Pro W3" pitchFamily="-84" charset="-128"/>
                  </a:rPr>
                  <a:t>(</a:t>
                </a:r>
                <a:r>
                  <a:rPr lang="en-US" sz="2400" i="1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S</a:t>
                </a:r>
                <a:r>
                  <a:rPr lang="en-US" sz="2400" dirty="0">
                    <a:ea typeface="ヒラギノ角ゴ Pro W3" pitchFamily="-84" charset="-128"/>
                  </a:rPr>
                  <a:t>) is</a:t>
                </a:r>
              </a:p>
              <a:p>
                <a:pPr marL="0" indent="0" algn="ctr">
                  <a:spcBef>
                    <a:spcPts val="525"/>
                  </a:spcBef>
                  <a:spcAft>
                    <a:spcPts val="600"/>
                  </a:spcAft>
                  <a:buNone/>
                  <a:defRPr/>
                </a:pPr>
                <a:r>
                  <a:rPr lang="en-US" i="1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S ≡ Y</a:t>
                </a:r>
                <a:r>
                  <a:rPr lang="en-US" i="1" baseline="-25000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D</a:t>
                </a:r>
                <a:r>
                  <a:rPr lang="en-US" i="1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 − C</a:t>
                </a:r>
              </a:p>
              <a:p>
                <a:pPr marL="0" indent="0" algn="ctr">
                  <a:spcBef>
                    <a:spcPts val="525"/>
                  </a:spcBef>
                  <a:spcAft>
                    <a:spcPts val="600"/>
                  </a:spcAft>
                  <a:buNone/>
                  <a:defRPr/>
                </a:pPr>
                <a:r>
                  <a:rPr lang="en-US" i="1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S ≡ Y − T − C</a:t>
                </a:r>
              </a:p>
              <a:p>
                <a:pPr>
                  <a:spcBef>
                    <a:spcPts val="525"/>
                  </a:spcBef>
                  <a:spcAft>
                    <a:spcPts val="600"/>
                  </a:spcAft>
                  <a:defRPr/>
                </a:pPr>
                <a:r>
                  <a:rPr lang="en-US" sz="2400" dirty="0">
                    <a:ea typeface="ヒラギノ角ゴ Pro W3" pitchFamily="-84" charset="-128"/>
                  </a:rPr>
                  <a:t>By definition, </a:t>
                </a:r>
                <a:r>
                  <a:rPr lang="en-US" sz="2400" b="1" dirty="0">
                    <a:ea typeface="ヒラギノ角ゴ Pro W3" pitchFamily="-84" charset="-128"/>
                  </a:rPr>
                  <a:t>public saving </a:t>
                </a:r>
                <a:r>
                  <a:rPr lang="en-US" sz="2400" dirty="0">
                    <a:ea typeface="ヒラギノ角ゴ Pro W3" pitchFamily="-84" charset="-128"/>
                  </a:rPr>
                  <a:t>= </a:t>
                </a:r>
                <a:r>
                  <a:rPr lang="en-US" i="1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T − G</a:t>
                </a:r>
                <a:r>
                  <a:rPr lang="en-US" sz="2400" i="1" dirty="0">
                    <a:ea typeface="ヒラギノ角ゴ Pro W3" pitchFamily="-84" charset="-128"/>
                  </a:rPr>
                  <a:t>.</a:t>
                </a:r>
              </a:p>
              <a:p>
                <a:pPr>
                  <a:spcBef>
                    <a:spcPts val="525"/>
                  </a:spcBef>
                  <a:spcAft>
                    <a:spcPts val="600"/>
                  </a:spcAft>
                  <a:defRPr/>
                </a:pPr>
                <a:r>
                  <a:rPr lang="en-US" sz="2400" dirty="0">
                    <a:ea typeface="ヒラギノ角ゴ Pro W3" pitchFamily="-84" charset="-128"/>
                  </a:rPr>
                  <a:t>Public saving &gt; 0 </a:t>
                </a:r>
                <a14:m>
                  <m:oMath xmlns:m="http://schemas.openxmlformats.org/officeDocument/2006/math">
                    <m:groupChr>
                      <m:groupChrPr>
                        <m:chr m:val="⇔"/>
                        <m:vertJc m:val="bot"/>
                        <m:ctrlPr>
                          <a:rPr lang="en-US" sz="2400" i="1" dirty="0"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sz="2400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  <m:t>−</m:t>
                        </m:r>
                      </m:e>
                    </m:groupChr>
                  </m:oMath>
                </a14:m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b="1" dirty="0">
                    <a:ea typeface="ヒラギノ角ゴ Pro W3" pitchFamily="-84" charset="-128"/>
                  </a:rPr>
                  <a:t>Budget  surplus</a:t>
                </a:r>
              </a:p>
              <a:p>
                <a:pPr>
                  <a:spcBef>
                    <a:spcPts val="525"/>
                  </a:spcBef>
                  <a:spcAft>
                    <a:spcPts val="600"/>
                  </a:spcAft>
                  <a:defRPr/>
                </a:pPr>
                <a:r>
                  <a:rPr lang="en-US" sz="2400" dirty="0">
                    <a:ea typeface="ヒラギノ角ゴ Pro W3" pitchFamily="-84" charset="-128"/>
                  </a:rPr>
                  <a:t>Public saving &lt; 0 </a:t>
                </a:r>
                <a14:m>
                  <m:oMath xmlns:m="http://schemas.openxmlformats.org/officeDocument/2006/math">
                    <m:groupChr>
                      <m:groupChrPr>
                        <m:chr m:val="⇔"/>
                        <m:vertJc m:val="bot"/>
                        <m:ctrlPr>
                          <a:rPr lang="en-US" sz="2400" i="1" dirty="0"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sz="2400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  <m:t>−</m:t>
                        </m:r>
                      </m:e>
                    </m:groupChr>
                  </m:oMath>
                </a14:m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b="1" dirty="0">
                    <a:ea typeface="ヒラギノ角ゴ Pro W3" pitchFamily="-84" charset="-128"/>
                  </a:rPr>
                  <a:t>Budget deficit</a:t>
                </a:r>
              </a:p>
              <a:p>
                <a:pPr>
                  <a:spcBef>
                    <a:spcPts val="525"/>
                  </a:spcBef>
                  <a:spcAft>
                    <a:spcPts val="600"/>
                  </a:spcAft>
                  <a:defRPr/>
                </a:pPr>
                <a:endParaRPr lang="en-US" sz="2400" dirty="0">
                  <a:ea typeface="ヒラギノ角ゴ Pro W3" pitchFamily="-84" charset="-128"/>
                </a:endParaRPr>
              </a:p>
              <a:p>
                <a:pPr>
                  <a:spcBef>
                    <a:spcPts val="525"/>
                  </a:spcBef>
                  <a:defRPr/>
                </a:pPr>
                <a:endParaRPr lang="en-US" sz="2400" dirty="0">
                  <a:ea typeface="ヒラギノ角ゴ Pro W3" pitchFamily="-84" charset="-128"/>
                </a:endParaRPr>
              </a:p>
              <a:p>
                <a:pPr marL="0" indent="0" algn="ctr">
                  <a:spcBef>
                    <a:spcPts val="525"/>
                  </a:spcBef>
                  <a:buFontTx/>
                  <a:buNone/>
                  <a:defRPr/>
                </a:pPr>
                <a:endParaRPr lang="en-US" sz="2400" i="1" dirty="0">
                  <a:ea typeface="ヒラギノ角ゴ Pro W3" pitchFamily="-84" charset="-128"/>
                </a:endParaRPr>
              </a:p>
              <a:p>
                <a:pPr>
                  <a:spcBef>
                    <a:spcPts val="525"/>
                  </a:spcBef>
                  <a:defRPr/>
                </a:pPr>
                <a:endParaRPr lang="en-US" sz="2400" dirty="0">
                  <a:ea typeface="ヒラギノ角ゴ Pro W3" pitchFamily="-84" charset="-128"/>
                </a:endParaRPr>
              </a:p>
            </p:txBody>
          </p:sp>
        </mc:Choice>
        <mc:Fallback xmlns="">
          <p:sp>
            <p:nvSpPr>
              <p:cNvPr id="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1295400"/>
                <a:ext cx="8382000" cy="5105400"/>
              </a:xfrm>
              <a:blipFill rotWithShape="0">
                <a:blip r:embed="rId2" cstate="print"/>
                <a:stretch>
                  <a:fillRect l="-2255" t="-19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0381371"/>
      </p:ext>
    </p:extLst>
  </p:cSld>
  <p:clrMapOvr>
    <a:masterClrMapping/>
  </p:clrMapOvr>
  <p:transition>
    <p:strips dir="l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763000" cy="1143000"/>
          </a:xfrm>
        </p:spPr>
        <p:txBody>
          <a:bodyPr/>
          <a:lstStyle/>
          <a:p>
            <a:r>
              <a:rPr lang="en-US" sz="2400">
                <a:ea typeface="ヒラギノ角ゴ Pro W3" pitchFamily="-84" charset="-128"/>
              </a:rPr>
              <a:t>3-4 Investment Equals Saving: An Alternative</a:t>
            </a:r>
            <a:br>
              <a:rPr lang="en-US" sz="2400">
                <a:ea typeface="ヒラギノ角ゴ Pro W3" pitchFamily="-84" charset="-128"/>
              </a:rPr>
            </a:br>
            <a:r>
              <a:rPr lang="en-US" sz="2400">
                <a:ea typeface="ヒラギノ角ゴ Pro W3" pitchFamily="-84" charset="-128"/>
              </a:rPr>
              <a:t>Way of Thinking about Goods—Market Equilibrium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5105400"/>
          </a:xfrm>
        </p:spPr>
        <p:txBody>
          <a:bodyPr/>
          <a:lstStyle/>
          <a:p>
            <a:pPr>
              <a:spcBef>
                <a:spcPts val="525"/>
              </a:spcBef>
              <a:defRPr/>
            </a:pPr>
            <a:r>
              <a:rPr lang="en-US" sz="2200" dirty="0">
                <a:ea typeface="ヒラギノ角ゴ Pro W3" pitchFamily="-84" charset="-128"/>
              </a:rPr>
              <a:t>In equilibrium:</a:t>
            </a:r>
          </a:p>
          <a:p>
            <a:pPr marL="0" indent="0" algn="ctr">
              <a:spcBef>
                <a:spcPts val="525"/>
              </a:spcBef>
              <a:spcAft>
                <a:spcPts val="600"/>
              </a:spcAft>
              <a:buFontTx/>
              <a:buNone/>
              <a:defRPr/>
            </a:pP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Y = C + I + G</a:t>
            </a:r>
          </a:p>
          <a:p>
            <a:pPr>
              <a:spcBef>
                <a:spcPts val="525"/>
              </a:spcBef>
              <a:spcAft>
                <a:spcPts val="600"/>
              </a:spcAft>
              <a:defRPr/>
            </a:pPr>
            <a:r>
              <a:rPr lang="en-US" sz="2200" dirty="0">
                <a:ea typeface="ヒラギノ角ゴ Pro W3" pitchFamily="-84" charset="-128"/>
              </a:rPr>
              <a:t>Subtract 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T</a:t>
            </a:r>
            <a:r>
              <a:rPr lang="en-US" sz="2200" dirty="0">
                <a:ea typeface="ヒラギノ角ゴ Pro W3" pitchFamily="-84" charset="-128"/>
              </a:rPr>
              <a:t> from both sides and move 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C</a:t>
            </a:r>
            <a:r>
              <a:rPr lang="en-US" sz="2200" dirty="0">
                <a:ea typeface="ヒラギノ角ゴ Pro W3" pitchFamily="-84" charset="-128"/>
              </a:rPr>
              <a:t> to the left side: </a:t>
            </a:r>
          </a:p>
          <a:p>
            <a:pPr marL="0" indent="0" algn="ctr">
              <a:spcBef>
                <a:spcPts val="525"/>
              </a:spcBef>
              <a:spcAft>
                <a:spcPts val="600"/>
              </a:spcAft>
              <a:buFontTx/>
              <a:buNone/>
              <a:defRPr/>
            </a:pP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Y − T − C = I + G −T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200" dirty="0">
                <a:ea typeface="ヒラギノ角ゴ Pro W3" pitchFamily="-84" charset="-128"/>
              </a:rPr>
              <a:t>The left side of the equation is simply 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S</a:t>
            </a:r>
            <a:r>
              <a:rPr lang="en-US" sz="2200" dirty="0">
                <a:ea typeface="ヒラギノ角ゴ Pro W3" pitchFamily="-84" charset="-128"/>
              </a:rPr>
              <a:t>, so</a:t>
            </a:r>
          </a:p>
          <a:p>
            <a:pPr marL="0" indent="0" algn="ctr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S = I + G −T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200" dirty="0">
                <a:ea typeface="ヒラギノ角ゴ Pro W3" pitchFamily="-84" charset="-128"/>
              </a:rPr>
              <a:t>Or equivalently</a:t>
            </a:r>
          </a:p>
          <a:p>
            <a:pPr>
              <a:spcBef>
                <a:spcPts val="600"/>
              </a:spcBef>
              <a:spcAft>
                <a:spcPts val="1200"/>
              </a:spcAft>
              <a:defRPr/>
            </a:pPr>
            <a:endParaRPr lang="en-US" sz="2200" dirty="0">
              <a:ea typeface="ヒラギノ角ゴ Pro W3" pitchFamily="-84" charset="-128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200" dirty="0">
                <a:ea typeface="ヒラギノ角ゴ Pro W3" pitchFamily="-84" charset="-128"/>
              </a:rPr>
              <a:t>This is the </a:t>
            </a:r>
            <a:r>
              <a:rPr lang="en-US" sz="2200" b="1" i="1" dirty="0">
                <a:ea typeface="ヒラギノ角ゴ Pro W3" pitchFamily="-84" charset="-128"/>
              </a:rPr>
              <a:t>IS relation</a:t>
            </a:r>
            <a:r>
              <a:rPr lang="en-US" sz="2200" dirty="0">
                <a:ea typeface="ヒラギノ角ゴ Pro W3" pitchFamily="-84" charset="-128"/>
              </a:rPr>
              <a:t>, which stands for “</a:t>
            </a:r>
            <a:r>
              <a:rPr lang="en-US" sz="2200" b="1" dirty="0">
                <a:ea typeface="ヒラギノ角ゴ Pro W3" pitchFamily="-84" charset="-128"/>
              </a:rPr>
              <a:t>I</a:t>
            </a:r>
            <a:r>
              <a:rPr lang="en-US" sz="2200" dirty="0">
                <a:ea typeface="ヒラギノ角ゴ Pro W3" pitchFamily="-84" charset="-128"/>
              </a:rPr>
              <a:t>nvestment equals </a:t>
            </a:r>
            <a:r>
              <a:rPr lang="en-US" sz="2200" b="1" dirty="0">
                <a:ea typeface="ヒラギノ角ゴ Pro W3" pitchFamily="-84" charset="-128"/>
              </a:rPr>
              <a:t>S</a:t>
            </a:r>
            <a:r>
              <a:rPr lang="en-US" sz="2200" dirty="0">
                <a:ea typeface="ヒラギノ角ゴ Pro W3" pitchFamily="-84" charset="-128"/>
              </a:rPr>
              <a:t>aving”.</a:t>
            </a:r>
          </a:p>
          <a:p>
            <a:pPr>
              <a:spcBef>
                <a:spcPts val="525"/>
              </a:spcBef>
              <a:defRPr/>
            </a:pPr>
            <a:endParaRPr lang="en-US" sz="2200" dirty="0">
              <a:ea typeface="ヒラギノ角ゴ Pro W3" pitchFamily="-84" charset="-128"/>
            </a:endParaRPr>
          </a:p>
          <a:p>
            <a:pPr marL="0" indent="0" algn="ctr">
              <a:spcBef>
                <a:spcPts val="525"/>
              </a:spcBef>
              <a:buFontTx/>
              <a:buNone/>
              <a:defRPr/>
            </a:pPr>
            <a:endParaRPr lang="en-US" sz="2200" i="1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  <a:defRPr/>
            </a:pPr>
            <a:endParaRPr lang="en-US" sz="2200" dirty="0">
              <a:ea typeface="ヒラギノ角ゴ Pro W3" pitchFamily="-84" charset="-128"/>
            </a:endParaRPr>
          </a:p>
        </p:txBody>
      </p:sp>
      <p:pic>
        <p:nvPicPr>
          <p:cNvPr id="34820" name="Picture 3" descr="eq03_10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932362"/>
            <a:ext cx="7097713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l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763000" cy="1143000"/>
          </a:xfrm>
        </p:spPr>
        <p:txBody>
          <a:bodyPr/>
          <a:lstStyle/>
          <a:p>
            <a:r>
              <a:rPr lang="en-US" sz="2400">
                <a:ea typeface="ヒラギノ角ゴ Pro W3" pitchFamily="-84" charset="-128"/>
              </a:rPr>
              <a:t>3-4 Investment Equals Saving: An Alternative</a:t>
            </a:r>
            <a:br>
              <a:rPr lang="en-US" sz="2400">
                <a:ea typeface="ヒラギノ角ゴ Pro W3" pitchFamily="-84" charset="-128"/>
              </a:rPr>
            </a:br>
            <a:r>
              <a:rPr lang="en-US" sz="2400">
                <a:ea typeface="ヒラギノ角ゴ Pro W3" pitchFamily="-84" charset="-128"/>
              </a:rPr>
              <a:t>Way of Thinking about Goods—Market Equilibrium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5105400"/>
          </a:xfrm>
        </p:spPr>
        <p:txBody>
          <a:bodyPr/>
          <a:lstStyle/>
          <a:p>
            <a:pPr>
              <a:spcBef>
                <a:spcPts val="525"/>
              </a:spcBef>
              <a:spcAft>
                <a:spcPts val="600"/>
              </a:spcAft>
              <a:defRPr/>
            </a:pPr>
            <a:r>
              <a:rPr lang="en-US" sz="2400" dirty="0">
                <a:ea typeface="ヒラギノ角ゴ Pro W3" pitchFamily="-84" charset="-128"/>
              </a:rPr>
              <a:t>Two equivalent ways of stating the condition for equilibrium in the goods market:</a:t>
            </a:r>
          </a:p>
          <a:p>
            <a:pPr marL="0" indent="0">
              <a:spcBef>
                <a:spcPts val="525"/>
              </a:spcBef>
              <a:spcAft>
                <a:spcPts val="600"/>
              </a:spcAft>
              <a:buNone/>
              <a:defRPr/>
            </a:pPr>
            <a:endParaRPr lang="en-US" sz="2400" dirty="0">
              <a:ea typeface="ヒラギノ角ゴ Pro W3" pitchFamily="-84" charset="-128"/>
            </a:endParaRPr>
          </a:p>
          <a:p>
            <a:pPr marL="0" indent="0" algn="ctr">
              <a:spcBef>
                <a:spcPts val="525"/>
              </a:spcBef>
              <a:spcAft>
                <a:spcPts val="600"/>
              </a:spcAft>
              <a:buFontTx/>
              <a:buNone/>
              <a:defRPr/>
            </a:pPr>
            <a:r>
              <a:rPr lang="en-US" sz="2400" dirty="0">
                <a:ea typeface="ヒラギノ角ゴ Pro W3" pitchFamily="-84" charset="-128"/>
              </a:rPr>
              <a:t>Production = Demand</a:t>
            </a:r>
          </a:p>
          <a:p>
            <a:pPr marL="0" indent="0" algn="ctr">
              <a:spcBef>
                <a:spcPts val="525"/>
              </a:spcBef>
              <a:spcAft>
                <a:spcPts val="600"/>
              </a:spcAft>
              <a:buFontTx/>
              <a:buNone/>
              <a:defRPr/>
            </a:pPr>
            <a:r>
              <a:rPr lang="en-US" sz="2400" dirty="0">
                <a:ea typeface="ヒラギノ角ゴ Pro W3" pitchFamily="-84" charset="-128"/>
              </a:rPr>
              <a:t>Investment = Saving</a:t>
            </a:r>
          </a:p>
          <a:p>
            <a:pPr>
              <a:spcBef>
                <a:spcPts val="525"/>
              </a:spcBef>
              <a:defRPr/>
            </a:pPr>
            <a:endParaRPr lang="en-US" sz="2400" dirty="0">
              <a:ea typeface="ヒラギノ角ゴ Pro W3" pitchFamily="-84" charset="-128"/>
            </a:endParaRPr>
          </a:p>
          <a:p>
            <a:pPr marL="0" indent="0" algn="ctr">
              <a:spcBef>
                <a:spcPts val="525"/>
              </a:spcBef>
              <a:buFontTx/>
              <a:buNone/>
              <a:defRPr/>
            </a:pPr>
            <a:endParaRPr lang="en-US" sz="2400" i="1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  <a:defRPr/>
            </a:pPr>
            <a:endParaRPr lang="en-US" sz="2400" dirty="0">
              <a:ea typeface="ヒラギノ角ゴ Pro W3" pitchFamily="-84" charset="-128"/>
            </a:endParaRPr>
          </a:p>
        </p:txBody>
      </p:sp>
    </p:spTree>
  </p:cSld>
  <p:clrMapOvr>
    <a:masterClrMapping/>
  </p:clrMapOvr>
  <p:transition>
    <p:strips dir="l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763000" cy="1143000"/>
          </a:xfrm>
        </p:spPr>
        <p:txBody>
          <a:bodyPr/>
          <a:lstStyle/>
          <a:p>
            <a:r>
              <a:rPr lang="en-US" sz="2400">
                <a:ea typeface="ヒラギノ角ゴ Pro W3" pitchFamily="-84" charset="-128"/>
              </a:rPr>
              <a:t>3-4 Investment Equals Saving: An Alternative</a:t>
            </a:r>
            <a:br>
              <a:rPr lang="en-US" sz="2400">
                <a:ea typeface="ヒラギノ角ゴ Pro W3" pitchFamily="-84" charset="-128"/>
              </a:rPr>
            </a:br>
            <a:r>
              <a:rPr lang="en-US" sz="2400">
                <a:ea typeface="ヒラギノ角ゴ Pro W3" pitchFamily="-84" charset="-128"/>
              </a:rPr>
              <a:t>Way of Thinking about Goods—Market Equilibrium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5105400"/>
          </a:xfrm>
        </p:spPr>
        <p:txBody>
          <a:bodyPr/>
          <a:lstStyle/>
          <a:p>
            <a:pPr>
              <a:spcBef>
                <a:spcPts val="525"/>
              </a:spcBef>
              <a:spcAft>
                <a:spcPts val="600"/>
              </a:spcAft>
              <a:defRPr/>
            </a:pPr>
            <a:r>
              <a:rPr lang="en-US" sz="2200" dirty="0">
                <a:ea typeface="ヒラギノ角ゴ Pro W3" pitchFamily="-84" charset="-128"/>
              </a:rPr>
              <a:t>We can also derive equation (3.8) using equation (3.10).</a:t>
            </a:r>
          </a:p>
          <a:p>
            <a:pPr>
              <a:spcBef>
                <a:spcPts val="525"/>
              </a:spcBef>
              <a:spcAft>
                <a:spcPts val="600"/>
              </a:spcAft>
              <a:defRPr/>
            </a:pPr>
            <a:r>
              <a:rPr lang="en-US" sz="2200" dirty="0">
                <a:ea typeface="ヒラギノ角ゴ Pro W3" pitchFamily="-84" charset="-128"/>
              </a:rPr>
              <a:t>Because consumption behavior implies that:</a:t>
            </a:r>
          </a:p>
          <a:p>
            <a:pPr marL="0" indent="0">
              <a:spcBef>
                <a:spcPts val="525"/>
              </a:spcBef>
              <a:spcAft>
                <a:spcPts val="600"/>
              </a:spcAft>
              <a:buFontTx/>
              <a:buNone/>
              <a:defRPr/>
            </a:pPr>
            <a:r>
              <a:rPr lang="en-US" sz="26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		S = Y − T − C</a:t>
            </a:r>
          </a:p>
          <a:p>
            <a:pPr marL="0" indent="0">
              <a:spcBef>
                <a:spcPts val="525"/>
              </a:spcBef>
              <a:spcAft>
                <a:spcPts val="600"/>
              </a:spcAft>
              <a:buFontTx/>
              <a:buNone/>
              <a:defRPr/>
            </a:pPr>
            <a:r>
              <a:rPr lang="en-US" sz="26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		   = Y − T − c</a:t>
            </a:r>
            <a:r>
              <a:rPr lang="en-US" sz="2600" baseline="-25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0</a:t>
            </a:r>
            <a:r>
              <a:rPr lang="en-US" sz="26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− c</a:t>
            </a:r>
            <a:r>
              <a:rPr lang="en-US" sz="2600" baseline="-25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1</a:t>
            </a:r>
            <a:r>
              <a:rPr lang="en-US" sz="26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(</a:t>
            </a:r>
            <a:r>
              <a:rPr lang="en-US" sz="26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Y − T </a:t>
            </a:r>
            <a:r>
              <a:rPr lang="en-US" sz="26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)</a:t>
            </a:r>
          </a:p>
          <a:p>
            <a:pPr marL="0" indent="0">
              <a:spcBef>
                <a:spcPts val="525"/>
              </a:spcBef>
              <a:spcAft>
                <a:spcPts val="600"/>
              </a:spcAft>
              <a:buFontTx/>
              <a:buNone/>
              <a:defRPr/>
            </a:pPr>
            <a:r>
              <a:rPr lang="en-US" sz="2200" dirty="0">
                <a:ea typeface="ヒラギノ角ゴ Pro W3" pitchFamily="-84" charset="-128"/>
              </a:rPr>
              <a:t>    Rearranging terms, so</a:t>
            </a:r>
          </a:p>
          <a:p>
            <a:pPr marL="0" indent="0">
              <a:spcBef>
                <a:spcPts val="525"/>
              </a:spcBef>
              <a:spcAft>
                <a:spcPts val="600"/>
              </a:spcAft>
              <a:buFontTx/>
              <a:buNone/>
              <a:defRPr/>
            </a:pPr>
            <a:endParaRPr lang="en-US" sz="900" dirty="0">
              <a:ea typeface="ヒラギノ角ゴ Pro W3" pitchFamily="-84" charset="-128"/>
            </a:endParaRPr>
          </a:p>
          <a:p>
            <a:pPr marL="0" indent="0">
              <a:spcBef>
                <a:spcPts val="525"/>
              </a:spcBef>
              <a:spcAft>
                <a:spcPts val="600"/>
              </a:spcAft>
              <a:buFontTx/>
              <a:buNone/>
              <a:defRPr/>
            </a:pPr>
            <a:endParaRPr lang="en-US" sz="22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  <a:spcAft>
                <a:spcPts val="600"/>
              </a:spcAft>
              <a:defRPr/>
            </a:pPr>
            <a:r>
              <a:rPr lang="en-US" sz="26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(1−</a:t>
            </a:r>
            <a:r>
              <a:rPr lang="en-US" sz="26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c</a:t>
            </a:r>
            <a:r>
              <a:rPr lang="en-US" sz="2600" baseline="-25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1</a:t>
            </a:r>
            <a:r>
              <a:rPr lang="en-US" sz="26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) </a:t>
            </a:r>
            <a:r>
              <a:rPr lang="en-US" sz="2200" dirty="0">
                <a:ea typeface="ヒラギノ角ゴ Pro W3" pitchFamily="-84" charset="-128"/>
              </a:rPr>
              <a:t>is called the </a:t>
            </a:r>
            <a:r>
              <a:rPr lang="en-US" sz="2200" b="1" dirty="0">
                <a:ea typeface="ヒラギノ角ゴ Pro W3" pitchFamily="-84" charset="-128"/>
              </a:rPr>
              <a:t>propensity to save</a:t>
            </a:r>
            <a:r>
              <a:rPr lang="en-US" sz="2200" dirty="0">
                <a:ea typeface="ヒラギノ角ゴ Pro W3" pitchFamily="-84" charset="-128"/>
              </a:rPr>
              <a:t>, which is between zero and one.</a:t>
            </a:r>
          </a:p>
          <a:p>
            <a:pPr marL="0" indent="0">
              <a:spcBef>
                <a:spcPts val="525"/>
              </a:spcBef>
              <a:spcAft>
                <a:spcPts val="600"/>
              </a:spcAft>
              <a:buFontTx/>
              <a:buNone/>
              <a:defRPr/>
            </a:pPr>
            <a:endParaRPr lang="en-US" i="1" dirty="0">
              <a:latin typeface="Times New Roman" panose="02020603050405020304" pitchFamily="18" charset="0"/>
              <a:ea typeface="ヒラギノ角ゴ Pro W3" pitchFamily="-84" charset="-128"/>
              <a:cs typeface="Times New Roman" panose="02020603050405020304" pitchFamily="18" charset="0"/>
            </a:endParaRPr>
          </a:p>
          <a:p>
            <a:pPr marL="0" indent="0">
              <a:spcBef>
                <a:spcPts val="525"/>
              </a:spcBef>
              <a:spcAft>
                <a:spcPts val="600"/>
              </a:spcAft>
              <a:buFontTx/>
              <a:buNone/>
              <a:defRPr/>
            </a:pPr>
            <a:endParaRPr lang="en-US" i="1" dirty="0">
              <a:latin typeface="Times New Roman" panose="02020603050405020304" pitchFamily="18" charset="0"/>
              <a:ea typeface="ヒラギノ角ゴ Pro W3" pitchFamily="-84" charset="-128"/>
              <a:cs typeface="Times New Roman" panose="02020603050405020304" pitchFamily="18" charset="0"/>
            </a:endParaRPr>
          </a:p>
          <a:p>
            <a:pPr>
              <a:spcBef>
                <a:spcPts val="525"/>
              </a:spcBef>
              <a:defRPr/>
            </a:pPr>
            <a:endParaRPr lang="en-US" sz="2200" dirty="0">
              <a:ea typeface="ヒラギノ角ゴ Pro W3" pitchFamily="-84" charset="-128"/>
            </a:endParaRPr>
          </a:p>
          <a:p>
            <a:pPr marL="0" indent="0" algn="ctr">
              <a:spcBef>
                <a:spcPts val="525"/>
              </a:spcBef>
              <a:buFontTx/>
              <a:buNone/>
              <a:defRPr/>
            </a:pPr>
            <a:endParaRPr lang="en-US" sz="2200" i="1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  <a:defRPr/>
            </a:pPr>
            <a:endParaRPr lang="en-US" sz="2200" dirty="0">
              <a:ea typeface="ヒラギノ角ゴ Pro W3" pitchFamily="-84" charset="-128"/>
            </a:endParaRPr>
          </a:p>
        </p:txBody>
      </p:sp>
      <p:pic>
        <p:nvPicPr>
          <p:cNvPr id="36868" name="Picture 4" descr="eq03_11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200" y="3962400"/>
            <a:ext cx="767080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l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763000" cy="1143000"/>
          </a:xfrm>
        </p:spPr>
        <p:txBody>
          <a:bodyPr/>
          <a:lstStyle/>
          <a:p>
            <a:r>
              <a:rPr lang="en-US" sz="2400">
                <a:ea typeface="ヒラギノ角ゴ Pro W3" pitchFamily="-84" charset="-128"/>
              </a:rPr>
              <a:t>3-4 Investment Equals Saving: An Alternative</a:t>
            </a:r>
            <a:br>
              <a:rPr lang="en-US" sz="2400">
                <a:ea typeface="ヒラギノ角ゴ Pro W3" pitchFamily="-84" charset="-128"/>
              </a:rPr>
            </a:br>
            <a:r>
              <a:rPr lang="en-US" sz="2400">
                <a:ea typeface="ヒラギノ角ゴ Pro W3" pitchFamily="-84" charset="-128"/>
              </a:rPr>
              <a:t>Way of Thinking about Goods—Market Equilibrium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5105400"/>
          </a:xfrm>
        </p:spPr>
        <p:txBody>
          <a:bodyPr/>
          <a:lstStyle/>
          <a:p>
            <a:pPr>
              <a:spcBef>
                <a:spcPts val="525"/>
              </a:spcBef>
              <a:spcAft>
                <a:spcPts val="600"/>
              </a:spcAft>
              <a:defRPr/>
            </a:pPr>
            <a:r>
              <a:rPr lang="en-US" sz="2200" dirty="0">
                <a:ea typeface="ヒラギノ角ゴ Pro W3" pitchFamily="-84" charset="-128"/>
              </a:rPr>
              <a:t>In equilibrium, 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I = S</a:t>
            </a:r>
            <a:r>
              <a:rPr lang="en-US" sz="2200" dirty="0">
                <a:ea typeface="ヒラギノ角ゴ Pro W3" pitchFamily="-84" charset="-128"/>
              </a:rPr>
              <a:t>, so that equation (3.10) becomes:</a:t>
            </a:r>
          </a:p>
          <a:p>
            <a:pPr marL="0" indent="0">
              <a:spcBef>
                <a:spcPts val="525"/>
              </a:spcBef>
              <a:spcAft>
                <a:spcPts val="600"/>
              </a:spcAft>
              <a:buFontTx/>
              <a:buNone/>
              <a:defRPr/>
            </a:pPr>
            <a:r>
              <a:rPr lang="en-US" sz="2400" dirty="0">
                <a:ea typeface="ヒラギノ角ゴ Pro W3" pitchFamily="-84" charset="-128"/>
              </a:rPr>
              <a:t>	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I = −c</a:t>
            </a:r>
            <a:r>
              <a:rPr lang="en-US" baseline="-25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0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+ </a:t>
            </a:r>
            <a:r>
              <a:rPr lang="en-US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(1 − 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c</a:t>
            </a:r>
            <a:r>
              <a:rPr lang="en-US" baseline="-25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1</a:t>
            </a:r>
            <a:r>
              <a:rPr lang="en-US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)(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Y − T </a:t>
            </a:r>
            <a:r>
              <a:rPr lang="en-US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) + (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T − G </a:t>
            </a:r>
            <a:r>
              <a:rPr lang="en-US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) </a:t>
            </a: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200" dirty="0">
                <a:ea typeface="ヒラギノ角ゴ Pro W3" pitchFamily="-84" charset="-128"/>
              </a:rPr>
              <a:t> Solve for output:</a:t>
            </a:r>
          </a:p>
          <a:p>
            <a:pPr marL="0" indent="0">
              <a:spcBef>
                <a:spcPts val="525"/>
              </a:spcBef>
              <a:spcAft>
                <a:spcPts val="600"/>
              </a:spcAft>
              <a:buFontTx/>
              <a:buNone/>
              <a:defRPr/>
            </a:pPr>
            <a:endParaRPr lang="en-US" sz="2200" dirty="0">
              <a:ea typeface="ヒラギノ角ゴ Pro W3" pitchFamily="-84" charset="-128"/>
            </a:endParaRPr>
          </a:p>
          <a:p>
            <a:pPr marL="0" indent="0">
              <a:spcBef>
                <a:spcPts val="525"/>
              </a:spcBef>
              <a:spcAft>
                <a:spcPts val="600"/>
              </a:spcAft>
              <a:buFontTx/>
              <a:buNone/>
              <a:defRPr/>
            </a:pPr>
            <a:endParaRPr lang="en-US" sz="2200" dirty="0">
              <a:ea typeface="ヒラギノ角ゴ Pro W3" pitchFamily="-84" charset="-128"/>
            </a:endParaRPr>
          </a:p>
          <a:p>
            <a:pPr marL="0" indent="339725">
              <a:spcBef>
                <a:spcPts val="525"/>
              </a:spcBef>
              <a:spcAft>
                <a:spcPts val="600"/>
              </a:spcAft>
              <a:buFontTx/>
              <a:buNone/>
              <a:defRPr/>
            </a:pPr>
            <a:r>
              <a:rPr lang="en-US" sz="2200" dirty="0">
                <a:ea typeface="ヒラギノ角ゴ Pro W3" pitchFamily="-84" charset="-128"/>
              </a:rPr>
              <a:t>  which is the same as equation (3.8).</a:t>
            </a:r>
          </a:p>
          <a:p>
            <a:pPr marL="0" indent="0">
              <a:spcBef>
                <a:spcPts val="525"/>
              </a:spcBef>
              <a:spcAft>
                <a:spcPts val="600"/>
              </a:spcAft>
              <a:buFontTx/>
              <a:buNone/>
              <a:defRPr/>
            </a:pP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		</a:t>
            </a:r>
          </a:p>
          <a:p>
            <a:pPr marL="0" indent="0">
              <a:spcBef>
                <a:spcPts val="525"/>
              </a:spcBef>
              <a:spcAft>
                <a:spcPts val="600"/>
              </a:spcAft>
              <a:buFontTx/>
              <a:buNone/>
              <a:defRPr/>
            </a:pPr>
            <a:endParaRPr lang="en-US" i="1" dirty="0">
              <a:latin typeface="Times New Roman" panose="02020603050405020304" pitchFamily="18" charset="0"/>
              <a:ea typeface="ヒラギノ角ゴ Pro W3" pitchFamily="-84" charset="-128"/>
              <a:cs typeface="Times New Roman" panose="02020603050405020304" pitchFamily="18" charset="0"/>
            </a:endParaRPr>
          </a:p>
          <a:p>
            <a:pPr>
              <a:spcBef>
                <a:spcPts val="525"/>
              </a:spcBef>
              <a:defRPr/>
            </a:pPr>
            <a:endParaRPr lang="en-US" sz="2200" dirty="0">
              <a:ea typeface="ヒラギノ角ゴ Pro W3" pitchFamily="-84" charset="-128"/>
            </a:endParaRPr>
          </a:p>
          <a:p>
            <a:pPr marL="0" indent="0" algn="ctr">
              <a:spcBef>
                <a:spcPts val="525"/>
              </a:spcBef>
              <a:buFontTx/>
              <a:buNone/>
              <a:defRPr/>
            </a:pPr>
            <a:endParaRPr lang="en-US" sz="2200" i="1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  <a:defRPr/>
            </a:pPr>
            <a:endParaRPr lang="en-US" sz="2200" dirty="0">
              <a:ea typeface="ヒラギノ角ゴ Pro W3" pitchFamily="-84" charset="-128"/>
            </a:endParaRPr>
          </a:p>
        </p:txBody>
      </p:sp>
      <p:pic>
        <p:nvPicPr>
          <p:cNvPr id="37892" name="Picture 5" descr="eq03_12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971800"/>
            <a:ext cx="737711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l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763000" cy="1143000"/>
          </a:xfrm>
        </p:spPr>
        <p:txBody>
          <a:bodyPr/>
          <a:lstStyle/>
          <a:p>
            <a:r>
              <a:rPr lang="en-US" sz="2800" dirty="0" err="1">
                <a:ea typeface="ヒラギノ角ゴ Pro W3" pitchFamily="-84" charset="-128"/>
              </a:rPr>
              <a:t>Tasarruf</a:t>
            </a:r>
            <a:r>
              <a:rPr lang="en-US" sz="2800" dirty="0">
                <a:ea typeface="ヒラギノ角ゴ Pro W3" pitchFamily="-84" charset="-128"/>
              </a:rPr>
              <a:t> </a:t>
            </a:r>
            <a:r>
              <a:rPr lang="en-US" sz="2800" dirty="0" err="1">
                <a:ea typeface="ヒラギノ角ゴ Pro W3" pitchFamily="-84" charset="-128"/>
              </a:rPr>
              <a:t>Paradoksu</a:t>
            </a:r>
            <a:endParaRPr lang="en-US" sz="2800" dirty="0">
              <a:ea typeface="ヒラギノ角ゴ Pro W3" pitchFamily="-84" charset="-12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5105400"/>
          </a:xfrm>
        </p:spPr>
        <p:txBody>
          <a:bodyPr/>
          <a:lstStyle/>
          <a:p>
            <a:pPr>
              <a:spcBef>
                <a:spcPts val="525"/>
              </a:spcBef>
              <a:spcAft>
                <a:spcPts val="600"/>
              </a:spcAft>
              <a:defRPr/>
            </a:pPr>
            <a:r>
              <a:rPr lang="en-US" sz="2200" dirty="0" err="1">
                <a:ea typeface="ヒラギノ角ゴ Pro W3" pitchFamily="-84" charset="-128"/>
              </a:rPr>
              <a:t>Tüketiciler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daha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fazla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tasarruf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yapmaya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karar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verdiğinde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6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c</a:t>
            </a:r>
            <a:r>
              <a:rPr lang="en-US" sz="2600" baseline="-25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0</a:t>
            </a:r>
            <a:r>
              <a:rPr lang="en-US" sz="26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düşer</a:t>
            </a:r>
            <a:r>
              <a:rPr lang="en-US" sz="22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  <a:spcAft>
                <a:spcPts val="600"/>
              </a:spcAft>
              <a:defRPr/>
            </a:pP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Çıktı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miktarı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düşer</a:t>
            </a:r>
            <a:endParaRPr lang="en-US" sz="2200" dirty="0">
              <a:ea typeface="ヒラギノ角ゴ Pro W3" pitchFamily="-84" charset="-128"/>
              <a:cs typeface="Times New Roman" panose="02020603050405020304" pitchFamily="18" charset="0"/>
            </a:endParaRPr>
          </a:p>
          <a:p>
            <a:pPr>
              <a:spcBef>
                <a:spcPts val="525"/>
              </a:spcBef>
              <a:spcAft>
                <a:spcPts val="600"/>
              </a:spcAft>
              <a:defRPr/>
            </a:pP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Toplam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tasarruf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değişmez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>
                <a:ea typeface="ヒラギノ角ゴ Pro W3" pitchFamily="-84" charset="-128"/>
              </a:rPr>
              <a:t>:</a:t>
            </a:r>
          </a:p>
          <a:p>
            <a:pPr marL="0" indent="0">
              <a:spcBef>
                <a:spcPts val="525"/>
              </a:spcBef>
              <a:spcAft>
                <a:spcPts val="600"/>
              </a:spcAft>
              <a:buFontTx/>
              <a:buNone/>
              <a:defRPr/>
            </a:pPr>
            <a:r>
              <a:rPr lang="en-US" sz="26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		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I = S + </a:t>
            </a:r>
            <a:r>
              <a:rPr lang="en-US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T</a:t>
            </a:r>
            <a:r>
              <a:rPr lang="en-US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− G </a:t>
            </a:r>
            <a:r>
              <a:rPr lang="en-US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) </a:t>
            </a:r>
          </a:p>
          <a:p>
            <a:pPr marL="395288" indent="-395288">
              <a:spcBef>
                <a:spcPts val="525"/>
              </a:spcBef>
              <a:spcAft>
                <a:spcPts val="600"/>
              </a:spcAft>
              <a:defRPr/>
            </a:pPr>
            <a:r>
              <a:rPr lang="en-US" sz="2200" i="1" dirty="0">
                <a:ea typeface="ヒラギノ角ゴ Pro W3" pitchFamily="-84" charset="-128"/>
                <a:cs typeface="Times New Roman" panose="02020603050405020304" pitchFamily="18" charset="0"/>
              </a:rPr>
              <a:t>S, 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I</a:t>
            </a:r>
            <a:r>
              <a:rPr lang="en-US" sz="2200" i="1" dirty="0">
                <a:ea typeface="ヒラギノ角ゴ Pro W3" pitchFamily="-84" charset="-128"/>
                <a:cs typeface="Times New Roman" panose="02020603050405020304" pitchFamily="18" charset="0"/>
              </a:rPr>
              <a:t>, 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T</a:t>
            </a:r>
            <a:r>
              <a:rPr lang="en-US" sz="2200" i="1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or</a:t>
            </a:r>
            <a:r>
              <a:rPr lang="en-US" sz="2200" i="1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G</a:t>
            </a:r>
            <a:r>
              <a:rPr lang="en-US" sz="2200" i="1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ea typeface="ヒラギノ角ゴ Pro W3" pitchFamily="-84" charset="-128"/>
                <a:cs typeface="Times New Roman" panose="02020603050405020304" pitchFamily="18" charset="0"/>
              </a:rPr>
              <a:t>değişmeden</a:t>
            </a:r>
            <a:r>
              <a:rPr lang="en-US" sz="2200" i="1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ea typeface="ヒラギノ角ゴ Pro W3" pitchFamily="-84" charset="-128"/>
                <a:cs typeface="Times New Roman" panose="02020603050405020304" pitchFamily="18" charset="0"/>
              </a:rPr>
              <a:t>varsayım</a:t>
            </a:r>
            <a:r>
              <a:rPr lang="en-US" sz="2200" i="1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i="1" dirty="0" err="1">
                <a:ea typeface="ヒラギノ角ゴ Pro W3" pitchFamily="-84" charset="-128"/>
                <a:cs typeface="Times New Roman" panose="02020603050405020304" pitchFamily="18" charset="0"/>
              </a:rPr>
              <a:t>gereği</a:t>
            </a:r>
            <a:r>
              <a:rPr lang="en-US" sz="2200" i="1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i="1">
                <a:ea typeface="ヒラギノ角ゴ Pro W3" pitchFamily="-84" charset="-128"/>
                <a:cs typeface="Times New Roman" panose="02020603050405020304" pitchFamily="18" charset="0"/>
              </a:rPr>
              <a:t>değişmeyecektir</a:t>
            </a:r>
            <a:endParaRPr lang="en-US" sz="2200" dirty="0">
              <a:ea typeface="ヒラギノ角ゴ Pro W3" pitchFamily="-84" charset="-128"/>
            </a:endParaRPr>
          </a:p>
          <a:p>
            <a:pPr marL="0" indent="0">
              <a:spcBef>
                <a:spcPts val="525"/>
              </a:spcBef>
              <a:spcAft>
                <a:spcPts val="600"/>
              </a:spcAft>
              <a:buFontTx/>
              <a:buNone/>
              <a:defRPr/>
            </a:pP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		</a:t>
            </a:r>
          </a:p>
          <a:p>
            <a:pPr marL="0" indent="0">
              <a:spcBef>
                <a:spcPts val="525"/>
              </a:spcBef>
              <a:spcAft>
                <a:spcPts val="600"/>
              </a:spcAft>
              <a:buFontTx/>
              <a:buNone/>
              <a:defRPr/>
            </a:pPr>
            <a:endParaRPr lang="en-US" i="1" dirty="0">
              <a:latin typeface="Times New Roman" panose="02020603050405020304" pitchFamily="18" charset="0"/>
              <a:ea typeface="ヒラギノ角ゴ Pro W3" pitchFamily="-84" charset="-128"/>
              <a:cs typeface="Times New Roman" panose="02020603050405020304" pitchFamily="18" charset="0"/>
            </a:endParaRPr>
          </a:p>
          <a:p>
            <a:pPr>
              <a:spcBef>
                <a:spcPts val="525"/>
              </a:spcBef>
              <a:defRPr/>
            </a:pPr>
            <a:endParaRPr lang="en-US" sz="2200" dirty="0">
              <a:ea typeface="ヒラギノ角ゴ Pro W3" pitchFamily="-84" charset="-128"/>
            </a:endParaRPr>
          </a:p>
          <a:p>
            <a:pPr marL="0" indent="0" algn="ctr">
              <a:spcBef>
                <a:spcPts val="525"/>
              </a:spcBef>
              <a:buFontTx/>
              <a:buNone/>
              <a:defRPr/>
            </a:pPr>
            <a:endParaRPr lang="en-US" sz="2200" i="1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  <a:defRPr/>
            </a:pPr>
            <a:endParaRPr lang="en-US" sz="2200" dirty="0">
              <a:ea typeface="ヒラギノ角ゴ Pro W3" pitchFamily="-84" charset="-128"/>
            </a:endParaRPr>
          </a:p>
        </p:txBody>
      </p:sp>
    </p:spTree>
  </p:cSld>
  <p:clrMapOvr>
    <a:masterClrMapping/>
  </p:clrMapOvr>
  <p:transition>
    <p:strips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ヒラギノ角ゴ Pro W3" pitchFamily="-84" charset="-128"/>
              </a:rPr>
              <a:t>GDP </a:t>
            </a:r>
            <a:r>
              <a:rPr lang="en-US" dirty="0" err="1">
                <a:ea typeface="ヒラギノ角ゴ Pro W3" pitchFamily="-84" charset="-128"/>
              </a:rPr>
              <a:t>Harcamalarla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Ölçüm</a:t>
            </a:r>
            <a:endParaRPr lang="en-US" dirty="0">
              <a:ea typeface="ヒラギノ角ゴ Pro W3" pitchFamily="-84" charset="-12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195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1295400"/>
                <a:ext cx="8382000" cy="4648200"/>
              </a:xfrm>
            </p:spPr>
            <p:txBody>
              <a:bodyPr/>
              <a:lstStyle/>
              <a:p>
                <a:pPr>
                  <a:spcBef>
                    <a:spcPts val="525"/>
                  </a:spcBef>
                </a:pPr>
                <a:r>
                  <a:rPr lang="en-US" sz="2000" b="1" dirty="0" err="1">
                    <a:ea typeface="ヒラギノ角ゴ Pro W3" pitchFamily="-84" charset="-128"/>
                  </a:rPr>
                  <a:t>Tüketim</a:t>
                </a:r>
                <a:r>
                  <a:rPr lang="en-US" sz="2000" b="1" dirty="0">
                    <a:ea typeface="ヒラギノ角ゴ Pro W3" pitchFamily="-84" charset="-128"/>
                  </a:rPr>
                  <a:t> </a:t>
                </a:r>
                <a:r>
                  <a:rPr lang="en-US" sz="2000" dirty="0">
                    <a:ea typeface="ヒラギノ角ゴ Pro W3" pitchFamily="-84" charset="-128"/>
                  </a:rPr>
                  <a:t>(</a:t>
                </a:r>
                <a:r>
                  <a:rPr lang="en-US" sz="2000" i="1" dirty="0">
                    <a:ea typeface="ヒラギノ角ゴ Pro W3" pitchFamily="-84" charset="-128"/>
                  </a:rPr>
                  <a:t>C</a:t>
                </a:r>
                <a:r>
                  <a:rPr lang="en-US" sz="2000" dirty="0">
                    <a:ea typeface="ヒラギノ角ゴ Pro W3" pitchFamily="-84" charset="-128"/>
                  </a:rPr>
                  <a:t>): </a:t>
                </a:r>
                <a:r>
                  <a:rPr lang="en-US" sz="2000" dirty="0" err="1">
                    <a:ea typeface="ヒラギノ角ゴ Pro W3" pitchFamily="-84" charset="-128"/>
                  </a:rPr>
                  <a:t>tüketicilerin</a:t>
                </a:r>
                <a:r>
                  <a:rPr lang="en-US" sz="2000" dirty="0">
                    <a:ea typeface="ヒラギノ角ゴ Pro W3" pitchFamily="-84" charset="-128"/>
                  </a:rPr>
                  <a:t> satin </a:t>
                </a:r>
                <a:r>
                  <a:rPr lang="en-US" sz="2000" dirty="0" err="1">
                    <a:ea typeface="ヒラギノ角ゴ Pro W3" pitchFamily="-84" charset="-128"/>
                  </a:rPr>
                  <a:t>aldığı</a:t>
                </a:r>
                <a:r>
                  <a:rPr lang="en-US" sz="2000" dirty="0">
                    <a:ea typeface="ヒラギノ角ゴ Pro W3" pitchFamily="-84" charset="-128"/>
                  </a:rPr>
                  <a:t> mal </a:t>
                </a:r>
                <a:r>
                  <a:rPr lang="en-US" sz="2000" dirty="0" err="1">
                    <a:ea typeface="ヒラギノ角ゴ Pro W3" pitchFamily="-84" charset="-128"/>
                  </a:rPr>
                  <a:t>ve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hizmetler</a:t>
                </a:r>
                <a:endParaRPr lang="en-US" sz="2000" dirty="0">
                  <a:ea typeface="ヒラギノ角ゴ Pro W3" pitchFamily="-84" charset="-128"/>
                </a:endParaRPr>
              </a:p>
              <a:p>
                <a:pPr>
                  <a:spcBef>
                    <a:spcPts val="525"/>
                  </a:spcBef>
                </a:pPr>
                <a:r>
                  <a:rPr lang="en-US" sz="2000" b="1" dirty="0" err="1">
                    <a:ea typeface="ヒラギノ角ゴ Pro W3" pitchFamily="-84" charset="-128"/>
                  </a:rPr>
                  <a:t>Yatırım</a:t>
                </a:r>
                <a:r>
                  <a:rPr lang="en-US" sz="2000" dirty="0">
                    <a:ea typeface="ヒラギノ角ゴ Pro W3" pitchFamily="-84" charset="-128"/>
                  </a:rPr>
                  <a:t> (</a:t>
                </a:r>
                <a:r>
                  <a:rPr lang="en-US" sz="2000" i="1" dirty="0">
                    <a:ea typeface="ヒラギノ角ゴ Pro W3" pitchFamily="-84" charset="-128"/>
                  </a:rPr>
                  <a:t>I</a:t>
                </a:r>
                <a:r>
                  <a:rPr lang="en-US" sz="2000" dirty="0">
                    <a:ea typeface="ヒラギノ角ゴ Pro W3" pitchFamily="-84" charset="-128"/>
                  </a:rPr>
                  <a:t>) </a:t>
                </a:r>
                <a:r>
                  <a:rPr lang="en-US" sz="2000" dirty="0" err="1">
                    <a:ea typeface="ヒラギノ角ゴ Pro W3" pitchFamily="-84" charset="-128"/>
                  </a:rPr>
                  <a:t>sabit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yatırım</a:t>
                </a:r>
                <a:r>
                  <a:rPr lang="en-US" sz="2000" dirty="0">
                    <a:ea typeface="ヒラギノ角ゴ Pro W3" pitchFamily="-84" charset="-128"/>
                  </a:rPr>
                  <a:t>: </a:t>
                </a:r>
                <a:r>
                  <a:rPr lang="en-US" sz="2000" dirty="0" err="1">
                    <a:ea typeface="ヒラギノ角ゴ Pro W3" pitchFamily="-84" charset="-128"/>
                  </a:rPr>
                  <a:t>bina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ve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bina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dışı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yatırımlar</a:t>
                </a:r>
                <a:endParaRPr lang="en-US" sz="2000" dirty="0">
                  <a:ea typeface="ヒラギノ角ゴ Pro W3" pitchFamily="-84" charset="-128"/>
                </a:endParaRPr>
              </a:p>
              <a:p>
                <a:pPr>
                  <a:spcBef>
                    <a:spcPts val="525"/>
                  </a:spcBef>
                </a:pPr>
                <a:r>
                  <a:rPr lang="en-US" sz="2000" b="1" dirty="0" err="1">
                    <a:ea typeface="ヒラギノ角ゴ Pro W3" pitchFamily="-84" charset="-128"/>
                  </a:rPr>
                  <a:t>Hükümet</a:t>
                </a:r>
                <a:r>
                  <a:rPr lang="en-US" sz="2000" b="1" dirty="0">
                    <a:ea typeface="ヒラギノ角ゴ Pro W3" pitchFamily="-84" charset="-128"/>
                  </a:rPr>
                  <a:t> </a:t>
                </a:r>
                <a:r>
                  <a:rPr lang="en-US" sz="2000" b="1" dirty="0" err="1">
                    <a:ea typeface="ヒラギノ角ゴ Pro W3" pitchFamily="-84" charset="-128"/>
                  </a:rPr>
                  <a:t>alımları</a:t>
                </a:r>
                <a:r>
                  <a:rPr lang="en-US" sz="2000" b="1" dirty="0">
                    <a:ea typeface="ヒラギノ角ゴ Pro W3" pitchFamily="-84" charset="-128"/>
                  </a:rPr>
                  <a:t> </a:t>
                </a:r>
                <a:r>
                  <a:rPr lang="en-US" sz="2000" dirty="0">
                    <a:ea typeface="ヒラギノ角ゴ Pro W3" pitchFamily="-84" charset="-128"/>
                  </a:rPr>
                  <a:t>(</a:t>
                </a:r>
                <a:r>
                  <a:rPr lang="en-US" sz="2000" i="1" dirty="0">
                    <a:ea typeface="ヒラギノ角ゴ Pro W3" pitchFamily="-84" charset="-128"/>
                  </a:rPr>
                  <a:t>G</a:t>
                </a:r>
                <a:r>
                  <a:rPr lang="en-US" sz="2000" dirty="0">
                    <a:ea typeface="ヒラギノ角ゴ Pro W3" pitchFamily="-84" charset="-128"/>
                  </a:rPr>
                  <a:t>): </a:t>
                </a:r>
                <a:r>
                  <a:rPr lang="en-US" sz="2000" dirty="0" err="1">
                    <a:ea typeface="ヒラギノ角ゴ Pro W3" pitchFamily="-84" charset="-128"/>
                  </a:rPr>
                  <a:t>Karşılıksız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transferler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haricinde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hükümetin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harcamaları</a:t>
                </a:r>
                <a:endParaRPr lang="en-US" sz="2000" dirty="0">
                  <a:ea typeface="ヒラギノ角ゴ Pro W3" pitchFamily="-84" charset="-128"/>
                </a:endParaRPr>
              </a:p>
              <a:p>
                <a:pPr>
                  <a:spcBef>
                    <a:spcPts val="525"/>
                  </a:spcBef>
                </a:pPr>
                <a:r>
                  <a:rPr lang="en-US" sz="2000" b="1" dirty="0" err="1">
                    <a:ea typeface="ヒラギノ角ゴ Pro W3" pitchFamily="-84" charset="-128"/>
                  </a:rPr>
                  <a:t>İhracat</a:t>
                </a:r>
                <a:r>
                  <a:rPr lang="en-US" sz="2000" b="1" dirty="0">
                    <a:ea typeface="ヒラギノ角ゴ Pro W3" pitchFamily="-84" charset="-128"/>
                  </a:rPr>
                  <a:t> </a:t>
                </a:r>
                <a:r>
                  <a:rPr lang="en-US" sz="2000" dirty="0">
                    <a:ea typeface="ヒラギノ角ゴ Pro W3" pitchFamily="-84" charset="-128"/>
                  </a:rPr>
                  <a:t>(</a:t>
                </a:r>
                <a:r>
                  <a:rPr lang="en-US" sz="2000" i="1" dirty="0">
                    <a:ea typeface="ヒラギノ角ゴ Pro W3" pitchFamily="-84" charset="-128"/>
                  </a:rPr>
                  <a:t>X</a:t>
                </a:r>
                <a:r>
                  <a:rPr lang="en-US" sz="2000" dirty="0">
                    <a:ea typeface="ヒラギノ角ゴ Pro W3" pitchFamily="-84" charset="-128"/>
                  </a:rPr>
                  <a:t>): </a:t>
                </a:r>
                <a:r>
                  <a:rPr lang="en-US" sz="2000" dirty="0" err="1">
                    <a:ea typeface="ヒラギノ角ゴ Pro W3" pitchFamily="-84" charset="-128"/>
                  </a:rPr>
                  <a:t>Diğer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ülkede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yaşayanların</a:t>
                </a:r>
                <a:r>
                  <a:rPr lang="en-US" sz="2000" dirty="0">
                    <a:ea typeface="ヒラギノ角ゴ Pro W3" pitchFamily="-84" charset="-128"/>
                  </a:rPr>
                  <a:t> mal </a:t>
                </a:r>
                <a:r>
                  <a:rPr lang="en-US" sz="2000" dirty="0" err="1">
                    <a:ea typeface="ヒラギノ角ゴ Pro W3" pitchFamily="-84" charset="-128"/>
                  </a:rPr>
                  <a:t>ve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hizmetlerini</a:t>
                </a:r>
                <a:r>
                  <a:rPr lang="en-US" sz="2000" dirty="0">
                    <a:ea typeface="ヒラギノ角ゴ Pro W3" pitchFamily="-84" charset="-128"/>
                  </a:rPr>
                  <a:t> satin </a:t>
                </a:r>
                <a:r>
                  <a:rPr lang="en-US" sz="2000" dirty="0" err="1">
                    <a:ea typeface="ヒラギノ角ゴ Pro W3" pitchFamily="-84" charset="-128"/>
                  </a:rPr>
                  <a:t>alması</a:t>
                </a:r>
                <a:endParaRPr lang="en-US" sz="2000" dirty="0">
                  <a:ea typeface="ヒラギノ角ゴ Pro W3" pitchFamily="-84" charset="-128"/>
                </a:endParaRPr>
              </a:p>
              <a:p>
                <a:pPr>
                  <a:spcBef>
                    <a:spcPts val="525"/>
                  </a:spcBef>
                </a:pPr>
                <a:r>
                  <a:rPr lang="en-US" sz="2000" b="1" dirty="0" err="1">
                    <a:ea typeface="ヒラギノ角ゴ Pro W3" pitchFamily="-84" charset="-128"/>
                  </a:rPr>
                  <a:t>İthalat</a:t>
                </a:r>
                <a:r>
                  <a:rPr lang="en-US" sz="2000" dirty="0">
                    <a:ea typeface="ヒラギノ角ゴ Pro W3" pitchFamily="-84" charset="-128"/>
                  </a:rPr>
                  <a:t> (</a:t>
                </a:r>
                <a:r>
                  <a:rPr lang="en-US" sz="2000" i="1" dirty="0">
                    <a:ea typeface="ヒラギノ角ゴ Pro W3" pitchFamily="-84" charset="-128"/>
                  </a:rPr>
                  <a:t>M</a:t>
                </a:r>
                <a:r>
                  <a:rPr lang="en-US" sz="2000" dirty="0">
                    <a:ea typeface="ヒラギノ角ゴ Pro W3" pitchFamily="-84" charset="-128"/>
                  </a:rPr>
                  <a:t>): </a:t>
                </a:r>
                <a:r>
                  <a:rPr lang="en-US" sz="2000" dirty="0" err="1">
                    <a:ea typeface="ヒラギノ角ゴ Pro W3" pitchFamily="-84" charset="-128"/>
                  </a:rPr>
                  <a:t>Ülkede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tüketicilerin</a:t>
                </a:r>
                <a:r>
                  <a:rPr lang="en-US" sz="2000" dirty="0">
                    <a:ea typeface="ヒラギノ角ゴ Pro W3" pitchFamily="-84" charset="-128"/>
                  </a:rPr>
                  <a:t>, </a:t>
                </a:r>
                <a:r>
                  <a:rPr lang="en-US" sz="2000" dirty="0" err="1">
                    <a:ea typeface="ヒラギノ角ゴ Pro W3" pitchFamily="-84" charset="-128"/>
                  </a:rPr>
                  <a:t>firmaların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ve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hükümetin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dışarıdan</a:t>
                </a:r>
                <a:r>
                  <a:rPr lang="en-US" sz="2000" dirty="0">
                    <a:ea typeface="ヒラギノ角ゴ Pro W3" pitchFamily="-84" charset="-128"/>
                  </a:rPr>
                  <a:t> mal </a:t>
                </a:r>
                <a:r>
                  <a:rPr lang="en-US" sz="2000" dirty="0" err="1">
                    <a:ea typeface="ヒラギノ角ゴ Pro W3" pitchFamily="-84" charset="-128"/>
                  </a:rPr>
                  <a:t>ve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hizmet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satın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alması</a:t>
                </a:r>
                <a:endParaRPr lang="en-US" sz="2000" dirty="0">
                  <a:ea typeface="ヒラギノ角ゴ Pro W3" pitchFamily="-84" charset="-128"/>
                </a:endParaRPr>
              </a:p>
              <a:p>
                <a:pPr>
                  <a:spcBef>
                    <a:spcPts val="525"/>
                  </a:spcBef>
                </a:pPr>
                <a:r>
                  <a:rPr lang="en-US" sz="2000" b="1" dirty="0">
                    <a:ea typeface="ヒラギノ角ゴ Pro W3" pitchFamily="-84" charset="-128"/>
                  </a:rPr>
                  <a:t>Net </a:t>
                </a:r>
                <a:r>
                  <a:rPr lang="en-US" sz="2000" b="1" dirty="0" err="1">
                    <a:ea typeface="ヒラギノ角ゴ Pro W3" pitchFamily="-84" charset="-128"/>
                  </a:rPr>
                  <a:t>ihracat</a:t>
                </a:r>
                <a:r>
                  <a:rPr lang="en-US" sz="2000" b="1" dirty="0">
                    <a:ea typeface="ヒラギノ角ゴ Pro W3" pitchFamily="-84" charset="-128"/>
                  </a:rPr>
                  <a:t> </a:t>
                </a:r>
                <a:r>
                  <a:rPr lang="en-US" sz="2000" b="1" dirty="0" err="1">
                    <a:ea typeface="ヒラギノ角ゴ Pro W3" pitchFamily="-84" charset="-128"/>
                  </a:rPr>
                  <a:t>veya</a:t>
                </a:r>
                <a:r>
                  <a:rPr lang="en-US" sz="2000" b="1" dirty="0">
                    <a:ea typeface="ヒラギノ角ゴ Pro W3" pitchFamily="-84" charset="-128"/>
                  </a:rPr>
                  <a:t> </a:t>
                </a:r>
                <a:r>
                  <a:rPr lang="en-US" sz="2000" b="1" dirty="0" err="1">
                    <a:ea typeface="ヒラギノ角ゴ Pro W3" pitchFamily="-84" charset="-128"/>
                  </a:rPr>
                  <a:t>ticaret</a:t>
                </a:r>
                <a:r>
                  <a:rPr lang="en-US" sz="2000" b="1" dirty="0">
                    <a:ea typeface="ヒラギノ角ゴ Pro W3" pitchFamily="-84" charset="-128"/>
                  </a:rPr>
                  <a:t> </a:t>
                </a:r>
                <a:r>
                  <a:rPr lang="en-US" sz="2000" b="1" dirty="0" err="1">
                    <a:ea typeface="ヒラギノ角ゴ Pro W3" pitchFamily="-84" charset="-128"/>
                  </a:rPr>
                  <a:t>dengesi</a:t>
                </a:r>
                <a:r>
                  <a:rPr lang="en-US" sz="2000" dirty="0">
                    <a:ea typeface="ヒラギノ角ゴ Pro W3" pitchFamily="-84" charset="-128"/>
                  </a:rPr>
                  <a:t>: </a:t>
                </a:r>
                <a:r>
                  <a:rPr lang="en-US" sz="2000" i="1" dirty="0">
                    <a:ea typeface="ヒラギノ角ゴ Pro W3" pitchFamily="-84" charset="-128"/>
                  </a:rPr>
                  <a:t>X − M</a:t>
                </a:r>
              </a:p>
              <a:p>
                <a:pPr>
                  <a:spcBef>
                    <a:spcPts val="525"/>
                  </a:spcBef>
                </a:pPr>
                <a:r>
                  <a:rPr lang="en-US" sz="2000" dirty="0" err="1">
                    <a:ea typeface="ヒラギノ角ゴ Pro W3" pitchFamily="-84" charset="-128"/>
                  </a:rPr>
                  <a:t>İhracat</a:t>
                </a:r>
                <a:r>
                  <a:rPr lang="en-US" sz="2000" dirty="0">
                    <a:ea typeface="ヒラギノ角ゴ Pro W3" pitchFamily="-84" charset="-128"/>
                  </a:rPr>
                  <a:t> &gt; </a:t>
                </a:r>
                <a:r>
                  <a:rPr lang="en-US" sz="2000" dirty="0" err="1">
                    <a:ea typeface="ヒラギノ角ゴ Pro W3" pitchFamily="-84" charset="-128"/>
                  </a:rPr>
                  <a:t>İthalat</a:t>
                </a:r>
                <a:r>
                  <a:rPr lang="en-US" sz="2000" dirty="0">
                    <a:ea typeface="ヒラギノ角ゴ Pro W3" pitchFamily="-84" charset="-128"/>
                  </a:rPr>
                  <a:t>  </a:t>
                </a:r>
                <a14:m>
                  <m:oMath xmlns:m="http://schemas.openxmlformats.org/officeDocument/2006/math">
                    <m:groupChr>
                      <m:groupChrPr>
                        <m:chr m:val="⇔"/>
                        <m:vertJc m:val="bot"/>
                        <m:ctrlPr>
                          <a:rPr lang="en-US" sz="2000" i="1" dirty="0"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sz="2000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  <m:t>−</m:t>
                        </m:r>
                      </m:e>
                    </m:groupChr>
                  </m:oMath>
                </a14:m>
                <a:r>
                  <a:rPr lang="en-US" sz="2000" i="1" dirty="0">
                    <a:ea typeface="ヒラギノ角ゴ Pro W3" pitchFamily="-84" charset="-128"/>
                  </a:rPr>
                  <a:t> dış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ticaret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fazlası</a:t>
                </a:r>
                <a:endParaRPr lang="en-US" sz="2000" dirty="0">
                  <a:ea typeface="ヒラギノ角ゴ Pro W3" pitchFamily="-84" charset="-128"/>
                </a:endParaRPr>
              </a:p>
              <a:p>
                <a:pPr>
                  <a:spcBef>
                    <a:spcPts val="525"/>
                  </a:spcBef>
                </a:pPr>
                <a:r>
                  <a:rPr lang="en-US" sz="2000" dirty="0" err="1">
                    <a:ea typeface="ヒラギノ角ゴ Pro W3" pitchFamily="-84" charset="-128"/>
                  </a:rPr>
                  <a:t>İthalat</a:t>
                </a:r>
                <a:r>
                  <a:rPr lang="en-US" sz="2000" dirty="0">
                    <a:ea typeface="ヒラギノ角ゴ Pro W3" pitchFamily="-84" charset="-128"/>
                  </a:rPr>
                  <a:t> &gt; </a:t>
                </a:r>
                <a:r>
                  <a:rPr lang="en-US" sz="2000" dirty="0" err="1">
                    <a:ea typeface="ヒラギノ角ゴ Pro W3" pitchFamily="-84" charset="-128"/>
                  </a:rPr>
                  <a:t>İhracat</a:t>
                </a:r>
                <a:r>
                  <a:rPr lang="en-US" sz="2000" dirty="0">
                    <a:ea typeface="ヒラギノ角ゴ Pro W3" pitchFamily="-84" charset="-128"/>
                  </a:rPr>
                  <a:t>  </a:t>
                </a:r>
                <a14:m>
                  <m:oMath xmlns:m="http://schemas.openxmlformats.org/officeDocument/2006/math">
                    <m:groupChr>
                      <m:groupChrPr>
                        <m:chr m:val="⇔"/>
                        <m:vertJc m:val="bot"/>
                        <m:ctrlPr>
                          <a:rPr lang="en-US" sz="2000" i="1" dirty="0"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sz="2000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ヒラギノ角ゴ Pro W3" pitchFamily="-84" charset="-128"/>
                          </a:rPr>
                          <m:t>−</m:t>
                        </m:r>
                      </m:e>
                    </m:groupChr>
                  </m:oMath>
                </a14:m>
                <a:r>
                  <a:rPr lang="en-US" sz="2000" i="1" dirty="0">
                    <a:ea typeface="ヒラギノ角ゴ Pro W3" pitchFamily="-84" charset="-128"/>
                  </a:rPr>
                  <a:t> dış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ticaret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açığı</a:t>
                </a:r>
                <a:endParaRPr lang="en-US" sz="2000" dirty="0">
                  <a:ea typeface="ヒラギノ角ゴ Pro W3" pitchFamily="-84" charset="-128"/>
                </a:endParaRPr>
              </a:p>
              <a:p>
                <a:pPr>
                  <a:spcBef>
                    <a:spcPts val="525"/>
                  </a:spcBef>
                </a:pPr>
                <a:r>
                  <a:rPr lang="en-US" sz="2000" dirty="0">
                    <a:ea typeface="ヒラギノ角ゴ Pro W3" pitchFamily="-84" charset="-128"/>
                  </a:rPr>
                  <a:t>Stok </a:t>
                </a:r>
                <a:r>
                  <a:rPr lang="en-US" sz="2000" dirty="0" err="1">
                    <a:ea typeface="ヒラギノ角ゴ Pro W3" pitchFamily="-84" charset="-128"/>
                  </a:rPr>
                  <a:t>yatırım</a:t>
                </a:r>
                <a:r>
                  <a:rPr lang="en-US" sz="2000" dirty="0">
                    <a:ea typeface="ヒラギノ角ゴ Pro W3" pitchFamily="-84" charset="-128"/>
                  </a:rPr>
                  <a:t>: </a:t>
                </a:r>
                <a:r>
                  <a:rPr lang="en-US" sz="2000" dirty="0" err="1">
                    <a:ea typeface="ヒラギノ角ゴ Pro W3" pitchFamily="-84" charset="-128"/>
                  </a:rPr>
                  <a:t>Üretim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ve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nihai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satışlar</a:t>
                </a:r>
                <a:r>
                  <a:rPr lang="en-US" sz="2000" dirty="0">
                    <a:ea typeface="ヒラギノ角ゴ Pro W3" pitchFamily="-84" charset="-128"/>
                  </a:rPr>
                  <a:t> </a:t>
                </a:r>
                <a:r>
                  <a:rPr lang="en-US" sz="2000" dirty="0" err="1">
                    <a:ea typeface="ヒラギノ角ゴ Pro W3" pitchFamily="-84" charset="-128"/>
                  </a:rPr>
                  <a:t>arasındaki</a:t>
                </a:r>
                <a:r>
                  <a:rPr lang="en-US" sz="2000" dirty="0">
                    <a:ea typeface="ヒラギノ角ゴ Pro W3" pitchFamily="-84" charset="-128"/>
                  </a:rPr>
                  <a:t> fark</a:t>
                </a:r>
              </a:p>
              <a:p>
                <a:pPr>
                  <a:spcBef>
                    <a:spcPts val="525"/>
                  </a:spcBef>
                </a:pPr>
                <a:endParaRPr lang="en-US" sz="2000" b="1" dirty="0">
                  <a:ea typeface="ヒラギノ角ゴ Pro W3" pitchFamily="-84" charset="-128"/>
                </a:endParaRPr>
              </a:p>
              <a:p>
                <a:pPr>
                  <a:spcBef>
                    <a:spcPts val="525"/>
                  </a:spcBef>
                </a:pPr>
                <a:endParaRPr lang="en-US" sz="2000" dirty="0">
                  <a:ea typeface="ヒラギノ角ゴ Pro W3" pitchFamily="-84" charset="-128"/>
                </a:endParaRPr>
              </a:p>
            </p:txBody>
          </p:sp>
        </mc:Choice>
        <mc:Fallback>
          <p:sp>
            <p:nvSpPr>
              <p:cNvPr id="8195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1295400"/>
                <a:ext cx="8382000" cy="4648200"/>
              </a:xfrm>
              <a:blipFill>
                <a:blip r:embed="rId2"/>
                <a:stretch>
                  <a:fillRect l="-1815" t="-136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strips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ヒラギノ角ゴ Pro W3" pitchFamily="-84" charset="-128"/>
              </a:rPr>
              <a:t>GDP </a:t>
            </a:r>
            <a:r>
              <a:rPr lang="en-US" dirty="0" err="1">
                <a:ea typeface="ヒラギノ角ゴ Pro W3" pitchFamily="-84" charset="-128"/>
              </a:rPr>
              <a:t>Oluşumu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12750" y="1293813"/>
            <a:ext cx="8382000" cy="609600"/>
          </a:xfrm>
        </p:spPr>
        <p:txBody>
          <a:bodyPr/>
          <a:lstStyle/>
          <a:p>
            <a:pPr>
              <a:buFontTx/>
              <a:buNone/>
            </a:pPr>
            <a:r>
              <a:rPr lang="en-US" sz="1800" b="1" dirty="0">
                <a:ea typeface="ヒラギノ角ゴ Pro W3" pitchFamily="-84" charset="-128"/>
              </a:rPr>
              <a:t>ABD </a:t>
            </a:r>
            <a:r>
              <a:rPr lang="en-US" sz="1800" dirty="0">
                <a:ea typeface="ヒラギノ角ゴ Pro W3" pitchFamily="-84" charset="-128"/>
              </a:rPr>
              <a:t>GDP, 2014</a:t>
            </a:r>
          </a:p>
        </p:txBody>
      </p:sp>
      <p:pic>
        <p:nvPicPr>
          <p:cNvPr id="10244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14457"/>
            <a:ext cx="7005638" cy="404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Toplam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Talep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82000" cy="4648200"/>
          </a:xfrm>
        </p:spPr>
        <p:txBody>
          <a:bodyPr/>
          <a:lstStyle/>
          <a:p>
            <a:pPr marL="0" indent="0" algn="ctr">
              <a:spcBef>
                <a:spcPts val="525"/>
              </a:spcBef>
              <a:buFontTx/>
              <a:buNone/>
              <a:defRPr/>
            </a:pP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AD ≡ C + I + G + X − M</a:t>
            </a:r>
          </a:p>
          <a:p>
            <a:pPr marL="0" indent="0">
              <a:spcBef>
                <a:spcPts val="525"/>
              </a:spcBef>
              <a:buFontTx/>
              <a:buNone/>
              <a:defRPr/>
            </a:pPr>
            <a:endParaRPr lang="en-US" sz="12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  <a:defRPr/>
            </a:pPr>
            <a:r>
              <a:rPr lang="en-US" sz="2400" dirty="0" err="1">
                <a:ea typeface="ヒラギノ角ゴ Pro W3" pitchFamily="-84" charset="-128"/>
              </a:rPr>
              <a:t>Tüketim</a:t>
            </a:r>
            <a:r>
              <a:rPr lang="en-US" sz="2400" dirty="0">
                <a:ea typeface="ヒラギノ角ゴ Pro W3" pitchFamily="-84" charset="-128"/>
              </a:rPr>
              <a:t>, </a:t>
            </a:r>
            <a:r>
              <a:rPr lang="en-US" sz="2400" dirty="0" err="1">
                <a:ea typeface="ヒラギノ角ゴ Pro W3" pitchFamily="-84" charset="-128"/>
              </a:rPr>
              <a:t>yatırıım</a:t>
            </a:r>
            <a:r>
              <a:rPr lang="en-US" sz="2400" dirty="0">
                <a:ea typeface="ヒラギノ角ゴ Pro W3" pitchFamily="-84" charset="-128"/>
              </a:rPr>
              <a:t>, </a:t>
            </a:r>
            <a:r>
              <a:rPr lang="en-US" sz="2400" dirty="0" err="1">
                <a:ea typeface="ヒラギノ角ゴ Pro W3" pitchFamily="-84" charset="-128"/>
              </a:rPr>
              <a:t>hülkümet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alımlarının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toplamına</a:t>
            </a:r>
            <a:r>
              <a:rPr lang="en-US" sz="2400" dirty="0">
                <a:ea typeface="ヒラギノ角ゴ Pro W3" pitchFamily="-84" charset="-128"/>
              </a:rPr>
              <a:t> net </a:t>
            </a:r>
            <a:r>
              <a:rPr lang="en-US" sz="2400" dirty="0" err="1">
                <a:ea typeface="ヒラギノ角ゴ Pro W3" pitchFamily="-84" charset="-128"/>
              </a:rPr>
              <a:t>ihracatı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eklediğimizde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toplam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talebi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elde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ederiz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  <a:defRPr/>
            </a:pPr>
            <a:r>
              <a:rPr lang="en-US" sz="2400" dirty="0" err="1">
                <a:ea typeface="ヒラギノ角ゴ Pro W3" pitchFamily="-84" charset="-128"/>
              </a:rPr>
              <a:t>Kapalı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bir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ekonomide</a:t>
            </a:r>
            <a:r>
              <a:rPr lang="en-US" sz="2400" dirty="0">
                <a:ea typeface="ヒラギノ角ゴ Pro W3" pitchFamily="-84" charset="-128"/>
              </a:rPr>
              <a:t> (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X = M = 0</a:t>
            </a:r>
            <a:r>
              <a:rPr lang="en-US" sz="2400" dirty="0">
                <a:ea typeface="ヒラギノ角ゴ Pro W3" pitchFamily="-84" charset="-128"/>
              </a:rPr>
              <a:t>):</a:t>
            </a:r>
          </a:p>
          <a:p>
            <a:pPr>
              <a:spcBef>
                <a:spcPts val="525"/>
              </a:spcBef>
              <a:defRPr/>
            </a:pPr>
            <a:endParaRPr lang="en-US" sz="1100" dirty="0">
              <a:ea typeface="ヒラギノ角ゴ Pro W3" pitchFamily="-84" charset="-128"/>
            </a:endParaRPr>
          </a:p>
          <a:p>
            <a:pPr marL="0" indent="0" algn="ctr">
              <a:spcBef>
                <a:spcPts val="1200"/>
              </a:spcBef>
              <a:buFontTx/>
              <a:buNone/>
              <a:defRPr/>
            </a:pP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AD ≡ C + I + G</a:t>
            </a:r>
            <a:endParaRPr lang="en-US" dirty="0">
              <a:latin typeface="Times New Roman" panose="02020603050405020304" pitchFamily="18" charset="0"/>
              <a:ea typeface="ヒラギノ角ゴ Pro W3" pitchFamily="-84" charset="-128"/>
              <a:cs typeface="Times New Roman" panose="02020603050405020304" pitchFamily="18" charset="0"/>
            </a:endParaRPr>
          </a:p>
          <a:p>
            <a:pPr>
              <a:spcBef>
                <a:spcPts val="525"/>
              </a:spcBef>
              <a:defRPr/>
            </a:pPr>
            <a:endParaRPr lang="en-US" sz="2400" dirty="0">
              <a:ea typeface="ヒラギノ角ゴ Pro W3" pitchFamily="-84" charset="-128"/>
            </a:endParaRPr>
          </a:p>
        </p:txBody>
      </p:sp>
    </p:spTree>
  </p:cSld>
  <p:clrMapOvr>
    <a:masterClrMapping/>
  </p:clrMapOvr>
  <p:transition>
    <p:strips dir="l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ヒラギノ角ゴ Pro W3" pitchFamily="-84" charset="-128"/>
              </a:rPr>
              <a:t>Mal </a:t>
            </a:r>
            <a:r>
              <a:rPr lang="en-US" dirty="0" err="1">
                <a:ea typeface="ヒラギノ角ゴ Pro W3" pitchFamily="-84" charset="-128"/>
              </a:rPr>
              <a:t>ve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hizmet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talebi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12292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4919662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sz="2400" dirty="0" err="1">
                <a:ea typeface="ヒラギノ角ゴ Pro W3" pitchFamily="-84" charset="-128"/>
              </a:rPr>
              <a:t>Tüketim</a:t>
            </a:r>
            <a:r>
              <a:rPr lang="en-US" sz="2400" dirty="0">
                <a:ea typeface="ヒラギノ角ゴ Pro W3" pitchFamily="-84" charset="-128"/>
              </a:rPr>
              <a:t> (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C</a:t>
            </a:r>
            <a:r>
              <a:rPr lang="en-US" sz="2400" dirty="0">
                <a:ea typeface="ヒラギノ角ゴ Pro W3" pitchFamily="-84" charset="-128"/>
              </a:rPr>
              <a:t>) </a:t>
            </a:r>
            <a:r>
              <a:rPr lang="en-US" sz="2400" dirty="0" err="1">
                <a:ea typeface="ヒラギノ角ゴ Pro W3" pitchFamily="-84" charset="-128"/>
              </a:rPr>
              <a:t>harcanabilir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gelire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bağımlıdır</a:t>
            </a:r>
            <a:r>
              <a:rPr lang="en-US" sz="2400" dirty="0">
                <a:ea typeface="ヒラギノ角ゴ Pro W3" pitchFamily="-84" charset="-128"/>
              </a:rPr>
              <a:t> (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Y</a:t>
            </a:r>
            <a:r>
              <a:rPr lang="en-US" i="1" baseline="-25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D</a:t>
            </a:r>
            <a:r>
              <a:rPr lang="en-US" sz="2400" dirty="0">
                <a:ea typeface="ヒラギノ角ゴ Pro W3" pitchFamily="-84" charset="-128"/>
              </a:rPr>
              <a:t>)</a:t>
            </a:r>
          </a:p>
          <a:p>
            <a:pPr>
              <a:spcBef>
                <a:spcPts val="525"/>
              </a:spcBef>
            </a:pPr>
            <a:r>
              <a:rPr lang="en-US" sz="2400" dirty="0" err="1">
                <a:ea typeface="ヒラギノ角ゴ Pro W3" pitchFamily="-84" charset="-128"/>
              </a:rPr>
              <a:t>Harcanabilir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gelir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ise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vergi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ödenip</a:t>
            </a:r>
            <a:r>
              <a:rPr lang="en-US" sz="2400" dirty="0">
                <a:ea typeface="ヒラギノ角ゴ Pro W3" pitchFamily="-84" charset="-128"/>
              </a:rPr>
              <a:t> transfer </a:t>
            </a:r>
            <a:r>
              <a:rPr lang="en-US" sz="2400" dirty="0" err="1">
                <a:ea typeface="ヒラギノ角ゴ Pro W3" pitchFamily="-84" charset="-128"/>
              </a:rPr>
              <a:t>yardımları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eklendikten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sonra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elde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edilen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gelir</a:t>
            </a:r>
            <a:r>
              <a:rPr lang="en-US" sz="2400" dirty="0">
                <a:ea typeface="ヒラギノ角ゴ Pro W3" pitchFamily="-84" charset="-128"/>
              </a:rPr>
              <a:t> .</a:t>
            </a: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C</a:t>
            </a:r>
            <a:r>
              <a:rPr lang="en-US" sz="2400" dirty="0">
                <a:ea typeface="ヒラギノ角ゴ Pro W3" pitchFamily="-84" charset="-128"/>
              </a:rPr>
              <a:t>(</a:t>
            </a:r>
            <a:r>
              <a:rPr lang="en-US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Y</a:t>
            </a:r>
            <a:r>
              <a:rPr lang="en-US" i="1" baseline="-25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D</a:t>
            </a:r>
            <a:r>
              <a:rPr lang="en-US" sz="2400" dirty="0">
                <a:ea typeface="ヒラギノ角ゴ Pro W3" pitchFamily="-84" charset="-128"/>
              </a:rPr>
              <a:t>) </a:t>
            </a:r>
            <a:r>
              <a:rPr lang="en-US" sz="2400" b="1" dirty="0" err="1">
                <a:ea typeface="ヒラギノ角ゴ Pro W3" pitchFamily="-84" charset="-128"/>
              </a:rPr>
              <a:t>tüketim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fonksiyonu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400" dirty="0" err="1">
                <a:ea typeface="ヒラギノ角ゴ Pro W3" pitchFamily="-84" charset="-128"/>
              </a:rPr>
              <a:t>Tüketicilerin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davranış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biçimini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özetler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6400" y="2743200"/>
            <a:ext cx="6695123" cy="806768"/>
          </a:xfrm>
          <a:prstGeom prst="rect">
            <a:avLst/>
          </a:prstGeom>
        </p:spPr>
      </p:pic>
    </p:spTree>
  </p:cSld>
  <p:clrMapOvr>
    <a:masterClrMapping/>
  </p:clrMapOvr>
  <p:transition>
    <p:strips dir="l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Toplam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Talep</a:t>
            </a:r>
            <a:endParaRPr lang="en-US" dirty="0">
              <a:ea typeface="ヒラギノ角ゴ Pro W3" pitchFamily="-84" charset="-128"/>
            </a:endParaRPr>
          </a:p>
        </p:txBody>
      </p:sp>
      <p:pic>
        <p:nvPicPr>
          <p:cNvPr id="13315" name="Picture 4" descr="eq03_02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2590800"/>
            <a:ext cx="80010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/>
          <p:cNvSpPr>
            <a:spLocks noGrp="1"/>
          </p:cNvSpPr>
          <p:nvPr>
            <p:ph idx="1"/>
          </p:nvPr>
        </p:nvSpPr>
        <p:spPr>
          <a:xfrm>
            <a:off x="419100" y="1252538"/>
            <a:ext cx="8382000" cy="1795462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sz="2400" i="1" dirty="0">
                <a:ea typeface="ヒラギノ角ゴ Pro W3" pitchFamily="-84" charset="-128"/>
              </a:rPr>
              <a:t>c</a:t>
            </a:r>
            <a:r>
              <a:rPr lang="en-US" sz="2400" baseline="-25000" dirty="0">
                <a:ea typeface="ヒラギノ角ゴ Pro W3" pitchFamily="-84" charset="-128"/>
              </a:rPr>
              <a:t>0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ve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i="1" dirty="0">
                <a:ea typeface="ヒラギノ角ゴ Pro W3" pitchFamily="-84" charset="-128"/>
              </a:rPr>
              <a:t>c</a:t>
            </a:r>
            <a:r>
              <a:rPr lang="en-US" sz="2400" baseline="-25000" dirty="0">
                <a:ea typeface="ヒラギノ角ゴ Pro W3" pitchFamily="-84" charset="-128"/>
              </a:rPr>
              <a:t>1 </a:t>
            </a:r>
            <a:r>
              <a:rPr lang="en-US" sz="2400" dirty="0" err="1">
                <a:ea typeface="ヒラギノ角ゴ Pro W3" pitchFamily="-84" charset="-128"/>
              </a:rPr>
              <a:t>parametreleri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ile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lineer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bir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şekilde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tanımlarsak</a:t>
            </a: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r>
              <a:rPr lang="en-US" sz="2400" i="1" dirty="0">
                <a:ea typeface="ヒラギノ角ゴ Pro W3" pitchFamily="-84" charset="-128"/>
              </a:rPr>
              <a:t>c</a:t>
            </a:r>
            <a:r>
              <a:rPr lang="en-US" sz="2400" baseline="-25000" dirty="0">
                <a:ea typeface="ヒラギノ角ゴ Pro W3" pitchFamily="-84" charset="-128"/>
              </a:rPr>
              <a:t>1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tüketim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eğilimini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400" i="1" dirty="0">
                <a:ea typeface="ヒラギノ角ゴ Pro W3" pitchFamily="-84" charset="-128"/>
              </a:rPr>
              <a:t>c</a:t>
            </a:r>
            <a:r>
              <a:rPr lang="en-US" sz="2400" baseline="-25000" dirty="0">
                <a:ea typeface="ヒラギノ角ゴ Pro W3" pitchFamily="-84" charset="-128"/>
              </a:rPr>
              <a:t>0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harcanabilir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gelirin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sıfıra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eşit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olduğu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durumda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tüketim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düzeyi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</p:txBody>
      </p:sp>
    </p:spTree>
  </p:cSld>
  <p:clrMapOvr>
    <a:masterClrMapping/>
  </p:clrMapOvr>
  <p:transition>
    <p:strips dir="l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Talep</a:t>
            </a:r>
            <a:endParaRPr lang="en-US" dirty="0">
              <a:ea typeface="ヒラギノ角ゴ Pro W3" pitchFamily="-84" charset="-128"/>
            </a:endParaRPr>
          </a:p>
        </p:txBody>
      </p:sp>
      <p:pic>
        <p:nvPicPr>
          <p:cNvPr id="14339" name="Picture 5" descr="fig03_01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676400"/>
            <a:ext cx="4648200" cy="3775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TextBox 6"/>
          <p:cNvSpPr txBox="1">
            <a:spLocks noChangeArrowheads="1"/>
          </p:cNvSpPr>
          <p:nvPr/>
        </p:nvSpPr>
        <p:spPr bwMode="auto">
          <a:xfrm>
            <a:off x="346364" y="1143000"/>
            <a:ext cx="8229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800" b="1" dirty="0" err="1"/>
              <a:t>Tüketim</a:t>
            </a:r>
            <a:endParaRPr lang="en-US" sz="1800" dirty="0"/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357794" y="2057400"/>
            <a:ext cx="3017866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tr-TR" sz="1600" dirty="0"/>
              <a:t>Tüketim harcanabilir gelirle artar, bire bir artış göstermez. Daha düşük bir c0 değeri tüketim doğrusunu aşağı kaydırır.</a:t>
            </a:r>
            <a:endParaRPr lang="en-US" sz="1600" dirty="0"/>
          </a:p>
        </p:txBody>
      </p:sp>
    </p:spTree>
  </p:cSld>
  <p:clrMapOvr>
    <a:masterClrMapping/>
  </p:clrMapOvr>
  <p:transition>
    <p:strips dir="l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Talep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4648200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sz="2400" b="1" dirty="0" err="1">
                <a:ea typeface="ヒラギノ角ゴ Pro W3" pitchFamily="-84" charset="-128"/>
              </a:rPr>
              <a:t>İçsel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değişkenler</a:t>
            </a:r>
            <a:r>
              <a:rPr lang="en-US" sz="2400" dirty="0">
                <a:ea typeface="ヒラギノ角ゴ Pro W3" pitchFamily="-84" charset="-128"/>
              </a:rPr>
              <a:t>: </a:t>
            </a:r>
            <a:r>
              <a:rPr lang="en-US" sz="2400" dirty="0" err="1">
                <a:ea typeface="ヒラギノ角ゴ Pro W3" pitchFamily="-84" charset="-128"/>
              </a:rPr>
              <a:t>modeldeki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diğer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değişkenlere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bağımlı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değişkenler</a:t>
            </a: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r>
              <a:rPr lang="en-US" sz="2400" b="1" dirty="0" err="1">
                <a:ea typeface="ヒラギノ角ゴ Pro W3" pitchFamily="-84" charset="-128"/>
              </a:rPr>
              <a:t>Dışsal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değişkenler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dirty="0">
                <a:ea typeface="ヒラギノ角ゴ Pro W3" pitchFamily="-84" charset="-128"/>
              </a:rPr>
              <a:t>: modeled </a:t>
            </a:r>
            <a:r>
              <a:rPr lang="en-US" sz="2400" dirty="0" err="1">
                <a:ea typeface="ヒラギノ角ゴ Pro W3" pitchFamily="-84" charset="-128"/>
              </a:rPr>
              <a:t>belirlenmeyen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verili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olarak</a:t>
            </a:r>
            <a:r>
              <a:rPr lang="en-US" sz="2400" dirty="0">
                <a:ea typeface="ヒラギノ角ゴ Pro W3" pitchFamily="-84" charset="-128"/>
              </a:rPr>
              <a:t> Kabul </a:t>
            </a:r>
            <a:r>
              <a:rPr lang="en-US" sz="2400" dirty="0" err="1">
                <a:ea typeface="ヒラギノ角ゴ Pro W3" pitchFamily="-84" charset="-128"/>
              </a:rPr>
              <a:t>edilen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değişkenler</a:t>
            </a: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 marL="0" indent="0">
              <a:spcBef>
                <a:spcPts val="525"/>
              </a:spcBef>
              <a:buNone/>
            </a:pPr>
            <a:endParaRPr lang="en-US" sz="2400" dirty="0">
              <a:ea typeface="ヒラギノ角ゴ Pro W3" pitchFamily="-84" charset="-128"/>
            </a:endParaRPr>
          </a:p>
        </p:txBody>
      </p:sp>
      <p:pic>
        <p:nvPicPr>
          <p:cNvPr id="17412" name="Picture 7" descr="eq03_04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352800"/>
            <a:ext cx="7231063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trips dir="ld"/>
  </p:transition>
</p:sld>
</file>

<file path=ppt/theme/theme1.xml><?xml version="1.0" encoding="utf-8"?>
<a:theme xmlns:a="http://schemas.openxmlformats.org/drawingml/2006/main" name="template_LN01Brooks671956_02_LN01">
  <a:themeElements>
    <a:clrScheme name="Pearson_PowerPoint_Template_Bekae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arson_PowerPoint_Template_Bekaer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earson_PowerPoint_Template_Bekae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LN01Folland832739_07_LN01.pot</Template>
  <TotalTime>3295</TotalTime>
  <Words>982</Words>
  <Application>Microsoft Macintosh PowerPoint</Application>
  <PresentationFormat>On-screen Show (4:3)</PresentationFormat>
  <Paragraphs>171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ヒラギノ角ゴ Pro W3</vt:lpstr>
      <vt:lpstr>Arial</vt:lpstr>
      <vt:lpstr>Cambria Math</vt:lpstr>
      <vt:lpstr>Times New Roman</vt:lpstr>
      <vt:lpstr>Verdana</vt:lpstr>
      <vt:lpstr>template_LN01Brooks671956_02_LN01</vt:lpstr>
      <vt:lpstr>Kaynak: Blanchard, O. </vt:lpstr>
      <vt:lpstr>Plan</vt:lpstr>
      <vt:lpstr>GDP Harcamalarla Ölçüm</vt:lpstr>
      <vt:lpstr>GDP Oluşumu</vt:lpstr>
      <vt:lpstr>Toplam Talep</vt:lpstr>
      <vt:lpstr>Mal ve hizmet talebi</vt:lpstr>
      <vt:lpstr>Toplam Talep</vt:lpstr>
      <vt:lpstr>Talep</vt:lpstr>
      <vt:lpstr>Talep</vt:lpstr>
      <vt:lpstr>Talep</vt:lpstr>
      <vt:lpstr>Denge Hasıla</vt:lpstr>
      <vt:lpstr>Denge hasıla</vt:lpstr>
      <vt:lpstr>Denge hasıla </vt:lpstr>
      <vt:lpstr>Denge Hasıla</vt:lpstr>
      <vt:lpstr>Denge Hasıla</vt:lpstr>
      <vt:lpstr>Denge HAsıla </vt:lpstr>
      <vt:lpstr>Denge Hasıla</vt:lpstr>
      <vt:lpstr>Lehman Kardeşler Krizi</vt:lpstr>
      <vt:lpstr>Tüketimdeki Değişimler</vt:lpstr>
      <vt:lpstr>3-4 Investment Equals Saving: An Alternative Way of Thinking about Goods—Market Equilibrium</vt:lpstr>
      <vt:lpstr>3-4 Investment Equals Saving: An Alternative Way of Thinking about Goods—Market Equilibrium</vt:lpstr>
      <vt:lpstr>3-4 Investment Equals Saving: An Alternative Way of Thinking about Goods—Market Equilibrium</vt:lpstr>
      <vt:lpstr>3-4 Investment Equals Saving: An Alternative Way of Thinking about Goods—Market Equilibrium</vt:lpstr>
      <vt:lpstr>3-4 Investment Equals Saving: An Alternative Way of Thinking about Goods—Market Equilibrium</vt:lpstr>
      <vt:lpstr>Tasarruf Paradoksu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Oliver Blanchard</dc:creator>
  <cp:lastModifiedBy>Microsoft Office User</cp:lastModifiedBy>
  <cp:revision>168</cp:revision>
  <dcterms:created xsi:type="dcterms:W3CDTF">2012-08-09T20:37:31Z</dcterms:created>
  <dcterms:modified xsi:type="dcterms:W3CDTF">2020-03-14T20:42:02Z</dcterms:modified>
</cp:coreProperties>
</file>