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68" r:id="rId4"/>
    <p:sldId id="607" r:id="rId5"/>
    <p:sldId id="609" r:id="rId6"/>
    <p:sldId id="684" r:id="rId7"/>
    <p:sldId id="685" r:id="rId8"/>
    <p:sldId id="686" r:id="rId9"/>
    <p:sldId id="687" r:id="rId10"/>
    <p:sldId id="688" r:id="rId11"/>
    <p:sldId id="689" r:id="rId12"/>
    <p:sldId id="68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65" d="100"/>
          <a:sy n="65" d="100"/>
        </p:scale>
        <p:origin x="684" y="7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428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TESİS İŞLEMLERİ VE BAKIM</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355271"/>
            <a:ext cx="8517836" cy="4281345"/>
          </a:xfrm>
        </p:spPr>
        <p:txBody>
          <a:bodyPr anchor="t">
            <a:noAutofit/>
          </a:bodyPr>
          <a:lstStyle/>
          <a:p>
            <a:pPr marL="0" indent="0" algn="ctr">
              <a:lnSpc>
                <a:spcPct val="150000"/>
              </a:lnSpc>
              <a:spcBef>
                <a:spcPts val="450"/>
              </a:spcBef>
              <a:spcAft>
                <a:spcPts val="450"/>
              </a:spcAft>
              <a:buNone/>
            </a:pPr>
            <a:r>
              <a:rPr lang="tr-TR" b="1" dirty="0" smtClean="0"/>
              <a:t>Kaynaklar:</a:t>
            </a:r>
            <a:endParaRPr lang="tr-TR" b="1" dirty="0"/>
          </a:p>
          <a:p>
            <a:pPr algn="just"/>
            <a:r>
              <a:rPr lang="tr-TR" dirty="0" smtClean="0"/>
              <a:t> </a:t>
            </a:r>
            <a:r>
              <a:rPr lang="tr-TR" dirty="0" err="1" smtClean="0"/>
              <a:t>Jensen</a:t>
            </a:r>
            <a:r>
              <a:rPr lang="tr-TR" dirty="0" smtClean="0"/>
              <a:t> </a:t>
            </a:r>
            <a:r>
              <a:rPr lang="tr-TR" dirty="0"/>
              <a:t>P. A., </a:t>
            </a:r>
            <a:r>
              <a:rPr lang="tr-TR" dirty="0" err="1"/>
              <a:t>Sarasoja</a:t>
            </a:r>
            <a:r>
              <a:rPr lang="tr-TR" dirty="0"/>
              <a:t> A., </a:t>
            </a:r>
            <a:r>
              <a:rPr lang="tr-TR" dirty="0" err="1"/>
              <a:t>van</a:t>
            </a:r>
            <a:r>
              <a:rPr lang="tr-TR" dirty="0"/>
              <a:t> der </a:t>
            </a:r>
            <a:r>
              <a:rPr lang="tr-TR" dirty="0" err="1"/>
              <a:t>Voordt</a:t>
            </a:r>
            <a:r>
              <a:rPr lang="tr-TR" dirty="0"/>
              <a:t> T., </a:t>
            </a:r>
            <a:r>
              <a:rPr lang="tr-TR" dirty="0" err="1"/>
              <a:t>Coenen</a:t>
            </a:r>
            <a:r>
              <a:rPr lang="tr-TR" dirty="0"/>
              <a:t> C. 2013. How can </a:t>
            </a:r>
            <a:r>
              <a:rPr lang="tr-TR" dirty="0" err="1"/>
              <a:t>Facilities</a:t>
            </a:r>
            <a:r>
              <a:rPr lang="tr-TR" dirty="0"/>
              <a:t> Management </a:t>
            </a:r>
            <a:r>
              <a:rPr lang="tr-TR" dirty="0" err="1"/>
              <a:t>add</a:t>
            </a:r>
            <a:r>
              <a:rPr lang="tr-TR" dirty="0"/>
              <a:t> </a:t>
            </a:r>
            <a:r>
              <a:rPr lang="tr-TR" dirty="0" err="1"/>
              <a:t>value</a:t>
            </a:r>
            <a:r>
              <a:rPr lang="tr-TR" dirty="0"/>
              <a:t> </a:t>
            </a:r>
            <a:r>
              <a:rPr lang="tr-TR" dirty="0" err="1"/>
              <a:t>to</a:t>
            </a:r>
            <a:r>
              <a:rPr lang="tr-TR" dirty="0"/>
              <a:t> </a:t>
            </a:r>
            <a:r>
              <a:rPr lang="tr-TR" dirty="0" err="1"/>
              <a:t>organisations</a:t>
            </a:r>
            <a:r>
              <a:rPr lang="tr-TR" dirty="0"/>
              <a:t> as </a:t>
            </a:r>
            <a:r>
              <a:rPr lang="tr-TR" dirty="0" err="1"/>
              <a:t>well</a:t>
            </a:r>
            <a:r>
              <a:rPr lang="tr-TR" dirty="0"/>
              <a:t> as </a:t>
            </a:r>
            <a:r>
              <a:rPr lang="tr-TR" dirty="0" err="1"/>
              <a:t>to</a:t>
            </a:r>
            <a:r>
              <a:rPr lang="tr-TR" dirty="0"/>
              <a:t> </a:t>
            </a:r>
            <a:r>
              <a:rPr lang="tr-TR" dirty="0" err="1"/>
              <a:t>society</a:t>
            </a:r>
            <a:r>
              <a:rPr lang="tr-TR" dirty="0"/>
              <a:t>? Conference </a:t>
            </a:r>
            <a:r>
              <a:rPr lang="tr-TR" dirty="0" err="1"/>
              <a:t>paper</a:t>
            </a:r>
            <a:r>
              <a:rPr lang="tr-TR" dirty="0"/>
              <a:t>. </a:t>
            </a:r>
            <a:r>
              <a:rPr lang="tr-TR" dirty="0" err="1"/>
              <a:t>Brisbane</a:t>
            </a:r>
            <a:r>
              <a:rPr lang="tr-TR" dirty="0"/>
              <a:t>, </a:t>
            </a:r>
            <a:r>
              <a:rPr lang="tr-TR" dirty="0" err="1"/>
              <a:t>Australia</a:t>
            </a:r>
            <a:r>
              <a:rPr lang="tr-TR" dirty="0"/>
              <a:t>: CIB World </a:t>
            </a:r>
            <a:r>
              <a:rPr lang="tr-TR" dirty="0" err="1"/>
              <a:t>Building</a:t>
            </a:r>
            <a:r>
              <a:rPr lang="tr-TR" dirty="0"/>
              <a:t> </a:t>
            </a:r>
            <a:r>
              <a:rPr lang="tr-TR" dirty="0" err="1"/>
              <a:t>Congress</a:t>
            </a:r>
            <a:r>
              <a:rPr lang="tr-TR" dirty="0"/>
              <a:t>, 5-9 May 2013</a:t>
            </a:r>
            <a:r>
              <a:rPr lang="tr-TR" dirty="0" smtClean="0"/>
              <a:t>.</a:t>
            </a:r>
          </a:p>
          <a:p>
            <a:r>
              <a:rPr lang="tr-TR" dirty="0" err="1"/>
              <a:t>Association</a:t>
            </a:r>
            <a:r>
              <a:rPr lang="tr-TR" dirty="0"/>
              <a:t> </a:t>
            </a:r>
            <a:r>
              <a:rPr lang="tr-TR" dirty="0" err="1"/>
              <a:t>for</a:t>
            </a:r>
            <a:r>
              <a:rPr lang="tr-TR" dirty="0"/>
              <a:t> </a:t>
            </a:r>
            <a:r>
              <a:rPr lang="tr-TR" dirty="0" err="1"/>
              <a:t>Facilities</a:t>
            </a:r>
            <a:r>
              <a:rPr lang="tr-TR" dirty="0"/>
              <a:t> </a:t>
            </a:r>
            <a:r>
              <a:rPr lang="tr-TR" dirty="0" err="1"/>
              <a:t>Engineering</a:t>
            </a:r>
            <a:r>
              <a:rPr lang="tr-TR" dirty="0"/>
              <a:t>, 1999. </a:t>
            </a:r>
            <a:r>
              <a:rPr lang="tr-TR" dirty="0" err="1"/>
              <a:t>Facilities</a:t>
            </a:r>
            <a:r>
              <a:rPr lang="tr-TR" dirty="0"/>
              <a:t> Operations &amp; </a:t>
            </a:r>
            <a:r>
              <a:rPr lang="tr-TR" dirty="0" err="1"/>
              <a:t>Engineering</a:t>
            </a:r>
            <a:r>
              <a:rPr lang="tr-TR" dirty="0"/>
              <a:t> Reference: A Technical &amp; Management </a:t>
            </a:r>
            <a:r>
              <a:rPr lang="tr-TR" dirty="0" err="1"/>
              <a:t>Handbook</a:t>
            </a:r>
            <a:r>
              <a:rPr lang="tr-TR" dirty="0"/>
              <a:t> </a:t>
            </a:r>
            <a:r>
              <a:rPr lang="tr-TR" dirty="0" err="1"/>
              <a:t>for</a:t>
            </a:r>
            <a:r>
              <a:rPr lang="tr-TR" dirty="0"/>
              <a:t> Planning &amp; </a:t>
            </a:r>
            <a:r>
              <a:rPr lang="tr-TR" dirty="0" err="1"/>
              <a:t>Analyzing</a:t>
            </a:r>
            <a:r>
              <a:rPr lang="tr-TR" dirty="0"/>
              <a:t> </a:t>
            </a:r>
            <a:r>
              <a:rPr lang="tr-TR" dirty="0" err="1"/>
              <a:t>Projects</a:t>
            </a:r>
            <a:r>
              <a:rPr lang="tr-TR" dirty="0"/>
              <a:t>, </a:t>
            </a:r>
            <a:r>
              <a:rPr lang="tr-TR" dirty="0" err="1"/>
              <a:t>Complying</a:t>
            </a:r>
            <a:r>
              <a:rPr lang="tr-TR" dirty="0"/>
              <a:t> </a:t>
            </a:r>
            <a:r>
              <a:rPr lang="tr-TR" dirty="0" err="1"/>
              <a:t>With</a:t>
            </a:r>
            <a:r>
              <a:rPr lang="tr-TR" dirty="0"/>
              <a:t> </a:t>
            </a:r>
            <a:r>
              <a:rPr lang="tr-TR" dirty="0" err="1"/>
              <a:t>Codes</a:t>
            </a:r>
            <a:r>
              <a:rPr lang="tr-TR" dirty="0"/>
              <a:t> &amp; </a:t>
            </a:r>
            <a:r>
              <a:rPr lang="tr-TR" dirty="0" err="1"/>
              <a:t>Standards</a:t>
            </a:r>
            <a:r>
              <a:rPr lang="tr-TR" dirty="0"/>
              <a:t>. RS </a:t>
            </a:r>
            <a:r>
              <a:rPr lang="tr-TR" dirty="0" err="1"/>
              <a:t>Means</a:t>
            </a:r>
            <a:r>
              <a:rPr lang="tr-TR" dirty="0"/>
              <a:t>. USA</a:t>
            </a:r>
          </a:p>
          <a:p>
            <a:r>
              <a:rPr lang="tr-TR" dirty="0"/>
              <a:t>Erentürk, M.K. ve Güven, Ö.F., 2018. Temel Kavramlar ve Uygulamaları ile Tesis Yönetimi, Beta Yayınları, </a:t>
            </a:r>
            <a:r>
              <a:rPr lang="tr-TR" dirty="0" err="1"/>
              <a:t>İstanbul.Vergi</a:t>
            </a:r>
            <a:r>
              <a:rPr lang="tr-TR" dirty="0"/>
              <a:t> Hukuku, M. Öncel, </a:t>
            </a:r>
            <a:r>
              <a:rPr lang="tr-TR" dirty="0" err="1"/>
              <a:t>A.Kumrulu</a:t>
            </a:r>
            <a:r>
              <a:rPr lang="tr-TR" dirty="0"/>
              <a:t> ve </a:t>
            </a:r>
            <a:r>
              <a:rPr lang="tr-TR" dirty="0" err="1"/>
              <a:t>N.Çağan</a:t>
            </a:r>
            <a:r>
              <a:rPr lang="tr-TR" dirty="0"/>
              <a:t>, Turhan Kitabevi, 12. </a:t>
            </a:r>
            <a:r>
              <a:rPr lang="tr-TR"/>
              <a:t>Bası, Ankara, 2004.</a:t>
            </a:r>
          </a:p>
          <a:p>
            <a:pPr algn="just"/>
            <a:endParaRPr lang="tr-TR" dirty="0"/>
          </a:p>
        </p:txBody>
      </p:sp>
      <p:sp>
        <p:nvSpPr>
          <p:cNvPr id="6" name="Dikdörtgen 5"/>
          <p:cNvSpPr/>
          <p:nvPr/>
        </p:nvSpPr>
        <p:spPr>
          <a:xfrm>
            <a:off x="313080" y="653143"/>
            <a:ext cx="8517837" cy="171730"/>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6106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545804" cy="3625608"/>
          </a:xfrm>
          <a:prstGeom prst="rect">
            <a:avLst/>
          </a:prstGeom>
        </p:spPr>
        <p:txBody>
          <a:bodyPr wrap="square">
            <a:spAutoFit/>
          </a:bodyPr>
          <a:lstStyle/>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smtClean="0">
                <a:latin typeface="Arial" panose="020B0604020202020204" pitchFamily="34" charset="0"/>
                <a:cs typeface="Arial" panose="020B0604020202020204" pitchFamily="34" charset="0"/>
              </a:rPr>
              <a:t>10. </a:t>
            </a:r>
            <a:r>
              <a:rPr lang="tr-TR" sz="2800" b="1" dirty="0" smtClean="0">
                <a:latin typeface="Arial" panose="020B0604020202020204" pitchFamily="34" charset="0"/>
                <a:cs typeface="Arial" panose="020B0604020202020204" pitchFamily="34" charset="0"/>
              </a:rPr>
              <a:t>HAFTA</a:t>
            </a: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Tesis Yönetiminde İnsan Kaynakları	</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Tesis yönetimi, özünde insana hitap eden, beşeri yetenekleri desteklerken aynı zamanda beklentileri ve yaşam konforunu tesislere verilen hizmetlerle karşılaya­rak değer yaratan bir süreç olduğundan, başarılı olabilmesinin temel koşulu bu faaliyetleri arz eden insan kaynağının kalitesine bağlıdır. </a:t>
            </a:r>
          </a:p>
          <a:p>
            <a:pPr marL="0" indent="0">
              <a:buNone/>
            </a:pP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İnsan Kaynakları</a:t>
            </a:r>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smtClean="0"/>
              <a:t>Dolayısı </a:t>
            </a:r>
            <a:r>
              <a:rPr lang="tr-TR" dirty="0"/>
              <a:t>ile tesis yöneti­mi hizmetlerinde insan kaynakları stratejik bir fonksiyon üstlenerek bütünleşme ve uyarlama çabalarını ifade etmektedir (</a:t>
            </a:r>
            <a:r>
              <a:rPr lang="tr-TR" dirty="0" err="1"/>
              <a:t>Schuler</a:t>
            </a:r>
            <a:r>
              <a:rPr lang="tr-TR" dirty="0"/>
              <a:t>, 1992:86). </a:t>
            </a:r>
            <a:r>
              <a:rPr lang="tr-TR" dirty="0" err="1"/>
              <a:t>Mello</a:t>
            </a:r>
            <a:r>
              <a:rPr lang="tr-TR" dirty="0"/>
              <a:t> (2002)’ya göre insan kaynakları yönetiminin stratejik yapısı, örgütün stratejik hedeflerini gerçek­leştirmek amacıyla birbirleri ile uyumlu uygulamalar, programlar ve politikaların geliştirilmesi anlamını taşır (Mello,2002:100).</a:t>
            </a:r>
          </a:p>
          <a:p>
            <a:pPr marL="342900" indent="-342900" algn="just">
              <a:lnSpc>
                <a:spcPct val="150000"/>
              </a:lnSpc>
            </a:pPr>
            <a:endParaRPr lang="tr-TR" dirty="0"/>
          </a:p>
          <a:p>
            <a:pPr marL="0" indent="0">
              <a:buNone/>
            </a:pP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İnsan Kaynakları</a:t>
            </a:r>
          </a:p>
        </p:txBody>
      </p:sp>
    </p:spTree>
    <p:extLst>
      <p:ext uri="{BB962C8B-B14F-4D97-AF65-F5344CB8AC3E}">
        <p14:creationId xmlns:p14="http://schemas.microsoft.com/office/powerpoint/2010/main" val="3422462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Klasik yaklaşımla, sadece kariyer planlama, eğitim ve geliştirme, temin ve ödüllendirme ile ilgilenen insan kaynakları uzmanları artık yeni roller üstlenmeye başlamışlardır. İnsan kaynakları sisteminin işletmeye katkıda bulunabilmesi için,  yüksek performans gösteren, çalışanları yeniden yerleştirmek, üstünlükleri ve ye­terlilikleri yönetmek, öğrenen organizasyonları desteklemek ve işletme ile çalışan arasındaki psikolojik antlaşmanın yeniden tanımlaması gerekmiştir. </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İnsan Kaynakları</a:t>
            </a:r>
          </a:p>
        </p:txBody>
      </p:sp>
    </p:spTree>
    <p:extLst>
      <p:ext uri="{BB962C8B-B14F-4D97-AF65-F5344CB8AC3E}">
        <p14:creationId xmlns:p14="http://schemas.microsoft.com/office/powerpoint/2010/main" val="2198956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Tesis yöneti­minde rekabetin başlıca faktörü sağlanan hizmetlerin kalitesi olduğundan rekabe­tin öğesi ve kaynağı olarak verilen hizmetlerin kendisinden öte alt öğelerin önemi ortaya çıkmaktadır. Bunlar üstünlükler, kültür, paylaşılan değerler, bilgi ve tecrübe düzeyleridir.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İnsan Kaynakları</a:t>
            </a:r>
          </a:p>
        </p:txBody>
      </p:sp>
    </p:spTree>
    <p:extLst>
      <p:ext uri="{BB962C8B-B14F-4D97-AF65-F5344CB8AC3E}">
        <p14:creationId xmlns:p14="http://schemas.microsoft.com/office/powerpoint/2010/main" val="2455554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Söz konusu öğeler ise insan kaynaklarının durumu ile ilgilidir. Tesis yöneti­minde devreye konulacak insan kaynakları uygulamaları ise hizmet alanların bek­lenti ve stratejilerini sezinlemeli uygulamalarında bunlara uygun şekilde hareket etmelidir. Çünkü tesis yönetiminde insan kaynakları uygulamaları artık sadece departmanın çalışanları ile sınırlı kalmamakta, bunun dışında kalan ve literatürde “insan kaynakları topluluğu” şeklinde de adlandırılan kişileri ilgi ve çalışma alanı­na alarak odak noktasına yerleştirmektedir.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İnsan Kaynakları</a:t>
            </a:r>
          </a:p>
        </p:txBody>
      </p:sp>
    </p:spTree>
    <p:extLst>
      <p:ext uri="{BB962C8B-B14F-4D97-AF65-F5344CB8AC3E}">
        <p14:creationId xmlns:p14="http://schemas.microsoft.com/office/powerpoint/2010/main" val="414304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Tesis yönetimindeki insan kaynakları topluluğu, değer yaratan, rekabetçi ba­şarı sonuçları elde eden genel becerileri ile işletme hedeflerini bütünleştirecek ve bu iki uygulamayı dengede tutabilecek çalışanlardan oluşmalıdır. Fakat bu toplu­luğun üyelerinin niteliklerinin aynı olması ve aynı derecede performans göstermesi beklenemez. Bu nedenle topluluğu dengede tutacak, sevk ve idare edebilecek lider özellikli ve aynı zamanda yönetici kabiliyetlerine de sahip insan kaynakları teorile­rini bilen ve kaliteli insan kaynaklan uygulamaları dizayn edebilen, esas işleri işlet­menin hedeflerini gerçekleştirmek olan orta kademe çalışanlara gereksinim vardır.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İnsan Kaynakları</a:t>
            </a:r>
          </a:p>
        </p:txBody>
      </p:sp>
    </p:spTree>
    <p:extLst>
      <p:ext uri="{BB962C8B-B14F-4D97-AF65-F5344CB8AC3E}">
        <p14:creationId xmlns:p14="http://schemas.microsoft.com/office/powerpoint/2010/main" val="183374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Tesis yönetimindeki insan kaynakları topluluğu, değer yaratan, rekabetçi ba­şarı sonuçları elde eden genel becerileri ile işletme hedeflerini bütünleştirecek ve bu iki uygulamayı dengede tutabilecek çalışanlardan oluşmalıdır. Fakat bu toplu­luğun üyelerinin niteliklerinin aynı olması ve aynı derecede performans göstermesi beklenemez. Bu nedenle topluluğu dengede tutacak, sevk ve idare edebilecek lider özellikli ve aynı zamanda yönetici kabiliyetlerine de sahip insan kaynakları teorile­rini bilen ve kaliteli insan kaynaklan uygulamaları dizayn edebilen, esas işleri işlet­menin hedeflerini gerçekleştirmek olan orta kademe çalışanlara gereksinim vardır.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İnsan Kaynakları</a:t>
            </a:r>
          </a:p>
        </p:txBody>
      </p:sp>
    </p:spTree>
    <p:extLst>
      <p:ext uri="{BB962C8B-B14F-4D97-AF65-F5344CB8AC3E}">
        <p14:creationId xmlns:p14="http://schemas.microsoft.com/office/powerpoint/2010/main" val="38355449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25745</TotalTime>
  <Words>626</Words>
  <Application>Microsoft Office PowerPoint</Application>
  <PresentationFormat>Ekran Gösterisi (4:3)</PresentationFormat>
  <Paragraphs>38</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10</vt:i4>
      </vt:variant>
    </vt:vector>
  </HeadingPairs>
  <TitlesOfParts>
    <vt:vector size="18"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941</cp:revision>
  <cp:lastPrinted>2016-10-24T07:53:35Z</cp:lastPrinted>
  <dcterms:created xsi:type="dcterms:W3CDTF">2016-09-18T09:35:24Z</dcterms:created>
  <dcterms:modified xsi:type="dcterms:W3CDTF">2020-02-18T13:02:29Z</dcterms:modified>
</cp:coreProperties>
</file>