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3" r:id="rId1"/>
    <p:sldMasterId id="2147486110" r:id="rId2"/>
    <p:sldMasterId id="2147486683" r:id="rId3"/>
    <p:sldMasterId id="2147487852" r:id="rId4"/>
  </p:sldMasterIdLst>
  <p:notesMasterIdLst>
    <p:notesMasterId r:id="rId14"/>
  </p:notesMasterIdLst>
  <p:handoutMasterIdLst>
    <p:handoutMasterId r:id="rId15"/>
  </p:handoutMasterIdLst>
  <p:sldIdLst>
    <p:sldId id="296" r:id="rId5"/>
    <p:sldId id="729" r:id="rId6"/>
    <p:sldId id="730" r:id="rId7"/>
    <p:sldId id="731" r:id="rId8"/>
    <p:sldId id="754" r:id="rId9"/>
    <p:sldId id="753" r:id="rId10"/>
    <p:sldId id="733" r:id="rId11"/>
    <p:sldId id="734" r:id="rId12"/>
    <p:sldId id="755" r:id="rId13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50000"/>
      </a:spcBef>
      <a:spcAft>
        <a:spcPct val="0"/>
      </a:spcAft>
      <a:defRPr kumimoji="1" sz="3200" kern="1200">
        <a:solidFill>
          <a:schemeClr val="tx1"/>
        </a:solidFill>
        <a:latin typeface="Tahoma" pitchFamily="34" charset="0"/>
        <a:ea typeface="楷体_GB2312" pitchFamily="49" charset="-122"/>
        <a:cs typeface="+mn-cs"/>
      </a:defRPr>
    </a:lvl1pPr>
    <a:lvl2pPr marL="457200" algn="l" rtl="0" fontAlgn="base">
      <a:spcBef>
        <a:spcPct val="50000"/>
      </a:spcBef>
      <a:spcAft>
        <a:spcPct val="0"/>
      </a:spcAft>
      <a:defRPr kumimoji="1" sz="3200" kern="1200">
        <a:solidFill>
          <a:schemeClr val="tx1"/>
        </a:solidFill>
        <a:latin typeface="Tahoma" pitchFamily="34" charset="0"/>
        <a:ea typeface="楷体_GB2312" pitchFamily="49" charset="-122"/>
        <a:cs typeface="+mn-cs"/>
      </a:defRPr>
    </a:lvl2pPr>
    <a:lvl3pPr marL="914400" algn="l" rtl="0" fontAlgn="base">
      <a:spcBef>
        <a:spcPct val="50000"/>
      </a:spcBef>
      <a:spcAft>
        <a:spcPct val="0"/>
      </a:spcAft>
      <a:defRPr kumimoji="1" sz="3200" kern="1200">
        <a:solidFill>
          <a:schemeClr val="tx1"/>
        </a:solidFill>
        <a:latin typeface="Tahoma" pitchFamily="34" charset="0"/>
        <a:ea typeface="楷体_GB2312" pitchFamily="49" charset="-122"/>
        <a:cs typeface="+mn-cs"/>
      </a:defRPr>
    </a:lvl3pPr>
    <a:lvl4pPr marL="1371600" algn="l" rtl="0" fontAlgn="base">
      <a:spcBef>
        <a:spcPct val="50000"/>
      </a:spcBef>
      <a:spcAft>
        <a:spcPct val="0"/>
      </a:spcAft>
      <a:defRPr kumimoji="1" sz="3200" kern="1200">
        <a:solidFill>
          <a:schemeClr val="tx1"/>
        </a:solidFill>
        <a:latin typeface="Tahoma" pitchFamily="34" charset="0"/>
        <a:ea typeface="楷体_GB2312" pitchFamily="49" charset="-122"/>
        <a:cs typeface="+mn-cs"/>
      </a:defRPr>
    </a:lvl4pPr>
    <a:lvl5pPr marL="1828800" algn="l" rtl="0" fontAlgn="base">
      <a:spcBef>
        <a:spcPct val="50000"/>
      </a:spcBef>
      <a:spcAft>
        <a:spcPct val="0"/>
      </a:spcAft>
      <a:defRPr kumimoji="1" sz="3200" kern="1200">
        <a:solidFill>
          <a:schemeClr val="tx1"/>
        </a:solidFill>
        <a:latin typeface="Tahoma" pitchFamily="34" charset="0"/>
        <a:ea typeface="楷体_GB2312" pitchFamily="49" charset="-122"/>
        <a:cs typeface="+mn-cs"/>
      </a:defRPr>
    </a:lvl5pPr>
    <a:lvl6pPr marL="2286000" algn="l" defTabSz="914400" rtl="0" eaLnBrk="1" latinLnBrk="0" hangingPunct="1">
      <a:defRPr kumimoji="1" sz="3200" kern="1200">
        <a:solidFill>
          <a:schemeClr val="tx1"/>
        </a:solidFill>
        <a:latin typeface="Tahoma" pitchFamily="34" charset="0"/>
        <a:ea typeface="楷体_GB2312" pitchFamily="49" charset="-122"/>
        <a:cs typeface="+mn-cs"/>
      </a:defRPr>
    </a:lvl6pPr>
    <a:lvl7pPr marL="2743200" algn="l" defTabSz="914400" rtl="0" eaLnBrk="1" latinLnBrk="0" hangingPunct="1">
      <a:defRPr kumimoji="1" sz="3200" kern="1200">
        <a:solidFill>
          <a:schemeClr val="tx1"/>
        </a:solidFill>
        <a:latin typeface="Tahoma" pitchFamily="34" charset="0"/>
        <a:ea typeface="楷体_GB2312" pitchFamily="49" charset="-122"/>
        <a:cs typeface="+mn-cs"/>
      </a:defRPr>
    </a:lvl7pPr>
    <a:lvl8pPr marL="3200400" algn="l" defTabSz="914400" rtl="0" eaLnBrk="1" latinLnBrk="0" hangingPunct="1">
      <a:defRPr kumimoji="1" sz="3200" kern="1200">
        <a:solidFill>
          <a:schemeClr val="tx1"/>
        </a:solidFill>
        <a:latin typeface="Tahoma" pitchFamily="34" charset="0"/>
        <a:ea typeface="楷体_GB2312" pitchFamily="49" charset="-122"/>
        <a:cs typeface="+mn-cs"/>
      </a:defRPr>
    </a:lvl8pPr>
    <a:lvl9pPr marL="3657600" algn="l" defTabSz="914400" rtl="0" eaLnBrk="1" latinLnBrk="0" hangingPunct="1">
      <a:defRPr kumimoji="1" sz="3200" kern="1200">
        <a:solidFill>
          <a:schemeClr val="tx1"/>
        </a:solidFill>
        <a:latin typeface="Tahoma" pitchFamily="34" charset="0"/>
        <a:ea typeface="楷体_GB2312" pitchFamily="49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0000CC"/>
    <a:srgbClr val="66FF99"/>
    <a:srgbClr val="66CCFF"/>
    <a:srgbClr val="33CCCC"/>
    <a:srgbClr val="3399FF"/>
    <a:srgbClr val="FFFFCC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627" autoAdjust="0"/>
    <p:restoredTop sz="85246" autoAdjust="0"/>
  </p:normalViewPr>
  <p:slideViewPr>
    <p:cSldViewPr>
      <p:cViewPr>
        <p:scale>
          <a:sx n="60" d="100"/>
          <a:sy n="60" d="100"/>
        </p:scale>
        <p:origin x="-1896" y="-138"/>
      </p:cViewPr>
      <p:guideLst>
        <p:guide orient="horz" pos="2304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1794"/>
    </p:cViewPr>
  </p:sorterViewPr>
  <p:notesViewPr>
    <p:cSldViewPr>
      <p:cViewPr varScale="1">
        <p:scale>
          <a:sx n="56" d="100"/>
          <a:sy n="56" d="100"/>
        </p:scale>
        <p:origin x="-1854" y="-10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741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741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649CFF7D-B0B4-4B26-8C70-A2909A1B6A8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2251740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174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6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noProof="0" smtClean="0"/>
              <a:t>单击此处编辑母版文本样式</a:t>
            </a:r>
          </a:p>
          <a:p>
            <a:pPr lvl="1"/>
            <a:r>
              <a:rPr lang="zh-CN" altLang="en-US" noProof="0" smtClean="0"/>
              <a:t>第二级</a:t>
            </a:r>
          </a:p>
          <a:p>
            <a:pPr lvl="2"/>
            <a:r>
              <a:rPr lang="zh-CN" altLang="en-US" noProof="0" smtClean="0"/>
              <a:t>第三级</a:t>
            </a:r>
          </a:p>
          <a:p>
            <a:pPr lvl="3"/>
            <a:r>
              <a:rPr lang="zh-CN" altLang="en-US" noProof="0" smtClean="0"/>
              <a:t>第四级</a:t>
            </a:r>
          </a:p>
          <a:p>
            <a:pPr lvl="4"/>
            <a:r>
              <a:rPr lang="zh-CN" altLang="en-US" noProof="0" smtClean="0"/>
              <a:t>第五级</a:t>
            </a:r>
          </a:p>
        </p:txBody>
      </p:sp>
      <p:sp>
        <p:nvSpPr>
          <p:cNvPr id="1946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946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84247AB8-605E-4163-857F-A17B83F65F0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72786507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宋体" pitchFamily="2" charset="-122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宋体" pitchFamily="2" charset="-122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宋体" pitchFamily="2" charset="-122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宋体" pitchFamily="2" charset="-122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宋体" pitchFamily="2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/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/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/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/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/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/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/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CN" altLang="en-US" noProof="0" smtClean="0"/>
              <a:t>单击此处编辑母版标题样式</a:t>
            </a:r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zh-CN" altLang="en-US" noProof="0" smtClean="0"/>
              <a:t>单击此处编辑母版副标题样式</a:t>
            </a:r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fld id="{1A95A119-D660-4034-A389-64256F3E141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5361554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144389-1FAA-491D-8B79-0A511A1D5A2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860646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4BF95B-DB63-48D8-B56A-B37F8DC7111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6726709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5602D6-1E00-4C8B-919A-3D807B3480E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55342200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9C9C4380-B82B-463E-B146-3A75151F68CF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5363620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13AA15-3581-423C-8C97-DB52BC5D934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9496280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92DD9A-FD76-49DB-B023-3211F2D62E91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33733243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BD96DA-8BB2-49BC-B46D-55ECAC87377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4262903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E0E325-A834-46E6-AD97-9C9F196F3C29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6674897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114AC9-AA6E-41AA-BDE5-2DD068E0037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31879145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79566D-924C-4BFB-AA5D-A0E34CB78506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722261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0970FF-CAFC-4B41-9D7B-8149391FD2C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31322377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70AD09-CF94-4642-A9E9-87D10553EAFD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84866158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76B7AD-9112-46A7-AC77-E904C86F1E53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43704848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CE8CB4-3AB8-42AC-9E99-80E6859739F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63498390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B0E102-5D89-4194-A52F-EB1E703283E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72369426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136AF0-3CD5-4FF1-91D6-63C3AAB4D54E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49848098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5" y="1604"/>
              <a:ext cx="449" cy="300"/>
              <a:chOff x="720" y="336"/>
              <a:chExt cx="624" cy="433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3" y="1871"/>
              <a:ext cx="466" cy="300"/>
              <a:chOff x="912" y="2639"/>
              <a:chExt cx="672" cy="433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0B46F604-EAC8-40EE-8FF4-95A7CFD0CA3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15286764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D6887B-0F2E-4AF8-92BC-DB8C6455BD3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5188426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4E389A-9AA5-4C61-8CA0-0EC3A887432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09685158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1549C4-8DD4-46EC-987D-6C36464F220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72158648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A11372-07CD-454A-AAF6-2CAD4F035F79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2391024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02CB35-012B-4647-B46C-C12B1D22118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59599398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E56D10-CB71-4B3D-8946-C704E8E896E3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11491345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AB3D07-8467-43D2-8122-3EF2F9DA5A8C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0059447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AEB05C-8884-4F4A-A4A6-53A43F4DCBCF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75175019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E72AA5-FCD9-4A93-84E8-5C75DADF46F6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20884927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4EDD0A-3EE7-4BD9-BBF6-23CEDEA1918F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4439549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014888-24E0-460B-9592-DEFE42B54F78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07366518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3ED72E-0F5A-4B76-9E38-0BEF482DCC2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20360483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  <a:ea typeface="楷体_GB2312" pitchFamily="49" charset="-122"/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  <a:ea typeface="楷体_GB2312" pitchFamily="49" charset="-122"/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  <a:ea typeface="楷体_GB2312" pitchFamily="49" charset="-122"/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itchFamily="34" charset="0"/>
                    <a:ea typeface="宋体" pitchFamily="2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  <a:ea typeface="楷体_GB2312" pitchFamily="49" charset="-122"/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  <a:ea typeface="楷体_GB2312" pitchFamily="49" charset="-122"/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  <a:ea typeface="楷体_GB2312" pitchFamily="49" charset="-122"/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  <a:ea typeface="宋体" pitchFamily="2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  <a:ea typeface="楷体_GB2312" pitchFamily="49" charset="-122"/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CN" altLang="en-US" noProof="0" smtClean="0"/>
              <a:t>单击此处编辑母版标题样式</a:t>
            </a:r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zh-CN" altLang="en-US" noProof="0" smtClean="0"/>
              <a:t>单击此处编辑母版副标题样式</a:t>
            </a:r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421392BC-0E9E-42FB-AF44-E8B3CF3668B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41374575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848D78-58A2-495B-B299-30156EDD9CA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5416319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32BB38-A68D-48CF-A604-AED13E5F15B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207144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99AFB0-FF31-4639-944A-99941B0C8CD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11409951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862EDF-3163-4B5A-854D-17577A45AEB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41915389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012A57-732F-49C0-85B1-1CEF5810407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085571823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3CED68-3380-45DE-85BB-F8AC1462BCC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916863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DA8DEB-866D-473D-AA02-9DD4C30CD73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50578322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B06307-E923-41E2-9236-DBE703E8E6C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61545976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FD445A-319B-4E00-923C-DE87B636C5B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64776046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27F6ED-EBC8-452F-81A4-D3FB6153BA0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44426984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F7B3C4-56AC-4C1C-8B0A-ACEBC107B71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1900519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B4D3CD-C12F-4C40-9EF7-F1041AC1C2E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2818812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854E2C-5FE2-479F-8BA5-CE69B449613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6650958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004D00-B64D-4B15-AC18-02AD1623C8A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567778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AAB903-9CBE-4F7B-BA9E-2E12DCF5C32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399082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9426ED-E448-4132-9783-267044BB21D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8317994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 userDrawn="1"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 userDrawn="1"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 userDrawn="1"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 userDrawn="1"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 userDrawn="1"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 userDrawn="1"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 userDrawn="1"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1033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ea typeface="+mn-ea"/>
              </a:defRPr>
            </a:lvl1pPr>
          </a:lstStyle>
          <a:p>
            <a:pPr>
              <a:defRPr/>
            </a:pPr>
            <a:fld id="{2F90A65C-85AB-4007-BA51-6651836B9D3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7846" r:id="rId1"/>
    <p:sldLayoutId id="2147487780" r:id="rId2"/>
    <p:sldLayoutId id="2147487781" r:id="rId3"/>
    <p:sldLayoutId id="2147487782" r:id="rId4"/>
    <p:sldLayoutId id="2147487783" r:id="rId5"/>
    <p:sldLayoutId id="2147487784" r:id="rId6"/>
    <p:sldLayoutId id="2147487785" r:id="rId7"/>
    <p:sldLayoutId id="2147487786" r:id="rId8"/>
    <p:sldLayoutId id="2147487787" r:id="rId9"/>
    <p:sldLayoutId id="2147487788" r:id="rId10"/>
    <p:sldLayoutId id="2147487789" r:id="rId11"/>
    <p:sldLayoutId id="2147487790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081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3082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B8A07324-56B4-4350-8FE8-DF377C4181A9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7848" r:id="rId1"/>
    <p:sldLayoutId id="2147487801" r:id="rId2"/>
    <p:sldLayoutId id="2147487802" r:id="rId3"/>
    <p:sldLayoutId id="2147487803" r:id="rId4"/>
    <p:sldLayoutId id="2147487804" r:id="rId5"/>
    <p:sldLayoutId id="2147487805" r:id="rId6"/>
    <p:sldLayoutId id="2147487806" r:id="rId7"/>
    <p:sldLayoutId id="2147487807" r:id="rId8"/>
    <p:sldLayoutId id="2147487808" r:id="rId9"/>
    <p:sldLayoutId id="2147487809" r:id="rId10"/>
    <p:sldLayoutId id="2147487810" r:id="rId11"/>
    <p:sldLayoutId id="2147487811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6153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6154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57BD748E-C2D7-4D96-ADF9-26EEF69A8E9E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7851" r:id="rId1"/>
    <p:sldLayoutId id="2147487835" r:id="rId2"/>
    <p:sldLayoutId id="2147487836" r:id="rId3"/>
    <p:sldLayoutId id="2147487837" r:id="rId4"/>
    <p:sldLayoutId id="2147487838" r:id="rId5"/>
    <p:sldLayoutId id="2147487839" r:id="rId6"/>
    <p:sldLayoutId id="2147487840" r:id="rId7"/>
    <p:sldLayoutId id="2147487841" r:id="rId8"/>
    <p:sldLayoutId id="2147487842" r:id="rId9"/>
    <p:sldLayoutId id="2147487843" r:id="rId10"/>
    <p:sldLayoutId id="2147487844" r:id="rId11"/>
    <p:sldLayoutId id="2147487845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</a:endParaRPr>
          </a:p>
        </p:txBody>
      </p:sp>
      <p:sp>
        <p:nvSpPr>
          <p:cNvPr id="18435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</a:endParaRPr>
          </a:p>
        </p:txBody>
      </p:sp>
      <p:sp>
        <p:nvSpPr>
          <p:cNvPr id="18436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</a:endParaRPr>
          </a:p>
        </p:txBody>
      </p:sp>
      <p:sp>
        <p:nvSpPr>
          <p:cNvPr id="18437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</a:endParaRPr>
          </a:p>
        </p:txBody>
      </p:sp>
      <p:sp>
        <p:nvSpPr>
          <p:cNvPr id="18438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</a:endParaRPr>
          </a:p>
        </p:txBody>
      </p:sp>
      <p:sp>
        <p:nvSpPr>
          <p:cNvPr id="18439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</a:endParaRPr>
          </a:p>
        </p:txBody>
      </p:sp>
      <p:sp>
        <p:nvSpPr>
          <p:cNvPr id="18440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zh-CN" altLang="en-US" sz="2400" smtClean="0">
              <a:solidFill>
                <a:srgbClr val="000000"/>
              </a:solidFill>
            </a:endParaRPr>
          </a:p>
        </p:txBody>
      </p:sp>
      <p:sp>
        <p:nvSpPr>
          <p:cNvPr id="7177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7178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8055C2E0-3462-443F-8030-2A5A1E39C50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778375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7853" r:id="rId1"/>
    <p:sldLayoutId id="2147487854" r:id="rId2"/>
    <p:sldLayoutId id="2147487855" r:id="rId3"/>
    <p:sldLayoutId id="2147487856" r:id="rId4"/>
    <p:sldLayoutId id="2147487857" r:id="rId5"/>
    <p:sldLayoutId id="2147487858" r:id="rId6"/>
    <p:sldLayoutId id="2147487859" r:id="rId7"/>
    <p:sldLayoutId id="2147487860" r:id="rId8"/>
    <p:sldLayoutId id="2147487861" r:id="rId9"/>
    <p:sldLayoutId id="2147487862" r:id="rId10"/>
    <p:sldLayoutId id="2147487863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0" name="Text Box 20"/>
          <p:cNvSpPr txBox="1">
            <a:spLocks noChangeArrowheads="1"/>
          </p:cNvSpPr>
          <p:nvPr/>
        </p:nvSpPr>
        <p:spPr bwMode="auto">
          <a:xfrm>
            <a:off x="900113" y="1268413"/>
            <a:ext cx="7848600" cy="193833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>
            <a:spAutoFit/>
          </a:bodyPr>
          <a:lstStyle/>
          <a:p>
            <a:pPr algn="ctr">
              <a:spcBef>
                <a:spcPct val="0"/>
              </a:spcBef>
              <a:defRPr/>
            </a:pPr>
            <a:r>
              <a:rPr kumimoji="0" lang="zh-CN" altLang="en-US" sz="6000" dirty="0">
                <a:solidFill>
                  <a:srgbClr val="FF0066"/>
                </a:solidFill>
                <a:latin typeface="楷体" pitchFamily="49" charset="-122"/>
                <a:ea typeface="楷体" pitchFamily="49" charset="-122"/>
              </a:rPr>
              <a:t>第</a:t>
            </a:r>
            <a:r>
              <a:rPr kumimoji="0" lang="en-US" altLang="zh-CN" sz="6000" dirty="0">
                <a:solidFill>
                  <a:srgbClr val="FF0066"/>
                </a:solidFill>
                <a:latin typeface="楷体" pitchFamily="49" charset="-122"/>
                <a:ea typeface="楷体" pitchFamily="49" charset="-122"/>
              </a:rPr>
              <a:t>7</a:t>
            </a:r>
            <a:r>
              <a:rPr kumimoji="0" lang="zh-CN" altLang="en-US" sz="6000" dirty="0">
                <a:solidFill>
                  <a:srgbClr val="FF0066"/>
                </a:solidFill>
                <a:latin typeface="楷体" pitchFamily="49" charset="-122"/>
                <a:ea typeface="楷体" pitchFamily="49" charset="-122"/>
              </a:rPr>
              <a:t>课 我往东，他往西（</a:t>
            </a:r>
            <a:r>
              <a:rPr kumimoji="0" lang="en-US" altLang="zh-CN" sz="6000" dirty="0">
                <a:solidFill>
                  <a:srgbClr val="FF0066"/>
                </a:solidFill>
                <a:latin typeface="楷体" pitchFamily="49" charset="-122"/>
                <a:ea typeface="楷体" pitchFamily="49" charset="-122"/>
              </a:rPr>
              <a:t>4</a:t>
            </a:r>
            <a:r>
              <a:rPr kumimoji="0" lang="zh-CN" altLang="en-US" sz="6000" dirty="0">
                <a:solidFill>
                  <a:srgbClr val="FF0066"/>
                </a:solidFill>
                <a:latin typeface="楷体" pitchFamily="49" charset="-122"/>
                <a:ea typeface="楷体" pitchFamily="49" charset="-122"/>
              </a:rPr>
              <a:t>）</a:t>
            </a:r>
            <a:endParaRPr lang="en-US" altLang="zh-CN" sz="6000" b="1" dirty="0">
              <a:effectLst>
                <a:outerShdw blurRad="38100" dist="38100" dir="2700000" algn="tl">
                  <a:srgbClr val="C0C0C0"/>
                </a:outerShdw>
              </a:effectLst>
              <a:latin typeface="楷体" pitchFamily="49" charset="-122"/>
              <a:ea typeface="楷体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练习四  用指定词语完成句子</a:t>
            </a:r>
          </a:p>
        </p:txBody>
      </p:sp>
      <p:sp>
        <p:nvSpPr>
          <p:cNvPr id="19459" name="Content Placeholder 2"/>
          <p:cNvSpPr>
            <a:spLocks noGrp="1"/>
          </p:cNvSpPr>
          <p:nvPr>
            <p:ph idx="1"/>
          </p:nvPr>
        </p:nvSpPr>
        <p:spPr>
          <a:xfrm>
            <a:off x="250825" y="1412875"/>
            <a:ext cx="8677275" cy="4968875"/>
          </a:xfrm>
        </p:spPr>
        <p:txBody>
          <a:bodyPr/>
          <a:lstStyle/>
          <a:p>
            <a:pPr marL="0" indent="0">
              <a:buFont typeface="Wingdings" pitchFamily="2" charset="2"/>
              <a:buNone/>
            </a:pPr>
            <a:r>
              <a:rPr lang="en-US" altLang="zh-CN" b="1" smtClean="0"/>
              <a:t>1. </a:t>
            </a:r>
            <a:r>
              <a:rPr lang="zh-CN" altLang="en-US" b="1" smtClean="0"/>
              <a:t>她过生日的那一天，</a:t>
            </a:r>
            <a:r>
              <a:rPr lang="en-US" altLang="zh-CN" b="1" smtClean="0"/>
              <a:t>________</a:t>
            </a:r>
            <a:r>
              <a:rPr lang="zh-CN" altLang="en-US" b="1" smtClean="0"/>
              <a:t>。（恰恰）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zh-CN" b="1" smtClean="0"/>
              <a:t>2. A</a:t>
            </a:r>
            <a:r>
              <a:rPr lang="zh-CN" altLang="en-US" b="1" smtClean="0"/>
              <a:t>：啤酒也算是酒吗？我一下子喝掉</a:t>
            </a:r>
            <a:r>
              <a:rPr lang="en-US" altLang="zh-CN" b="1" smtClean="0"/>
              <a:t>10 </a:t>
            </a:r>
            <a:r>
              <a:rPr lang="zh-CN" altLang="en-US" b="1" smtClean="0"/>
              <a:t>瓶都没问题。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zh-CN" b="1" smtClean="0"/>
              <a:t>   B</a:t>
            </a:r>
            <a:r>
              <a:rPr lang="zh-CN" altLang="en-US" b="1" smtClean="0"/>
              <a:t>：别吹牛了，</a:t>
            </a:r>
            <a:r>
              <a:rPr lang="en-US" altLang="zh-CN" b="1" smtClean="0">
                <a:solidFill>
                  <a:srgbClr val="000000"/>
                </a:solidFill>
              </a:rPr>
              <a:t>____________</a:t>
            </a:r>
            <a:r>
              <a:rPr lang="zh-CN" altLang="en-US" b="1" smtClean="0">
                <a:solidFill>
                  <a:srgbClr val="000000"/>
                </a:solidFill>
              </a:rPr>
              <a:t>。</a:t>
            </a:r>
            <a:r>
              <a:rPr lang="zh-CN" altLang="en-US" b="1" smtClean="0"/>
              <a:t>（根本）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zh-CN" b="1" smtClean="0"/>
              <a:t>3. A</a:t>
            </a:r>
            <a:r>
              <a:rPr lang="zh-CN" altLang="en-US" b="1" smtClean="0"/>
              <a:t>：你今天跟女朋友去饭店吃饭的时候，是谁结的账？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zh-CN" b="1" smtClean="0"/>
              <a:t>   B</a:t>
            </a:r>
            <a:r>
              <a:rPr lang="zh-CN" altLang="en-US" b="1" smtClean="0"/>
              <a:t>：</a:t>
            </a:r>
            <a:r>
              <a:rPr lang="en-US" altLang="zh-CN" b="1" smtClean="0">
                <a:solidFill>
                  <a:srgbClr val="000000"/>
                </a:solidFill>
              </a:rPr>
              <a:t>___________________</a:t>
            </a:r>
            <a:r>
              <a:rPr lang="zh-CN" altLang="en-US" b="1" smtClean="0">
                <a:solidFill>
                  <a:srgbClr val="000000"/>
                </a:solidFill>
              </a:rPr>
              <a:t>。</a:t>
            </a:r>
            <a:r>
              <a:rPr lang="zh-CN" altLang="en-US" b="1" smtClean="0"/>
              <a:t>（照例）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zh-CN" b="1" smtClean="0"/>
              <a:t>4. _______________</a:t>
            </a:r>
            <a:r>
              <a:rPr lang="zh-CN" altLang="en-US" b="1" smtClean="0"/>
              <a:t>，我们可以好好放松一下了。（总算）</a:t>
            </a: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4521200" y="1290638"/>
            <a:ext cx="2232025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1800" b="1">
                <a:solidFill>
                  <a:srgbClr val="FF0000"/>
                </a:solidFill>
                <a:ea typeface="楷体_GB2312" pitchFamily="49" charset="-122"/>
              </a:rPr>
              <a:t>恰恰</a:t>
            </a:r>
            <a:r>
              <a:rPr lang="zh-CN" altLang="en-US" sz="1800" b="1">
                <a:solidFill>
                  <a:srgbClr val="0000CC"/>
                </a:solidFill>
                <a:ea typeface="楷体_GB2312" pitchFamily="49" charset="-122"/>
              </a:rPr>
              <a:t>也是我的生日</a:t>
            </a:r>
            <a:r>
              <a:rPr lang="en-US" altLang="zh-CN" sz="1800" b="1">
                <a:solidFill>
                  <a:srgbClr val="0000CC"/>
                </a:solidFill>
                <a:ea typeface="楷体_GB2312" pitchFamily="49" charset="-122"/>
              </a:rPr>
              <a:t>//</a:t>
            </a:r>
            <a:r>
              <a:rPr lang="zh-CN" altLang="en-US" sz="1800" b="1">
                <a:solidFill>
                  <a:srgbClr val="FF0000"/>
                </a:solidFill>
                <a:ea typeface="楷体_GB2312" pitchFamily="49" charset="-122"/>
              </a:rPr>
              <a:t>恰恰</a:t>
            </a:r>
            <a:r>
              <a:rPr lang="zh-CN" altLang="en-US" sz="1800" b="1">
                <a:solidFill>
                  <a:srgbClr val="0000CC"/>
                </a:solidFill>
                <a:ea typeface="楷体_GB2312" pitchFamily="49" charset="-122"/>
              </a:rPr>
              <a:t>是中秋节</a:t>
            </a: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3419475" y="3163888"/>
            <a:ext cx="3478213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1800" b="1">
                <a:solidFill>
                  <a:srgbClr val="FF0000"/>
                </a:solidFill>
                <a:ea typeface="楷体_GB2312" pitchFamily="49" charset="-122"/>
              </a:rPr>
              <a:t>根本</a:t>
            </a:r>
            <a:r>
              <a:rPr lang="zh-CN" altLang="en-US" sz="1800" b="1">
                <a:solidFill>
                  <a:srgbClr val="0000CC"/>
                </a:solidFill>
                <a:ea typeface="楷体_GB2312" pitchFamily="49" charset="-122"/>
              </a:rPr>
              <a:t>不可能</a:t>
            </a:r>
            <a:r>
              <a:rPr lang="en-US" altLang="zh-CN" sz="1800" b="1">
                <a:solidFill>
                  <a:srgbClr val="0000CC"/>
                </a:solidFill>
                <a:ea typeface="楷体_GB2312" pitchFamily="49" charset="-122"/>
              </a:rPr>
              <a:t>//</a:t>
            </a:r>
            <a:r>
              <a:rPr lang="zh-CN" altLang="en-US" sz="1800" b="1">
                <a:solidFill>
                  <a:srgbClr val="0000CC"/>
                </a:solidFill>
                <a:ea typeface="楷体_GB2312" pitchFamily="49" charset="-122"/>
              </a:rPr>
              <a:t>我</a:t>
            </a:r>
            <a:r>
              <a:rPr lang="zh-CN" altLang="en-US" sz="1800" b="1">
                <a:solidFill>
                  <a:srgbClr val="FF0000"/>
                </a:solidFill>
                <a:ea typeface="楷体_GB2312" pitchFamily="49" charset="-122"/>
              </a:rPr>
              <a:t>根本</a:t>
            </a:r>
            <a:r>
              <a:rPr lang="zh-CN" altLang="en-US" sz="1800" b="1">
                <a:solidFill>
                  <a:srgbClr val="0000CC"/>
                </a:solidFill>
                <a:ea typeface="楷体_GB2312" pitchFamily="49" charset="-122"/>
              </a:rPr>
              <a:t>不相信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1331913" y="4799013"/>
            <a:ext cx="5421312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1800" b="1">
                <a:solidFill>
                  <a:srgbClr val="FF0000"/>
                </a:solidFill>
                <a:ea typeface="楷体_GB2312" pitchFamily="49" charset="-122"/>
              </a:rPr>
              <a:t>照例</a:t>
            </a:r>
            <a:r>
              <a:rPr lang="zh-CN" altLang="en-US" sz="1800" b="1">
                <a:solidFill>
                  <a:srgbClr val="0000CC"/>
                </a:solidFill>
                <a:ea typeface="楷体_GB2312" pitchFamily="49" charset="-122"/>
              </a:rPr>
              <a:t>是我结的账</a:t>
            </a:r>
            <a:r>
              <a:rPr lang="en-US" altLang="zh-CN" sz="1800" b="1">
                <a:solidFill>
                  <a:srgbClr val="0000CC"/>
                </a:solidFill>
                <a:ea typeface="楷体_GB2312" pitchFamily="49" charset="-122"/>
              </a:rPr>
              <a:t>//</a:t>
            </a:r>
            <a:r>
              <a:rPr lang="zh-CN" altLang="en-US" sz="1800" b="1">
                <a:solidFill>
                  <a:srgbClr val="FF0000"/>
                </a:solidFill>
                <a:ea typeface="楷体_GB2312" pitchFamily="49" charset="-122"/>
              </a:rPr>
              <a:t>照例</a:t>
            </a:r>
            <a:r>
              <a:rPr lang="zh-CN" altLang="en-US" sz="1800" b="1">
                <a:solidFill>
                  <a:srgbClr val="0000CC"/>
                </a:solidFill>
                <a:ea typeface="楷体_GB2312" pitchFamily="49" charset="-122"/>
              </a:rPr>
              <a:t>我来结账</a:t>
            </a: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900113" y="5375275"/>
            <a:ext cx="425767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1800" b="1">
                <a:solidFill>
                  <a:srgbClr val="FF0000"/>
                </a:solidFill>
                <a:ea typeface="楷体_GB2312" pitchFamily="49" charset="-122"/>
              </a:rPr>
              <a:t>总算</a:t>
            </a:r>
            <a:r>
              <a:rPr lang="zh-CN" altLang="en-US" sz="1800" b="1">
                <a:solidFill>
                  <a:srgbClr val="0000CC"/>
                </a:solidFill>
                <a:ea typeface="楷体_GB2312" pitchFamily="49" charset="-122"/>
              </a:rPr>
              <a:t>放假了</a:t>
            </a:r>
            <a:r>
              <a:rPr lang="en-US" altLang="zh-CN" sz="1800" b="1">
                <a:solidFill>
                  <a:srgbClr val="0000CC"/>
                </a:solidFill>
                <a:ea typeface="楷体_GB2312" pitchFamily="49" charset="-122"/>
              </a:rPr>
              <a:t>/</a:t>
            </a:r>
            <a:r>
              <a:rPr lang="zh-CN" altLang="en-US" sz="1800" b="1">
                <a:solidFill>
                  <a:srgbClr val="0000CC"/>
                </a:solidFill>
                <a:ea typeface="楷体_GB2312" pitchFamily="49" charset="-122"/>
              </a:rPr>
              <a:t>考试</a:t>
            </a:r>
            <a:r>
              <a:rPr lang="zh-CN" altLang="en-US" sz="1800" b="1">
                <a:solidFill>
                  <a:srgbClr val="FF0000"/>
                </a:solidFill>
                <a:ea typeface="楷体_GB2312" pitchFamily="49" charset="-122"/>
              </a:rPr>
              <a:t>总算</a:t>
            </a:r>
            <a:r>
              <a:rPr lang="zh-CN" altLang="en-US" sz="1800" b="1">
                <a:solidFill>
                  <a:srgbClr val="0000CC"/>
                </a:solidFill>
                <a:ea typeface="楷体_GB2312" pitchFamily="49" charset="-122"/>
              </a:rPr>
              <a:t>结束了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练习四  用指定词语完成句子</a:t>
            </a:r>
          </a:p>
        </p:txBody>
      </p:sp>
      <p:sp>
        <p:nvSpPr>
          <p:cNvPr id="20483" name="Content Placeholder 2"/>
          <p:cNvSpPr>
            <a:spLocks noGrp="1"/>
          </p:cNvSpPr>
          <p:nvPr>
            <p:ph idx="1"/>
          </p:nvPr>
        </p:nvSpPr>
        <p:spPr>
          <a:xfrm>
            <a:off x="179388" y="1700213"/>
            <a:ext cx="8964612" cy="4824412"/>
          </a:xfrm>
        </p:spPr>
        <p:txBody>
          <a:bodyPr/>
          <a:lstStyle/>
          <a:p>
            <a:pPr marL="0" indent="0">
              <a:buFont typeface="Wingdings" pitchFamily="2" charset="2"/>
              <a:buNone/>
            </a:pPr>
            <a:r>
              <a:rPr lang="en-US" altLang="zh-CN" b="1" smtClean="0"/>
              <a:t>5. </a:t>
            </a:r>
            <a:r>
              <a:rPr lang="zh-CN" altLang="en-US" b="1" smtClean="0"/>
              <a:t>吃饭的时候</a:t>
            </a:r>
            <a:r>
              <a:rPr lang="en-US" altLang="zh-CN" b="1" smtClean="0"/>
              <a:t>_________________</a:t>
            </a:r>
            <a:r>
              <a:rPr lang="zh-CN" altLang="en-US" b="1" smtClean="0"/>
              <a:t>，要不然影响消化。（千万）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zh-CN" b="1" smtClean="0"/>
              <a:t>6. </a:t>
            </a:r>
            <a:r>
              <a:rPr lang="zh-CN" altLang="en-US" b="1" smtClean="0"/>
              <a:t>发生火灾时，</a:t>
            </a:r>
            <a:r>
              <a:rPr lang="en-US" altLang="zh-CN" b="1" smtClean="0"/>
              <a:t>________</a:t>
            </a:r>
            <a:r>
              <a:rPr lang="zh-CN" altLang="en-US" b="1" smtClean="0"/>
              <a:t>。（冷静　千万）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zh-CN" b="1" smtClean="0"/>
              <a:t>7. </a:t>
            </a:r>
            <a:r>
              <a:rPr lang="en-US" altLang="zh-CN" b="1" smtClean="0">
                <a:solidFill>
                  <a:srgbClr val="000000"/>
                </a:solidFill>
              </a:rPr>
              <a:t>___________</a:t>
            </a:r>
            <a:r>
              <a:rPr lang="zh-CN" altLang="en-US" b="1" smtClean="0"/>
              <a:t>，就是房租太贵了。（倒是）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zh-CN" b="1" smtClean="0"/>
              <a:t>8. A</a:t>
            </a:r>
            <a:r>
              <a:rPr lang="zh-CN" altLang="en-US" b="1" smtClean="0"/>
              <a:t>：你刚才是不是冲她发火了？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zh-CN" b="1" smtClean="0"/>
              <a:t>   B</a:t>
            </a:r>
            <a:r>
              <a:rPr lang="zh-CN" altLang="en-US" b="1" smtClean="0"/>
              <a:t>：</a:t>
            </a:r>
            <a:r>
              <a:rPr lang="en-US" altLang="zh-CN" b="1" smtClean="0">
                <a:solidFill>
                  <a:srgbClr val="000000"/>
                </a:solidFill>
              </a:rPr>
              <a:t> ________________</a:t>
            </a:r>
            <a:r>
              <a:rPr lang="zh-CN" altLang="en-US" b="1" smtClean="0">
                <a:solidFill>
                  <a:srgbClr val="000000"/>
                </a:solidFill>
              </a:rPr>
              <a:t>。</a:t>
            </a:r>
            <a:r>
              <a:rPr lang="zh-CN" altLang="en-US" b="1" smtClean="0"/>
              <a:t>（谁说　根本）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zh-CN" b="1" smtClean="0"/>
              <a:t>9. </a:t>
            </a:r>
            <a:r>
              <a:rPr lang="zh-CN" altLang="en-US" b="1" smtClean="0"/>
              <a:t>要多听听医生的建议，</a:t>
            </a:r>
            <a:r>
              <a:rPr lang="en-US" altLang="zh-CN" b="1" smtClean="0"/>
              <a:t>________</a:t>
            </a:r>
            <a:r>
              <a:rPr lang="zh-CN" altLang="en-US" b="1" smtClean="0"/>
              <a:t>。（盲目）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zh-CN" b="1" smtClean="0"/>
              <a:t>10.________</a:t>
            </a:r>
            <a:r>
              <a:rPr lang="zh-CN" altLang="en-US" b="1" smtClean="0"/>
              <a:t>，所以很受消费者欢迎。（特色）</a:t>
            </a: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2987675" y="1835150"/>
            <a:ext cx="374491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1800" b="1">
                <a:solidFill>
                  <a:srgbClr val="FF0000"/>
                </a:solidFill>
                <a:ea typeface="楷体_GB2312" pitchFamily="49" charset="-122"/>
              </a:rPr>
              <a:t>千万</a:t>
            </a:r>
            <a:r>
              <a:rPr lang="zh-CN" altLang="en-US" sz="1800" b="1">
                <a:solidFill>
                  <a:srgbClr val="0000CC"/>
                </a:solidFill>
                <a:ea typeface="楷体_GB2312" pitchFamily="49" charset="-122"/>
              </a:rPr>
              <a:t>不要着急</a:t>
            </a:r>
            <a:r>
              <a:rPr lang="en-US" altLang="zh-CN" sz="1800" b="1">
                <a:solidFill>
                  <a:srgbClr val="0000CC"/>
                </a:solidFill>
                <a:ea typeface="楷体_GB2312" pitchFamily="49" charset="-122"/>
              </a:rPr>
              <a:t>//</a:t>
            </a:r>
            <a:r>
              <a:rPr lang="zh-CN" altLang="en-US" sz="1800" b="1">
                <a:solidFill>
                  <a:srgbClr val="FF0000"/>
                </a:solidFill>
                <a:ea typeface="楷体_GB2312" pitchFamily="49" charset="-122"/>
              </a:rPr>
              <a:t>千万</a:t>
            </a:r>
            <a:r>
              <a:rPr lang="zh-CN" altLang="en-US" sz="1800" b="1">
                <a:solidFill>
                  <a:srgbClr val="0000CC"/>
                </a:solidFill>
                <a:ea typeface="楷体_GB2312" pitchFamily="49" charset="-122"/>
              </a:rPr>
              <a:t>不要狼吞虎咽</a:t>
            </a: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3708400" y="2349500"/>
            <a:ext cx="2232025" cy="922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1800" b="1">
                <a:solidFill>
                  <a:srgbClr val="0000CC"/>
                </a:solidFill>
                <a:ea typeface="楷体_GB2312" pitchFamily="49" charset="-122"/>
              </a:rPr>
              <a:t>一定要保持冷静，</a:t>
            </a:r>
            <a:r>
              <a:rPr lang="zh-CN" altLang="en-US" sz="1800" b="1">
                <a:solidFill>
                  <a:srgbClr val="FF0000"/>
                </a:solidFill>
                <a:ea typeface="楷体_GB2312" pitchFamily="49" charset="-122"/>
              </a:rPr>
              <a:t>千万</a:t>
            </a:r>
            <a:r>
              <a:rPr lang="zh-CN" altLang="en-US" sz="1800" b="1">
                <a:solidFill>
                  <a:srgbClr val="0000CC"/>
                </a:solidFill>
                <a:ea typeface="楷体_GB2312" pitchFamily="49" charset="-122"/>
              </a:rPr>
              <a:t>不要慌张</a:t>
            </a:r>
            <a:r>
              <a:rPr lang="en-US" altLang="zh-CN" sz="1800" b="1">
                <a:solidFill>
                  <a:srgbClr val="0000CC"/>
                </a:solidFill>
                <a:ea typeface="楷体_GB2312" pitchFamily="49" charset="-122"/>
              </a:rPr>
              <a:t>//</a:t>
            </a:r>
            <a:r>
              <a:rPr lang="zh-CN" altLang="en-US" sz="1800" b="1">
                <a:solidFill>
                  <a:srgbClr val="FF0000"/>
                </a:solidFill>
                <a:ea typeface="楷体_GB2312" pitchFamily="49" charset="-122"/>
              </a:rPr>
              <a:t>千万</a:t>
            </a:r>
            <a:r>
              <a:rPr lang="zh-CN" altLang="en-US" sz="1800" b="1">
                <a:solidFill>
                  <a:srgbClr val="0000CC"/>
                </a:solidFill>
                <a:ea typeface="楷体_GB2312" pitchFamily="49" charset="-122"/>
              </a:rPr>
              <a:t>要保持冷静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684213" y="3502025"/>
            <a:ext cx="273526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1800" b="1">
                <a:solidFill>
                  <a:srgbClr val="0000CC"/>
                </a:solidFill>
                <a:ea typeface="楷体_GB2312" pitchFamily="49" charset="-122"/>
              </a:rPr>
              <a:t>这儿的房子</a:t>
            </a:r>
            <a:r>
              <a:rPr lang="zh-CN" altLang="en-US" sz="1800" b="1">
                <a:solidFill>
                  <a:srgbClr val="FF0000"/>
                </a:solidFill>
                <a:ea typeface="楷体_GB2312" pitchFamily="49" charset="-122"/>
              </a:rPr>
              <a:t>倒是</a:t>
            </a:r>
            <a:r>
              <a:rPr lang="zh-CN" altLang="en-US" sz="1800" b="1">
                <a:solidFill>
                  <a:srgbClr val="0000CC"/>
                </a:solidFill>
                <a:ea typeface="楷体_GB2312" pitchFamily="49" charset="-122"/>
              </a:rPr>
              <a:t>不错</a:t>
            </a: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1547813" y="4572000"/>
            <a:ext cx="352901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1800" b="1">
                <a:solidFill>
                  <a:srgbClr val="0000CC"/>
                </a:solidFill>
                <a:ea typeface="楷体_GB2312" pitchFamily="49" charset="-122"/>
              </a:rPr>
              <a:t>谁说的？我</a:t>
            </a:r>
            <a:r>
              <a:rPr lang="zh-CN" altLang="en-US" sz="1800" b="1">
                <a:solidFill>
                  <a:srgbClr val="FF0000"/>
                </a:solidFill>
                <a:ea typeface="楷体_GB2312" pitchFamily="49" charset="-122"/>
              </a:rPr>
              <a:t>根本</a:t>
            </a:r>
            <a:r>
              <a:rPr lang="zh-CN" altLang="en-US" sz="1800" b="1">
                <a:solidFill>
                  <a:srgbClr val="0000CC"/>
                </a:solidFill>
                <a:ea typeface="楷体_GB2312" pitchFamily="49" charset="-122"/>
              </a:rPr>
              <a:t>没有发火</a:t>
            </a: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4716463" y="5229225"/>
            <a:ext cx="22320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1800" b="1">
                <a:solidFill>
                  <a:srgbClr val="0000CC"/>
                </a:solidFill>
                <a:ea typeface="楷体_GB2312" pitchFamily="49" charset="-122"/>
              </a:rPr>
              <a:t>不要</a:t>
            </a:r>
            <a:r>
              <a:rPr lang="zh-CN" altLang="en-US" sz="1800" b="1">
                <a:solidFill>
                  <a:srgbClr val="FF0000"/>
                </a:solidFill>
                <a:ea typeface="楷体_GB2312" pitchFamily="49" charset="-122"/>
              </a:rPr>
              <a:t>盲目</a:t>
            </a:r>
            <a:r>
              <a:rPr lang="zh-CN" altLang="en-US" sz="1800" b="1">
                <a:solidFill>
                  <a:srgbClr val="0000CC"/>
                </a:solidFill>
                <a:ea typeface="楷体_GB2312" pitchFamily="49" charset="-122"/>
              </a:rPr>
              <a:t>地吃药</a:t>
            </a: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900113" y="5591175"/>
            <a:ext cx="1871662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1800" b="1">
                <a:solidFill>
                  <a:srgbClr val="0000CC"/>
                </a:solidFill>
                <a:ea typeface="楷体_GB2312" pitchFamily="49" charset="-122"/>
              </a:rPr>
              <a:t>他们的产品很有</a:t>
            </a:r>
            <a:r>
              <a:rPr lang="zh-CN" altLang="en-US" sz="1800" b="1">
                <a:solidFill>
                  <a:srgbClr val="FF0000"/>
                </a:solidFill>
                <a:ea typeface="楷体_GB2312" pitchFamily="49" charset="-122"/>
              </a:rPr>
              <a:t>特色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五 用指定词语回答问题：</a:t>
            </a:r>
          </a:p>
        </p:txBody>
      </p:sp>
      <p:sp>
        <p:nvSpPr>
          <p:cNvPr id="21507" name="Content Placeholder 2"/>
          <p:cNvSpPr>
            <a:spLocks noGrp="1"/>
          </p:cNvSpPr>
          <p:nvPr>
            <p:ph idx="1"/>
          </p:nvPr>
        </p:nvSpPr>
        <p:spPr>
          <a:xfrm>
            <a:off x="179388" y="1412875"/>
            <a:ext cx="8820150" cy="5184775"/>
          </a:xfrm>
        </p:spPr>
        <p:txBody>
          <a:bodyPr/>
          <a:lstStyle/>
          <a:p>
            <a:pPr marL="0" indent="0">
              <a:buFont typeface="Wingdings" pitchFamily="2" charset="2"/>
              <a:buNone/>
            </a:pPr>
            <a:r>
              <a:rPr lang="en-US" altLang="zh-CN" sz="2800" b="1" smtClean="0"/>
              <a:t>1. </a:t>
            </a:r>
            <a:r>
              <a:rPr lang="zh-CN" altLang="en-US" sz="2800" b="1" smtClean="0"/>
              <a:t>他没来开会真的是因为生病了吗？（借口　根本）</a:t>
            </a:r>
            <a:endParaRPr lang="en-US" altLang="zh-CN" sz="2800" b="1" smtClean="0"/>
          </a:p>
          <a:p>
            <a:pPr marL="0" indent="0">
              <a:buFont typeface="Wingdings" pitchFamily="2" charset="2"/>
              <a:buNone/>
            </a:pPr>
            <a:endParaRPr lang="zh-CN" altLang="en-US" sz="2800" b="1" smtClean="0"/>
          </a:p>
          <a:p>
            <a:pPr marL="0" indent="0">
              <a:buFont typeface="Wingdings" pitchFamily="2" charset="2"/>
              <a:buNone/>
            </a:pPr>
            <a:r>
              <a:rPr lang="en-US" altLang="zh-CN" sz="2800" b="1" smtClean="0"/>
              <a:t>2. </a:t>
            </a:r>
            <a:r>
              <a:rPr lang="zh-CN" altLang="en-US" sz="2800" b="1" smtClean="0"/>
              <a:t>最近大家为什么这么开心？（总算）</a:t>
            </a:r>
            <a:endParaRPr lang="en-US" altLang="zh-CN" sz="2800" b="1" smtClean="0"/>
          </a:p>
          <a:p>
            <a:pPr marL="0" indent="0">
              <a:buFont typeface="Wingdings" pitchFamily="2" charset="2"/>
              <a:buNone/>
            </a:pPr>
            <a:endParaRPr lang="zh-CN" altLang="en-US" sz="2800" b="1" smtClean="0"/>
          </a:p>
          <a:p>
            <a:pPr marL="0" indent="0">
              <a:buFont typeface="Wingdings" pitchFamily="2" charset="2"/>
              <a:buNone/>
            </a:pPr>
            <a:r>
              <a:rPr lang="en-US" altLang="zh-CN" sz="2800" b="1" smtClean="0"/>
              <a:t>3. </a:t>
            </a:r>
            <a:r>
              <a:rPr lang="zh-CN" altLang="en-US" sz="2800" b="1" smtClean="0"/>
              <a:t>听说她面试失败了，你是怎么安慰她的？（千万）</a:t>
            </a:r>
          </a:p>
          <a:p>
            <a:pPr marL="0" indent="0">
              <a:buFont typeface="Wingdings" pitchFamily="2" charset="2"/>
              <a:buNone/>
            </a:pPr>
            <a:endParaRPr lang="en-US" altLang="zh-CN" sz="2800" b="1" smtClean="0"/>
          </a:p>
          <a:p>
            <a:pPr marL="0" indent="0">
              <a:buFont typeface="Wingdings" pitchFamily="2" charset="2"/>
              <a:buNone/>
            </a:pPr>
            <a:r>
              <a:rPr lang="en-US" altLang="zh-CN" sz="2800" b="1" smtClean="0"/>
              <a:t>4. </a:t>
            </a:r>
            <a:r>
              <a:rPr lang="zh-CN" altLang="en-US" sz="2800" b="1" smtClean="0"/>
              <a:t>大家为什么说他的作品没有特色？（盲目　模仿）</a:t>
            </a:r>
          </a:p>
          <a:p>
            <a:pPr marL="0" indent="0">
              <a:buFont typeface="Wingdings" pitchFamily="2" charset="2"/>
              <a:buNone/>
            </a:pPr>
            <a:endParaRPr lang="en-US" altLang="zh-CN" sz="2800" b="1" smtClean="0"/>
          </a:p>
          <a:p>
            <a:pPr marL="0" indent="0">
              <a:buFont typeface="Wingdings" pitchFamily="2" charset="2"/>
              <a:buNone/>
            </a:pPr>
            <a:r>
              <a:rPr lang="en-US" altLang="zh-CN" sz="2800" b="1" smtClean="0"/>
              <a:t>5. </a:t>
            </a:r>
            <a:r>
              <a:rPr lang="zh-CN" altLang="en-US" sz="2800" b="1" smtClean="0"/>
              <a:t>都半夜</a:t>
            </a:r>
            <a:r>
              <a:rPr lang="en-US" altLang="zh-CN" sz="2800" b="1" smtClean="0"/>
              <a:t>12 </a:t>
            </a:r>
            <a:r>
              <a:rPr lang="zh-CN" altLang="en-US" sz="2800" b="1" smtClean="0"/>
              <a:t>点了，这么多功课你怎么可能复习完呢？ （谁说</a:t>
            </a:r>
            <a:r>
              <a:rPr lang="en-US" altLang="zh-CN" sz="2800" b="1" smtClean="0"/>
              <a:t>……</a:t>
            </a:r>
            <a:r>
              <a:rPr lang="zh-CN" altLang="en-US" sz="2800" b="1" smtClean="0"/>
              <a:t>　宁可</a:t>
            </a:r>
            <a:r>
              <a:rPr lang="en-US" altLang="zh-CN" sz="2800" b="1" smtClean="0"/>
              <a:t>……</a:t>
            </a:r>
            <a:r>
              <a:rPr lang="zh-CN" altLang="en-US" sz="2800" b="1" smtClean="0"/>
              <a:t>也</a:t>
            </a:r>
            <a:r>
              <a:rPr lang="en-US" altLang="zh-CN" sz="2800" b="1" smtClean="0"/>
              <a:t>……</a:t>
            </a:r>
            <a:r>
              <a:rPr lang="zh-CN" altLang="en-US" sz="2800" b="1" smtClean="0"/>
              <a:t>）</a:t>
            </a: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539750" y="1916113"/>
            <a:ext cx="82804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2800" b="1">
                <a:solidFill>
                  <a:srgbClr val="0000CC"/>
                </a:solidFill>
                <a:ea typeface="楷体_GB2312" pitchFamily="49" charset="-122"/>
              </a:rPr>
              <a:t>那是他找</a:t>
            </a:r>
            <a:r>
              <a:rPr lang="zh-CN" altLang="en-US" sz="2800" b="1">
                <a:solidFill>
                  <a:srgbClr val="FF0000"/>
                </a:solidFill>
                <a:ea typeface="楷体_GB2312" pitchFamily="49" charset="-122"/>
              </a:rPr>
              <a:t>借口</a:t>
            </a:r>
            <a:r>
              <a:rPr lang="zh-CN" altLang="en-US" sz="2800" b="1">
                <a:solidFill>
                  <a:srgbClr val="0000CC"/>
                </a:solidFill>
                <a:ea typeface="楷体_GB2312" pitchFamily="49" charset="-122"/>
              </a:rPr>
              <a:t>，其实他</a:t>
            </a:r>
            <a:r>
              <a:rPr lang="zh-CN" altLang="en-US" sz="2800" b="1">
                <a:solidFill>
                  <a:srgbClr val="FF0000"/>
                </a:solidFill>
                <a:ea typeface="楷体_GB2312" pitchFamily="49" charset="-122"/>
              </a:rPr>
              <a:t>根本</a:t>
            </a:r>
            <a:r>
              <a:rPr lang="zh-CN" altLang="en-US" sz="2800" b="1">
                <a:solidFill>
                  <a:srgbClr val="0000CC"/>
                </a:solidFill>
                <a:ea typeface="楷体_GB2312" pitchFamily="49" charset="-122"/>
              </a:rPr>
              <a:t>没有生病</a:t>
            </a: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539750" y="2927350"/>
            <a:ext cx="82804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2800" b="1">
                <a:solidFill>
                  <a:srgbClr val="0000CC"/>
                </a:solidFill>
                <a:ea typeface="楷体_GB2312" pitchFamily="49" charset="-122"/>
              </a:rPr>
              <a:t>因为这个学期</a:t>
            </a:r>
            <a:r>
              <a:rPr lang="zh-CN" altLang="en-US" sz="2800" b="1">
                <a:solidFill>
                  <a:srgbClr val="FF0000"/>
                </a:solidFill>
                <a:ea typeface="楷体_GB2312" pitchFamily="49" charset="-122"/>
              </a:rPr>
              <a:t>总算</a:t>
            </a:r>
            <a:r>
              <a:rPr lang="zh-CN" altLang="en-US" sz="2800" b="1">
                <a:solidFill>
                  <a:srgbClr val="0000CC"/>
                </a:solidFill>
                <a:ea typeface="楷体_GB2312" pitchFamily="49" charset="-122"/>
              </a:rPr>
              <a:t>要结束了。</a:t>
            </a: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539750" y="3986213"/>
            <a:ext cx="8280400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2800" b="1">
                <a:solidFill>
                  <a:srgbClr val="0000CC"/>
                </a:solidFill>
                <a:ea typeface="楷体_GB2312" pitchFamily="49" charset="-122"/>
              </a:rPr>
              <a:t>我安慰她说，你</a:t>
            </a:r>
            <a:r>
              <a:rPr lang="zh-CN" altLang="en-US" sz="2800" b="1">
                <a:solidFill>
                  <a:srgbClr val="FF0000"/>
                </a:solidFill>
                <a:ea typeface="楷体_GB2312" pitchFamily="49" charset="-122"/>
              </a:rPr>
              <a:t>千万</a:t>
            </a:r>
            <a:r>
              <a:rPr lang="zh-CN" altLang="en-US" sz="2800" b="1">
                <a:solidFill>
                  <a:srgbClr val="0000CC"/>
                </a:solidFill>
                <a:ea typeface="楷体_GB2312" pitchFamily="49" charset="-122"/>
              </a:rPr>
              <a:t>不要对自己失去信心啊。</a:t>
            </a: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539750" y="4994275"/>
            <a:ext cx="8280400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2800" b="1">
                <a:solidFill>
                  <a:srgbClr val="0000CC"/>
                </a:solidFill>
                <a:ea typeface="楷体_GB2312" pitchFamily="49" charset="-122"/>
              </a:rPr>
              <a:t>因为他总是</a:t>
            </a:r>
            <a:r>
              <a:rPr lang="zh-CN" altLang="en-US" sz="2800" b="1">
                <a:solidFill>
                  <a:srgbClr val="FF0000"/>
                </a:solidFill>
                <a:ea typeface="楷体_GB2312" pitchFamily="49" charset="-122"/>
              </a:rPr>
              <a:t>盲目</a:t>
            </a:r>
            <a:r>
              <a:rPr lang="zh-CN" altLang="en-US" sz="2800" b="1">
                <a:solidFill>
                  <a:srgbClr val="0000CC"/>
                </a:solidFill>
                <a:ea typeface="楷体_GB2312" pitchFamily="49" charset="-122"/>
              </a:rPr>
              <a:t>地</a:t>
            </a:r>
            <a:r>
              <a:rPr lang="zh-CN" altLang="en-US" sz="2800" b="1">
                <a:solidFill>
                  <a:srgbClr val="FF0000"/>
                </a:solidFill>
                <a:ea typeface="楷体_GB2312" pitchFamily="49" charset="-122"/>
              </a:rPr>
              <a:t>模仿</a:t>
            </a:r>
            <a:r>
              <a:rPr lang="zh-CN" altLang="en-US" sz="2800" b="1">
                <a:solidFill>
                  <a:srgbClr val="0000CC"/>
                </a:solidFill>
                <a:ea typeface="楷体_GB2312" pitchFamily="49" charset="-122"/>
              </a:rPr>
              <a:t>别人的作品。</a:t>
            </a: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539750" y="6362700"/>
            <a:ext cx="8280400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2800" b="1">
                <a:solidFill>
                  <a:srgbClr val="FF0000"/>
                </a:solidFill>
                <a:ea typeface="楷体_GB2312" pitchFamily="49" charset="-122"/>
              </a:rPr>
              <a:t>谁说</a:t>
            </a:r>
            <a:r>
              <a:rPr lang="zh-CN" altLang="en-US" sz="2800" b="1">
                <a:solidFill>
                  <a:srgbClr val="0000CC"/>
                </a:solidFill>
                <a:ea typeface="楷体_GB2312" pitchFamily="49" charset="-122"/>
              </a:rPr>
              <a:t>复习不完，我</a:t>
            </a:r>
            <a:r>
              <a:rPr lang="zh-CN" altLang="en-US" sz="2800" b="1">
                <a:solidFill>
                  <a:srgbClr val="FF0000"/>
                </a:solidFill>
                <a:ea typeface="楷体_GB2312" pitchFamily="49" charset="-122"/>
              </a:rPr>
              <a:t>宁可</a:t>
            </a:r>
            <a:r>
              <a:rPr lang="zh-CN" altLang="en-US" sz="2800" b="1">
                <a:solidFill>
                  <a:srgbClr val="0000CC"/>
                </a:solidFill>
                <a:ea typeface="楷体_GB2312" pitchFamily="49" charset="-122"/>
              </a:rPr>
              <a:t>不睡觉</a:t>
            </a:r>
            <a:r>
              <a:rPr lang="zh-CN" altLang="en-US" sz="2800" b="1">
                <a:solidFill>
                  <a:srgbClr val="FF0000"/>
                </a:solidFill>
                <a:ea typeface="楷体_GB2312" pitchFamily="49" charset="-122"/>
              </a:rPr>
              <a:t>也</a:t>
            </a:r>
            <a:r>
              <a:rPr lang="zh-CN" altLang="en-US" sz="2800" b="1">
                <a:solidFill>
                  <a:srgbClr val="0000CC"/>
                </a:solidFill>
                <a:ea typeface="楷体_GB2312" pitchFamily="49" charset="-122"/>
              </a:rPr>
              <a:t>要复习完。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7" grpId="0"/>
      <p:bldP spid="8" grpId="0"/>
      <p:bldP spid="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b="1" smtClean="0"/>
              <a:t>终于</a:t>
            </a:r>
            <a:r>
              <a:rPr lang="en-US" altLang="zh-CN" b="1" smtClean="0"/>
              <a:t>//</a:t>
            </a:r>
            <a:r>
              <a:rPr lang="zh-CN" altLang="en-US" b="1" smtClean="0"/>
              <a:t>总算</a:t>
            </a:r>
          </a:p>
        </p:txBody>
      </p:sp>
      <p:sp>
        <p:nvSpPr>
          <p:cNvPr id="22531" name="Content Placeholder 2"/>
          <p:cNvSpPr>
            <a:spLocks noGrp="1"/>
          </p:cNvSpPr>
          <p:nvPr>
            <p:ph idx="1"/>
          </p:nvPr>
        </p:nvSpPr>
        <p:spPr>
          <a:xfrm>
            <a:off x="34925" y="1557338"/>
            <a:ext cx="9109075" cy="2808287"/>
          </a:xfrm>
        </p:spPr>
        <p:txBody>
          <a:bodyPr/>
          <a:lstStyle/>
          <a:p>
            <a:pPr marL="514350" indent="-514350">
              <a:buFont typeface="Tahoma" pitchFamily="34" charset="0"/>
              <a:buAutoNum type="arabicPeriod"/>
            </a:pPr>
            <a:r>
              <a:rPr lang="zh-CN" altLang="en-US" b="1" smtClean="0"/>
              <a:t>大家</a:t>
            </a:r>
            <a:r>
              <a:rPr lang="zh-CN" altLang="en-US" b="1" smtClean="0">
                <a:solidFill>
                  <a:srgbClr val="FF0000"/>
                </a:solidFill>
              </a:rPr>
              <a:t>总算</a:t>
            </a:r>
            <a:r>
              <a:rPr lang="en-US" altLang="zh-CN" b="1" smtClean="0">
                <a:solidFill>
                  <a:srgbClr val="FF0000"/>
                </a:solidFill>
              </a:rPr>
              <a:t>/</a:t>
            </a:r>
            <a:r>
              <a:rPr lang="zh-CN" altLang="en-US" b="1" smtClean="0">
                <a:solidFill>
                  <a:srgbClr val="FF0000"/>
                </a:solidFill>
              </a:rPr>
              <a:t>终于</a:t>
            </a:r>
            <a:r>
              <a:rPr lang="zh-CN" altLang="en-US" b="1" smtClean="0"/>
              <a:t>考完试了，可以尽情地玩儿了。</a:t>
            </a:r>
            <a:endParaRPr lang="en-US" altLang="zh-CN" b="1" smtClean="0"/>
          </a:p>
          <a:p>
            <a:pPr marL="514350" indent="-514350">
              <a:buFont typeface="Tahoma" pitchFamily="34" charset="0"/>
              <a:buAutoNum type="arabicPeriod"/>
            </a:pPr>
            <a:r>
              <a:rPr lang="zh-CN" altLang="en-US" b="1" smtClean="0">
                <a:solidFill>
                  <a:srgbClr val="FF0000"/>
                </a:solidFill>
              </a:rPr>
              <a:t>终于</a:t>
            </a:r>
            <a:r>
              <a:rPr lang="zh-CN" altLang="en-US" b="1" smtClean="0"/>
              <a:t>，大家考完试了，可以尽情地玩了。</a:t>
            </a:r>
            <a:endParaRPr lang="en-US" altLang="zh-CN" b="1" smtClean="0"/>
          </a:p>
          <a:p>
            <a:pPr marL="514350" indent="-514350">
              <a:buFont typeface="Tahoma" pitchFamily="34" charset="0"/>
              <a:buAutoNum type="arabicPeriod"/>
            </a:pPr>
            <a:r>
              <a:rPr lang="zh-CN" altLang="en-US" b="1" smtClean="0"/>
              <a:t>他很爱小美，但因为父母的反对，他们</a:t>
            </a:r>
            <a:r>
              <a:rPr lang="zh-CN" altLang="en-US" b="1" smtClean="0">
                <a:solidFill>
                  <a:srgbClr val="FF0000"/>
                </a:solidFill>
              </a:rPr>
              <a:t>终于</a:t>
            </a:r>
            <a:r>
              <a:rPr lang="zh-CN" altLang="en-US" b="1" smtClean="0"/>
              <a:t>还是分手了。</a:t>
            </a:r>
            <a:endParaRPr lang="en-US" altLang="zh-CN" b="1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终于</a:t>
            </a:r>
            <a:r>
              <a:rPr lang="en-US" altLang="zh-CN" smtClean="0"/>
              <a:t>//</a:t>
            </a:r>
            <a:r>
              <a:rPr lang="zh-CN" altLang="en-US" smtClean="0"/>
              <a:t>总算</a:t>
            </a:r>
          </a:p>
        </p:txBody>
      </p:sp>
      <p:sp>
        <p:nvSpPr>
          <p:cNvPr id="23555" name="Content Placeholder 2"/>
          <p:cNvSpPr>
            <a:spLocks noGrp="1"/>
          </p:cNvSpPr>
          <p:nvPr>
            <p:ph idx="1"/>
          </p:nvPr>
        </p:nvSpPr>
        <p:spPr>
          <a:xfrm>
            <a:off x="34925" y="1628775"/>
            <a:ext cx="9217025" cy="2808288"/>
          </a:xfrm>
        </p:spPr>
        <p:txBody>
          <a:bodyPr/>
          <a:lstStyle/>
          <a:p>
            <a:pPr marL="514350" indent="-514350">
              <a:buFont typeface="Tahoma" pitchFamily="34" charset="0"/>
              <a:buAutoNum type="arabicPeriod"/>
            </a:pPr>
            <a:r>
              <a:rPr lang="zh-CN" altLang="en-US" b="1" smtClean="0"/>
              <a:t>他不想发脾气，但（     ）还是失去了冷静。</a:t>
            </a:r>
            <a:endParaRPr lang="en-US" altLang="zh-CN" b="1" smtClean="0"/>
          </a:p>
          <a:p>
            <a:pPr marL="514350" indent="-514350">
              <a:buFont typeface="Tahoma" pitchFamily="34" charset="0"/>
              <a:buAutoNum type="arabicPeriod"/>
            </a:pPr>
            <a:r>
              <a:rPr lang="zh-CN" altLang="en-US" b="1" smtClean="0"/>
              <a:t>我安慰了她半天，她的心情（      ）好起来了。</a:t>
            </a:r>
            <a:endParaRPr lang="en-US" altLang="zh-CN" b="1" smtClean="0"/>
          </a:p>
          <a:p>
            <a:pPr marL="514350" indent="-514350">
              <a:buFont typeface="Tahoma" pitchFamily="34" charset="0"/>
              <a:buAutoNum type="arabicPeriod"/>
            </a:pPr>
            <a:r>
              <a:rPr lang="zh-CN" altLang="en-US" b="1" smtClean="0"/>
              <a:t>她忙碌了一个星期，（      ）写完了那篇论文。</a:t>
            </a:r>
            <a:endParaRPr lang="en-US" altLang="zh-CN" b="1" smtClean="0"/>
          </a:p>
          <a:p>
            <a:pPr marL="514350" indent="-514350">
              <a:buFont typeface="Tahoma" pitchFamily="34" charset="0"/>
              <a:buAutoNum type="arabicPeriod"/>
            </a:pPr>
            <a:r>
              <a:rPr lang="zh-CN" altLang="en-US" b="1" smtClean="0"/>
              <a:t>记者们等来等去，（      ），那位明星出现了。</a:t>
            </a:r>
            <a:endParaRPr lang="en-US" altLang="zh-CN" b="1" smtClean="0"/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4211638" y="1639888"/>
            <a:ext cx="1223962" cy="493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eaLnBrk="1" hangingPunct="1"/>
            <a:r>
              <a:rPr lang="zh-CN" altLang="en-US" sz="2600" b="1">
                <a:solidFill>
                  <a:srgbClr val="FF0000"/>
                </a:solidFill>
              </a:rPr>
              <a:t>终于</a:t>
            </a: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5867400" y="2060575"/>
            <a:ext cx="1441450" cy="892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eaLnBrk="1" hangingPunct="1"/>
            <a:r>
              <a:rPr lang="zh-CN" altLang="en-US" sz="2600" b="1">
                <a:solidFill>
                  <a:srgbClr val="FF0000"/>
                </a:solidFill>
              </a:rPr>
              <a:t>终于</a:t>
            </a:r>
            <a:r>
              <a:rPr lang="en-US" altLang="zh-CN" sz="2600" b="1">
                <a:solidFill>
                  <a:srgbClr val="FF0000"/>
                </a:solidFill>
              </a:rPr>
              <a:t>//</a:t>
            </a:r>
            <a:r>
              <a:rPr lang="zh-CN" altLang="en-US" sz="2600" b="1">
                <a:solidFill>
                  <a:srgbClr val="FF0000"/>
                </a:solidFill>
              </a:rPr>
              <a:t>总算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4284663" y="3440113"/>
            <a:ext cx="1223962" cy="493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eaLnBrk="1" hangingPunct="1"/>
            <a:r>
              <a:rPr lang="zh-CN" altLang="en-US" sz="2600" b="1">
                <a:solidFill>
                  <a:srgbClr val="FF0000"/>
                </a:solidFill>
              </a:rPr>
              <a:t>终于</a:t>
            </a: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4643438" y="2636838"/>
            <a:ext cx="1368425" cy="892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eaLnBrk="1" hangingPunct="1"/>
            <a:r>
              <a:rPr lang="zh-CN" altLang="en-US" sz="2600" b="1">
                <a:solidFill>
                  <a:srgbClr val="FF0000"/>
                </a:solidFill>
              </a:rPr>
              <a:t>终于</a:t>
            </a:r>
            <a:r>
              <a:rPr lang="en-US" altLang="zh-CN" sz="2600" b="1">
                <a:solidFill>
                  <a:srgbClr val="FF0000"/>
                </a:solidFill>
              </a:rPr>
              <a:t>//</a:t>
            </a:r>
            <a:r>
              <a:rPr lang="zh-CN" altLang="en-US" sz="2600" b="1">
                <a:solidFill>
                  <a:srgbClr val="FF0000"/>
                </a:solidFill>
              </a:rPr>
              <a:t>总算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六 连词成句：</a:t>
            </a:r>
          </a:p>
        </p:txBody>
      </p:sp>
      <p:sp>
        <p:nvSpPr>
          <p:cNvPr id="25603" name="Content Placeholder 2"/>
          <p:cNvSpPr>
            <a:spLocks noGrp="1"/>
          </p:cNvSpPr>
          <p:nvPr>
            <p:ph idx="1"/>
          </p:nvPr>
        </p:nvSpPr>
        <p:spPr>
          <a:xfrm>
            <a:off x="179388" y="1557338"/>
            <a:ext cx="8856662" cy="4967287"/>
          </a:xfrm>
        </p:spPr>
        <p:txBody>
          <a:bodyPr/>
          <a:lstStyle/>
          <a:p>
            <a:pPr marL="0" indent="0">
              <a:buFont typeface="Wingdings" pitchFamily="2" charset="2"/>
              <a:buNone/>
            </a:pPr>
            <a:r>
              <a:rPr lang="en-US" altLang="zh-CN" sz="2800" b="1" smtClean="0"/>
              <a:t>1. </a:t>
            </a:r>
            <a:r>
              <a:rPr lang="zh-CN" altLang="en-US" sz="2800" b="1" smtClean="0"/>
              <a:t>照例　睡觉　一会儿　看　每天　他　前　都　电视　要</a:t>
            </a:r>
          </a:p>
          <a:p>
            <a:pPr marL="0" indent="0">
              <a:buFont typeface="Wingdings" pitchFamily="2" charset="2"/>
              <a:buNone/>
            </a:pPr>
            <a:r>
              <a:rPr lang="zh-CN" altLang="en-US" sz="2800" b="1" smtClean="0"/>
              <a:t>　　　　　　　　　　　　　　　　　　　　　　　　　　　　　　　　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zh-CN" sz="2800" b="1" smtClean="0"/>
              <a:t>2. </a:t>
            </a:r>
            <a:r>
              <a:rPr lang="zh-CN" altLang="en-US" sz="2800" b="1" smtClean="0"/>
              <a:t>千万　遇到　你　时候　的　危险　要　不　慌张</a:t>
            </a:r>
          </a:p>
          <a:p>
            <a:pPr marL="0" indent="0">
              <a:buFont typeface="Wingdings" pitchFamily="2" charset="2"/>
              <a:buNone/>
            </a:pPr>
            <a:endParaRPr lang="en-US" altLang="zh-CN" sz="2800" b="1" smtClean="0"/>
          </a:p>
          <a:p>
            <a:pPr marL="0" indent="0">
              <a:buFont typeface="Wingdings" pitchFamily="2" charset="2"/>
              <a:buNone/>
            </a:pPr>
            <a:r>
              <a:rPr lang="zh-CN" altLang="en-US" sz="2800" b="1" smtClean="0"/>
              <a:t>　　　　　　　　　　　　　　　　　　　　　　　　　　　　　　　　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zh-CN" sz="2800" b="1" smtClean="0"/>
              <a:t>3. </a:t>
            </a:r>
            <a:r>
              <a:rPr lang="zh-CN" altLang="en-US" sz="2800" b="1" smtClean="0"/>
              <a:t>紧张　见到　场面　会　人　每　感到　的　个　这　都　种</a:t>
            </a:r>
          </a:p>
          <a:p>
            <a:pPr marL="0" indent="0">
              <a:buFont typeface="Wingdings" pitchFamily="2" charset="2"/>
              <a:buNone/>
            </a:pPr>
            <a:r>
              <a:rPr lang="zh-CN" altLang="en-US" sz="2800" b="1" smtClean="0"/>
              <a:t>　　　　　　　　　　　　　　　　　　　　　　　　　　　　　　　　</a:t>
            </a: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684213" y="2178050"/>
            <a:ext cx="8280400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2800" b="1">
                <a:solidFill>
                  <a:srgbClr val="0000CC"/>
                </a:solidFill>
                <a:ea typeface="楷体_GB2312" pitchFamily="49" charset="-122"/>
              </a:rPr>
              <a:t>每天睡觉前  他  都  </a:t>
            </a:r>
            <a:r>
              <a:rPr lang="zh-CN" altLang="en-US" sz="2800" b="1">
                <a:solidFill>
                  <a:srgbClr val="FF0000"/>
                </a:solidFill>
                <a:ea typeface="楷体_GB2312" pitchFamily="49" charset="-122"/>
              </a:rPr>
              <a:t>照例</a:t>
            </a:r>
            <a:r>
              <a:rPr lang="zh-CN" altLang="en-US" sz="2800" b="1">
                <a:solidFill>
                  <a:srgbClr val="0000CC"/>
                </a:solidFill>
                <a:ea typeface="楷体_GB2312" pitchFamily="49" charset="-122"/>
              </a:rPr>
              <a:t>要  看一会儿电视。</a:t>
            </a:r>
            <a:endParaRPr lang="en-US" altLang="zh-CN" sz="2800" b="1">
              <a:solidFill>
                <a:srgbClr val="0000CC"/>
              </a:solidFill>
              <a:ea typeface="楷体_GB2312" pitchFamily="49" charset="-122"/>
            </a:endParaRP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539750" y="3573463"/>
            <a:ext cx="8280400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2800" b="1">
                <a:solidFill>
                  <a:srgbClr val="0000CC"/>
                </a:solidFill>
                <a:ea typeface="楷体_GB2312" pitchFamily="49" charset="-122"/>
              </a:rPr>
              <a:t>遇到危险的时候  你  千万不要慌张。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539750" y="5373688"/>
            <a:ext cx="82804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2800" b="1">
                <a:solidFill>
                  <a:srgbClr val="0000CC"/>
                </a:solidFill>
                <a:ea typeface="楷体_GB2312" pitchFamily="49" charset="-122"/>
              </a:rPr>
              <a:t>每个见到这种场面的人  都会  感到紧张。</a:t>
            </a: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539750" y="5805488"/>
            <a:ext cx="82804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2800" b="1">
                <a:solidFill>
                  <a:srgbClr val="0000CC"/>
                </a:solidFill>
                <a:ea typeface="楷体_GB2312" pitchFamily="49" charset="-122"/>
              </a:rPr>
              <a:t>每个人  见到这种场面   都会  感到紧张的。</a:t>
            </a: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684213" y="2565400"/>
            <a:ext cx="8280400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2800" b="1">
                <a:solidFill>
                  <a:srgbClr val="0000CC"/>
                </a:solidFill>
                <a:ea typeface="楷体_GB2312" pitchFamily="49" charset="-122"/>
              </a:rPr>
              <a:t>他  每天睡觉前  </a:t>
            </a:r>
            <a:r>
              <a:rPr lang="zh-CN" altLang="en-US" sz="2800" b="1">
                <a:solidFill>
                  <a:srgbClr val="FF0000"/>
                </a:solidFill>
                <a:ea typeface="楷体_GB2312" pitchFamily="49" charset="-122"/>
              </a:rPr>
              <a:t>照例</a:t>
            </a:r>
            <a:r>
              <a:rPr lang="zh-CN" altLang="en-US" sz="2800" b="1">
                <a:solidFill>
                  <a:srgbClr val="0000CC"/>
                </a:solidFill>
                <a:ea typeface="楷体_GB2312" pitchFamily="49" charset="-122"/>
              </a:rPr>
              <a:t>都要  看一会儿电视。</a:t>
            </a:r>
            <a:endParaRPr lang="en-US" altLang="zh-CN" sz="2800" b="1">
              <a:solidFill>
                <a:srgbClr val="0000CC"/>
              </a:solidFill>
              <a:ea typeface="楷体_GB2312" pitchFamily="49" charset="-122"/>
            </a:endParaRP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539750" y="6237288"/>
            <a:ext cx="82804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2800" b="1">
                <a:solidFill>
                  <a:srgbClr val="0000CC"/>
                </a:solidFill>
                <a:ea typeface="楷体_GB2312" pitchFamily="49" charset="-122"/>
              </a:rPr>
              <a:t>见到这种场面   每个人  都会  感到紧张的。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8" grpId="0"/>
      <p:bldP spid="9" grpId="0"/>
      <p:bldP spid="1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六 连词成句：</a:t>
            </a:r>
          </a:p>
        </p:txBody>
      </p:sp>
      <p:sp>
        <p:nvSpPr>
          <p:cNvPr id="26627" name="Content Placeholder 2"/>
          <p:cNvSpPr>
            <a:spLocks noGrp="1"/>
          </p:cNvSpPr>
          <p:nvPr>
            <p:ph idx="1"/>
          </p:nvPr>
        </p:nvSpPr>
        <p:spPr>
          <a:xfrm>
            <a:off x="179388" y="1557338"/>
            <a:ext cx="8856662" cy="5040312"/>
          </a:xfrm>
        </p:spPr>
        <p:txBody>
          <a:bodyPr/>
          <a:lstStyle/>
          <a:p>
            <a:pPr marL="0" indent="0">
              <a:buFont typeface="Wingdings" pitchFamily="2" charset="2"/>
              <a:buNone/>
            </a:pPr>
            <a:r>
              <a:rPr lang="en-US" altLang="zh-CN" sz="2800" b="1" smtClean="0"/>
              <a:t>4. </a:t>
            </a:r>
            <a:r>
              <a:rPr lang="zh-CN" altLang="en-US" sz="2800" b="1" smtClean="0"/>
              <a:t>给　盲目　损失　公司　投资　会　巨大　造成　的</a:t>
            </a:r>
          </a:p>
          <a:p>
            <a:pPr marL="0" indent="0">
              <a:buFont typeface="Wingdings" pitchFamily="2" charset="2"/>
              <a:buNone/>
            </a:pPr>
            <a:endParaRPr lang="en-US" altLang="zh-CN" sz="2800" b="1" smtClean="0"/>
          </a:p>
          <a:p>
            <a:pPr marL="0" indent="0">
              <a:buFont typeface="Wingdings" pitchFamily="2" charset="2"/>
              <a:buNone/>
            </a:pPr>
            <a:r>
              <a:rPr lang="zh-CN" altLang="en-US" sz="2800" b="1" smtClean="0"/>
              <a:t>　　　　　　　　　　　　　　　　　　　　　　　　　　　　　　　　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zh-CN" sz="2800" b="1" smtClean="0"/>
              <a:t>5. </a:t>
            </a:r>
            <a:r>
              <a:rPr lang="zh-CN" altLang="en-US" sz="2800" b="1" smtClean="0"/>
              <a:t>好　才　下来　冷静　我　他　安慰　了　半天　他　逐渐</a:t>
            </a:r>
          </a:p>
          <a:p>
            <a:pPr marL="0" indent="0">
              <a:buFont typeface="Wingdings" pitchFamily="2" charset="2"/>
              <a:buNone/>
            </a:pPr>
            <a:r>
              <a:rPr lang="zh-CN" altLang="en-US" sz="2800" b="1" smtClean="0"/>
              <a:t>　</a:t>
            </a:r>
            <a:endParaRPr lang="en-US" altLang="zh-CN" sz="2800" b="1" smtClean="0"/>
          </a:p>
          <a:p>
            <a:pPr marL="0" indent="0">
              <a:buFont typeface="Wingdings" pitchFamily="2" charset="2"/>
              <a:buNone/>
            </a:pPr>
            <a:r>
              <a:rPr lang="zh-CN" altLang="en-US" sz="2800" b="1" smtClean="0"/>
              <a:t>　　　　　　　　　　　　　　　　　　　　　　　　　　　　　　　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zh-CN" sz="2800" b="1" smtClean="0"/>
              <a:t>6. </a:t>
            </a:r>
            <a:r>
              <a:rPr lang="zh-CN" altLang="en-US" sz="2800" b="1" smtClean="0"/>
              <a:t>宁可　特色　他们　不　失败　的　也　失去　自己　想</a:t>
            </a: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539750" y="2349500"/>
            <a:ext cx="8280400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2800" b="1">
                <a:solidFill>
                  <a:srgbClr val="0000CC"/>
                </a:solidFill>
                <a:ea typeface="楷体_GB2312" pitchFamily="49" charset="-122"/>
              </a:rPr>
              <a:t>盲目投资  会给公司  造成巨大的损失。</a:t>
            </a: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539750" y="4221163"/>
            <a:ext cx="82804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2800" b="1">
                <a:solidFill>
                  <a:srgbClr val="0000CC"/>
                </a:solidFill>
                <a:ea typeface="楷体_GB2312" pitchFamily="49" charset="-122"/>
              </a:rPr>
              <a:t>我安慰了他好半天，他才逐渐  冷静下来。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539750" y="6073775"/>
            <a:ext cx="82804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zh-CN" altLang="en-US" sz="2800" b="1">
                <a:solidFill>
                  <a:srgbClr val="0000CC"/>
                </a:solidFill>
                <a:ea typeface="楷体_GB2312" pitchFamily="49" charset="-122"/>
              </a:rPr>
              <a:t>他们宁可失败  也不想失去自己的特色。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b="1" smtClean="0"/>
              <a:t>期末复习建议：</a:t>
            </a:r>
          </a:p>
        </p:txBody>
      </p:sp>
      <p:sp>
        <p:nvSpPr>
          <p:cNvPr id="29699" name="Content Placeholder 2"/>
          <p:cNvSpPr>
            <a:spLocks noGrp="1"/>
          </p:cNvSpPr>
          <p:nvPr>
            <p:ph idx="1"/>
          </p:nvPr>
        </p:nvSpPr>
        <p:spPr>
          <a:xfrm>
            <a:off x="107950" y="1628775"/>
            <a:ext cx="8928100" cy="4608513"/>
          </a:xfrm>
        </p:spPr>
        <p:txBody>
          <a:bodyPr/>
          <a:lstStyle/>
          <a:p>
            <a:r>
              <a:rPr lang="zh-CN" altLang="en-US" sz="2800" b="1" dirty="0" smtClean="0"/>
              <a:t>课文：</a:t>
            </a:r>
            <a:r>
              <a:rPr lang="zh-CN" altLang="en-US" sz="2800" b="1" u="sng" dirty="0" smtClean="0"/>
              <a:t>熟读</a:t>
            </a:r>
            <a:r>
              <a:rPr lang="en-US" altLang="zh-CN" sz="2800" b="1" u="sng" dirty="0" smtClean="0"/>
              <a:t>5</a:t>
            </a:r>
            <a:r>
              <a:rPr lang="zh-CN" altLang="en-US" sz="2800" b="1" u="sng" dirty="0" smtClean="0"/>
              <a:t>、</a:t>
            </a:r>
            <a:r>
              <a:rPr lang="en-US" altLang="zh-CN" sz="2800" b="1" u="sng" dirty="0" smtClean="0"/>
              <a:t>6</a:t>
            </a:r>
            <a:r>
              <a:rPr lang="zh-CN" altLang="en-US" sz="2800" b="1" u="sng" dirty="0" smtClean="0"/>
              <a:t>、</a:t>
            </a:r>
            <a:r>
              <a:rPr lang="en-US" altLang="zh-CN" sz="2800" b="1" u="sng" dirty="0" smtClean="0"/>
              <a:t>7</a:t>
            </a:r>
            <a:r>
              <a:rPr lang="zh-CN" altLang="en-US" sz="2800" b="1" u="sng" dirty="0" smtClean="0"/>
              <a:t>课的课文</a:t>
            </a:r>
            <a:r>
              <a:rPr lang="zh-CN" altLang="en-US" sz="2800" b="1" dirty="0" smtClean="0"/>
              <a:t>，复习时可以参考</a:t>
            </a:r>
            <a:r>
              <a:rPr lang="en-US" altLang="zh-CN" sz="2800" b="1" dirty="0" smtClean="0"/>
              <a:t>《</a:t>
            </a:r>
            <a:r>
              <a:rPr lang="zh-CN" altLang="en-US" sz="2800" b="1" dirty="0" smtClean="0"/>
              <a:t>练习活页</a:t>
            </a:r>
            <a:r>
              <a:rPr lang="en-US" altLang="zh-CN" sz="2800" b="1" dirty="0" smtClean="0"/>
              <a:t>》</a:t>
            </a:r>
            <a:r>
              <a:rPr lang="zh-CN" altLang="en-US" sz="2800" b="1" dirty="0" smtClean="0"/>
              <a:t>中的写作题（每课的第</a:t>
            </a:r>
            <a:r>
              <a:rPr lang="en-US" altLang="zh-CN" sz="2800" b="1" dirty="0" smtClean="0"/>
              <a:t>9</a:t>
            </a:r>
            <a:r>
              <a:rPr lang="zh-CN" altLang="en-US" sz="2800" b="1" dirty="0" smtClean="0"/>
              <a:t>题“写一写”），还有每课</a:t>
            </a:r>
            <a:r>
              <a:rPr lang="zh-CN" altLang="en-US" sz="2800" b="1" dirty="0" smtClean="0">
                <a:solidFill>
                  <a:srgbClr val="000000"/>
                </a:solidFill>
              </a:rPr>
              <a:t>“课堂练习”中的“根据课文内容回答问题”（见教材</a:t>
            </a:r>
            <a:r>
              <a:rPr lang="en-US" altLang="zh-CN" sz="2800" b="1" dirty="0" smtClean="0">
                <a:solidFill>
                  <a:srgbClr val="000000"/>
                </a:solidFill>
              </a:rPr>
              <a:t>p69</a:t>
            </a:r>
            <a:r>
              <a:rPr lang="zh-CN" altLang="en-US" sz="2800" b="1" dirty="0" smtClean="0">
                <a:solidFill>
                  <a:srgbClr val="000000"/>
                </a:solidFill>
              </a:rPr>
              <a:t>二</a:t>
            </a:r>
            <a:r>
              <a:rPr lang="en-US" altLang="zh-CN" sz="2800" b="1" dirty="0" smtClean="0">
                <a:solidFill>
                  <a:srgbClr val="000000"/>
                </a:solidFill>
              </a:rPr>
              <a:t>, p84</a:t>
            </a:r>
            <a:r>
              <a:rPr lang="zh-CN" altLang="en-US" sz="2800" b="1" dirty="0" smtClean="0">
                <a:solidFill>
                  <a:srgbClr val="000000"/>
                </a:solidFill>
              </a:rPr>
              <a:t>一</a:t>
            </a:r>
            <a:r>
              <a:rPr lang="en-US" altLang="zh-CN" sz="2800" b="1" dirty="0" smtClean="0">
                <a:solidFill>
                  <a:srgbClr val="000000"/>
                </a:solidFill>
              </a:rPr>
              <a:t>,p99</a:t>
            </a:r>
            <a:r>
              <a:rPr lang="zh-CN" altLang="en-US" sz="2800" b="1" dirty="0" smtClean="0">
                <a:solidFill>
                  <a:srgbClr val="000000"/>
                </a:solidFill>
              </a:rPr>
              <a:t>二）</a:t>
            </a:r>
            <a:r>
              <a:rPr lang="zh-CN" altLang="en-US" sz="2800" b="1" dirty="0" smtClean="0"/>
              <a:t>。</a:t>
            </a:r>
            <a:endParaRPr lang="en-US" altLang="zh-CN" sz="2800" b="1" dirty="0" smtClean="0"/>
          </a:p>
          <a:p>
            <a:r>
              <a:rPr lang="zh-CN" altLang="en-US" sz="2800" b="1" dirty="0" smtClean="0"/>
              <a:t>语法：看</a:t>
            </a:r>
            <a:r>
              <a:rPr lang="en-US" altLang="zh-CN" sz="2800" b="1" dirty="0" smtClean="0"/>
              <a:t>1-7</a:t>
            </a:r>
            <a:r>
              <a:rPr lang="zh-CN" altLang="en-US" sz="2800" b="1" dirty="0" smtClean="0"/>
              <a:t>课“语言点例释”中的“</a:t>
            </a:r>
            <a:r>
              <a:rPr lang="zh-CN" altLang="en-US" sz="2800" b="1" u="sng" dirty="0" smtClean="0"/>
              <a:t>即时练习</a:t>
            </a:r>
            <a:r>
              <a:rPr lang="zh-CN" altLang="en-US" sz="2800" b="1" dirty="0" smtClean="0"/>
              <a:t>”，并认真</a:t>
            </a:r>
            <a:r>
              <a:rPr lang="zh-CN" altLang="en-US" sz="2800" b="1" u="sng" dirty="0" smtClean="0"/>
              <a:t>检查自己的课后作业</a:t>
            </a:r>
            <a:r>
              <a:rPr lang="zh-CN" altLang="en-US" sz="2800" b="1" dirty="0" smtClean="0"/>
              <a:t>（尤其注意自己做错的地方）和</a:t>
            </a:r>
            <a:r>
              <a:rPr lang="en-US" altLang="zh-CN" sz="2800" b="1" dirty="0" smtClean="0"/>
              <a:t>《</a:t>
            </a:r>
            <a:r>
              <a:rPr lang="zh-CN" altLang="en-US" sz="2800" b="1" dirty="0" smtClean="0"/>
              <a:t>练习活页</a:t>
            </a:r>
            <a:r>
              <a:rPr lang="en-US" altLang="zh-CN" sz="2800" b="1" dirty="0" smtClean="0"/>
              <a:t>》</a:t>
            </a:r>
            <a:r>
              <a:rPr lang="zh-CN" altLang="en-US" sz="2800" b="1" dirty="0" smtClean="0"/>
              <a:t>中的其他练习，对照</a:t>
            </a:r>
            <a:r>
              <a:rPr lang="en-US" altLang="zh-CN" sz="2800" b="1" dirty="0" err="1" smtClean="0"/>
              <a:t>ppt</a:t>
            </a:r>
            <a:r>
              <a:rPr lang="zh-CN" altLang="en-US" sz="2800" b="1" dirty="0" smtClean="0"/>
              <a:t>中的答案，看看有没有不会的地方。</a:t>
            </a:r>
            <a:endParaRPr lang="en-US" altLang="zh-CN" sz="2800" b="1" dirty="0" smtClean="0"/>
          </a:p>
          <a:p>
            <a:r>
              <a:rPr lang="zh-CN" altLang="en-US" sz="2800" b="1" dirty="0" smtClean="0"/>
              <a:t>词语：记</a:t>
            </a:r>
            <a:r>
              <a:rPr lang="en-US" altLang="zh-CN" sz="2800" b="1" dirty="0" smtClean="0"/>
              <a:t>1-7</a:t>
            </a:r>
            <a:r>
              <a:rPr lang="zh-CN" altLang="en-US" sz="2800" b="1" dirty="0" smtClean="0"/>
              <a:t>课生词，尤其注意“重点词”。</a:t>
            </a:r>
            <a:endParaRPr lang="en-US" altLang="zh-CN" sz="2800" b="1" dirty="0" smtClean="0"/>
          </a:p>
          <a:p>
            <a:r>
              <a:rPr lang="zh-CN" altLang="en-US" sz="2800" b="1" dirty="0" smtClean="0"/>
              <a:t>有不懂的地方一定要问老师。</a:t>
            </a:r>
          </a:p>
        </p:txBody>
      </p:sp>
      <p:pic>
        <p:nvPicPr>
          <p:cNvPr id="29700" name="Picture 4" descr="C:\Documents and Settings\Administrator\Local Settings\Temporary Internet Files\Content.IE5\CM83AERM\MC900432597[1]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5825" y="0"/>
            <a:ext cx="1512888" cy="1512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47492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1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21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28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Network</Template>
  <TotalTime>9920</TotalTime>
  <Words>945</Words>
  <Application>Microsoft Office PowerPoint</Application>
  <PresentationFormat>On-screen Show (4:3)</PresentationFormat>
  <Paragraphs>84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4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Blends</vt:lpstr>
      <vt:lpstr>11_Blends</vt:lpstr>
      <vt:lpstr>21_Blends</vt:lpstr>
      <vt:lpstr>28_Blends</vt:lpstr>
      <vt:lpstr>PowerPoint Presentation</vt:lpstr>
      <vt:lpstr>练习四  用指定词语完成句子</vt:lpstr>
      <vt:lpstr>练习四  用指定词语完成句子</vt:lpstr>
      <vt:lpstr>五 用指定词语回答问题：</vt:lpstr>
      <vt:lpstr>终于//总算</vt:lpstr>
      <vt:lpstr>终于//总算</vt:lpstr>
      <vt:lpstr>六 连词成句：</vt:lpstr>
      <vt:lpstr>六 连词成句：</vt:lpstr>
      <vt:lpstr>期末复习建议：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</dc:creator>
  <cp:lastModifiedBy>N</cp:lastModifiedBy>
  <cp:revision>1091</cp:revision>
  <dcterms:created xsi:type="dcterms:W3CDTF">1601-01-01T00:00:00Z</dcterms:created>
  <dcterms:modified xsi:type="dcterms:W3CDTF">2014-12-19T10:06:05Z</dcterms:modified>
</cp:coreProperties>
</file>