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6110" r:id="rId2"/>
    <p:sldMasterId id="2147486683" r:id="rId3"/>
    <p:sldMasterId id="2147487852" r:id="rId4"/>
  </p:sldMasterIdLst>
  <p:notesMasterIdLst>
    <p:notesMasterId r:id="rId14"/>
  </p:notesMasterIdLst>
  <p:handoutMasterIdLst>
    <p:handoutMasterId r:id="rId15"/>
  </p:handoutMasterIdLst>
  <p:sldIdLst>
    <p:sldId id="296" r:id="rId5"/>
    <p:sldId id="729" r:id="rId6"/>
    <p:sldId id="730" r:id="rId7"/>
    <p:sldId id="731" r:id="rId8"/>
    <p:sldId id="754" r:id="rId9"/>
    <p:sldId id="753" r:id="rId10"/>
    <p:sldId id="733" r:id="rId11"/>
    <p:sldId id="734" r:id="rId12"/>
    <p:sldId id="75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66FF99"/>
    <a:srgbClr val="66CCFF"/>
    <a:srgbClr val="33CCCC"/>
    <a:srgbClr val="3399FF"/>
    <a:srgbClr val="FF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27" autoAdjust="0"/>
    <p:restoredTop sz="85246" autoAdjust="0"/>
  </p:normalViewPr>
  <p:slideViewPr>
    <p:cSldViewPr>
      <p:cViewPr>
        <p:scale>
          <a:sx n="60" d="100"/>
          <a:sy n="60" d="100"/>
        </p:scale>
        <p:origin x="-1896" y="-13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49CFF7D-B0B4-4B26-8C70-A2909A1B6A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2517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247AB8-605E-4163-857F-A17B83F65F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78650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A95A119-D660-4034-A389-64256F3E14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615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44389-1FAA-491D-8B79-0A511A1D5A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06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BF95B-DB63-48D8-B56A-B37F8DC711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7267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602D6-1E00-4C8B-919A-3D807B3480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3422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C9C4380-B82B-463E-B146-3A75151F68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3636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3AA15-3581-423C-8C97-DB52BC5D93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4962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2DD9A-FD76-49DB-B023-3211F2D62E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7332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D96DA-8BB2-49BC-B46D-55ECAC8737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2629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0E325-A834-46E6-AD97-9C9F196F3C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6748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14AC9-AA6E-41AA-BDE5-2DD068E003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8791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9566D-924C-4BFB-AA5D-A0E34CB785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222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70FF-CAFC-4B41-9D7B-8149391FD2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3223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0AD09-CF94-4642-A9E9-87D10553EA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8661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6B7AD-9112-46A7-AC77-E904C86F1E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7048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E8CB4-3AB8-42AC-9E99-80E6859739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49839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0E102-5D89-4194-A52F-EB1E703283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36942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36AF0-3CD5-4FF1-91D6-63C3AAB4D5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84809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B46F604-EAC8-40EE-8FF4-95A7CFD0CA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28676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6887B-0F2E-4AF8-92BC-DB8C6455BD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18842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E389A-9AA5-4C61-8CA0-0EC3A88743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68515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549C4-8DD4-46EC-987D-6C36464F22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15864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11372-07CD-454A-AAF6-2CAD4F035F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910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2CB35-012B-4647-B46C-C12B1D2211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59939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6D10-CB71-4B3D-8946-C704E8E896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49134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B3D07-8467-43D2-8122-3EF2F9DA5A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05944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EB05C-8884-4F4A-A4A6-53A43F4DCB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17501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72AA5-FCD9-4A93-84E8-5C75DADF46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88492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EDD0A-3EE7-4BD9-BBF6-23CEDEA191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43954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14888-24E0-460B-9592-DEFE42B54F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36651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ED72E-0F5A-4B76-9E38-0BEF482DCC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36048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21392BC-0E9E-42FB-AF44-E8B3CF3668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37457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48D78-58A2-495B-B299-30156EDD9C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41631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2BB38-A68D-48CF-A604-AED13E5F15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071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9AFB0-FF31-4639-944A-99941B0C8C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40995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62EDF-3163-4B5A-854D-17577A45AE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1538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12A57-732F-49C0-85B1-1CEF581040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55718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ED68-3380-45DE-85BB-F8AC1462BC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1686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A8DEB-866D-473D-AA02-9DD4C30CD7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505783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06307-E923-41E2-9236-DBE703E8E6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459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D445A-319B-4E00-923C-DE87B636C5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77604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7F6ED-EBC8-452F-81A4-D3FB6153BA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442698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7B3C4-56AC-4C1C-8B0A-ACEBC107B7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0051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D3CD-C12F-4C40-9EF7-F1041AC1C2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188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54E2C-5FE2-479F-8BA5-CE69B44961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09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04D00-B64D-4B15-AC18-02AD1623C8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6777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AB903-9CBE-4F7B-BA9E-2E12DCF5C3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990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426ED-E448-4132-9783-267044BB21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1799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2F90A65C-85AB-4007-BA51-6651836B9D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46" r:id="rId1"/>
    <p:sldLayoutId id="2147487780" r:id="rId2"/>
    <p:sldLayoutId id="2147487781" r:id="rId3"/>
    <p:sldLayoutId id="2147487782" r:id="rId4"/>
    <p:sldLayoutId id="2147487783" r:id="rId5"/>
    <p:sldLayoutId id="2147487784" r:id="rId6"/>
    <p:sldLayoutId id="2147487785" r:id="rId7"/>
    <p:sldLayoutId id="2147487786" r:id="rId8"/>
    <p:sldLayoutId id="2147487787" r:id="rId9"/>
    <p:sldLayoutId id="2147487788" r:id="rId10"/>
    <p:sldLayoutId id="2147487789" r:id="rId11"/>
    <p:sldLayoutId id="214748779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8A07324-56B4-4350-8FE8-DF377C4181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48" r:id="rId1"/>
    <p:sldLayoutId id="2147487801" r:id="rId2"/>
    <p:sldLayoutId id="2147487802" r:id="rId3"/>
    <p:sldLayoutId id="2147487803" r:id="rId4"/>
    <p:sldLayoutId id="2147487804" r:id="rId5"/>
    <p:sldLayoutId id="2147487805" r:id="rId6"/>
    <p:sldLayoutId id="2147487806" r:id="rId7"/>
    <p:sldLayoutId id="2147487807" r:id="rId8"/>
    <p:sldLayoutId id="2147487808" r:id="rId9"/>
    <p:sldLayoutId id="2147487809" r:id="rId10"/>
    <p:sldLayoutId id="2147487810" r:id="rId11"/>
    <p:sldLayoutId id="214748781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7BD748E-C2D7-4D96-ADF9-26EEF69A8E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51" r:id="rId1"/>
    <p:sldLayoutId id="2147487835" r:id="rId2"/>
    <p:sldLayoutId id="2147487836" r:id="rId3"/>
    <p:sldLayoutId id="2147487837" r:id="rId4"/>
    <p:sldLayoutId id="2147487838" r:id="rId5"/>
    <p:sldLayoutId id="2147487839" r:id="rId6"/>
    <p:sldLayoutId id="2147487840" r:id="rId7"/>
    <p:sldLayoutId id="2147487841" r:id="rId8"/>
    <p:sldLayoutId id="2147487842" r:id="rId9"/>
    <p:sldLayoutId id="2147487843" r:id="rId10"/>
    <p:sldLayoutId id="2147487844" r:id="rId11"/>
    <p:sldLayoutId id="21474878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055C2E0-3462-443F-8030-2A5A1E39C5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78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853" r:id="rId1"/>
    <p:sldLayoutId id="2147487854" r:id="rId2"/>
    <p:sldLayoutId id="2147487855" r:id="rId3"/>
    <p:sldLayoutId id="2147487856" r:id="rId4"/>
    <p:sldLayoutId id="2147487857" r:id="rId5"/>
    <p:sldLayoutId id="2147487858" r:id="rId6"/>
    <p:sldLayoutId id="2147487859" r:id="rId7"/>
    <p:sldLayoutId id="2147487860" r:id="rId8"/>
    <p:sldLayoutId id="2147487861" r:id="rId9"/>
    <p:sldLayoutId id="2147487862" r:id="rId10"/>
    <p:sldLayoutId id="21474878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38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7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我往东，他往西（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练习四  用指定词语完成句子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50825" y="1412875"/>
            <a:ext cx="8677275" cy="4968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她过生日的那一天，</a:t>
            </a:r>
            <a:r>
              <a:rPr lang="en-US" altLang="zh-CN" b="1" smtClean="0"/>
              <a:t>________</a:t>
            </a:r>
            <a:r>
              <a:rPr lang="zh-CN" altLang="en-US" b="1" smtClean="0"/>
              <a:t>。（恰恰）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A</a:t>
            </a:r>
            <a:r>
              <a:rPr lang="zh-CN" altLang="en-US" b="1" smtClean="0"/>
              <a:t>：啤酒也算是酒吗？我一下子喝掉</a:t>
            </a:r>
            <a:r>
              <a:rPr lang="en-US" altLang="zh-CN" b="1" smtClean="0"/>
              <a:t>10 </a:t>
            </a:r>
            <a:r>
              <a:rPr lang="zh-CN" altLang="en-US" b="1" smtClean="0"/>
              <a:t>瓶都没问题。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：别吹牛了，</a:t>
            </a:r>
            <a:r>
              <a:rPr lang="en-US" altLang="zh-CN" b="1" smtClean="0">
                <a:solidFill>
                  <a:srgbClr val="000000"/>
                </a:solidFill>
              </a:rPr>
              <a:t>____________</a:t>
            </a:r>
            <a:r>
              <a:rPr lang="zh-CN" altLang="en-US" b="1" smtClean="0">
                <a:solidFill>
                  <a:srgbClr val="000000"/>
                </a:solidFill>
              </a:rPr>
              <a:t>。</a:t>
            </a:r>
            <a:r>
              <a:rPr lang="zh-CN" altLang="en-US" b="1" smtClean="0"/>
              <a:t>（根本）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A</a:t>
            </a:r>
            <a:r>
              <a:rPr lang="zh-CN" altLang="en-US" b="1" smtClean="0"/>
              <a:t>：你今天跟女朋友去饭店吃饭的时候，是谁结的账？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>
                <a:solidFill>
                  <a:srgbClr val="000000"/>
                </a:solidFill>
              </a:rPr>
              <a:t>___________________</a:t>
            </a:r>
            <a:r>
              <a:rPr lang="zh-CN" altLang="en-US" b="1" smtClean="0">
                <a:solidFill>
                  <a:srgbClr val="000000"/>
                </a:solidFill>
              </a:rPr>
              <a:t>。</a:t>
            </a:r>
            <a:r>
              <a:rPr lang="zh-CN" altLang="en-US" b="1" smtClean="0"/>
              <a:t>（照例）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 _______________</a:t>
            </a:r>
            <a:r>
              <a:rPr lang="zh-CN" altLang="en-US" b="1" smtClean="0"/>
              <a:t>，我们可以好好放松一下了。（总算）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21200" y="1290638"/>
            <a:ext cx="2232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恰恰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也是我的生日</a:t>
            </a:r>
            <a:r>
              <a:rPr lang="en-US" altLang="zh-CN" sz="1800" b="1">
                <a:solidFill>
                  <a:srgbClr val="0000CC"/>
                </a:solidFill>
                <a:ea typeface="楷体_GB2312" pitchFamily="49" charset="-122"/>
              </a:rPr>
              <a:t>//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恰恰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是中秋节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19475" y="3163888"/>
            <a:ext cx="3478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根本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不可能</a:t>
            </a:r>
            <a:r>
              <a:rPr lang="en-US" altLang="zh-CN" sz="1800" b="1">
                <a:solidFill>
                  <a:srgbClr val="0000CC"/>
                </a:solidFill>
                <a:ea typeface="楷体_GB2312" pitchFamily="49" charset="-122"/>
              </a:rPr>
              <a:t>//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我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根本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不相信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31913" y="4799013"/>
            <a:ext cx="5421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照例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是我结的账</a:t>
            </a:r>
            <a:r>
              <a:rPr lang="en-US" altLang="zh-CN" sz="1800" b="1">
                <a:solidFill>
                  <a:srgbClr val="0000CC"/>
                </a:solidFill>
                <a:ea typeface="楷体_GB2312" pitchFamily="49" charset="-122"/>
              </a:rPr>
              <a:t>//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照例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我来结账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0113" y="5375275"/>
            <a:ext cx="4257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放假了</a:t>
            </a:r>
            <a:r>
              <a:rPr lang="en-US" altLang="zh-CN" sz="1800" b="1">
                <a:solidFill>
                  <a:srgbClr val="0000CC"/>
                </a:solidFill>
                <a:ea typeface="楷体_GB2312" pitchFamily="49" charset="-122"/>
              </a:rPr>
              <a:t>/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考试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结束了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练习四  用指定词语完成句子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79388" y="1700213"/>
            <a:ext cx="8964612" cy="48244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 </a:t>
            </a:r>
            <a:r>
              <a:rPr lang="zh-CN" altLang="en-US" b="1" smtClean="0"/>
              <a:t>吃饭的时候</a:t>
            </a:r>
            <a:r>
              <a:rPr lang="en-US" altLang="zh-CN" b="1" smtClean="0"/>
              <a:t>_________________</a:t>
            </a:r>
            <a:r>
              <a:rPr lang="zh-CN" altLang="en-US" b="1" smtClean="0"/>
              <a:t>，要不然影响消化。（千万）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6. </a:t>
            </a:r>
            <a:r>
              <a:rPr lang="zh-CN" altLang="en-US" b="1" smtClean="0"/>
              <a:t>发生火灾时，</a:t>
            </a:r>
            <a:r>
              <a:rPr lang="en-US" altLang="zh-CN" b="1" smtClean="0"/>
              <a:t>________</a:t>
            </a:r>
            <a:r>
              <a:rPr lang="zh-CN" altLang="en-US" b="1" smtClean="0"/>
              <a:t>。（冷静　千万）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7. </a:t>
            </a:r>
            <a:r>
              <a:rPr lang="en-US" altLang="zh-CN" b="1" smtClean="0">
                <a:solidFill>
                  <a:srgbClr val="000000"/>
                </a:solidFill>
              </a:rPr>
              <a:t>___________</a:t>
            </a:r>
            <a:r>
              <a:rPr lang="zh-CN" altLang="en-US" b="1" smtClean="0"/>
              <a:t>，就是房租太贵了。（倒是）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8. A</a:t>
            </a:r>
            <a:r>
              <a:rPr lang="zh-CN" altLang="en-US" b="1" smtClean="0"/>
              <a:t>：你刚才是不是冲她发火了？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>
                <a:solidFill>
                  <a:srgbClr val="000000"/>
                </a:solidFill>
              </a:rPr>
              <a:t> ________________</a:t>
            </a:r>
            <a:r>
              <a:rPr lang="zh-CN" altLang="en-US" b="1" smtClean="0">
                <a:solidFill>
                  <a:srgbClr val="000000"/>
                </a:solidFill>
              </a:rPr>
              <a:t>。</a:t>
            </a:r>
            <a:r>
              <a:rPr lang="zh-CN" altLang="en-US" b="1" smtClean="0"/>
              <a:t>（谁说　根本）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9. </a:t>
            </a:r>
            <a:r>
              <a:rPr lang="zh-CN" altLang="en-US" b="1" smtClean="0"/>
              <a:t>要多听听医生的建议，</a:t>
            </a:r>
            <a:r>
              <a:rPr lang="en-US" altLang="zh-CN" b="1" smtClean="0"/>
              <a:t>________</a:t>
            </a:r>
            <a:r>
              <a:rPr lang="zh-CN" altLang="en-US" b="1" smtClean="0"/>
              <a:t>。（盲目）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10.________</a:t>
            </a:r>
            <a:r>
              <a:rPr lang="zh-CN" altLang="en-US" b="1" smtClean="0"/>
              <a:t>，所以很受消费者欢迎。（特色）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87675" y="1835150"/>
            <a:ext cx="3744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不要着急</a:t>
            </a:r>
            <a:r>
              <a:rPr lang="en-US" altLang="zh-CN" sz="1800" b="1">
                <a:solidFill>
                  <a:srgbClr val="0000CC"/>
                </a:solidFill>
                <a:ea typeface="楷体_GB2312" pitchFamily="49" charset="-122"/>
              </a:rPr>
              <a:t>//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不要狼吞虎咽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08400" y="2349500"/>
            <a:ext cx="22320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一定要保持冷静，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不要慌张</a:t>
            </a:r>
            <a:r>
              <a:rPr lang="en-US" altLang="zh-CN" sz="1800" b="1">
                <a:solidFill>
                  <a:srgbClr val="0000CC"/>
                </a:solidFill>
                <a:ea typeface="楷体_GB2312" pitchFamily="49" charset="-122"/>
              </a:rPr>
              <a:t>//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要保持冷静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4213" y="3502025"/>
            <a:ext cx="2735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这儿的房子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倒是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不错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47813" y="4572000"/>
            <a:ext cx="3529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谁说的？我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根本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没有发火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16463" y="5229225"/>
            <a:ext cx="2232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不要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盲目</a:t>
            </a: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地吃药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00113" y="5591175"/>
            <a:ext cx="1871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CC"/>
                </a:solidFill>
                <a:ea typeface="楷体_GB2312" pitchFamily="49" charset="-122"/>
              </a:rPr>
              <a:t>他们的产品很有</a:t>
            </a:r>
            <a:r>
              <a:rPr lang="zh-CN" altLang="en-US" sz="1800" b="1">
                <a:solidFill>
                  <a:srgbClr val="FF0000"/>
                </a:solidFill>
                <a:ea typeface="楷体_GB2312" pitchFamily="49" charset="-122"/>
              </a:rPr>
              <a:t>特色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五 用指定词语回答问题：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79388" y="1412875"/>
            <a:ext cx="8820150" cy="51847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他没来开会真的是因为生病了吗？（借口　根本）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/>
              <a:t>最近大家为什么这么开心？（总算）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</a:t>
            </a:r>
            <a:r>
              <a:rPr lang="zh-CN" altLang="en-US" sz="2800" b="1" smtClean="0"/>
              <a:t>听说她面试失败了，你是怎么安慰她的？（千万）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</a:t>
            </a:r>
            <a:r>
              <a:rPr lang="zh-CN" altLang="en-US" sz="2800" b="1" smtClean="0"/>
              <a:t>大家为什么说他的作品没有特色？（盲目　模仿）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5. </a:t>
            </a:r>
            <a:r>
              <a:rPr lang="zh-CN" altLang="en-US" sz="2800" b="1" smtClean="0"/>
              <a:t>都半夜</a:t>
            </a:r>
            <a:r>
              <a:rPr lang="en-US" altLang="zh-CN" sz="2800" b="1" smtClean="0"/>
              <a:t>12 </a:t>
            </a:r>
            <a:r>
              <a:rPr lang="zh-CN" altLang="en-US" sz="2800" b="1" smtClean="0"/>
              <a:t>点了，这么多功课你怎么可能复习完呢？ （谁说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　宁可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也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）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1916113"/>
            <a:ext cx="828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那是他找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借口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，其实他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根本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没有生病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2927350"/>
            <a:ext cx="828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因为这个学期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要结束了。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9750" y="3986213"/>
            <a:ext cx="8280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我安慰她说，你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不要对自己失去信心啊。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9750" y="4994275"/>
            <a:ext cx="8280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因为他总是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盲目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地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模仿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别人的作品。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9750" y="6362700"/>
            <a:ext cx="8280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谁说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复习不完，我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宁可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不睡觉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也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要复习完。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终于</a:t>
            </a:r>
            <a:r>
              <a:rPr lang="en-US" altLang="zh-CN" b="1" smtClean="0"/>
              <a:t>//</a:t>
            </a:r>
            <a:r>
              <a:rPr lang="zh-CN" altLang="en-US" b="1" smtClean="0"/>
              <a:t>总算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4925" y="1557338"/>
            <a:ext cx="9109075" cy="2808287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大家</a:t>
            </a:r>
            <a:r>
              <a:rPr lang="zh-CN" altLang="en-US" b="1" smtClean="0">
                <a:solidFill>
                  <a:srgbClr val="FF0000"/>
                </a:solidFill>
              </a:rPr>
              <a:t>总算</a:t>
            </a:r>
            <a:r>
              <a:rPr lang="en-US" altLang="zh-CN" b="1" smtClean="0">
                <a:solidFill>
                  <a:srgbClr val="FF0000"/>
                </a:solidFill>
              </a:rPr>
              <a:t>/</a:t>
            </a:r>
            <a:r>
              <a:rPr lang="zh-CN" altLang="en-US" b="1" smtClean="0">
                <a:solidFill>
                  <a:srgbClr val="FF0000"/>
                </a:solidFill>
              </a:rPr>
              <a:t>终于</a:t>
            </a:r>
            <a:r>
              <a:rPr lang="zh-CN" altLang="en-US" b="1" smtClean="0"/>
              <a:t>考完试了，可以尽情地玩儿了。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终于</a:t>
            </a:r>
            <a:r>
              <a:rPr lang="zh-CN" altLang="en-US" b="1" smtClean="0"/>
              <a:t>，大家考完试了，可以尽情地玩了。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他很爱小美，但因为父母的反对，他们</a:t>
            </a:r>
            <a:r>
              <a:rPr lang="zh-CN" altLang="en-US" b="1" smtClean="0">
                <a:solidFill>
                  <a:srgbClr val="FF0000"/>
                </a:solidFill>
              </a:rPr>
              <a:t>终于</a:t>
            </a:r>
            <a:r>
              <a:rPr lang="zh-CN" altLang="en-US" b="1" smtClean="0"/>
              <a:t>还是分手了。</a:t>
            </a:r>
            <a:endParaRPr lang="en-US" altLang="zh-CN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终于</a:t>
            </a:r>
            <a:r>
              <a:rPr lang="en-US" altLang="zh-CN" smtClean="0"/>
              <a:t>//</a:t>
            </a:r>
            <a:r>
              <a:rPr lang="zh-CN" altLang="en-US" smtClean="0"/>
              <a:t>总算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4925" y="1628775"/>
            <a:ext cx="9217025" cy="2808288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他不想发脾气，但（     ）还是失去了冷静。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我安慰了她半天，她的心情（      ）好起来了。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她忙碌了一个星期，（      ）写完了那篇论文。</a:t>
            </a:r>
            <a:endParaRPr lang="en-US" altLang="zh-CN" b="1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记者们等来等去，（      ），那位明星出现了。</a:t>
            </a:r>
            <a:endParaRPr lang="en-US" altLang="zh-CN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11638" y="1639888"/>
            <a:ext cx="122396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终于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67400" y="2060575"/>
            <a:ext cx="14414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终于</a:t>
            </a:r>
            <a:r>
              <a:rPr lang="en-US" altLang="zh-CN" sz="2600" b="1">
                <a:solidFill>
                  <a:srgbClr val="FF0000"/>
                </a:solidFill>
              </a:rPr>
              <a:t>//</a:t>
            </a:r>
            <a:r>
              <a:rPr lang="zh-CN" altLang="en-US" sz="2600" b="1">
                <a:solidFill>
                  <a:srgbClr val="FF0000"/>
                </a:solidFill>
              </a:rPr>
              <a:t>总算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4663" y="3440113"/>
            <a:ext cx="122396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终于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43438" y="2636838"/>
            <a:ext cx="13684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终于</a:t>
            </a:r>
            <a:r>
              <a:rPr lang="en-US" altLang="zh-CN" sz="2600" b="1">
                <a:solidFill>
                  <a:srgbClr val="FF0000"/>
                </a:solidFill>
              </a:rPr>
              <a:t>//</a:t>
            </a:r>
            <a:r>
              <a:rPr lang="zh-CN" altLang="en-US" sz="2600" b="1">
                <a:solidFill>
                  <a:srgbClr val="FF0000"/>
                </a:solidFill>
              </a:rPr>
              <a:t>总算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六 连词成句：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79388" y="1557338"/>
            <a:ext cx="8856662" cy="49672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照例　睡觉　一会儿　看　每天　他　前　都　电视　要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/>
              <a:t>千万　遇到　你　时候　的　危险　要　不　慌张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</a:t>
            </a:r>
            <a:r>
              <a:rPr lang="zh-CN" altLang="en-US" sz="2800" b="1" smtClean="0"/>
              <a:t>紧张　见到　场面　会　人　每　感到　的　个　这　都　种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4213" y="2178050"/>
            <a:ext cx="8280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每天睡觉前  他  都  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照例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要  看一会儿电视。</a:t>
            </a:r>
            <a:endParaRPr lang="en-US" altLang="zh-CN" sz="2800" b="1">
              <a:solidFill>
                <a:srgbClr val="0000CC"/>
              </a:solidFill>
              <a:ea typeface="楷体_GB2312" pitchFamily="49" charset="-122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3573463"/>
            <a:ext cx="8280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遇到危险的时候  你  千万不要慌张。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9750" y="5373688"/>
            <a:ext cx="828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每个见到这种场面的人  都会  感到紧张。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9750" y="5805488"/>
            <a:ext cx="828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每个人  见到这种场面   都会  感到紧张的。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4213" y="2565400"/>
            <a:ext cx="8280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他  每天睡觉前  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照例</a:t>
            </a: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都要  看一会儿电视。</a:t>
            </a:r>
            <a:endParaRPr lang="en-US" altLang="zh-CN" sz="2800" b="1">
              <a:solidFill>
                <a:srgbClr val="0000CC"/>
              </a:solidFill>
              <a:ea typeface="楷体_GB2312" pitchFamily="49" charset="-122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9750" y="6237288"/>
            <a:ext cx="828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见到这种场面   每个人  都会  感到紧张的。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六 连词成句：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79388" y="1557338"/>
            <a:ext cx="8856662" cy="50403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</a:t>
            </a:r>
            <a:r>
              <a:rPr lang="zh-CN" altLang="en-US" sz="2800" b="1" smtClean="0"/>
              <a:t>给　盲目　损失　公司　投资　会　巨大　造成　的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5. </a:t>
            </a:r>
            <a:r>
              <a:rPr lang="zh-CN" altLang="en-US" sz="2800" b="1" smtClean="0"/>
              <a:t>好　才　下来　冷静　我　他　安慰　了　半天　他　逐渐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6. </a:t>
            </a:r>
            <a:r>
              <a:rPr lang="zh-CN" altLang="en-US" sz="2800" b="1" smtClean="0"/>
              <a:t>宁可　特色　他们　不　失败　的　也　失去　自己　想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2349500"/>
            <a:ext cx="8280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盲目投资  会给公司  造成巨大的损失。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750" y="4221163"/>
            <a:ext cx="828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我安慰了他好半天，他才逐渐  冷静下来。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9750" y="6073775"/>
            <a:ext cx="8280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CC"/>
                </a:solidFill>
                <a:ea typeface="楷体_GB2312" pitchFamily="49" charset="-122"/>
              </a:rPr>
              <a:t>他们宁可失败  也不想失去自己的特色。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期末复习建议：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07950" y="1628775"/>
            <a:ext cx="8928100" cy="4608513"/>
          </a:xfrm>
        </p:spPr>
        <p:txBody>
          <a:bodyPr/>
          <a:lstStyle/>
          <a:p>
            <a:r>
              <a:rPr lang="zh-CN" altLang="en-US" sz="2800" b="1" dirty="0" smtClean="0"/>
              <a:t>课文：</a:t>
            </a:r>
            <a:r>
              <a:rPr lang="zh-CN" altLang="en-US" sz="2800" b="1" u="sng" dirty="0" smtClean="0"/>
              <a:t>熟读</a:t>
            </a:r>
            <a:r>
              <a:rPr lang="en-US" altLang="zh-CN" sz="2800" b="1" u="sng" dirty="0" smtClean="0"/>
              <a:t>5</a:t>
            </a:r>
            <a:r>
              <a:rPr lang="zh-CN" altLang="en-US" sz="2800" b="1" u="sng" dirty="0" smtClean="0"/>
              <a:t>、</a:t>
            </a:r>
            <a:r>
              <a:rPr lang="en-US" altLang="zh-CN" sz="2800" b="1" u="sng" dirty="0" smtClean="0"/>
              <a:t>6</a:t>
            </a:r>
            <a:r>
              <a:rPr lang="zh-CN" altLang="en-US" sz="2800" b="1" u="sng" dirty="0" smtClean="0"/>
              <a:t>、</a:t>
            </a:r>
            <a:r>
              <a:rPr lang="en-US" altLang="zh-CN" sz="2800" b="1" u="sng" dirty="0" smtClean="0"/>
              <a:t>7</a:t>
            </a:r>
            <a:r>
              <a:rPr lang="zh-CN" altLang="en-US" sz="2800" b="1" u="sng" dirty="0" smtClean="0"/>
              <a:t>课的课文</a:t>
            </a:r>
            <a:r>
              <a:rPr lang="zh-CN" altLang="en-US" sz="2800" b="1" dirty="0" smtClean="0"/>
              <a:t>，复习时可以参考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练习活页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中的写作题（每课的第</a:t>
            </a:r>
            <a:r>
              <a:rPr lang="en-US" altLang="zh-CN" sz="2800" b="1" dirty="0" smtClean="0"/>
              <a:t>9</a:t>
            </a:r>
            <a:r>
              <a:rPr lang="zh-CN" altLang="en-US" sz="2800" b="1" dirty="0" smtClean="0"/>
              <a:t>题“写一写”），还有每课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“课堂练习”中的“根据课文内容回答问题”（见教材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p69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二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, p84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一</a:t>
            </a:r>
            <a:r>
              <a:rPr lang="en-US" altLang="zh-CN" sz="2800" b="1" dirty="0" smtClean="0">
                <a:solidFill>
                  <a:srgbClr val="000000"/>
                </a:solidFill>
              </a:rPr>
              <a:t>,p99</a:t>
            </a:r>
            <a:r>
              <a:rPr lang="zh-CN" altLang="en-US" sz="2800" b="1" dirty="0" smtClean="0">
                <a:solidFill>
                  <a:srgbClr val="000000"/>
                </a:solidFill>
              </a:rPr>
              <a:t>二）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语法：看</a:t>
            </a:r>
            <a:r>
              <a:rPr lang="en-US" altLang="zh-CN" sz="2800" b="1" dirty="0" smtClean="0"/>
              <a:t>1-7</a:t>
            </a:r>
            <a:r>
              <a:rPr lang="zh-CN" altLang="en-US" sz="2800" b="1" dirty="0" smtClean="0"/>
              <a:t>课“语言点例释”中的“</a:t>
            </a:r>
            <a:r>
              <a:rPr lang="zh-CN" altLang="en-US" sz="2800" b="1" u="sng" dirty="0" smtClean="0"/>
              <a:t>即时练习</a:t>
            </a:r>
            <a:r>
              <a:rPr lang="zh-CN" altLang="en-US" sz="2800" b="1" dirty="0" smtClean="0"/>
              <a:t>”，并认真</a:t>
            </a:r>
            <a:r>
              <a:rPr lang="zh-CN" altLang="en-US" sz="2800" b="1" u="sng" dirty="0" smtClean="0"/>
              <a:t>检查自己的课后作业</a:t>
            </a:r>
            <a:r>
              <a:rPr lang="zh-CN" altLang="en-US" sz="2800" b="1" dirty="0" smtClean="0"/>
              <a:t>（尤其注意自己做错的地方）和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练习活页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中的其他练习，对照</a:t>
            </a:r>
            <a:r>
              <a:rPr lang="en-US" altLang="zh-CN" sz="2800" b="1" dirty="0" err="1" smtClean="0"/>
              <a:t>ppt</a:t>
            </a:r>
            <a:r>
              <a:rPr lang="zh-CN" altLang="en-US" sz="2800" b="1" dirty="0" smtClean="0"/>
              <a:t>中的答案，看看有没有不会的地方。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词语：记</a:t>
            </a:r>
            <a:r>
              <a:rPr lang="en-US" altLang="zh-CN" sz="2800" b="1" dirty="0" smtClean="0"/>
              <a:t>1-7</a:t>
            </a:r>
            <a:r>
              <a:rPr lang="zh-CN" altLang="en-US" sz="2800" b="1" dirty="0" smtClean="0"/>
              <a:t>课生词，尤其注意“重点词”。</a:t>
            </a:r>
            <a:endParaRPr lang="en-US" altLang="zh-CN" sz="2800" b="1" dirty="0" smtClean="0"/>
          </a:p>
          <a:p>
            <a:r>
              <a:rPr lang="zh-CN" altLang="en-US" sz="2800" b="1" dirty="0" smtClean="0"/>
              <a:t>有不懂的地方一定要问老师。</a:t>
            </a:r>
          </a:p>
        </p:txBody>
      </p:sp>
      <p:pic>
        <p:nvPicPr>
          <p:cNvPr id="29700" name="Picture 4" descr="C:\Documents and Settings\Administrator\Local Settings\Temporary Internet Files\Content.IE5\CM83AERM\MC90043259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0"/>
            <a:ext cx="1512888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49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9920</TotalTime>
  <Words>945</Words>
  <Application>Microsoft Office PowerPoint</Application>
  <PresentationFormat>On-screen Show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Blends</vt:lpstr>
      <vt:lpstr>11_Blends</vt:lpstr>
      <vt:lpstr>21_Blends</vt:lpstr>
      <vt:lpstr>28_Blends</vt:lpstr>
      <vt:lpstr>PowerPoint Presentation</vt:lpstr>
      <vt:lpstr>练习四  用指定词语完成句子</vt:lpstr>
      <vt:lpstr>练习四  用指定词语完成句子</vt:lpstr>
      <vt:lpstr>五 用指定词语回答问题：</vt:lpstr>
      <vt:lpstr>终于//总算</vt:lpstr>
      <vt:lpstr>终于//总算</vt:lpstr>
      <vt:lpstr>六 连词成句：</vt:lpstr>
      <vt:lpstr>六 连词成句：</vt:lpstr>
      <vt:lpstr>期末复习建议：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1091</cp:revision>
  <dcterms:created xsi:type="dcterms:W3CDTF">1601-01-01T00:00:00Z</dcterms:created>
  <dcterms:modified xsi:type="dcterms:W3CDTF">2014-12-19T10:06:05Z</dcterms:modified>
</cp:coreProperties>
</file>