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44" r:id="rId3"/>
    <p:sldMasterId id="2147484020" r:id="rId4"/>
  </p:sldMasterIdLst>
  <p:sldIdLst>
    <p:sldId id="550" r:id="rId5"/>
    <p:sldId id="288" r:id="rId6"/>
    <p:sldId id="338" r:id="rId7"/>
    <p:sldId id="340" r:id="rId8"/>
    <p:sldId id="426" r:id="rId9"/>
    <p:sldId id="596" r:id="rId10"/>
    <p:sldId id="341" r:id="rId11"/>
    <p:sldId id="597" r:id="rId12"/>
    <p:sldId id="427" r:id="rId13"/>
    <p:sldId id="573" r:id="rId14"/>
    <p:sldId id="274" r:id="rId15"/>
    <p:sldId id="275" r:id="rId16"/>
    <p:sldId id="342" r:id="rId17"/>
    <p:sldId id="429" r:id="rId18"/>
    <p:sldId id="343" r:id="rId19"/>
    <p:sldId id="428" r:id="rId20"/>
    <p:sldId id="346" r:id="rId21"/>
    <p:sldId id="575" r:id="rId22"/>
    <p:sldId id="347"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p:scale>
          <a:sx n="33" d="100"/>
          <a:sy n="33" d="100"/>
        </p:scale>
        <p:origin x="-3150" y="-12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extLst>
      <p:ext uri="{BB962C8B-B14F-4D97-AF65-F5344CB8AC3E}">
        <p14:creationId xmlns="" xmlns:p14="http://schemas.microsoft.com/office/powerpoint/2010/main" val="199712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362403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236154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extLst>
      <p:ext uri="{BB962C8B-B14F-4D97-AF65-F5344CB8AC3E}">
        <p14:creationId xmlns="" xmlns:p14="http://schemas.microsoft.com/office/powerpoint/2010/main" val="290977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256885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408368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3932291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1243982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Tree>
    <p:extLst>
      <p:ext uri="{BB962C8B-B14F-4D97-AF65-F5344CB8AC3E}">
        <p14:creationId xmlns="" xmlns:p14="http://schemas.microsoft.com/office/powerpoint/2010/main" val="778954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43402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57543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1002674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363689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3515346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3560049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7E4E18-931F-4053-A9C6-E4B8DB100E4E}" type="slidenum">
              <a:rPr lang="tr-TR" smtClean="0"/>
              <a:pPr/>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7E4E18-931F-4053-A9C6-E4B8DB100E4E}" type="slidenum">
              <a:rPr lang="tr-TR" smtClean="0"/>
              <a:pPr/>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7E4E18-931F-4053-A9C6-E4B8DB100E4E}" type="slidenum">
              <a:rPr lang="tr-TR" smtClean="0"/>
              <a:pPr/>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363504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7E4E18-931F-4053-A9C6-E4B8DB100E4E}" type="slidenum">
              <a:rPr lang="tr-TR" smtClean="0"/>
              <a:pPr/>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CB37957-EBB8-461C-A79F-FCC5CDD0C083}" type="datetimeFigureOut">
              <a:rPr lang="tr-TR" smtClean="0"/>
              <a:pPr/>
              <a:t>26.04.2017</a:t>
            </a:fld>
            <a:endParaRPr lang="tr-T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C7E4E18-931F-4053-A9C6-E4B8DB100E4E}" type="slidenum">
              <a:rPr lang="tr-TR" smtClean="0"/>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a:xfrm>
            <a:off x="457200" y="6480969"/>
            <a:ext cx="4260056" cy="300831"/>
          </a:xfrm>
        </p:spPr>
        <p:txBody>
          <a:bodyPr/>
          <a:lstStyle/>
          <a:p>
            <a:endParaRPr lang="tr-TR"/>
          </a:p>
        </p:txBody>
      </p:sp>
      <p:sp>
        <p:nvSpPr>
          <p:cNvPr id="6" name="Slide Number Placeholder 5"/>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a:xfrm>
            <a:off x="2619376" y="6480969"/>
            <a:ext cx="4260056" cy="300831"/>
          </a:xfrm>
        </p:spPr>
        <p:txBody>
          <a:bodyPr/>
          <a:lstStyle/>
          <a:p>
            <a:endParaRPr lang="tr-TR"/>
          </a:p>
        </p:txBody>
      </p:sp>
      <p:sp>
        <p:nvSpPr>
          <p:cNvPr id="6" name="Slide Number Placeholder 5"/>
          <p:cNvSpPr>
            <a:spLocks noGrp="1"/>
          </p:cNvSpPr>
          <p:nvPr>
            <p:ph type="sldNum" sz="quarter" idx="12"/>
          </p:nvPr>
        </p:nvSpPr>
        <p:spPr>
          <a:xfrm>
            <a:off x="8451056" y="809624"/>
            <a:ext cx="502920" cy="300831"/>
          </a:xfrm>
        </p:spPr>
        <p:txBody>
          <a:bodyPr/>
          <a:lstStyle/>
          <a:p>
            <a:fld id="{4C7E4E18-931F-4053-A9C6-E4B8DB100E4E}" type="slidenum">
              <a:rPr lang="tr-TR" smtClean="0"/>
              <a:pPr/>
              <a:t>‹#›</a:t>
            </a:fld>
            <a:endParaRPr lang="tr-T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CB37957-EBB8-461C-A79F-FCC5CDD0C083}" type="datetimeFigureOut">
              <a:rPr lang="tr-TR" smtClean="0"/>
              <a:pPr/>
              <a:t>26.04.2017</a:t>
            </a:fld>
            <a:endParaRPr lang="tr-TR"/>
          </a:p>
        </p:txBody>
      </p:sp>
      <p:sp>
        <p:nvSpPr>
          <p:cNvPr id="6" name="Footer Placeholder 5"/>
          <p:cNvSpPr>
            <a:spLocks noGrp="1"/>
          </p:cNvSpPr>
          <p:nvPr>
            <p:ph type="ftr" sz="quarter" idx="11"/>
          </p:nvPr>
        </p:nvSpPr>
        <p:spPr>
          <a:xfrm>
            <a:off x="457200" y="6480969"/>
            <a:ext cx="4260056" cy="301752"/>
          </a:xfrm>
        </p:spPr>
        <p:txBody>
          <a:bodyPr/>
          <a:lstStyle/>
          <a:p>
            <a:endParaRPr lang="tr-TR"/>
          </a:p>
        </p:txBody>
      </p:sp>
      <p:sp>
        <p:nvSpPr>
          <p:cNvPr id="7" name="Slide Number Placeholder 6"/>
          <p:cNvSpPr>
            <a:spLocks noGrp="1"/>
          </p:cNvSpPr>
          <p:nvPr>
            <p:ph type="sldNum" sz="quarter" idx="12"/>
          </p:nvPr>
        </p:nvSpPr>
        <p:spPr>
          <a:xfrm>
            <a:off x="7589520" y="6480969"/>
            <a:ext cx="502920" cy="301752"/>
          </a:xfrm>
        </p:spPr>
        <p:txBody>
          <a:bodyPr/>
          <a:lstStyle/>
          <a:p>
            <a:fld id="{4C7E4E18-931F-4053-A9C6-E4B8DB100E4E}"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CB37957-EBB8-461C-A79F-FCC5CDD0C083}" type="datetimeFigureOut">
              <a:rPr lang="tr-TR" smtClean="0"/>
              <a:pPr/>
              <a:t>26.04.2017</a:t>
            </a:fld>
            <a:endParaRPr lang="tr-TR"/>
          </a:p>
        </p:txBody>
      </p:sp>
      <p:sp>
        <p:nvSpPr>
          <p:cNvPr id="8" name="Footer Placeholder 7"/>
          <p:cNvSpPr>
            <a:spLocks noGrp="1"/>
          </p:cNvSpPr>
          <p:nvPr>
            <p:ph type="ftr" sz="quarter" idx="11"/>
          </p:nvPr>
        </p:nvSpPr>
        <p:spPr>
          <a:xfrm>
            <a:off x="457200" y="6480969"/>
            <a:ext cx="4261104" cy="301752"/>
          </a:xfrm>
        </p:spPr>
        <p:txBody>
          <a:bodyPr/>
          <a:lstStyle/>
          <a:p>
            <a:endParaRPr lang="tr-T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C7E4E18-931F-4053-A9C6-E4B8DB100E4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221860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CB37957-EBB8-461C-A79F-FCC5CDD0C083}" type="datetimeFigureOut">
              <a:rPr lang="tr-TR" smtClean="0"/>
              <a:pPr/>
              <a:t>26.04.2017</a:t>
            </a:fld>
            <a:endParaRPr lang="tr-TR"/>
          </a:p>
        </p:txBody>
      </p:sp>
      <p:sp>
        <p:nvSpPr>
          <p:cNvPr id="3" name="Footer Placeholder 2"/>
          <p:cNvSpPr>
            <a:spLocks noGrp="1"/>
          </p:cNvSpPr>
          <p:nvPr>
            <p:ph type="ftr" sz="quarter" idx="11"/>
          </p:nvPr>
        </p:nvSpPr>
        <p:spPr>
          <a:xfrm>
            <a:off x="457200" y="6481890"/>
            <a:ext cx="4260056" cy="300831"/>
          </a:xfrm>
        </p:spPr>
        <p:txBody>
          <a:bodyPr/>
          <a:lstStyle/>
          <a:p>
            <a:endParaRPr lang="tr-TR"/>
          </a:p>
        </p:txBody>
      </p:sp>
      <p:sp>
        <p:nvSpPr>
          <p:cNvPr id="4" name="Slide Number Placeholder 3"/>
          <p:cNvSpPr>
            <a:spLocks noGrp="1"/>
          </p:cNvSpPr>
          <p:nvPr>
            <p:ph type="sldNum" sz="quarter" idx="12"/>
          </p:nvPr>
        </p:nvSpPr>
        <p:spPr>
          <a:xfrm>
            <a:off x="7589520" y="6480969"/>
            <a:ext cx="502920" cy="301752"/>
          </a:xfrm>
        </p:spPr>
        <p:txBody>
          <a:bodyPr/>
          <a:lstStyle/>
          <a:p>
            <a:fld id="{4C7E4E18-931F-4053-A9C6-E4B8DB100E4E}"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CB37957-EBB8-461C-A79F-FCC5CDD0C083}" type="datetimeFigureOut">
              <a:rPr lang="tr-TR" smtClean="0"/>
              <a:pPr/>
              <a:t>26.04.2017</a:t>
            </a:fld>
            <a:endParaRPr lang="tr-T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C7E4E18-931F-4053-A9C6-E4B8DB100E4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CB37957-EBB8-461C-A79F-FCC5CDD0C083}" type="datetimeFigureOut">
              <a:rPr lang="tr-TR" smtClean="0"/>
              <a:pPr/>
              <a:t>26.04.2017</a:t>
            </a:fld>
            <a:endParaRPr lang="tr-T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C7E4E18-931F-4053-A9C6-E4B8DB100E4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37957-EBB8-461C-A79F-FCC5CDD0C083}" type="datetimeFigureOut">
              <a:rPr lang="tr-TR" smtClean="0"/>
              <a:pPr/>
              <a:t>26.04.2017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7E4E18-931F-4053-A9C6-E4B8DB100E4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 xmlns:p14="http://schemas.microsoft.com/office/powerpoint/2010/main" val="185438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Tree>
    <p:extLst>
      <p:ext uri="{BB962C8B-B14F-4D97-AF65-F5344CB8AC3E}">
        <p14:creationId xmlns="" xmlns:p14="http://schemas.microsoft.com/office/powerpoint/2010/main" val="330378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7980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69536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25761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6" name="Picture 22" descr="ImpogdnIcqmage1fdsnauebage1"/>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032" name="Text Box 8"/>
          <p:cNvSpPr txBox="1">
            <a:spLocks noChangeArrowheads="1"/>
          </p:cNvSpPr>
          <p:nvPr userDrawn="1"/>
        </p:nvSpPr>
        <p:spPr bwMode="auto">
          <a:xfrm>
            <a:off x="7962900" y="6375400"/>
            <a:ext cx="1073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b="1">
                <a:solidFill>
                  <a:srgbClr val="FFFFFF"/>
                </a:solidFill>
              </a:rPr>
              <a:t>Page </a:t>
            </a:r>
            <a:fld id="{6A1278C1-56C8-44EF-9DFE-89E5BE484129}" type="slidenum">
              <a:rPr lang="fr-FR" b="1">
                <a:solidFill>
                  <a:srgbClr val="FFFFFF"/>
                </a:solidFill>
              </a:rPr>
              <a:pPr fontAlgn="base">
                <a:spcBef>
                  <a:spcPct val="0"/>
                </a:spcBef>
                <a:spcAft>
                  <a:spcPct val="0"/>
                </a:spcAft>
              </a:pPr>
              <a:t>‹#›</a:t>
            </a:fld>
            <a:endParaRPr lang="fr-FR" b="1">
              <a:solidFill>
                <a:srgbClr val="FFFFFF"/>
              </a:solidFill>
            </a:endParaRPr>
          </a:p>
        </p:txBody>
      </p:sp>
    </p:spTree>
    <p:extLst>
      <p:ext uri="{BB962C8B-B14F-4D97-AF65-F5344CB8AC3E}">
        <p14:creationId xmlns="" xmlns:p14="http://schemas.microsoft.com/office/powerpoint/2010/main" val="1783303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23" descr="Image1Ifdskmafdsniazgefsdnia1"/>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032" name="Text Box 8"/>
          <p:cNvSpPr txBox="1">
            <a:spLocks noChangeArrowheads="1"/>
          </p:cNvSpPr>
          <p:nvPr userDrawn="1"/>
        </p:nvSpPr>
        <p:spPr bwMode="auto">
          <a:xfrm>
            <a:off x="7962900" y="6375400"/>
            <a:ext cx="1073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b="1">
                <a:solidFill>
                  <a:srgbClr val="FFFFFF"/>
                </a:solidFill>
              </a:rPr>
              <a:t>Page </a:t>
            </a:r>
            <a:fld id="{6B8B7AF9-21B1-49A5-B1B0-449B08D93CA3}" type="slidenum">
              <a:rPr lang="fr-FR" b="1">
                <a:solidFill>
                  <a:srgbClr val="FFFFFF"/>
                </a:solidFill>
              </a:rPr>
              <a:pPr fontAlgn="base">
                <a:spcBef>
                  <a:spcPct val="0"/>
                </a:spcBef>
                <a:spcAft>
                  <a:spcPct val="0"/>
                </a:spcAft>
              </a:pPr>
              <a:t>‹#›</a:t>
            </a:fld>
            <a:endParaRPr lang="fr-FR" b="1">
              <a:solidFill>
                <a:srgbClr val="FFFFFF"/>
              </a:solidFill>
            </a:endParaRPr>
          </a:p>
        </p:txBody>
      </p:sp>
    </p:spTree>
    <p:extLst>
      <p:ext uri="{BB962C8B-B14F-4D97-AF65-F5344CB8AC3E}">
        <p14:creationId xmlns="" xmlns:p14="http://schemas.microsoft.com/office/powerpoint/2010/main" val="697041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April 26,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pPr/>
              <a:t>4/26/2017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0"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kumimoji="0" lang="en-US" smtClean="0"/>
              <a:pPr/>
              <a:t>‹#›</a:t>
            </a:fld>
            <a:endParaRPr kumimoji="0" lang="en-US"/>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44824"/>
            <a:ext cx="8229600" cy="990600"/>
          </a:xfrm>
        </p:spPr>
        <p:txBody>
          <a:bodyPr/>
          <a:lstStyle/>
          <a:p>
            <a:r>
              <a:rPr lang="tr-TR" dirty="0" smtClean="0"/>
              <a:t>DERS 3</a:t>
            </a:r>
            <a:endParaRPr lang="tr-TR" dirty="0"/>
          </a:p>
        </p:txBody>
      </p:sp>
      <p:sp>
        <p:nvSpPr>
          <p:cNvPr id="3" name="2 İçerik Yer Tutucusu"/>
          <p:cNvSpPr>
            <a:spLocks noGrp="1"/>
          </p:cNvSpPr>
          <p:nvPr>
            <p:ph idx="1"/>
          </p:nvPr>
        </p:nvSpPr>
        <p:spPr>
          <a:xfrm>
            <a:off x="457200" y="3140968"/>
            <a:ext cx="8229600" cy="2664296"/>
          </a:xfrm>
        </p:spPr>
        <p:txBody>
          <a:bodyPr>
            <a:normAutofit/>
          </a:bodyPr>
          <a:lstStyle/>
          <a:p>
            <a:pPr>
              <a:buNone/>
            </a:pPr>
            <a:endParaRPr lang="tr-TR" dirty="0" smtClean="0"/>
          </a:p>
          <a:p>
            <a:pPr>
              <a:buNone/>
            </a:pPr>
            <a:r>
              <a:rPr lang="tr-TR" dirty="0" smtClean="0"/>
              <a:t>1) Kadında Cinsel İşlevin Fizyolojisi ve Cinsel Yanıt Döngüsü</a:t>
            </a:r>
          </a:p>
          <a:p>
            <a:pPr>
              <a:buNone/>
            </a:pPr>
            <a:endParaRPr lang="tr-TR" dirty="0" smtClean="0"/>
          </a:p>
          <a:p>
            <a:pPr>
              <a:buNone/>
            </a:pPr>
            <a:r>
              <a:rPr lang="tr-TR" dirty="0" smtClean="0"/>
              <a:t>2) Erkekte Cinsel İşlev Fizyolojisi ve Cinsel Yanıt Döngüsü</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l="19879" t="40119" r="21650" b="22081"/>
          <a:stretch>
            <a:fillRect/>
          </a:stretch>
        </p:blipFill>
        <p:spPr bwMode="auto">
          <a:xfrm>
            <a:off x="0" y="2132855"/>
            <a:ext cx="9144000" cy="332509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Ifdskmafdsniazgefsdnia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054" name="Text Box 6"/>
          <p:cNvSpPr txBox="1">
            <a:spLocks noChangeArrowheads="1"/>
          </p:cNvSpPr>
          <p:nvPr/>
        </p:nvSpPr>
        <p:spPr bwMode="auto">
          <a:xfrm>
            <a:off x="3169461" y="2060575"/>
            <a:ext cx="5708614"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tr-TR" sz="4400" b="1" dirty="0">
                <a:solidFill>
                  <a:schemeClr val="bg1"/>
                </a:solidFill>
              </a:rPr>
              <a:t>Erkekte Cinsel İşlev </a:t>
            </a:r>
            <a:endParaRPr lang="tr-TR" sz="4400" b="1" dirty="0" smtClean="0">
              <a:solidFill>
                <a:schemeClr val="bg1"/>
              </a:solidFill>
            </a:endParaRPr>
          </a:p>
          <a:p>
            <a:pPr algn="ctr"/>
            <a:r>
              <a:rPr lang="tr-TR" sz="4400" b="1" dirty="0" smtClean="0">
                <a:solidFill>
                  <a:schemeClr val="bg1"/>
                </a:solidFill>
              </a:rPr>
              <a:t>Fizyolojisi </a:t>
            </a:r>
            <a:r>
              <a:rPr lang="tr-TR" sz="4400" b="1" dirty="0">
                <a:solidFill>
                  <a:schemeClr val="bg1"/>
                </a:solidFill>
              </a:rPr>
              <a:t>ve Cinsel </a:t>
            </a:r>
            <a:endParaRPr lang="tr-TR" sz="4400" b="1" dirty="0" smtClean="0">
              <a:solidFill>
                <a:schemeClr val="bg1"/>
              </a:solidFill>
            </a:endParaRPr>
          </a:p>
          <a:p>
            <a:pPr algn="ctr"/>
            <a:r>
              <a:rPr lang="tr-TR" sz="4400" b="1" dirty="0" smtClean="0">
                <a:solidFill>
                  <a:schemeClr val="bg1"/>
                </a:solidFill>
              </a:rPr>
              <a:t>Yanıt </a:t>
            </a:r>
            <a:r>
              <a:rPr lang="tr-TR" sz="4400" b="1" dirty="0">
                <a:solidFill>
                  <a:schemeClr val="bg1"/>
                </a:solidFill>
              </a:rPr>
              <a:t>Döngüsü</a:t>
            </a:r>
            <a:r>
              <a:rPr lang="tr-TR" sz="4400" dirty="0"/>
              <a:t> </a:t>
            </a:r>
            <a:endParaRPr lang="fr-FR" sz="2800" i="1" dirty="0">
              <a:solidFill>
                <a:schemeClr val="bg1"/>
              </a:solidFill>
            </a:endParaRPr>
          </a:p>
        </p:txBody>
      </p:sp>
    </p:spTree>
    <p:extLst>
      <p:ext uri="{BB962C8B-B14F-4D97-AF65-F5344CB8AC3E}">
        <p14:creationId xmlns="" xmlns:p14="http://schemas.microsoft.com/office/powerpoint/2010/main" val="3580881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079104" y="260648"/>
            <a:ext cx="8064896"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tr-TR" sz="3200" b="1" dirty="0" smtClean="0">
                <a:solidFill>
                  <a:schemeClr val="bg1"/>
                </a:solidFill>
              </a:rPr>
              <a:t>Erkekte Cinsel İşlev Fizyolojisi ve Cinsel </a:t>
            </a:r>
          </a:p>
          <a:p>
            <a:pPr algn="just"/>
            <a:r>
              <a:rPr lang="tr-TR" sz="3200" b="1" dirty="0" smtClean="0">
                <a:solidFill>
                  <a:schemeClr val="bg1"/>
                </a:solidFill>
              </a:rPr>
              <a:t>Yanıt Döngüsü</a:t>
            </a:r>
            <a:endParaRPr lang="fr-FR" sz="3200" u="sng" dirty="0">
              <a:solidFill>
                <a:srgbClr val="FFFFFF"/>
              </a:solidFill>
            </a:endParaRPr>
          </a:p>
        </p:txBody>
      </p:sp>
      <p:sp>
        <p:nvSpPr>
          <p:cNvPr id="3080" name="Text Box 8"/>
          <p:cNvSpPr txBox="1">
            <a:spLocks noChangeArrowheads="1"/>
          </p:cNvSpPr>
          <p:nvPr/>
        </p:nvSpPr>
        <p:spPr bwMode="auto">
          <a:xfrm>
            <a:off x="2124075" y="1701800"/>
            <a:ext cx="5614988" cy="4103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tr-TR" sz="2400" b="1" dirty="0">
                <a:solidFill>
                  <a:schemeClr val="bg1"/>
                </a:solidFill>
              </a:rPr>
              <a:t>a) Uyarılma evresi</a:t>
            </a:r>
          </a:p>
          <a:p>
            <a:r>
              <a:rPr lang="tr-TR" sz="2400" b="1" dirty="0">
                <a:solidFill>
                  <a:schemeClr val="bg1"/>
                </a:solidFill>
              </a:rPr>
              <a:t>b) Plato evresi</a:t>
            </a:r>
            <a:endParaRPr lang="tr-TR" sz="2400" dirty="0">
              <a:solidFill>
                <a:schemeClr val="bg1"/>
              </a:solidFill>
            </a:endParaRPr>
          </a:p>
          <a:p>
            <a:r>
              <a:rPr lang="tr-TR" sz="2400" b="1" dirty="0">
                <a:solidFill>
                  <a:schemeClr val="bg1"/>
                </a:solidFill>
              </a:rPr>
              <a:t>c) Orgazm evresi</a:t>
            </a:r>
            <a:endParaRPr lang="tr-TR" sz="2400" dirty="0">
              <a:solidFill>
                <a:schemeClr val="bg1"/>
              </a:solidFill>
            </a:endParaRPr>
          </a:p>
          <a:p>
            <a:r>
              <a:rPr lang="tr-TR" sz="2400" b="1" dirty="0">
                <a:solidFill>
                  <a:schemeClr val="bg1"/>
                </a:solidFill>
              </a:rPr>
              <a:t>d) Çözülme </a:t>
            </a:r>
            <a:r>
              <a:rPr lang="tr-TR" sz="2400" b="1" dirty="0" smtClean="0">
                <a:solidFill>
                  <a:schemeClr val="bg1"/>
                </a:solidFill>
              </a:rPr>
              <a:t>evresi</a:t>
            </a:r>
          </a:p>
          <a:p>
            <a:r>
              <a:rPr lang="tr-TR" sz="2400" b="1" dirty="0">
                <a:solidFill>
                  <a:schemeClr val="bg1"/>
                </a:solidFill>
              </a:rPr>
              <a:t>e) Yanıtsız </a:t>
            </a:r>
            <a:r>
              <a:rPr lang="tr-TR" sz="2400" b="1" dirty="0" smtClean="0">
                <a:solidFill>
                  <a:schemeClr val="bg1"/>
                </a:solidFill>
              </a:rPr>
              <a:t>evre</a:t>
            </a:r>
          </a:p>
          <a:p>
            <a:endParaRPr lang="tr-TR" dirty="0">
              <a:solidFill>
                <a:schemeClr val="bg1"/>
              </a:solidFill>
            </a:endParaRPr>
          </a:p>
          <a:p>
            <a:pPr algn="just" fontAlgn="base">
              <a:spcBef>
                <a:spcPct val="0"/>
              </a:spcBef>
              <a:spcAft>
                <a:spcPct val="0"/>
              </a:spcAft>
            </a:pPr>
            <a:endParaRPr lang="fr-FR" b="1" dirty="0">
              <a:solidFill>
                <a:schemeClr val="bg1"/>
              </a:solidFill>
              <a:latin typeface="Verdana" pitchFamily="34" charset="0"/>
            </a:endParaRPr>
          </a:p>
        </p:txBody>
      </p:sp>
    </p:spTree>
    <p:extLst>
      <p:ext uri="{BB962C8B-B14F-4D97-AF65-F5344CB8AC3E}">
        <p14:creationId xmlns="" xmlns:p14="http://schemas.microsoft.com/office/powerpoint/2010/main" val="1386973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582341"/>
            <a:ext cx="6336704" cy="3693319"/>
          </a:xfrm>
          <a:prstGeom prst="rect">
            <a:avLst/>
          </a:prstGeom>
        </p:spPr>
        <p:txBody>
          <a:bodyPr wrap="square">
            <a:spAutoFit/>
          </a:bodyPr>
          <a:lstStyle/>
          <a:p>
            <a:pPr marL="342900" indent="-342900">
              <a:buAutoNum type="alphaLcParenR"/>
            </a:pPr>
            <a:r>
              <a:rPr lang="tr-TR" b="1" u="sng" dirty="0" smtClean="0">
                <a:solidFill>
                  <a:schemeClr val="bg1"/>
                </a:solidFill>
              </a:rPr>
              <a:t>Uyarılma </a:t>
            </a:r>
            <a:r>
              <a:rPr lang="tr-TR" b="1" u="sng" dirty="0">
                <a:solidFill>
                  <a:schemeClr val="bg1"/>
                </a:solidFill>
              </a:rPr>
              <a:t>evresi: </a:t>
            </a:r>
            <a:r>
              <a:rPr lang="tr-TR" dirty="0">
                <a:solidFill>
                  <a:schemeClr val="bg1"/>
                </a:solidFill>
              </a:rPr>
              <a:t>Erkekte asıl olarak dış genital organlar cinsel uyarıya belirgin duyarlılığa sahiptir. Peniste</a:t>
            </a:r>
            <a:r>
              <a:rPr lang="tr-TR" b="1" dirty="0">
                <a:solidFill>
                  <a:schemeClr val="bg1"/>
                </a:solidFill>
              </a:rPr>
              <a:t> </a:t>
            </a:r>
            <a:r>
              <a:rPr lang="tr-TR" dirty="0">
                <a:solidFill>
                  <a:schemeClr val="bg1"/>
                </a:solidFill>
              </a:rPr>
              <a:t>ereksiyon sağlandıktan sonra, uyarılma sürerse ereksiyon uzun süre devam edebilir. </a:t>
            </a:r>
            <a:endParaRPr lang="tr-TR" dirty="0" smtClean="0">
              <a:solidFill>
                <a:schemeClr val="bg1"/>
              </a:solidFill>
            </a:endParaRPr>
          </a:p>
          <a:p>
            <a:pPr marL="342900" indent="-342900"/>
            <a:r>
              <a:rPr lang="tr-TR" dirty="0" smtClean="0">
                <a:solidFill>
                  <a:schemeClr val="bg1"/>
                </a:solidFill>
              </a:rPr>
              <a:t>    </a:t>
            </a:r>
          </a:p>
          <a:p>
            <a:pPr marL="342900" indent="-342900"/>
            <a:r>
              <a:rPr lang="tr-TR" dirty="0" smtClean="0">
                <a:solidFill>
                  <a:schemeClr val="bg1"/>
                </a:solidFill>
              </a:rPr>
              <a:t>      Ancak </a:t>
            </a:r>
            <a:r>
              <a:rPr lang="tr-TR" dirty="0">
                <a:solidFill>
                  <a:schemeClr val="bg1"/>
                </a:solidFill>
              </a:rPr>
              <a:t>uyarılma ve</a:t>
            </a:r>
            <a:r>
              <a:rPr lang="tr-TR" b="1" dirty="0">
                <a:solidFill>
                  <a:schemeClr val="bg1"/>
                </a:solidFill>
              </a:rPr>
              <a:t> </a:t>
            </a:r>
            <a:r>
              <a:rPr lang="tr-TR" dirty="0">
                <a:solidFill>
                  <a:schemeClr val="bg1"/>
                </a:solidFill>
              </a:rPr>
              <a:t>plato evreleri boyunca, cinsel uyarı sürüyor olsa bile, dış etkenlerde ortaya çıkan bir değişiklik ya da</a:t>
            </a:r>
            <a:r>
              <a:rPr lang="tr-TR" b="1" dirty="0">
                <a:solidFill>
                  <a:schemeClr val="bg1"/>
                </a:solidFill>
              </a:rPr>
              <a:t> </a:t>
            </a:r>
            <a:r>
              <a:rPr lang="tr-TR" dirty="0">
                <a:solidFill>
                  <a:schemeClr val="bg1"/>
                </a:solidFill>
              </a:rPr>
              <a:t>psikolojik gerginlik ereksiyonu kısmen ya da tamamen kaldırabilir. </a:t>
            </a:r>
            <a:endParaRPr lang="tr-TR" dirty="0" smtClean="0">
              <a:solidFill>
                <a:schemeClr val="bg1"/>
              </a:solidFill>
            </a:endParaRPr>
          </a:p>
          <a:p>
            <a:pPr marL="342900" indent="-342900"/>
            <a:endParaRPr lang="tr-TR" dirty="0" smtClean="0">
              <a:solidFill>
                <a:schemeClr val="bg1"/>
              </a:solidFill>
            </a:endParaRPr>
          </a:p>
          <a:p>
            <a:pPr marL="342900" indent="-342900"/>
            <a:r>
              <a:rPr lang="tr-TR" dirty="0" smtClean="0">
                <a:solidFill>
                  <a:schemeClr val="bg1"/>
                </a:solidFill>
              </a:rPr>
              <a:t>     Cinsel </a:t>
            </a:r>
            <a:r>
              <a:rPr lang="tr-TR" dirty="0">
                <a:solidFill>
                  <a:schemeClr val="bg1"/>
                </a:solidFill>
              </a:rPr>
              <a:t>uyarı devam ederse ereksiyon</a:t>
            </a:r>
            <a:r>
              <a:rPr lang="tr-TR" b="1" dirty="0">
                <a:solidFill>
                  <a:schemeClr val="bg1"/>
                </a:solidFill>
              </a:rPr>
              <a:t> </a:t>
            </a:r>
            <a:r>
              <a:rPr lang="tr-TR" dirty="0">
                <a:solidFill>
                  <a:schemeClr val="bg1"/>
                </a:solidFill>
              </a:rPr>
              <a:t>tekrar sağlanabilir. Çoğu erkekte ereksiyon halindeki penisin uzunluğu </a:t>
            </a:r>
            <a:r>
              <a:rPr lang="tr-TR" dirty="0" smtClean="0">
                <a:solidFill>
                  <a:schemeClr val="bg1"/>
                </a:solidFill>
              </a:rPr>
              <a:t>12.5-17.5 cm </a:t>
            </a:r>
            <a:r>
              <a:rPr lang="tr-TR" dirty="0">
                <a:solidFill>
                  <a:schemeClr val="bg1"/>
                </a:solidFill>
              </a:rPr>
              <a:t>arasındadır.</a:t>
            </a:r>
          </a:p>
        </p:txBody>
      </p:sp>
      <p:sp>
        <p:nvSpPr>
          <p:cNvPr id="3" name="Rectangle 2"/>
          <p:cNvSpPr/>
          <p:nvPr/>
        </p:nvSpPr>
        <p:spPr>
          <a:xfrm>
            <a:off x="1979712" y="404664"/>
            <a:ext cx="5832648" cy="646331"/>
          </a:xfrm>
          <a:prstGeom prst="rect">
            <a:avLst/>
          </a:prstGeom>
        </p:spPr>
        <p:txBody>
          <a:bodyPr wrap="square">
            <a:spAutoFit/>
          </a:bodyPr>
          <a:lstStyle/>
          <a:p>
            <a:r>
              <a:rPr lang="tr-TR" b="1" dirty="0">
                <a:solidFill>
                  <a:schemeClr val="bg1"/>
                </a:solidFill>
              </a:rPr>
              <a:t>Erkekte Cinsel İşlev Fizyolojisi ve Cinsel Yanıt Döngüsü</a:t>
            </a:r>
            <a:r>
              <a:rPr lang="tr-TR" dirty="0">
                <a:solidFill>
                  <a:schemeClr val="bg1"/>
                </a:solidFill>
              </a:rPr>
              <a:t> </a:t>
            </a:r>
          </a:p>
        </p:txBody>
      </p:sp>
    </p:spTree>
    <p:extLst>
      <p:ext uri="{BB962C8B-B14F-4D97-AF65-F5344CB8AC3E}">
        <p14:creationId xmlns="" xmlns:p14="http://schemas.microsoft.com/office/powerpoint/2010/main" val="3675349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582341"/>
            <a:ext cx="6336704" cy="2862322"/>
          </a:xfrm>
          <a:prstGeom prst="rect">
            <a:avLst/>
          </a:prstGeom>
        </p:spPr>
        <p:txBody>
          <a:bodyPr wrap="square">
            <a:spAutoFit/>
          </a:bodyPr>
          <a:lstStyle/>
          <a:p>
            <a:r>
              <a:rPr lang="tr-TR" b="1" u="sng" dirty="0">
                <a:solidFill>
                  <a:schemeClr val="bg1"/>
                </a:solidFill>
              </a:rPr>
              <a:t>b</a:t>
            </a:r>
            <a:r>
              <a:rPr lang="tr-TR" b="1" u="sng" dirty="0" smtClean="0">
                <a:solidFill>
                  <a:schemeClr val="bg1"/>
                </a:solidFill>
              </a:rPr>
              <a:t>) Plato  </a:t>
            </a:r>
            <a:r>
              <a:rPr lang="tr-TR" b="1" u="sng" dirty="0">
                <a:solidFill>
                  <a:schemeClr val="bg1"/>
                </a:solidFill>
              </a:rPr>
              <a:t>E</a:t>
            </a:r>
            <a:r>
              <a:rPr lang="tr-TR" b="1" u="sng" dirty="0" smtClean="0">
                <a:solidFill>
                  <a:schemeClr val="bg1"/>
                </a:solidFill>
              </a:rPr>
              <a:t>vresi:</a:t>
            </a:r>
            <a:r>
              <a:rPr lang="tr-TR" dirty="0" smtClean="0"/>
              <a:t> </a:t>
            </a:r>
            <a:r>
              <a:rPr lang="tr-TR" dirty="0" smtClean="0">
                <a:solidFill>
                  <a:schemeClr val="bg1"/>
                </a:solidFill>
              </a:rPr>
              <a:t>Cinsel uyarının çok arttığı orgazm öncesi dönemde renksiz bir sıvı gelir. </a:t>
            </a:r>
          </a:p>
          <a:p>
            <a:endParaRPr lang="tr-TR" dirty="0" smtClean="0">
              <a:solidFill>
                <a:schemeClr val="bg1"/>
              </a:solidFill>
            </a:endParaRPr>
          </a:p>
          <a:p>
            <a:r>
              <a:rPr lang="tr-TR" dirty="0" smtClean="0">
                <a:solidFill>
                  <a:schemeClr val="bg1"/>
                </a:solidFill>
              </a:rPr>
              <a:t>Kadınlarda olduğu gibi erkeklerde de cinsel organlardaki kanlanma artışının yanında vücudun genelinde de kan akım hızında artış olur. </a:t>
            </a:r>
          </a:p>
          <a:p>
            <a:endParaRPr lang="tr-TR" dirty="0" smtClean="0">
              <a:solidFill>
                <a:schemeClr val="bg1"/>
              </a:solidFill>
            </a:endParaRPr>
          </a:p>
          <a:p>
            <a:r>
              <a:rPr lang="tr-TR" dirty="0" smtClean="0">
                <a:solidFill>
                  <a:schemeClr val="bg1"/>
                </a:solidFill>
              </a:rPr>
              <a:t>Bu evrenin süresi kişiler arasında hatta aynı kişide değişik zamanlarda oldukça değişkendir. Erken boşalması olan erkeklerde aşırı kısadır.</a:t>
            </a:r>
            <a:endParaRPr lang="tr-TR" dirty="0">
              <a:solidFill>
                <a:schemeClr val="bg1"/>
              </a:solidFill>
            </a:endParaRPr>
          </a:p>
        </p:txBody>
      </p:sp>
      <p:sp>
        <p:nvSpPr>
          <p:cNvPr id="3" name="Rectangle 2"/>
          <p:cNvSpPr/>
          <p:nvPr/>
        </p:nvSpPr>
        <p:spPr>
          <a:xfrm>
            <a:off x="1979712" y="404664"/>
            <a:ext cx="5832648" cy="646331"/>
          </a:xfrm>
          <a:prstGeom prst="rect">
            <a:avLst/>
          </a:prstGeom>
        </p:spPr>
        <p:txBody>
          <a:bodyPr wrap="square">
            <a:spAutoFit/>
          </a:bodyPr>
          <a:lstStyle/>
          <a:p>
            <a:r>
              <a:rPr lang="tr-TR" b="1" dirty="0">
                <a:solidFill>
                  <a:schemeClr val="bg1"/>
                </a:solidFill>
              </a:rPr>
              <a:t>Erkekte Cinsel İşlev Fizyolojisi ve Cinsel Yanıt Döngüsü</a:t>
            </a:r>
            <a:r>
              <a:rPr lang="tr-TR" dirty="0">
                <a:solidFill>
                  <a:schemeClr val="bg1"/>
                </a:solidFill>
              </a:rPr>
              <a:t> </a:t>
            </a:r>
          </a:p>
        </p:txBody>
      </p:sp>
    </p:spTree>
    <p:extLst>
      <p:ext uri="{BB962C8B-B14F-4D97-AF65-F5344CB8AC3E}">
        <p14:creationId xmlns="" xmlns:p14="http://schemas.microsoft.com/office/powerpoint/2010/main" val="3675349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582341"/>
            <a:ext cx="6768752" cy="1323439"/>
          </a:xfrm>
          <a:prstGeom prst="rect">
            <a:avLst/>
          </a:prstGeom>
        </p:spPr>
        <p:txBody>
          <a:bodyPr wrap="square">
            <a:spAutoFit/>
          </a:bodyPr>
          <a:lstStyle/>
          <a:p>
            <a:r>
              <a:rPr lang="tr-TR" sz="2000" b="1" u="sng" dirty="0">
                <a:solidFill>
                  <a:schemeClr val="bg1"/>
                </a:solidFill>
              </a:rPr>
              <a:t>c) Orgazm evresi:</a:t>
            </a:r>
            <a:r>
              <a:rPr lang="tr-TR" sz="2000" u="sng" dirty="0">
                <a:solidFill>
                  <a:schemeClr val="bg1"/>
                </a:solidFill>
              </a:rPr>
              <a:t> </a:t>
            </a:r>
            <a:r>
              <a:rPr lang="tr-TR" sz="2000" dirty="0">
                <a:solidFill>
                  <a:schemeClr val="bg1"/>
                </a:solidFill>
              </a:rPr>
              <a:t>Bu evrede ejakulasyon gerçekleşir. Orgazm evresi boyunca testis derisi ve testislerde plato evresinde </a:t>
            </a:r>
            <a:r>
              <a:rPr lang="tr-TR" sz="2000" dirty="0" smtClean="0">
                <a:solidFill>
                  <a:schemeClr val="bg1"/>
                </a:solidFill>
              </a:rPr>
              <a:t>oluşan değişikliklere </a:t>
            </a:r>
            <a:r>
              <a:rPr lang="tr-TR" sz="2000" dirty="0">
                <a:solidFill>
                  <a:schemeClr val="bg1"/>
                </a:solidFill>
              </a:rPr>
              <a:t>ek başka bir şey gözlenmez</a:t>
            </a:r>
            <a:r>
              <a:rPr lang="tr-TR" sz="2000" dirty="0" smtClean="0">
                <a:solidFill>
                  <a:schemeClr val="bg1"/>
                </a:solidFill>
              </a:rPr>
              <a:t>.</a:t>
            </a:r>
          </a:p>
        </p:txBody>
      </p:sp>
      <p:sp>
        <p:nvSpPr>
          <p:cNvPr id="3" name="Rectangle 2"/>
          <p:cNvSpPr/>
          <p:nvPr/>
        </p:nvSpPr>
        <p:spPr>
          <a:xfrm>
            <a:off x="1979712" y="404664"/>
            <a:ext cx="5832648" cy="646331"/>
          </a:xfrm>
          <a:prstGeom prst="rect">
            <a:avLst/>
          </a:prstGeom>
        </p:spPr>
        <p:txBody>
          <a:bodyPr wrap="square">
            <a:spAutoFit/>
          </a:bodyPr>
          <a:lstStyle/>
          <a:p>
            <a:r>
              <a:rPr lang="tr-TR" b="1" dirty="0">
                <a:solidFill>
                  <a:schemeClr val="bg1"/>
                </a:solidFill>
              </a:rPr>
              <a:t>Erkekte Cinsel İşlev Fizyolojisi ve Cinsel Yanıt Döngüsü</a:t>
            </a:r>
            <a:r>
              <a:rPr lang="tr-TR" dirty="0">
                <a:solidFill>
                  <a:schemeClr val="bg1"/>
                </a:solidFill>
              </a:rPr>
              <a:t> </a:t>
            </a:r>
          </a:p>
        </p:txBody>
      </p:sp>
    </p:spTree>
    <p:extLst>
      <p:ext uri="{BB962C8B-B14F-4D97-AF65-F5344CB8AC3E}">
        <p14:creationId xmlns="" xmlns:p14="http://schemas.microsoft.com/office/powerpoint/2010/main" val="2624455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582341"/>
            <a:ext cx="6768752" cy="1323439"/>
          </a:xfrm>
          <a:prstGeom prst="rect">
            <a:avLst/>
          </a:prstGeom>
        </p:spPr>
        <p:txBody>
          <a:bodyPr wrap="square">
            <a:spAutoFit/>
          </a:bodyPr>
          <a:lstStyle/>
          <a:p>
            <a:r>
              <a:rPr lang="tr-TR" sz="2000" b="1" u="sng" dirty="0" smtClean="0">
                <a:solidFill>
                  <a:schemeClr val="bg1"/>
                </a:solidFill>
              </a:rPr>
              <a:t>d</a:t>
            </a:r>
            <a:r>
              <a:rPr lang="tr-TR" sz="2000" b="1" u="sng" dirty="0">
                <a:solidFill>
                  <a:schemeClr val="bg1"/>
                </a:solidFill>
              </a:rPr>
              <a:t>) Çözülme evresi: </a:t>
            </a:r>
            <a:r>
              <a:rPr lang="tr-TR" sz="2000" dirty="0">
                <a:solidFill>
                  <a:schemeClr val="bg1"/>
                </a:solidFill>
              </a:rPr>
              <a:t>Kadınlarda olduğu gibi bu evrede, genital organlarda oluşmuş fizyolojik değişikliklerin</a:t>
            </a:r>
            <a:r>
              <a:rPr lang="tr-TR" sz="2000" b="1" dirty="0">
                <a:solidFill>
                  <a:schemeClr val="bg1"/>
                </a:solidFill>
              </a:rPr>
              <a:t> </a:t>
            </a:r>
            <a:r>
              <a:rPr lang="tr-TR" sz="2000" dirty="0">
                <a:solidFill>
                  <a:schemeClr val="bg1"/>
                </a:solidFill>
              </a:rPr>
              <a:t>aynı sırayı takip ederek uyarı </a:t>
            </a:r>
            <a:r>
              <a:rPr lang="tr-TR" sz="2000" dirty="0" smtClean="0">
                <a:solidFill>
                  <a:schemeClr val="bg1"/>
                </a:solidFill>
              </a:rPr>
              <a:t>öncesi duruma dönmesi </a:t>
            </a:r>
            <a:r>
              <a:rPr lang="tr-TR" sz="2000" dirty="0">
                <a:solidFill>
                  <a:schemeClr val="bg1"/>
                </a:solidFill>
              </a:rPr>
              <a:t>gerçekleşir, gevşeme yaşanır.</a:t>
            </a:r>
          </a:p>
        </p:txBody>
      </p:sp>
      <p:sp>
        <p:nvSpPr>
          <p:cNvPr id="3" name="Rectangle 2"/>
          <p:cNvSpPr/>
          <p:nvPr/>
        </p:nvSpPr>
        <p:spPr>
          <a:xfrm>
            <a:off x="1979712" y="404664"/>
            <a:ext cx="5832648" cy="646331"/>
          </a:xfrm>
          <a:prstGeom prst="rect">
            <a:avLst/>
          </a:prstGeom>
        </p:spPr>
        <p:txBody>
          <a:bodyPr wrap="square">
            <a:spAutoFit/>
          </a:bodyPr>
          <a:lstStyle/>
          <a:p>
            <a:r>
              <a:rPr lang="tr-TR" b="1" dirty="0">
                <a:solidFill>
                  <a:schemeClr val="bg1"/>
                </a:solidFill>
              </a:rPr>
              <a:t>Erkekte Cinsel İşlev Fizyolojisi ve Cinsel Yanıt Döngüsü</a:t>
            </a:r>
            <a:r>
              <a:rPr lang="tr-TR" dirty="0">
                <a:solidFill>
                  <a:schemeClr val="bg1"/>
                </a:solidFill>
              </a:rPr>
              <a:t> </a:t>
            </a:r>
          </a:p>
        </p:txBody>
      </p:sp>
    </p:spTree>
    <p:extLst>
      <p:ext uri="{BB962C8B-B14F-4D97-AF65-F5344CB8AC3E}">
        <p14:creationId xmlns="" xmlns:p14="http://schemas.microsoft.com/office/powerpoint/2010/main" val="2624455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582341"/>
            <a:ext cx="6336704" cy="1938992"/>
          </a:xfrm>
          <a:prstGeom prst="rect">
            <a:avLst/>
          </a:prstGeom>
        </p:spPr>
        <p:txBody>
          <a:bodyPr wrap="square">
            <a:spAutoFit/>
          </a:bodyPr>
          <a:lstStyle/>
          <a:p>
            <a:r>
              <a:rPr lang="tr-TR" sz="2400" b="1" dirty="0">
                <a:solidFill>
                  <a:schemeClr val="bg1"/>
                </a:solidFill>
              </a:rPr>
              <a:t>e) Yanıtsız evre: </a:t>
            </a:r>
            <a:r>
              <a:rPr lang="tr-TR" sz="2400" dirty="0">
                <a:solidFill>
                  <a:schemeClr val="bg1"/>
                </a:solidFill>
              </a:rPr>
              <a:t>Bu evre sadece erkeklerde vardır. Orgazmdan sonra erkekler yeniden cinsel olarak</a:t>
            </a:r>
            <a:r>
              <a:rPr lang="tr-TR" sz="2400" b="1" dirty="0">
                <a:solidFill>
                  <a:schemeClr val="bg1"/>
                </a:solidFill>
              </a:rPr>
              <a:t> </a:t>
            </a:r>
            <a:r>
              <a:rPr lang="tr-TR" sz="2400" dirty="0">
                <a:solidFill>
                  <a:schemeClr val="bg1"/>
                </a:solidFill>
              </a:rPr>
              <a:t>uyarılmaları için kişisel farklılıklar gösterebilen ve yaşla paralel olarak artan bir süreye gereksinim duyarlar</a:t>
            </a:r>
          </a:p>
        </p:txBody>
      </p:sp>
      <p:sp>
        <p:nvSpPr>
          <p:cNvPr id="3" name="Rectangle 2"/>
          <p:cNvSpPr/>
          <p:nvPr/>
        </p:nvSpPr>
        <p:spPr>
          <a:xfrm>
            <a:off x="1979712" y="404664"/>
            <a:ext cx="5832648" cy="646331"/>
          </a:xfrm>
          <a:prstGeom prst="rect">
            <a:avLst/>
          </a:prstGeom>
        </p:spPr>
        <p:txBody>
          <a:bodyPr wrap="square">
            <a:spAutoFit/>
          </a:bodyPr>
          <a:lstStyle/>
          <a:p>
            <a:r>
              <a:rPr lang="tr-TR" b="1" dirty="0">
                <a:solidFill>
                  <a:schemeClr val="bg1"/>
                </a:solidFill>
              </a:rPr>
              <a:t>Erkekte Cinsel İşlev Fizyolojisi ve Cinsel Yanıt Döngüsü</a:t>
            </a:r>
            <a:r>
              <a:rPr lang="tr-TR" dirty="0">
                <a:solidFill>
                  <a:schemeClr val="bg1"/>
                </a:solidFill>
              </a:rPr>
              <a:t> </a:t>
            </a:r>
          </a:p>
        </p:txBody>
      </p:sp>
    </p:spTree>
    <p:extLst>
      <p:ext uri="{BB962C8B-B14F-4D97-AF65-F5344CB8AC3E}">
        <p14:creationId xmlns="" xmlns:p14="http://schemas.microsoft.com/office/powerpoint/2010/main" val="2624455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938" y="1773238"/>
            <a:ext cx="9159876" cy="33147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285172"/>
            <a:ext cx="8565686" cy="37872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02156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87624" y="1988840"/>
            <a:ext cx="7050713"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tr-TR" sz="3200" b="1" dirty="0">
                <a:solidFill>
                  <a:schemeClr val="bg1"/>
                </a:solidFill>
              </a:rPr>
              <a:t>Kadında ve Erkekte Cinsel İşlevin </a:t>
            </a:r>
            <a:endParaRPr lang="tr-TR" sz="3200" b="1" dirty="0" smtClean="0">
              <a:solidFill>
                <a:schemeClr val="bg1"/>
              </a:solidFill>
            </a:endParaRPr>
          </a:p>
          <a:p>
            <a:pPr fontAlgn="base">
              <a:spcBef>
                <a:spcPct val="0"/>
              </a:spcBef>
              <a:spcAft>
                <a:spcPct val="0"/>
              </a:spcAft>
            </a:pPr>
            <a:r>
              <a:rPr lang="tr-TR" sz="3200" b="1" dirty="0" smtClean="0">
                <a:solidFill>
                  <a:schemeClr val="bg1"/>
                </a:solidFill>
              </a:rPr>
              <a:t>Fizyolojisi </a:t>
            </a:r>
            <a:r>
              <a:rPr lang="tr-TR" sz="3200" b="1" dirty="0">
                <a:solidFill>
                  <a:schemeClr val="bg1"/>
                </a:solidFill>
              </a:rPr>
              <a:t>ve Cinsel Yanıt Döngüsü</a:t>
            </a:r>
            <a:endParaRPr lang="fr-FR" sz="3200" u="sng" dirty="0">
              <a:solidFill>
                <a:schemeClr val="bg1"/>
              </a:solidFill>
            </a:endParaRPr>
          </a:p>
        </p:txBody>
      </p:sp>
      <p:sp>
        <p:nvSpPr>
          <p:cNvPr id="16387" name="Text Box 3"/>
          <p:cNvSpPr txBox="1">
            <a:spLocks noChangeArrowheads="1"/>
          </p:cNvSpPr>
          <p:nvPr/>
        </p:nvSpPr>
        <p:spPr bwMode="auto">
          <a:xfrm>
            <a:off x="539552" y="1196975"/>
            <a:ext cx="8064896" cy="4103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tr-TR" sz="2400" dirty="0"/>
          </a:p>
        </p:txBody>
      </p:sp>
    </p:spTree>
    <p:extLst>
      <p:ext uri="{BB962C8B-B14F-4D97-AF65-F5344CB8AC3E}">
        <p14:creationId xmlns="" xmlns:p14="http://schemas.microsoft.com/office/powerpoint/2010/main" val="4098256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effectLst/>
              </a:rPr>
              <a:t>Kadında Cinsel İşlevin Fizyolojisi ve Cinsel Yanıt Döngüsü </a:t>
            </a:r>
            <a:endParaRPr lang="tr-TR" dirty="0"/>
          </a:p>
        </p:txBody>
      </p:sp>
      <p:sp>
        <p:nvSpPr>
          <p:cNvPr id="3" name="Content Placeholder 2"/>
          <p:cNvSpPr>
            <a:spLocks noGrp="1"/>
          </p:cNvSpPr>
          <p:nvPr>
            <p:ph idx="1"/>
          </p:nvPr>
        </p:nvSpPr>
        <p:spPr/>
        <p:txBody>
          <a:bodyPr>
            <a:normAutofit/>
          </a:bodyPr>
          <a:lstStyle/>
          <a:p>
            <a:r>
              <a:rPr lang="tr-TR" b="1" dirty="0"/>
              <a:t>a) Uyarılma </a:t>
            </a:r>
            <a:r>
              <a:rPr lang="tr-TR" b="1" dirty="0" smtClean="0"/>
              <a:t>evresi</a:t>
            </a:r>
          </a:p>
          <a:p>
            <a:r>
              <a:rPr lang="tr-TR" b="1" dirty="0" smtClean="0"/>
              <a:t>b</a:t>
            </a:r>
            <a:r>
              <a:rPr lang="tr-TR" b="1" dirty="0"/>
              <a:t>) Plato </a:t>
            </a:r>
            <a:r>
              <a:rPr lang="tr-TR" b="1" dirty="0" smtClean="0"/>
              <a:t>evresi</a:t>
            </a:r>
            <a:endParaRPr lang="tr-TR" dirty="0" smtClean="0"/>
          </a:p>
          <a:p>
            <a:r>
              <a:rPr lang="tr-TR" b="1" dirty="0" smtClean="0"/>
              <a:t>c</a:t>
            </a:r>
            <a:r>
              <a:rPr lang="tr-TR" b="1" dirty="0"/>
              <a:t>) Orgazm </a:t>
            </a:r>
            <a:r>
              <a:rPr lang="tr-TR" b="1" dirty="0" smtClean="0"/>
              <a:t>evresi</a:t>
            </a:r>
            <a:endParaRPr lang="tr-TR" dirty="0"/>
          </a:p>
          <a:p>
            <a:r>
              <a:rPr lang="tr-TR" b="1" dirty="0"/>
              <a:t>d) Çözülme </a:t>
            </a:r>
            <a:r>
              <a:rPr lang="tr-TR" b="1" dirty="0" smtClean="0"/>
              <a:t>evresi</a:t>
            </a:r>
            <a:endParaRPr lang="tr-TR" dirty="0"/>
          </a:p>
        </p:txBody>
      </p:sp>
    </p:spTree>
    <p:extLst>
      <p:ext uri="{BB962C8B-B14F-4D97-AF65-F5344CB8AC3E}">
        <p14:creationId xmlns="" xmlns:p14="http://schemas.microsoft.com/office/powerpoint/2010/main" val="442966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effectLst/>
              </a:rPr>
              <a:t>Kadında Cinsel İşlevin Fizyolojisi ve Cinsel Yanıt Döngüsü </a:t>
            </a:r>
            <a:endParaRPr lang="tr-TR" dirty="0"/>
          </a:p>
        </p:txBody>
      </p:sp>
      <p:sp>
        <p:nvSpPr>
          <p:cNvPr id="3" name="Content Placeholder 2"/>
          <p:cNvSpPr>
            <a:spLocks noGrp="1"/>
          </p:cNvSpPr>
          <p:nvPr>
            <p:ph idx="1"/>
          </p:nvPr>
        </p:nvSpPr>
        <p:spPr>
          <a:xfrm>
            <a:off x="457200" y="1556792"/>
            <a:ext cx="8229600" cy="4898016"/>
          </a:xfrm>
        </p:spPr>
        <p:txBody>
          <a:bodyPr>
            <a:normAutofit/>
          </a:bodyPr>
          <a:lstStyle/>
          <a:p>
            <a:r>
              <a:rPr lang="tr-TR" sz="2400" b="1" dirty="0"/>
              <a:t>a) Uyarılma evresi: </a:t>
            </a:r>
            <a:r>
              <a:rPr lang="tr-TR" sz="2400" dirty="0"/>
              <a:t>Bu evrede cinsel organlara kan akışında artma ve buna bağlı olarak ıslanma, kabarma</a:t>
            </a:r>
            <a:r>
              <a:rPr lang="tr-TR" sz="2400" b="1" dirty="0"/>
              <a:t> </a:t>
            </a:r>
            <a:r>
              <a:rPr lang="tr-TR" sz="2400" dirty="0"/>
              <a:t>gibi değişikliklerle </a:t>
            </a:r>
            <a:r>
              <a:rPr lang="tr-TR" sz="2400" dirty="0" smtClean="0"/>
              <a:t>memelerde büyüme ve meme uçlarında </a:t>
            </a:r>
            <a:r>
              <a:rPr lang="tr-TR" sz="2400" dirty="0"/>
              <a:t>dikleşme </a:t>
            </a:r>
            <a:r>
              <a:rPr lang="tr-TR" dirty="0"/>
              <a:t>ortaya çıkar</a:t>
            </a:r>
            <a:r>
              <a:rPr lang="tr-TR" dirty="0" smtClean="0"/>
              <a:t>.</a:t>
            </a:r>
          </a:p>
          <a:p>
            <a:pPr>
              <a:buNone/>
            </a:pPr>
            <a:endParaRPr lang="tr-TR" dirty="0"/>
          </a:p>
        </p:txBody>
      </p:sp>
      <p:pic>
        <p:nvPicPr>
          <p:cNvPr id="1027" name="Picture 3"/>
          <p:cNvPicPr>
            <a:picLocks noChangeAspect="1" noChangeArrowheads="1"/>
          </p:cNvPicPr>
          <p:nvPr/>
        </p:nvPicPr>
        <p:blipFill>
          <a:blip r:embed="rId2" cstate="print"/>
          <a:srcRect l="1373" t="6336" r="1155" b="3758"/>
          <a:stretch>
            <a:fillRect/>
          </a:stretch>
        </p:blipFill>
        <p:spPr bwMode="auto">
          <a:xfrm>
            <a:off x="2627784" y="3329608"/>
            <a:ext cx="5112568" cy="3528392"/>
          </a:xfrm>
          <a:prstGeom prst="rect">
            <a:avLst/>
          </a:prstGeom>
          <a:noFill/>
          <a:ln w="9525">
            <a:noFill/>
            <a:miter lim="800000"/>
            <a:headEnd/>
            <a:tailEnd/>
          </a:ln>
          <a:effectLst/>
        </p:spPr>
      </p:pic>
      <p:sp>
        <p:nvSpPr>
          <p:cNvPr id="6" name="5 Dikdörtgen"/>
          <p:cNvSpPr/>
          <p:nvPr/>
        </p:nvSpPr>
        <p:spPr>
          <a:xfrm>
            <a:off x="5652120" y="3501008"/>
            <a:ext cx="854721" cy="369332"/>
          </a:xfrm>
          <a:prstGeom prst="rect">
            <a:avLst/>
          </a:prstGeom>
        </p:spPr>
        <p:txBody>
          <a:bodyPr wrap="square">
            <a:spAutoFit/>
          </a:bodyPr>
          <a:lstStyle/>
          <a:p>
            <a:r>
              <a:rPr lang="tr-TR" b="1" dirty="0" err="1" smtClean="0">
                <a:solidFill>
                  <a:schemeClr val="bg1"/>
                </a:solidFill>
              </a:rPr>
              <a:t>uterus</a:t>
            </a:r>
            <a:endParaRPr lang="tr-TR" b="1" dirty="0" smtClean="0">
              <a:solidFill>
                <a:schemeClr val="bg1"/>
              </a:solidFill>
            </a:endParaRPr>
          </a:p>
        </p:txBody>
      </p:sp>
    </p:spTree>
    <p:extLst>
      <p:ext uri="{BB962C8B-B14F-4D97-AF65-F5344CB8AC3E}">
        <p14:creationId xmlns="" xmlns:p14="http://schemas.microsoft.com/office/powerpoint/2010/main" val="341459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effectLst/>
              </a:rPr>
              <a:t>Kadında Cinsel İşlevin Fizyolojisi ve Cinsel Yanıt Döngüsü </a:t>
            </a:r>
            <a:endParaRPr lang="tr-TR" dirty="0"/>
          </a:p>
        </p:txBody>
      </p:sp>
      <p:sp>
        <p:nvSpPr>
          <p:cNvPr id="3" name="Content Placeholder 2"/>
          <p:cNvSpPr>
            <a:spLocks noGrp="1"/>
          </p:cNvSpPr>
          <p:nvPr>
            <p:ph idx="1"/>
          </p:nvPr>
        </p:nvSpPr>
        <p:spPr/>
        <p:txBody>
          <a:bodyPr>
            <a:normAutofit fontScale="85000" lnSpcReduction="20000"/>
          </a:bodyPr>
          <a:lstStyle/>
          <a:p>
            <a:endParaRPr lang="tr-TR" dirty="0"/>
          </a:p>
          <a:p>
            <a:r>
              <a:rPr lang="tr-TR" sz="2800" b="1" dirty="0"/>
              <a:t>b) Plato evresi:</a:t>
            </a:r>
            <a:r>
              <a:rPr lang="tr-TR" sz="2800" dirty="0"/>
              <a:t> Cinsel uyarının sürmesiyle birlikte cinsel heyecan giderek artar ve plato evresine girilir. </a:t>
            </a:r>
            <a:endParaRPr lang="tr-TR" sz="2800" dirty="0" smtClean="0"/>
          </a:p>
          <a:p>
            <a:r>
              <a:rPr lang="tr-TR" sz="2800" dirty="0" smtClean="0"/>
              <a:t>Memelerdeki </a:t>
            </a:r>
            <a:r>
              <a:rPr lang="tr-TR" sz="2800" dirty="0"/>
              <a:t>büyüme en ileri seviyeye </a:t>
            </a:r>
            <a:r>
              <a:rPr lang="tr-TR" sz="2800" dirty="0" smtClean="0"/>
              <a:t>ulaşmıştır.</a:t>
            </a:r>
          </a:p>
          <a:p>
            <a:r>
              <a:rPr lang="tr-TR" sz="2800" dirty="0" smtClean="0"/>
              <a:t>Cinsel </a:t>
            </a:r>
            <a:r>
              <a:rPr lang="tr-TR" sz="2800" dirty="0"/>
              <a:t>organlardaki yerel kanlanma artışının yanında genel olarak kan dolaşımı hızlanır. Göbek etrafında başlayan kızartılar memeye daha sonra da kollar, kalça ve sırta doğru yayılır. </a:t>
            </a:r>
            <a:endParaRPr lang="tr-TR" sz="2800" dirty="0" smtClean="0"/>
          </a:p>
          <a:p>
            <a:r>
              <a:rPr lang="tr-TR" sz="2800" dirty="0" smtClean="0"/>
              <a:t>Plato </a:t>
            </a:r>
            <a:r>
              <a:rPr lang="tr-TR" sz="2800" dirty="0"/>
              <a:t>evresinin sonlarına doğru kaslardaki gerilim, hızlı nefes alıp verme, kalbin hızlı çarpması, kan basıncında artma belirginleşir ve anüsü çevreleyen kaslarla kalça kaslarında kasılmalar gözlenir.</a:t>
            </a:r>
          </a:p>
          <a:p>
            <a:endParaRPr lang="tr-TR" dirty="0"/>
          </a:p>
        </p:txBody>
      </p:sp>
    </p:spTree>
    <p:extLst>
      <p:ext uri="{BB962C8B-B14F-4D97-AF65-F5344CB8AC3E}">
        <p14:creationId xmlns="" xmlns:p14="http://schemas.microsoft.com/office/powerpoint/2010/main" val="3414590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effectLst/>
              </a:rPr>
              <a:t>Kadında Cinsel İşlevin Fizyolojisi ve Cinsel Yanıt Döngüsü </a:t>
            </a:r>
            <a:endParaRPr lang="tr-TR" dirty="0"/>
          </a:p>
        </p:txBody>
      </p:sp>
      <p:sp>
        <p:nvSpPr>
          <p:cNvPr id="3" name="2 İçerik Yer Tutucusu"/>
          <p:cNvSpPr>
            <a:spLocks noGrp="1"/>
          </p:cNvSpPr>
          <p:nvPr>
            <p:ph idx="1"/>
          </p:nvPr>
        </p:nvSpPr>
        <p:spPr/>
        <p:txBody>
          <a:bodyPr/>
          <a:lstStyle/>
          <a:p>
            <a:r>
              <a:rPr lang="tr-TR" sz="3200" b="1" dirty="0" smtClean="0"/>
              <a:t>b) Plato evresi:</a:t>
            </a:r>
          </a:p>
          <a:p>
            <a:endParaRPr lang="tr-TR" dirty="0"/>
          </a:p>
        </p:txBody>
      </p:sp>
      <p:pic>
        <p:nvPicPr>
          <p:cNvPr id="2051" name="Picture 3"/>
          <p:cNvPicPr>
            <a:picLocks noChangeAspect="1" noChangeArrowheads="1"/>
          </p:cNvPicPr>
          <p:nvPr/>
        </p:nvPicPr>
        <p:blipFill>
          <a:blip r:embed="rId2" cstate="print"/>
          <a:srcRect l="2167" t="4388" r="8968" b="23940"/>
          <a:stretch>
            <a:fillRect/>
          </a:stretch>
        </p:blipFill>
        <p:spPr bwMode="auto">
          <a:xfrm>
            <a:off x="1259632" y="2708920"/>
            <a:ext cx="5904656" cy="352839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effectLst/>
              </a:rPr>
              <a:t>Kadında Cinsel İşlevin Fizyolojisi ve Cinsel Yanıt Döngüsü </a:t>
            </a:r>
            <a:endParaRPr lang="tr-TR" dirty="0"/>
          </a:p>
        </p:txBody>
      </p:sp>
      <p:sp>
        <p:nvSpPr>
          <p:cNvPr id="3" name="Content Placeholder 2"/>
          <p:cNvSpPr>
            <a:spLocks noGrp="1"/>
          </p:cNvSpPr>
          <p:nvPr>
            <p:ph idx="1"/>
          </p:nvPr>
        </p:nvSpPr>
        <p:spPr/>
        <p:txBody>
          <a:bodyPr>
            <a:normAutofit fontScale="85000" lnSpcReduction="20000"/>
          </a:bodyPr>
          <a:lstStyle/>
          <a:p>
            <a:r>
              <a:rPr lang="tr-TR" sz="2800" b="1" dirty="0" smtClean="0"/>
              <a:t>c</a:t>
            </a:r>
            <a:r>
              <a:rPr lang="tr-TR" sz="2800" b="1" dirty="0"/>
              <a:t>) Orgazm evresi:</a:t>
            </a:r>
            <a:r>
              <a:rPr lang="tr-TR" sz="2800" dirty="0"/>
              <a:t> Evreler arasında süre açısından en kısa ancak cinsel haz açısından en yoğun olanıdır. </a:t>
            </a:r>
            <a:endParaRPr lang="tr-TR" sz="2800" dirty="0" smtClean="0"/>
          </a:p>
          <a:p>
            <a:r>
              <a:rPr lang="tr-TR" sz="2800" dirty="0" smtClean="0"/>
              <a:t>Orgazm </a:t>
            </a:r>
            <a:r>
              <a:rPr lang="tr-TR" sz="2800" dirty="0"/>
              <a:t>sırasında vajinanın dış 1/3 lük kısmındaki kaslarında ritmik kasılmalar meydana gelir. Bu kasılmaların şiddeti ve sayısı kişiden kişiye oldukça değişkendir. Genellikle 3- 5 bazen 10-15 defa kasılma olur. </a:t>
            </a:r>
            <a:endParaRPr lang="tr-TR" sz="2800" dirty="0" smtClean="0"/>
          </a:p>
          <a:p>
            <a:r>
              <a:rPr lang="tr-TR" sz="2800" dirty="0" smtClean="0"/>
              <a:t>Başlangıçta </a:t>
            </a:r>
            <a:r>
              <a:rPr lang="tr-TR" sz="2800" dirty="0"/>
              <a:t>çok güçlü ve kısa aralıklarla olan bu kasılmaların, gittikçe şiddeti ve aralık süresi uzar. Plato evresinin sonuna doğru belirginleşen kaslardaki gerilim, hızlı nefes alıp verme, kalbin hızlı çarpması, kan basıncında artma orgazm boyunca da sürer</a:t>
            </a:r>
            <a:r>
              <a:rPr lang="tr-TR" sz="2800" dirty="0" smtClean="0"/>
              <a:t>.</a:t>
            </a:r>
          </a:p>
          <a:p>
            <a:endParaRPr lang="tr-TR" dirty="0"/>
          </a:p>
          <a:p>
            <a:endParaRPr lang="tr-TR" dirty="0"/>
          </a:p>
        </p:txBody>
      </p:sp>
    </p:spTree>
    <p:extLst>
      <p:ext uri="{BB962C8B-B14F-4D97-AF65-F5344CB8AC3E}">
        <p14:creationId xmlns="" xmlns:p14="http://schemas.microsoft.com/office/powerpoint/2010/main" val="3414590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effectLst/>
              </a:rPr>
              <a:t>Kadında Cinsel İşlevin Fizyolojisi ve Cinsel Yanıt Döngüsü </a:t>
            </a:r>
            <a:endParaRPr lang="tr-TR" dirty="0"/>
          </a:p>
        </p:txBody>
      </p:sp>
      <p:sp>
        <p:nvSpPr>
          <p:cNvPr id="3" name="2 İçerik Yer Tutucusu"/>
          <p:cNvSpPr>
            <a:spLocks noGrp="1"/>
          </p:cNvSpPr>
          <p:nvPr>
            <p:ph idx="1"/>
          </p:nvPr>
        </p:nvSpPr>
        <p:spPr/>
        <p:txBody>
          <a:bodyPr/>
          <a:lstStyle/>
          <a:p>
            <a:r>
              <a:rPr lang="tr-TR" sz="3200" b="1" dirty="0" smtClean="0"/>
              <a:t>c) Orgazm evresi:</a:t>
            </a:r>
            <a:endParaRPr lang="tr-TR" dirty="0"/>
          </a:p>
        </p:txBody>
      </p:sp>
      <p:pic>
        <p:nvPicPr>
          <p:cNvPr id="3074" name="Picture 2"/>
          <p:cNvPicPr>
            <a:picLocks noChangeAspect="1" noChangeArrowheads="1"/>
          </p:cNvPicPr>
          <p:nvPr/>
        </p:nvPicPr>
        <p:blipFill>
          <a:blip r:embed="rId2" cstate="print"/>
          <a:srcRect t="6427"/>
          <a:stretch>
            <a:fillRect/>
          </a:stretch>
        </p:blipFill>
        <p:spPr bwMode="auto">
          <a:xfrm>
            <a:off x="1115616" y="2492896"/>
            <a:ext cx="6480720" cy="419334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effectLst/>
              </a:rPr>
              <a:t>Kadında Cinsel İşlevin Fizyolojisi ve Cinsel Yanıt Döngüsü </a:t>
            </a:r>
            <a:endParaRPr lang="tr-TR" dirty="0"/>
          </a:p>
        </p:txBody>
      </p:sp>
      <p:sp>
        <p:nvSpPr>
          <p:cNvPr id="3" name="Content Placeholder 2"/>
          <p:cNvSpPr>
            <a:spLocks noGrp="1"/>
          </p:cNvSpPr>
          <p:nvPr>
            <p:ph idx="1"/>
          </p:nvPr>
        </p:nvSpPr>
        <p:spPr>
          <a:xfrm>
            <a:off x="457200" y="1412776"/>
            <a:ext cx="8229600" cy="5042032"/>
          </a:xfrm>
        </p:spPr>
        <p:txBody>
          <a:bodyPr>
            <a:normAutofit/>
          </a:bodyPr>
          <a:lstStyle/>
          <a:p>
            <a:pPr>
              <a:buNone/>
            </a:pPr>
            <a:r>
              <a:rPr lang="tr-TR" sz="2800" b="1" dirty="0" smtClean="0"/>
              <a:t>d</a:t>
            </a:r>
            <a:r>
              <a:rPr lang="tr-TR" sz="2800" b="1" dirty="0"/>
              <a:t>) Çözülme evresi:</a:t>
            </a:r>
            <a:r>
              <a:rPr lang="tr-TR" sz="2800" dirty="0"/>
              <a:t> Genital organlarda oluşmuş fizyolojik değişikliklerin aynı sırayı takip ederek uyarı öncesi durumadönmesi, gevşeme </a:t>
            </a:r>
            <a:r>
              <a:rPr lang="tr-TR" dirty="0"/>
              <a:t>dönemi.</a:t>
            </a:r>
          </a:p>
          <a:p>
            <a:endParaRPr lang="tr-TR" dirty="0"/>
          </a:p>
        </p:txBody>
      </p:sp>
      <p:pic>
        <p:nvPicPr>
          <p:cNvPr id="4100" name="Picture 4"/>
          <p:cNvPicPr>
            <a:picLocks noChangeAspect="1" noChangeArrowheads="1"/>
          </p:cNvPicPr>
          <p:nvPr/>
        </p:nvPicPr>
        <p:blipFill>
          <a:blip r:embed="rId2" cstate="print"/>
          <a:srcRect t="6557"/>
          <a:stretch>
            <a:fillRect/>
          </a:stretch>
        </p:blipFill>
        <p:spPr bwMode="auto">
          <a:xfrm>
            <a:off x="2123728" y="3284984"/>
            <a:ext cx="5660058" cy="3573016"/>
          </a:xfrm>
          <a:prstGeom prst="rect">
            <a:avLst/>
          </a:prstGeom>
          <a:noFill/>
          <a:ln w="9525">
            <a:noFill/>
            <a:miter lim="800000"/>
            <a:headEnd/>
            <a:tailEnd/>
          </a:ln>
          <a:effectLst/>
        </p:spPr>
      </p:pic>
    </p:spTree>
    <p:extLst>
      <p:ext uri="{BB962C8B-B14F-4D97-AF65-F5344CB8AC3E}">
        <p14:creationId xmlns="" xmlns:p14="http://schemas.microsoft.com/office/powerpoint/2010/main" val="341459062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1697</TotalTime>
  <Words>639</Words>
  <Application>Microsoft Office PowerPoint</Application>
  <PresentationFormat>Ekran Gösterisi (4:3)</PresentationFormat>
  <Paragraphs>59</Paragraphs>
  <Slides>19</Slides>
  <Notes>0</Notes>
  <HiddenSlides>0</HiddenSlides>
  <MMClips>0</MMClips>
  <ScaleCrop>false</ScaleCrop>
  <HeadingPairs>
    <vt:vector size="4" baseType="variant">
      <vt:variant>
        <vt:lpstr>Tema</vt:lpstr>
      </vt:variant>
      <vt:variant>
        <vt:i4>4</vt:i4>
      </vt:variant>
      <vt:variant>
        <vt:lpstr>Slayt Başlıkları</vt:lpstr>
      </vt:variant>
      <vt:variant>
        <vt:i4>19</vt:i4>
      </vt:variant>
    </vt:vector>
  </HeadingPairs>
  <TitlesOfParts>
    <vt:vector size="23" baseType="lpstr">
      <vt:lpstr>Modèle par défaut</vt:lpstr>
      <vt:lpstr>1_Modèle par défaut</vt:lpstr>
      <vt:lpstr>Clarity</vt:lpstr>
      <vt:lpstr>1_Verve</vt:lpstr>
      <vt:lpstr>DERS 3</vt:lpstr>
      <vt:lpstr>Slayt 2</vt:lpstr>
      <vt:lpstr>Kadında Cinsel İşlevin Fizyolojisi ve Cinsel Yanıt Döngüsü </vt:lpstr>
      <vt:lpstr>Kadında Cinsel İşlevin Fizyolojisi ve Cinsel Yanıt Döngüsü </vt:lpstr>
      <vt:lpstr>Kadında Cinsel İşlevin Fizyolojisi ve Cinsel Yanıt Döngüsü </vt:lpstr>
      <vt:lpstr>Kadında Cinsel İşlevin Fizyolojisi ve Cinsel Yanıt Döngüsü </vt:lpstr>
      <vt:lpstr>Kadında Cinsel İşlevin Fizyolojisi ve Cinsel Yanıt Döngüsü </vt:lpstr>
      <vt:lpstr>Kadında Cinsel İşlevin Fizyolojisi ve Cinsel Yanıt Döngüsü </vt:lpstr>
      <vt:lpstr>Kadında Cinsel İşlevin Fizyolojisi ve Cinsel Yanıt Döngüsü </vt:lpstr>
      <vt:lpstr>Slayt 10</vt:lpstr>
      <vt:lpstr>Slayt 11</vt:lpstr>
      <vt:lpstr>Slayt 12</vt:lpstr>
      <vt:lpstr>Slayt 13</vt:lpstr>
      <vt:lpstr>Slayt 14</vt:lpstr>
      <vt:lpstr>Slayt 15</vt:lpstr>
      <vt:lpstr>Slayt 16</vt:lpstr>
      <vt:lpstr>Slayt 17</vt:lpstr>
      <vt:lpstr>Slayt 18</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Neslihan Yılmaz</dc:creator>
  <cp:lastModifiedBy>Neslihan</cp:lastModifiedBy>
  <cp:revision>91</cp:revision>
  <dcterms:created xsi:type="dcterms:W3CDTF">2013-03-20T08:59:23Z</dcterms:created>
  <dcterms:modified xsi:type="dcterms:W3CDTF">2017-04-26T11:34:41Z</dcterms:modified>
</cp:coreProperties>
</file>