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5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33" r:id="rId1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6DA0"/>
    <a:srgbClr val="FFFF99"/>
    <a:srgbClr val="FFCCFF"/>
    <a:srgbClr val="FF3300"/>
    <a:srgbClr val="009900"/>
    <a:srgbClr val="FF0066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5F8910D-351C-499F-A207-D557E69EA4ED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24945DC-D74E-4B96-B356-4C818A31414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A76ED-F25D-4F19-86DE-5B0694330A5C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EB119-1620-462E-9B41-CF1A1E2B2A7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DFB6D-8869-4C5D-B3A9-9ADC198E1540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19178-8EE1-4ECA-8F8E-3A870F22E3D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CF9A-D5EE-473A-8D1D-CA6540F27F06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9DD9F-B099-43A3-A329-6C8B369D61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87093-EE2A-46C0-BEDF-ECCAA067A0F7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24585-1D01-458B-8293-1D1102ABC34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43855-9C51-43CB-BEF0-7EA8ED5B54BE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62103-22D9-4820-A469-61D2BFBCF03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F67BC-1916-4477-A69B-9393115B2E93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D03D3-2A89-42D4-815D-242465D9D7E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5EE0C-83E7-47B6-BC1A-715D9AD073C2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22E1C-8FC4-4ECF-B2DA-5A319BD4F3A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C8056-A54F-4EF4-8E53-A9DA83FC0A47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7C14D-9A1B-49A2-96DF-93C89B541BC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F5192-EF53-40D3-87E1-82D3E591D848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57708-3F7F-4E8E-A4CF-535CC8C9502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C7EDE-C0CD-4766-B171-38E64D30C5F7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6D539-CE86-40BB-8838-F2BCD07F273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9738B-4A87-44BC-AC42-9BCF9B2959CC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D149B-ABCE-4B06-934C-CDCA31BA59B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A168F8-4967-4C33-B90A-8710B25BA21B}" type="datetimeFigureOut">
              <a:rPr lang="tr-TR"/>
              <a:pPr>
                <a:defRPr/>
              </a:pPr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FB9D2C-C49B-4629-9BE0-2063F7FD1F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etin kutusu"/>
          <p:cNvSpPr txBox="1">
            <a:spLocks noChangeArrowheads="1"/>
          </p:cNvSpPr>
          <p:nvPr/>
        </p:nvSpPr>
        <p:spPr bwMode="auto">
          <a:xfrm>
            <a:off x="1500188" y="2857500"/>
            <a:ext cx="6643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800" b="1">
                <a:latin typeface="Times New Roman" charset="0"/>
                <a:cs typeface="Times New Roman" charset="0"/>
              </a:rPr>
              <a:t>KATABOLİZMA  VE ANABOLİZMA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214438" y="428625"/>
            <a:ext cx="6858000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Canlılarda      meydana      gelen      kimyasal      değişimlerin      tümü  metabolizmayı oluşturur.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Metabolik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olaylar;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(I)    lineer,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(2)   siklik 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(3) spiral şekildedir.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Lineer yolun örneği olarak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glukozun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piruvata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dönüştüğü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glikoliz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reaksiyonlarını,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siklik yola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Krebs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üre devirlerini;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spiral yola</a:t>
            </a:r>
            <a:r>
              <a:rPr lang="tr-TR" sz="2400" cap="smal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artarda benzer reaksiyon basamaklarıyla gerçekleşen yağ asitleri sentez ve yıkımıyla protein sentezi  reaksiyonları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16 Grup"/>
          <p:cNvGrpSpPr>
            <a:grpSpLocks/>
          </p:cNvGrpSpPr>
          <p:nvPr/>
        </p:nvGrpSpPr>
        <p:grpSpPr bwMode="auto">
          <a:xfrm>
            <a:off x="1428750" y="357188"/>
            <a:ext cx="6429375" cy="1747837"/>
            <a:chOff x="1428728" y="357166"/>
            <a:chExt cx="6429420" cy="1747549"/>
          </a:xfrm>
        </p:grpSpPr>
        <p:sp>
          <p:nvSpPr>
            <p:cNvPr id="60423" name="1 Metin kutusu"/>
            <p:cNvSpPr txBox="1">
              <a:spLocks noChangeArrowheads="1"/>
            </p:cNvSpPr>
            <p:nvPr/>
          </p:nvSpPr>
          <p:spPr bwMode="auto">
            <a:xfrm>
              <a:off x="3286116" y="357166"/>
              <a:ext cx="300039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 b="1">
                  <a:latin typeface="Times New Roman" charset="0"/>
                  <a:cs typeface="Times New Roman" charset="0"/>
                </a:rPr>
                <a:t>METABOLİZMA</a:t>
              </a:r>
            </a:p>
          </p:txBody>
        </p:sp>
        <p:cxnSp>
          <p:nvCxnSpPr>
            <p:cNvPr id="4" name="3 Düz Ok Bağlayıcısı"/>
            <p:cNvCxnSpPr/>
            <p:nvPr/>
          </p:nvCxnSpPr>
          <p:spPr>
            <a:xfrm rot="10800000" flipV="1">
              <a:off x="3000364" y="785720"/>
              <a:ext cx="1143008" cy="71425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5 Düz Ok Bağlayıcısı"/>
            <p:cNvCxnSpPr/>
            <p:nvPr/>
          </p:nvCxnSpPr>
          <p:spPr>
            <a:xfrm>
              <a:off x="4643439" y="785720"/>
              <a:ext cx="1285884" cy="7856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426" name="6 Metin kutusu"/>
            <p:cNvSpPr txBox="1">
              <a:spLocks noChangeArrowheads="1"/>
            </p:cNvSpPr>
            <p:nvPr/>
          </p:nvSpPr>
          <p:spPr bwMode="auto">
            <a:xfrm>
              <a:off x="5286380" y="1643050"/>
              <a:ext cx="257176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Times New Roman" charset="0"/>
                  <a:cs typeface="Times New Roman" charset="0"/>
                </a:rPr>
                <a:t>ANABOLİZMA</a:t>
              </a:r>
            </a:p>
          </p:txBody>
        </p:sp>
        <p:sp>
          <p:nvSpPr>
            <p:cNvPr id="60427" name="7 Metin kutusu"/>
            <p:cNvSpPr txBox="1">
              <a:spLocks noChangeArrowheads="1"/>
            </p:cNvSpPr>
            <p:nvPr/>
          </p:nvSpPr>
          <p:spPr bwMode="auto">
            <a:xfrm>
              <a:off x="1428728" y="1571612"/>
              <a:ext cx="271464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Times New Roman" charset="0"/>
                  <a:cs typeface="Times New Roman" charset="0"/>
                </a:rPr>
                <a:t>KATABOLİZMA</a:t>
              </a:r>
            </a:p>
          </p:txBody>
        </p:sp>
      </p:grpSp>
      <p:sp>
        <p:nvSpPr>
          <p:cNvPr id="13" name="12 Köşeleri Yuvarlanmış Dikdörtgen Belirtme Çizgisi"/>
          <p:cNvSpPr/>
          <p:nvPr/>
        </p:nvSpPr>
        <p:spPr>
          <a:xfrm>
            <a:off x="428625" y="3214688"/>
            <a:ext cx="4429125" cy="3643312"/>
          </a:xfrm>
          <a:prstGeom prst="wedgeRoundRectCallout">
            <a:avLst>
              <a:gd name="adj1" fmla="val -9312"/>
              <a:gd name="adj2" fmla="val -67392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0420" name="13 Metin kutusu"/>
          <p:cNvSpPr txBox="1">
            <a:spLocks noChangeArrowheads="1"/>
          </p:cNvSpPr>
          <p:nvPr/>
        </p:nvSpPr>
        <p:spPr bwMode="auto">
          <a:xfrm>
            <a:off x="500063" y="3429000"/>
            <a:ext cx="4214812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200">
                <a:latin typeface="Times New Roman" charset="0"/>
                <a:cs typeface="Times New Roman" charset="0"/>
              </a:rPr>
              <a:t>Hücrenin   çevresinden   aldığı   yada  kendi   depolarından büyük besin moleküllerini (karbohidratlar, lipidler ve protein ) çounluğu oksidatif mahiyetteki enzimatik reaksiyonlarla, laktik asit, asetik asit,   amonyak   veya   üre   gibi   bir   seri   daha   küçük   moleküllere parçalanmasıdır</a:t>
            </a:r>
          </a:p>
        </p:txBody>
      </p:sp>
      <p:sp>
        <p:nvSpPr>
          <p:cNvPr id="15" name="14 Köşeleri Yuvarlanmış Dikdörtgen Belirtme Çizgisi"/>
          <p:cNvSpPr/>
          <p:nvPr/>
        </p:nvSpPr>
        <p:spPr>
          <a:xfrm>
            <a:off x="5929313" y="3214688"/>
            <a:ext cx="3000375" cy="3643312"/>
          </a:xfrm>
          <a:prstGeom prst="wedgeRoundRectCallout">
            <a:avLst>
              <a:gd name="adj1" fmla="val -81328"/>
              <a:gd name="adj2" fmla="val -1289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0422" name="15 Metin kutusu"/>
          <p:cNvSpPr txBox="1">
            <a:spLocks noChangeArrowheads="1"/>
          </p:cNvSpPr>
          <p:nvPr/>
        </p:nvSpPr>
        <p:spPr bwMode="auto">
          <a:xfrm>
            <a:off x="6000750" y="3571875"/>
            <a:ext cx="2928938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Bu esnada da büyük organik bileşiklerin yapısında bulunan serbest enerjinin açığa çıkmasıyla yüksek enerjili fosfat bağları  (ATP)oluşur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1 Grup"/>
          <p:cNvGrpSpPr>
            <a:grpSpLocks/>
          </p:cNvGrpSpPr>
          <p:nvPr/>
        </p:nvGrpSpPr>
        <p:grpSpPr bwMode="auto">
          <a:xfrm>
            <a:off x="1428750" y="357188"/>
            <a:ext cx="6429375" cy="1747837"/>
            <a:chOff x="1428728" y="357166"/>
            <a:chExt cx="6429420" cy="1747549"/>
          </a:xfrm>
        </p:grpSpPr>
        <p:sp>
          <p:nvSpPr>
            <p:cNvPr id="61446" name="2 Metin kutusu"/>
            <p:cNvSpPr txBox="1">
              <a:spLocks noChangeArrowheads="1"/>
            </p:cNvSpPr>
            <p:nvPr/>
          </p:nvSpPr>
          <p:spPr bwMode="auto">
            <a:xfrm>
              <a:off x="3286116" y="357166"/>
              <a:ext cx="300039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 b="1">
                  <a:latin typeface="Times New Roman" charset="0"/>
                  <a:cs typeface="Times New Roman" charset="0"/>
                </a:rPr>
                <a:t>METABOLİZMA</a:t>
              </a:r>
            </a:p>
          </p:txBody>
        </p:sp>
        <p:cxnSp>
          <p:nvCxnSpPr>
            <p:cNvPr id="4" name="3 Düz Ok Bağlayıcısı"/>
            <p:cNvCxnSpPr/>
            <p:nvPr/>
          </p:nvCxnSpPr>
          <p:spPr>
            <a:xfrm rot="10800000" flipV="1">
              <a:off x="3000364" y="785720"/>
              <a:ext cx="1143008" cy="71425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4 Düz Ok Bağlayıcısı"/>
            <p:cNvCxnSpPr/>
            <p:nvPr/>
          </p:nvCxnSpPr>
          <p:spPr>
            <a:xfrm>
              <a:off x="4643439" y="785720"/>
              <a:ext cx="1285884" cy="7856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449" name="5 Metin kutusu"/>
            <p:cNvSpPr txBox="1">
              <a:spLocks noChangeArrowheads="1"/>
            </p:cNvSpPr>
            <p:nvPr/>
          </p:nvSpPr>
          <p:spPr bwMode="auto">
            <a:xfrm>
              <a:off x="5286380" y="1643050"/>
              <a:ext cx="257176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Times New Roman" charset="0"/>
                  <a:cs typeface="Times New Roman" charset="0"/>
                </a:rPr>
                <a:t>ANABOLİZMA</a:t>
              </a:r>
            </a:p>
          </p:txBody>
        </p:sp>
        <p:sp>
          <p:nvSpPr>
            <p:cNvPr id="61450" name="6 Metin kutusu"/>
            <p:cNvSpPr txBox="1">
              <a:spLocks noChangeArrowheads="1"/>
            </p:cNvSpPr>
            <p:nvPr/>
          </p:nvSpPr>
          <p:spPr bwMode="auto">
            <a:xfrm>
              <a:off x="1428728" y="1571612"/>
              <a:ext cx="271464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Times New Roman" charset="0"/>
                  <a:cs typeface="Times New Roman" charset="0"/>
                </a:rPr>
                <a:t>KATABOLİZMA</a:t>
              </a:r>
            </a:p>
          </p:txBody>
        </p:sp>
      </p:grpSp>
      <p:sp>
        <p:nvSpPr>
          <p:cNvPr id="8" name="7 Köşeleri Yuvarlanmış Dikdörtgen Belirtme Çizgisi"/>
          <p:cNvSpPr/>
          <p:nvPr/>
        </p:nvSpPr>
        <p:spPr>
          <a:xfrm>
            <a:off x="1643063" y="2928938"/>
            <a:ext cx="5572125" cy="2857500"/>
          </a:xfrm>
          <a:prstGeom prst="wedgeRoundRectCallout">
            <a:avLst>
              <a:gd name="adj1" fmla="val 33662"/>
              <a:gd name="adj2" fmla="val -72173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1444" name="8 Metin kutusu"/>
          <p:cNvSpPr txBox="1">
            <a:spLocks noChangeArrowheads="1"/>
          </p:cNvSpPr>
          <p:nvPr/>
        </p:nvSpPr>
        <p:spPr bwMode="auto">
          <a:xfrm>
            <a:off x="2071688" y="3000375"/>
            <a:ext cx="4929187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Polisakkariller, nükleik asitler, lipidler ve proteinler gibi hücrenin bileşenlerini oluşturan nispeten büyük moleküllerin basit ön bileşiklerden sentezlenmesi    olayıdır. </a:t>
            </a:r>
          </a:p>
        </p:txBody>
      </p:sp>
      <p:sp>
        <p:nvSpPr>
          <p:cNvPr id="61445" name="11 Metin kutusu"/>
          <p:cNvSpPr txBox="1">
            <a:spLocks noChangeArrowheads="1"/>
          </p:cNvSpPr>
          <p:nvPr/>
        </p:nvSpPr>
        <p:spPr bwMode="auto">
          <a:xfrm>
            <a:off x="571500" y="6143625"/>
            <a:ext cx="8286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Katabolizma ve anabolizma hücre içinde beraber meydana gelir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857250" y="500063"/>
            <a:ext cx="7143750" cy="1846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Katabolizma 3 safhada meydana gelir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Besin maddelerindeki büyük moleküller daha küçük birimlere parçalanır.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tr-TR" dirty="0">
              <a:latin typeface="+mn-lt"/>
              <a:cs typeface="+mn-cs"/>
            </a:endParaRPr>
          </a:p>
        </p:txBody>
      </p:sp>
      <p:sp>
        <p:nvSpPr>
          <p:cNvPr id="5" name="4 Şimşek İşareti"/>
          <p:cNvSpPr/>
          <p:nvPr/>
        </p:nvSpPr>
        <p:spPr>
          <a:xfrm rot="6163007">
            <a:off x="1427957" y="2285206"/>
            <a:ext cx="1214438" cy="71437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2468" name="5 Metin kutusu"/>
          <p:cNvSpPr txBox="1">
            <a:spLocks noChangeArrowheads="1"/>
          </p:cNvSpPr>
          <p:nvPr/>
        </p:nvSpPr>
        <p:spPr bwMode="auto">
          <a:xfrm>
            <a:off x="357188" y="3357563"/>
            <a:ext cx="23574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Calibri" pitchFamily="34" charset="0"/>
              </a:rPr>
              <a:t>Proteinler 20 çeşit amino asite</a:t>
            </a:r>
          </a:p>
        </p:txBody>
      </p:sp>
      <p:sp>
        <p:nvSpPr>
          <p:cNvPr id="7" name="6 Şimşek İşareti"/>
          <p:cNvSpPr/>
          <p:nvPr/>
        </p:nvSpPr>
        <p:spPr>
          <a:xfrm rot="3100331">
            <a:off x="3693319" y="2555081"/>
            <a:ext cx="1214438" cy="71437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2470" name="7 Metin kutusu"/>
          <p:cNvSpPr txBox="1">
            <a:spLocks noChangeArrowheads="1"/>
          </p:cNvSpPr>
          <p:nvPr/>
        </p:nvSpPr>
        <p:spPr bwMode="auto">
          <a:xfrm>
            <a:off x="3500438" y="3714750"/>
            <a:ext cx="22145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Calibri" pitchFamily="34" charset="0"/>
              </a:rPr>
              <a:t>Polisakkaritler glukoz gibi basit şekerlere</a:t>
            </a:r>
          </a:p>
        </p:txBody>
      </p:sp>
      <p:sp>
        <p:nvSpPr>
          <p:cNvPr id="9" name="8 Şimşek İşareti"/>
          <p:cNvSpPr/>
          <p:nvPr/>
        </p:nvSpPr>
        <p:spPr>
          <a:xfrm rot="605009">
            <a:off x="6124575" y="2314575"/>
            <a:ext cx="1214438" cy="71437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2472" name="9 Metin kutusu"/>
          <p:cNvSpPr txBox="1">
            <a:spLocks noChangeArrowheads="1"/>
          </p:cNvSpPr>
          <p:nvPr/>
        </p:nvSpPr>
        <p:spPr bwMode="auto">
          <a:xfrm>
            <a:off x="6500813" y="3714750"/>
            <a:ext cx="20716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Calibri" pitchFamily="34" charset="0"/>
              </a:rPr>
              <a:t>Yağlar gliserol ve yağ asitlerine</a:t>
            </a:r>
          </a:p>
        </p:txBody>
      </p:sp>
      <p:sp>
        <p:nvSpPr>
          <p:cNvPr id="62473" name="10 Metin kutusu"/>
          <p:cNvSpPr txBox="1">
            <a:spLocks noChangeArrowheads="1"/>
          </p:cNvSpPr>
          <p:nvPr/>
        </p:nvSpPr>
        <p:spPr bwMode="auto">
          <a:xfrm>
            <a:off x="1214438" y="5357813"/>
            <a:ext cx="7429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Bu olaylar sindirim sisteminde ve hücre içinde gerçekleşir</a:t>
            </a:r>
          </a:p>
          <a:p>
            <a:r>
              <a:rPr lang="tr-TR" sz="2400">
                <a:latin typeface="Calibri" pitchFamily="34" charset="0"/>
              </a:rPr>
              <a:t>Bu aşamada iş görecek enerji üretilmez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etin kutusu"/>
          <p:cNvSpPr txBox="1">
            <a:spLocks noChangeArrowheads="1"/>
          </p:cNvSpPr>
          <p:nvPr/>
        </p:nvSpPr>
        <p:spPr bwMode="auto">
          <a:xfrm>
            <a:off x="1143000" y="642938"/>
            <a:ext cx="6858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2. Çok sayıdaki  küçük moleküller,  metabolizmada  merkezi rolleri olan birkaç basit   bileşiğe dönüştürülür </a:t>
            </a:r>
          </a:p>
        </p:txBody>
      </p:sp>
      <p:sp>
        <p:nvSpPr>
          <p:cNvPr id="4" name="3 Bulut Belirtme Çizgisi"/>
          <p:cNvSpPr/>
          <p:nvPr/>
        </p:nvSpPr>
        <p:spPr>
          <a:xfrm>
            <a:off x="3786188" y="2357438"/>
            <a:ext cx="5357812" cy="2714625"/>
          </a:xfrm>
          <a:prstGeom prst="cloudCallout">
            <a:avLst>
              <a:gd name="adj1" fmla="val -48936"/>
              <a:gd name="adj2" fmla="val -72236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3492" name="4 Metin kutusu"/>
          <p:cNvSpPr txBox="1">
            <a:spLocks noChangeArrowheads="1"/>
          </p:cNvSpPr>
          <p:nvPr/>
        </p:nvSpPr>
        <p:spPr bwMode="auto">
          <a:xfrm>
            <a:off x="4429125" y="2714625"/>
            <a:ext cx="4000500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Şekerler, yağ asitleri, gliserol ve bazı aminoasitler asetil CoA’nın asetil grubuna çevrilir</a:t>
            </a:r>
          </a:p>
        </p:txBody>
      </p:sp>
      <p:sp>
        <p:nvSpPr>
          <p:cNvPr id="63493" name="5 Metin kutusu"/>
          <p:cNvSpPr txBox="1">
            <a:spLocks noChangeArrowheads="1"/>
          </p:cNvSpPr>
          <p:nvPr/>
        </p:nvSpPr>
        <p:spPr bwMode="auto">
          <a:xfrm>
            <a:off x="1285875" y="5786438"/>
            <a:ext cx="6786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Bu aşamada birkaç ATP sentezlenir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etin kutusu"/>
          <p:cNvSpPr txBox="1">
            <a:spLocks noChangeArrowheads="1"/>
          </p:cNvSpPr>
          <p:nvPr/>
        </p:nvSpPr>
        <p:spPr bwMode="auto">
          <a:xfrm>
            <a:off x="857250" y="428625"/>
            <a:ext cx="7072313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3. Üçüncü safha, sitrik asit devri ve oksidatif fosforilasyondan ibarettir ve yakıt moleküllerinin yıkımındaki son ortak yolu oluşturur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Bu devire asetil CoA şeklinde getirilen asetil birimleri, tamamen CO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'ye yükseltgenir ve bu arada her bir asetil grubu başına dört çift elektron, 3 adet NAD</a:t>
            </a:r>
            <a:r>
              <a:rPr lang="tr-TR" sz="2400" baseline="30000">
                <a:latin typeface="Times New Roman" charset="0"/>
                <a:cs typeface="Times New Roman" charset="0"/>
              </a:rPr>
              <a:t>+</a:t>
            </a:r>
            <a:r>
              <a:rPr lang="tr-TR" sz="2400">
                <a:latin typeface="Times New Roman" charset="0"/>
                <a:cs typeface="Times New Roman" charset="0"/>
              </a:rPr>
              <a:t> ve 1 adet de FAD'ye transfer edilir. 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</p:txBody>
      </p:sp>
      <p:sp>
        <p:nvSpPr>
          <p:cNvPr id="3" name="2 Bulut Belirtme Çizgisi"/>
          <p:cNvSpPr/>
          <p:nvPr/>
        </p:nvSpPr>
        <p:spPr>
          <a:xfrm>
            <a:off x="4214813" y="3786188"/>
            <a:ext cx="4929187" cy="3071812"/>
          </a:xfrm>
          <a:prstGeom prst="cloudCallout">
            <a:avLst>
              <a:gd name="adj1" fmla="val -47419"/>
              <a:gd name="adj2" fmla="val -53850"/>
            </a:avLst>
          </a:prstGeom>
          <a:solidFill>
            <a:srgbClr val="9F6DA0">
              <a:alpha val="2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4516" name="3 Metin kutusu"/>
          <p:cNvSpPr txBox="1">
            <a:spLocks noChangeArrowheads="1"/>
          </p:cNvSpPr>
          <p:nvPr/>
        </p:nvSpPr>
        <p:spPr bwMode="auto">
          <a:xfrm>
            <a:off x="4572000" y="4286250"/>
            <a:ext cx="407193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200">
                <a:latin typeface="Times New Roman" charset="0"/>
                <a:cs typeface="Times New Roman" charset="0"/>
              </a:rPr>
              <a:t>Bu elektronların NADH ve NADH</a:t>
            </a:r>
            <a:r>
              <a:rPr lang="tr-TR" sz="2200" baseline="-25000">
                <a:latin typeface="Times New Roman" charset="0"/>
                <a:cs typeface="Times New Roman" charset="0"/>
              </a:rPr>
              <a:t>2</a:t>
            </a:r>
            <a:r>
              <a:rPr lang="tr-TR" sz="2200">
                <a:latin typeface="Times New Roman" charset="0"/>
                <a:cs typeface="Times New Roman" charset="0"/>
              </a:rPr>
              <a:t>'dan solunum zinciri vasıtasıyla O</a:t>
            </a:r>
            <a:r>
              <a:rPr lang="tr-TR" sz="2200" baseline="-25000">
                <a:latin typeface="Times New Roman" charset="0"/>
                <a:cs typeface="Times New Roman" charset="0"/>
              </a:rPr>
              <a:t>2</a:t>
            </a:r>
            <a:r>
              <a:rPr lang="tr-TR" sz="2200">
                <a:latin typeface="Times New Roman" charset="0"/>
                <a:cs typeface="Times New Roman" charset="0"/>
              </a:rPr>
              <a:t>'ye kadar akışı sonucu, oksidatif fosforilasyon adı verilen prosesle ATP sentezlenir.</a:t>
            </a: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1357313" y="4643438"/>
            <a:ext cx="2643187" cy="1714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4518" name="5 Metin kutusu"/>
          <p:cNvSpPr txBox="1">
            <a:spLocks noChangeArrowheads="1"/>
          </p:cNvSpPr>
          <p:nvPr/>
        </p:nvSpPr>
        <p:spPr bwMode="auto">
          <a:xfrm>
            <a:off x="1428750" y="4857750"/>
            <a:ext cx="2571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ATP nin büyük çoğunluğu 3. safhada oluşur</a:t>
            </a:r>
          </a:p>
        </p:txBody>
      </p:sp>
      <p:pic>
        <p:nvPicPr>
          <p:cNvPr id="64519" name="6 Resim" descr="UNLEM 5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4357688"/>
            <a:ext cx="1285875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53975"/>
            <a:ext cx="8032750" cy="680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etin kutusu"/>
          <p:cNvSpPr txBox="1">
            <a:spLocks noChangeArrowheads="1"/>
          </p:cNvSpPr>
          <p:nvPr/>
        </p:nvSpPr>
        <p:spPr bwMode="auto">
          <a:xfrm>
            <a:off x="928688" y="500063"/>
            <a:ext cx="6858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Anabolizma katabolizmanın 3. safhasındaki küçük yapı taşlarından başlayarak  3 aşamada gerçeklesir.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</TotalTime>
  <Words>328</Words>
  <Application>Microsoft Office PowerPoint</Application>
  <PresentationFormat>Ekran Gösterisi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Calibri</vt:lpstr>
      <vt:lpstr>Arial</vt:lpstr>
      <vt:lpstr>Times New Roman</vt:lpstr>
      <vt:lpstr>Wingdings</vt:lpstr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Windows User</dc:creator>
  <cp:lastModifiedBy>pinar</cp:lastModifiedBy>
  <cp:revision>100</cp:revision>
  <dcterms:created xsi:type="dcterms:W3CDTF">2010-04-07T07:31:55Z</dcterms:created>
  <dcterms:modified xsi:type="dcterms:W3CDTF">2018-10-16T08:56:52Z</dcterms:modified>
</cp:coreProperties>
</file>