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77" r:id="rId6"/>
    <p:sldId id="276" r:id="rId7"/>
    <p:sldId id="279" r:id="rId8"/>
    <p:sldId id="275" r:id="rId9"/>
    <p:sldId id="278" r:id="rId10"/>
    <p:sldId id="286" r:id="rId11"/>
    <p:sldId id="280" r:id="rId12"/>
    <p:sldId id="282" r:id="rId13"/>
    <p:sldId id="285" r:id="rId14"/>
    <p:sldId id="281" r:id="rId15"/>
    <p:sldId id="283" r:id="rId16"/>
    <p:sldId id="290" r:id="rId17"/>
    <p:sldId id="291" r:id="rId18"/>
    <p:sldId id="284" r:id="rId19"/>
    <p:sldId id="31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102616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234070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29296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97124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402937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89538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69FC03C-F433-4E53-8DDD-D2A5AAD4629F}" type="datetimeFigureOut">
              <a:rPr lang="tr-TR" smtClean="0"/>
              <a:t>22.01.2023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424734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69FC03C-F433-4E53-8DDD-D2A5AAD4629F}" type="datetimeFigureOut">
              <a:rPr lang="tr-TR" smtClean="0"/>
              <a:t>22.01.2023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413002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9FC03C-F433-4E53-8DDD-D2A5AAD4629F}" type="datetimeFigureOut">
              <a:rPr lang="tr-TR" smtClean="0"/>
              <a:t>22.01.2023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001820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187736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427342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FC03C-F433-4E53-8DDD-D2A5AAD4629F}" type="datetimeFigureOut">
              <a:rPr lang="tr-TR" smtClean="0"/>
              <a:t>22.01.2023</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4B929-787D-4D69-AE6E-53136B44B2B6}" type="slidenum">
              <a:rPr lang="tr-TR" smtClean="0"/>
              <a:t>‹#›</a:t>
            </a:fld>
            <a:endParaRPr lang="tr-TR"/>
          </a:p>
        </p:txBody>
      </p:sp>
    </p:spTree>
    <p:extLst>
      <p:ext uri="{BB962C8B-B14F-4D97-AF65-F5344CB8AC3E}">
        <p14:creationId xmlns:p14="http://schemas.microsoft.com/office/powerpoint/2010/main" val="35795616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B08A76-3B5B-AF93-B9E4-35EC52D2758C}"/>
              </a:ext>
            </a:extLst>
          </p:cNvPr>
          <p:cNvSpPr>
            <a:spLocks noGrp="1"/>
          </p:cNvSpPr>
          <p:nvPr>
            <p:ph type="ctrTitle"/>
          </p:nvPr>
        </p:nvSpPr>
        <p:spPr/>
        <p:txBody>
          <a:bodyPr>
            <a:normAutofit/>
          </a:bodyPr>
          <a:lstStyle/>
          <a:p>
            <a:r>
              <a:rPr lang="tr-TR" sz="4000" dirty="0">
                <a:latin typeface="Times New Roman" panose="02020603050405020304" pitchFamily="18" charset="0"/>
                <a:ea typeface="Calibri" panose="020F0502020204030204" pitchFamily="34" charset="0"/>
              </a:rPr>
              <a:t>EYYÜBİ</a:t>
            </a:r>
            <a:r>
              <a:rPr lang="tr-TR" sz="4000" dirty="0">
                <a:effectLst/>
                <a:latin typeface="Times New Roman" panose="02020603050405020304" pitchFamily="18" charset="0"/>
                <a:ea typeface="Calibri" panose="020F0502020204030204" pitchFamily="34" charset="0"/>
              </a:rPr>
              <a:t>LER, MEMLÜKLER DÖNEMİ SANATI VE KÜLTÜRÜ</a:t>
            </a:r>
            <a:endParaRPr lang="tr-TR" sz="4000" dirty="0"/>
          </a:p>
        </p:txBody>
      </p:sp>
      <p:sp>
        <p:nvSpPr>
          <p:cNvPr id="3" name="Alt Başlık 2">
            <a:extLst>
              <a:ext uri="{FF2B5EF4-FFF2-40B4-BE49-F238E27FC236}">
                <a16:creationId xmlns:a16="http://schemas.microsoft.com/office/drawing/2014/main" id="{C4CE3979-3C68-18DF-1D77-080342211A36}"/>
              </a:ext>
            </a:extLst>
          </p:cNvPr>
          <p:cNvSpPr>
            <a:spLocks noGrp="1"/>
          </p:cNvSpPr>
          <p:nvPr>
            <p:ph type="subTitle" idx="1"/>
          </p:nvPr>
        </p:nvSpPr>
        <p:spPr/>
        <p:txBody>
          <a:bodyPr/>
          <a:lstStyle/>
          <a:p>
            <a:r>
              <a:rPr lang="tr-TR" dirty="0"/>
              <a:t>İslam </a:t>
            </a:r>
            <a:r>
              <a:rPr lang="tr-TR"/>
              <a:t>Sanatları ve </a:t>
            </a:r>
            <a:r>
              <a:rPr lang="tr-TR" dirty="0"/>
              <a:t>Estetiği Dersi</a:t>
            </a:r>
          </a:p>
          <a:p>
            <a:r>
              <a:rPr lang="tr-TR" dirty="0"/>
              <a:t>Doç. Dr. Ayşe ERSAY YÜKSEL</a:t>
            </a:r>
          </a:p>
        </p:txBody>
      </p:sp>
    </p:spTree>
    <p:extLst>
      <p:ext uri="{BB962C8B-B14F-4D97-AF65-F5344CB8AC3E}">
        <p14:creationId xmlns:p14="http://schemas.microsoft.com/office/powerpoint/2010/main" val="158674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C423FF-A356-EA40-9D51-028A9299870C}"/>
              </a:ext>
            </a:extLst>
          </p:cNvPr>
          <p:cNvSpPr>
            <a:spLocks noGrp="1"/>
          </p:cNvSpPr>
          <p:nvPr>
            <p:ph type="title"/>
          </p:nvPr>
        </p:nvSpPr>
        <p:spPr/>
        <p:txBody>
          <a:bodyPr>
            <a:noAutofit/>
          </a:bodyPr>
          <a:lstStyle/>
          <a:p>
            <a:r>
              <a:rPr lang="tr-TR" sz="2400" b="0" i="0" u="none" strike="noStrike" baseline="0" dirty="0">
                <a:latin typeface="Fd235633-Identity-H"/>
              </a:rPr>
              <a:t>F</a:t>
            </a: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br>
              <a:rPr lang="tr-TR" sz="2400" b="0" i="0" u="none" strike="noStrike" baseline="0" dirty="0">
                <a:latin typeface="Fd235633-Identity-H"/>
              </a:rPr>
            </a:br>
            <a:r>
              <a:rPr lang="tr-TR" sz="2400" b="0" i="0" u="none" strike="noStrike" baseline="0" dirty="0">
                <a:latin typeface="Fd235633-Identity-H"/>
              </a:rPr>
              <a:t>Halep'teki Firdevs Medresesi'nin</a:t>
            </a:r>
            <a:br>
              <a:rPr lang="tr-TR" sz="2400" b="0" i="0" u="none" strike="noStrike" baseline="0" dirty="0">
                <a:latin typeface="Fd235633-Identity-H"/>
              </a:rPr>
            </a:br>
            <a:r>
              <a:rPr lang="tr-TR" sz="2400" dirty="0">
                <a:latin typeface="Fd235633-Identity-H"/>
              </a:rPr>
              <a:t>A</a:t>
            </a:r>
            <a:r>
              <a:rPr lang="nl-NL" sz="2400" b="0" i="0" u="none" strike="noStrike" baseline="0" dirty="0">
                <a:latin typeface="Fd235633-Identity-H"/>
              </a:rPr>
              <a:t>vlusu, </a:t>
            </a:r>
            <a:r>
              <a:rPr lang="nl-NL" sz="2400" b="0" i="0" u="none" strike="noStrike" baseline="0" dirty="0">
                <a:latin typeface="Fd311027-Identity-H"/>
              </a:rPr>
              <a:t>1 235- 1 24 1</a:t>
            </a:r>
            <a:br>
              <a:rPr lang="nl-NL" sz="2400" b="0" i="0" u="none" strike="noStrike" baseline="0" dirty="0">
                <a:latin typeface="Fd311027-Identity-H"/>
              </a:rPr>
            </a:br>
            <a:r>
              <a:rPr lang="tr-TR" sz="2400" b="0" i="0" u="none" strike="noStrike" baseline="0" dirty="0">
                <a:latin typeface="Fd311027-Identity-H"/>
              </a:rPr>
              <a:t>Eyyubi Sultanı Melik ez-Zahir Gazi'nin dul eşi</a:t>
            </a:r>
            <a:br>
              <a:rPr lang="tr-TR" sz="2400" b="0" i="0" u="none" strike="noStrike" baseline="0" dirty="0">
                <a:latin typeface="Fd311027-Identity-H"/>
              </a:rPr>
            </a:br>
            <a:r>
              <a:rPr lang="tr-TR" sz="2400" b="0" i="0" u="none" strike="noStrike" baseline="0" dirty="0" err="1">
                <a:latin typeface="Fd311027-Identity-H"/>
              </a:rPr>
              <a:t>Deyfa</a:t>
            </a:r>
            <a:r>
              <a:rPr lang="tr-TR" sz="2400" b="0" i="0" u="none" strike="noStrike" baseline="0" dirty="0">
                <a:latin typeface="Fd311027-Identity-H"/>
              </a:rPr>
              <a:t> Hatun'un yaptırdığı Firdevs Medreses</a:t>
            </a:r>
            <a:r>
              <a:rPr lang="tr-TR" sz="2400" b="0" i="0" u="none" strike="noStrike" baseline="0" dirty="0">
                <a:latin typeface="Fd559339-Identity-H"/>
              </a:rPr>
              <a:t>i,</a:t>
            </a:r>
            <a:br>
              <a:rPr lang="tr-TR" sz="2400" b="0" i="0" u="none" strike="noStrike" baseline="0" dirty="0">
                <a:latin typeface="Fd559339-Identity-H"/>
              </a:rPr>
            </a:br>
            <a:r>
              <a:rPr lang="tr-TR" sz="2400" b="0" i="0" u="none" strike="noStrike" baseline="0" dirty="0">
                <a:latin typeface="Fd311027-Identity-H"/>
              </a:rPr>
              <a:t>Halep'te günümüze ulaşmış en güzel </a:t>
            </a:r>
            <a:r>
              <a:rPr lang="tr-TR" sz="2400" b="0" i="0" u="none" strike="noStrike" baseline="0" dirty="0" err="1">
                <a:latin typeface="Fd311027-Identity-H"/>
              </a:rPr>
              <a:t>Eyubi</a:t>
            </a:r>
            <a:br>
              <a:rPr lang="tr-TR" sz="2400" b="0" i="0" u="none" strike="noStrike" baseline="0" dirty="0">
                <a:latin typeface="Fd311027-Identity-H"/>
              </a:rPr>
            </a:br>
            <a:r>
              <a:rPr lang="tr-TR" sz="2400" b="0" i="0" u="none" strike="noStrike" baseline="0" dirty="0">
                <a:latin typeface="Fd311027-Identity-H"/>
              </a:rPr>
              <a:t>yapısı sayılabilir. Bu zarif külliyenin dikdörtgen</a:t>
            </a:r>
            <a:br>
              <a:rPr lang="tr-TR" sz="2400" b="0" i="0" u="none" strike="noStrike" baseline="0" dirty="0">
                <a:latin typeface="Fd311027-Identity-H"/>
              </a:rPr>
            </a:br>
            <a:r>
              <a:rPr lang="tr-TR" sz="2400" b="0" i="0" u="none" strike="noStrike" baseline="0" dirty="0">
                <a:latin typeface="Fd311027-Identity-H"/>
              </a:rPr>
              <a:t>avlusu üç kenarda revaklarla</a:t>
            </a:r>
            <a:br>
              <a:rPr lang="tr-TR" sz="2400" b="0" i="0" u="none" strike="noStrike" baseline="0" dirty="0">
                <a:latin typeface="Fd311027-Identity-H"/>
              </a:rPr>
            </a:br>
            <a:r>
              <a:rPr lang="tr-TR" sz="2400" b="0" i="0" u="none" strike="noStrike" baseline="0" dirty="0">
                <a:latin typeface="Fd311027-Identity-H"/>
              </a:rPr>
              <a:t>çevrilidir.</a:t>
            </a:r>
            <a:endParaRPr lang="tr-TR" sz="2400" dirty="0"/>
          </a:p>
        </p:txBody>
      </p:sp>
      <p:pic>
        <p:nvPicPr>
          <p:cNvPr id="4" name="Resim 3">
            <a:extLst>
              <a:ext uri="{FF2B5EF4-FFF2-40B4-BE49-F238E27FC236}">
                <a16:creationId xmlns:a16="http://schemas.microsoft.com/office/drawing/2014/main" id="{CEEF1F78-DE8C-DA31-72FC-30D1E8E50569}"/>
              </a:ext>
            </a:extLst>
          </p:cNvPr>
          <p:cNvPicPr>
            <a:picLocks noChangeAspect="1"/>
          </p:cNvPicPr>
          <p:nvPr/>
        </p:nvPicPr>
        <p:blipFill>
          <a:blip r:embed="rId2"/>
          <a:stretch>
            <a:fillRect/>
          </a:stretch>
        </p:blipFill>
        <p:spPr>
          <a:xfrm>
            <a:off x="5576971" y="2476072"/>
            <a:ext cx="6615029" cy="4088511"/>
          </a:xfrm>
          <a:prstGeom prst="rect">
            <a:avLst/>
          </a:prstGeom>
        </p:spPr>
      </p:pic>
    </p:spTree>
    <p:extLst>
      <p:ext uri="{BB962C8B-B14F-4D97-AF65-F5344CB8AC3E}">
        <p14:creationId xmlns:p14="http://schemas.microsoft.com/office/powerpoint/2010/main" val="3051687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00" name="Rectangle 7176">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E444643-C66E-72F1-2C2F-E2A21E81A69C}"/>
              </a:ext>
            </a:extLst>
          </p:cNvPr>
          <p:cNvSpPr>
            <a:spLocks noGrp="1"/>
          </p:cNvSpPr>
          <p:nvPr>
            <p:ph type="title"/>
          </p:nvPr>
        </p:nvSpPr>
        <p:spPr>
          <a:xfrm>
            <a:off x="838198" y="547815"/>
            <a:ext cx="5167185" cy="1680519"/>
          </a:xfrm>
        </p:spPr>
        <p:txBody>
          <a:bodyPr>
            <a:normAutofit/>
          </a:bodyPr>
          <a:lstStyle/>
          <a:p>
            <a:r>
              <a:rPr lang="tr-TR" sz="2400" b="0" i="0" u="none" strike="noStrike" baseline="0" dirty="0">
                <a:latin typeface="Fd235633-Identity-H"/>
              </a:rPr>
              <a:t>Halep'teki Firdevs Medresesi'nin</a:t>
            </a:r>
            <a:br>
              <a:rPr lang="tr-TR" sz="2400" b="0" i="0" u="none" strike="noStrike" baseline="0" dirty="0">
                <a:latin typeface="Fd235633-Identity-H"/>
              </a:rPr>
            </a:br>
            <a:r>
              <a:rPr lang="tr-TR" sz="2400" b="0" i="0" u="none" strike="noStrike" baseline="0" dirty="0">
                <a:latin typeface="Fd235633-Identity-H"/>
              </a:rPr>
              <a:t>mihrabı</a:t>
            </a:r>
            <a:endParaRPr lang="tr-TR" sz="2400" dirty="0"/>
          </a:p>
        </p:txBody>
      </p:sp>
      <p:sp>
        <p:nvSpPr>
          <p:cNvPr id="3" name="İçerik Yer Tutucusu 2">
            <a:extLst>
              <a:ext uri="{FF2B5EF4-FFF2-40B4-BE49-F238E27FC236}">
                <a16:creationId xmlns:a16="http://schemas.microsoft.com/office/drawing/2014/main" id="{CE5EF932-48D1-09F7-D73D-1AD593AA17FF}"/>
              </a:ext>
            </a:extLst>
          </p:cNvPr>
          <p:cNvSpPr>
            <a:spLocks noGrp="1"/>
          </p:cNvSpPr>
          <p:nvPr>
            <p:ph idx="1"/>
          </p:nvPr>
        </p:nvSpPr>
        <p:spPr>
          <a:xfrm>
            <a:off x="6186619" y="547815"/>
            <a:ext cx="5178960" cy="1680519"/>
          </a:xfrm>
        </p:spPr>
        <p:txBody>
          <a:bodyPr anchor="ctr">
            <a:normAutofit/>
          </a:bodyPr>
          <a:lstStyle/>
          <a:p>
            <a:pPr algn="l"/>
            <a:r>
              <a:rPr lang="tr-TR" sz="1800" b="0" i="0" u="none" strike="noStrike" baseline="0" dirty="0" err="1">
                <a:latin typeface="Fd235633-Identity-H"/>
              </a:rPr>
              <a:t>Ferafra</a:t>
            </a:r>
            <a:r>
              <a:rPr lang="tr-TR" sz="1800" b="0" i="0" u="none" strike="noStrike" baseline="0" dirty="0">
                <a:latin typeface="Fd235633-Identity-H"/>
              </a:rPr>
              <a:t> </a:t>
            </a:r>
            <a:r>
              <a:rPr lang="tr-TR" sz="1800" b="0" i="0" u="none" strike="noStrike" baseline="0" dirty="0" err="1">
                <a:latin typeface="Fd235633-Identity-H"/>
              </a:rPr>
              <a:t>Hangahı'nın</a:t>
            </a:r>
            <a:r>
              <a:rPr lang="tr-TR" sz="1800" b="0" i="0" u="none" strike="noStrike" baseline="0" dirty="0">
                <a:latin typeface="Fd235633-Identity-H"/>
              </a:rPr>
              <a:t> mihrabı, </a:t>
            </a:r>
            <a:r>
              <a:rPr lang="tr-TR" sz="1800" b="0" i="0" u="none" strike="noStrike" baseline="0" dirty="0">
                <a:latin typeface="Fd311027-Identity-H"/>
              </a:rPr>
              <a:t>1237/38 Bir tasavvuf dergahı olan bu yapının mihrabı, Halep'teki daha yalın Eyyubi namaz nişlerinden biridir. İki yanında yaprak süslü başlıklarla taçlanmış kolonlar yer alır ve çerçevesi basit bir örgülü desen taşır.</a:t>
            </a:r>
            <a:endParaRPr lang="tr-TR" sz="2000" dirty="0"/>
          </a:p>
        </p:txBody>
      </p:sp>
      <p:pic>
        <p:nvPicPr>
          <p:cNvPr id="5" name="Resim 4">
            <a:extLst>
              <a:ext uri="{FF2B5EF4-FFF2-40B4-BE49-F238E27FC236}">
                <a16:creationId xmlns:a16="http://schemas.microsoft.com/office/drawing/2014/main" id="{7EA036BF-174E-4103-79DC-92BE58510395}"/>
              </a:ext>
            </a:extLst>
          </p:cNvPr>
          <p:cNvPicPr>
            <a:picLocks noChangeAspect="1"/>
          </p:cNvPicPr>
          <p:nvPr/>
        </p:nvPicPr>
        <p:blipFill>
          <a:blip r:embed="rId2"/>
          <a:stretch>
            <a:fillRect/>
          </a:stretch>
        </p:blipFill>
        <p:spPr>
          <a:xfrm>
            <a:off x="725346" y="2261521"/>
            <a:ext cx="3426106" cy="4048664"/>
          </a:xfrm>
          <a:prstGeom prst="rect">
            <a:avLst/>
          </a:prstGeom>
        </p:spPr>
      </p:pic>
      <p:pic>
        <p:nvPicPr>
          <p:cNvPr id="7" name="Resim 6">
            <a:extLst>
              <a:ext uri="{FF2B5EF4-FFF2-40B4-BE49-F238E27FC236}">
                <a16:creationId xmlns:a16="http://schemas.microsoft.com/office/drawing/2014/main" id="{96BF67E8-7C9E-65C2-0423-838745A278A5}"/>
              </a:ext>
            </a:extLst>
          </p:cNvPr>
          <p:cNvPicPr>
            <a:picLocks noChangeAspect="1"/>
          </p:cNvPicPr>
          <p:nvPr/>
        </p:nvPicPr>
        <p:blipFill>
          <a:blip r:embed="rId3"/>
          <a:stretch>
            <a:fillRect/>
          </a:stretch>
        </p:blipFill>
        <p:spPr>
          <a:xfrm>
            <a:off x="6820370" y="2261521"/>
            <a:ext cx="2870522" cy="4048664"/>
          </a:xfrm>
          <a:prstGeom prst="rect">
            <a:avLst/>
          </a:prstGeom>
        </p:spPr>
      </p:pic>
    </p:spTree>
    <p:extLst>
      <p:ext uri="{BB962C8B-B14F-4D97-AF65-F5344CB8AC3E}">
        <p14:creationId xmlns:p14="http://schemas.microsoft.com/office/powerpoint/2010/main" val="3615212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0B4875-26A5-F500-679B-F37497851991}"/>
              </a:ext>
            </a:extLst>
          </p:cNvPr>
          <p:cNvSpPr>
            <a:spLocks noGrp="1"/>
          </p:cNvSpPr>
          <p:nvPr>
            <p:ph type="title"/>
          </p:nvPr>
        </p:nvSpPr>
        <p:spPr/>
        <p:txBody>
          <a:bodyPr>
            <a:normAutofit fontScale="90000"/>
          </a:bodyPr>
          <a:lstStyle/>
          <a:p>
            <a:r>
              <a:rPr lang="tr-TR" sz="4400" b="0" i="0" dirty="0">
                <a:solidFill>
                  <a:srgbClr val="E16328"/>
                </a:solidFill>
                <a:effectLst/>
                <a:latin typeface="Calibri" panose="020F0502020204030204" pitchFamily="34" charset="0"/>
              </a:rPr>
              <a:t>Mısır, Suriye ve Hicaz’da hüküm süren </a:t>
            </a:r>
            <a:r>
              <a:rPr lang="tr-TR" sz="4400" b="0" i="0" dirty="0" err="1">
                <a:solidFill>
                  <a:srgbClr val="E16328"/>
                </a:solidFill>
                <a:effectLst/>
                <a:latin typeface="Calibri" panose="020F0502020204030204" pitchFamily="34" charset="0"/>
              </a:rPr>
              <a:t>müslüman</a:t>
            </a:r>
            <a:r>
              <a:rPr lang="tr-TR" sz="4400" b="0" i="0" dirty="0">
                <a:solidFill>
                  <a:srgbClr val="E16328"/>
                </a:solidFill>
                <a:effectLst/>
                <a:latin typeface="Calibri" panose="020F0502020204030204" pitchFamily="34" charset="0"/>
              </a:rPr>
              <a:t> Türk devleti (1250-1517)</a:t>
            </a:r>
            <a:r>
              <a:rPr lang="tr-TR" b="0" i="0" dirty="0">
                <a:solidFill>
                  <a:srgbClr val="777777"/>
                </a:solidFill>
                <a:effectLst/>
                <a:latin typeface="Calibri" panose="020F0502020204030204" pitchFamily="34" charset="0"/>
              </a:rPr>
              <a:t>Memlük Devleti’nin en geniş sınırlarını gösteren harita</a:t>
            </a:r>
            <a:endParaRPr lang="tr-TR" dirty="0"/>
          </a:p>
        </p:txBody>
      </p:sp>
      <p:pic>
        <p:nvPicPr>
          <p:cNvPr id="4098" name="Picture 2">
            <a:extLst>
              <a:ext uri="{FF2B5EF4-FFF2-40B4-BE49-F238E27FC236}">
                <a16:creationId xmlns:a16="http://schemas.microsoft.com/office/drawing/2014/main" id="{2F6BAEEE-191A-DB37-48A1-B1F1E34197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39510" y="1825625"/>
            <a:ext cx="371298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435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etin kutusu 7">
            <a:extLst>
              <a:ext uri="{FF2B5EF4-FFF2-40B4-BE49-F238E27FC236}">
                <a16:creationId xmlns:a16="http://schemas.microsoft.com/office/drawing/2014/main" id="{159C4DA5-C269-3A4D-58D9-48C7FBEDD35F}"/>
              </a:ext>
            </a:extLst>
          </p:cNvPr>
          <p:cNvSpPr txBox="1"/>
          <p:nvPr/>
        </p:nvSpPr>
        <p:spPr>
          <a:xfrm>
            <a:off x="195210" y="606175"/>
            <a:ext cx="5486400" cy="5702158"/>
          </a:xfrm>
          <a:prstGeom prst="rect">
            <a:avLst/>
          </a:prstGeom>
          <a:noFill/>
        </p:spPr>
        <p:txBody>
          <a:bodyPr wrap="square">
            <a:spAutoFit/>
          </a:bodyPr>
          <a:lstStyle/>
          <a:p>
            <a:pPr algn="l"/>
            <a:r>
              <a:rPr lang="tr-TR" sz="2400" b="0" i="0" u="none" strike="noStrike" baseline="0" dirty="0">
                <a:latin typeface="Fd235633-Identity-H"/>
              </a:rPr>
              <a:t>Kahire'ye güneyden bakışla Sultan</a:t>
            </a:r>
          </a:p>
          <a:p>
            <a:pPr algn="l"/>
            <a:r>
              <a:rPr lang="es-ES" sz="2400" b="0" i="0" u="none" strike="noStrike" baseline="0" dirty="0">
                <a:latin typeface="Fd235633-Identity-H"/>
              </a:rPr>
              <a:t>Hasan Camisi, </a:t>
            </a:r>
            <a:r>
              <a:rPr lang="es-ES" sz="2400" b="0" i="0" u="none" strike="noStrike" baseline="0" dirty="0">
                <a:latin typeface="Fd311027-Identity-H"/>
              </a:rPr>
              <a:t>1356- 1362</a:t>
            </a:r>
          </a:p>
          <a:p>
            <a:pPr algn="l"/>
            <a:r>
              <a:rPr lang="tr-TR" sz="2400" b="0" i="0" u="none" strike="noStrike" baseline="0" dirty="0">
                <a:latin typeface="Fd311027-Identity-H"/>
              </a:rPr>
              <a:t>En büyük Memluk külliyesi olan bu yapı, cami</a:t>
            </a:r>
          </a:p>
          <a:p>
            <a:pPr algn="l"/>
            <a:r>
              <a:rPr lang="tr-TR" sz="2400" b="0" i="0" u="none" strike="noStrike" baseline="0" dirty="0">
                <a:latin typeface="Fd311027-Identity-H"/>
              </a:rPr>
              <a:t>ve medresenin yanı sıra sultanın anıtsal</a:t>
            </a:r>
          </a:p>
          <a:p>
            <a:pPr algn="l"/>
            <a:r>
              <a:rPr lang="tr-TR" sz="2400" b="0" i="0" u="none" strike="noStrike" baseline="0" dirty="0">
                <a:latin typeface="Fd311027-Identity-H"/>
              </a:rPr>
              <a:t>türbesini barındırır ve </a:t>
            </a:r>
            <a:r>
              <a:rPr lang="tr-TR" sz="2400" b="0" i="0" u="none" strike="noStrike" baseline="0" dirty="0" err="1">
                <a:latin typeface="Fd311027-Identity-H"/>
              </a:rPr>
              <a:t>Tolunoğlu</a:t>
            </a:r>
            <a:r>
              <a:rPr lang="tr-TR" sz="2400" b="0" i="0" u="none" strike="noStrike" baseline="0" dirty="0">
                <a:latin typeface="Fd311027-Identity-H"/>
              </a:rPr>
              <a:t> Camisi'nden</a:t>
            </a:r>
          </a:p>
          <a:p>
            <a:pPr algn="l"/>
            <a:r>
              <a:rPr lang="tr-TR" sz="2400" b="0" i="0" u="none" strike="noStrike" baseline="0" dirty="0">
                <a:latin typeface="Fd311027-Identity-H"/>
              </a:rPr>
              <a:t>Hisar'a (sağda) doğru uzanan eski</a:t>
            </a:r>
          </a:p>
          <a:p>
            <a:pPr algn="l"/>
            <a:r>
              <a:rPr lang="pt-BR" sz="2400" b="0" i="0" u="none" strike="noStrike" baseline="0" dirty="0">
                <a:latin typeface="Fd311027-Identity-H"/>
              </a:rPr>
              <a:t>"Haç Sokağı" </a:t>
            </a:r>
            <a:r>
              <a:rPr lang="pt-BR" sz="2400" b="0" i="0" u="none" strike="noStrike" baseline="0" dirty="0">
                <a:latin typeface="Fd102962-Identity-H"/>
              </a:rPr>
              <a:t>(Salibe), </a:t>
            </a:r>
            <a:r>
              <a:rPr lang="pt-BR" sz="2400" b="0" i="0" u="none" strike="noStrike" baseline="0" dirty="0">
                <a:latin typeface="Fd311027-Identity-H"/>
              </a:rPr>
              <a:t>çevresindeki ev denizinin</a:t>
            </a:r>
          </a:p>
          <a:p>
            <a:pPr algn="l"/>
            <a:r>
              <a:rPr lang="tr-TR" sz="2400" b="0" i="0" u="none" strike="noStrike" baseline="0" dirty="0">
                <a:latin typeface="Fd311027-Identity-H"/>
              </a:rPr>
              <a:t>yukarısında kütlesel bir kale gibi yükselir.</a:t>
            </a:r>
          </a:p>
          <a:p>
            <a:pPr algn="l"/>
            <a:r>
              <a:rPr lang="tr-TR" sz="2400" b="0" i="0" u="none" strike="noStrike" baseline="0" dirty="0" err="1">
                <a:latin typeface="Fd311027-Identity-H"/>
              </a:rPr>
              <a:t>Salibe'nin</a:t>
            </a:r>
            <a:r>
              <a:rPr lang="tr-TR" sz="2400" b="0" i="0" u="none" strike="noStrike" baseline="0" dirty="0">
                <a:latin typeface="Fd311027-Identity-H"/>
              </a:rPr>
              <a:t> doğrultusu sokak boyunca art</a:t>
            </a:r>
          </a:p>
          <a:p>
            <a:pPr algn="l"/>
            <a:r>
              <a:rPr lang="tr-TR" sz="2400" b="0" i="0" u="none" strike="noStrike" baseline="0" dirty="0">
                <a:latin typeface="Fd311027-Identity-H"/>
              </a:rPr>
              <a:t>arda sıralanan Memluk külliyelerine ait kubbeler</a:t>
            </a:r>
          </a:p>
          <a:p>
            <a:pPr algn="l"/>
            <a:r>
              <a:rPr lang="tr-TR" sz="2400" b="0" i="0" u="none" strike="noStrike" baseline="0" dirty="0">
                <a:latin typeface="Fd311027-Identity-H"/>
              </a:rPr>
              <a:t>ve minareler izlenerek çıkarılabilir.</a:t>
            </a:r>
            <a:endParaRPr lang="tr-TR" sz="2400" dirty="0"/>
          </a:p>
        </p:txBody>
      </p:sp>
      <p:pic>
        <p:nvPicPr>
          <p:cNvPr id="10" name="Resim 9">
            <a:extLst>
              <a:ext uri="{FF2B5EF4-FFF2-40B4-BE49-F238E27FC236}">
                <a16:creationId xmlns:a16="http://schemas.microsoft.com/office/drawing/2014/main" id="{3AF5ECCA-F509-E4D5-1B93-DD9EAD243D5C}"/>
              </a:ext>
            </a:extLst>
          </p:cNvPr>
          <p:cNvPicPr>
            <a:picLocks noChangeAspect="1"/>
          </p:cNvPicPr>
          <p:nvPr/>
        </p:nvPicPr>
        <p:blipFill rotWithShape="1">
          <a:blip r:embed="rId2"/>
          <a:srcRect l="10028" t="-762" r="-399" b="26485"/>
          <a:stretch/>
        </p:blipFill>
        <p:spPr>
          <a:xfrm>
            <a:off x="6339155" y="681037"/>
            <a:ext cx="5774076" cy="3336159"/>
          </a:xfrm>
          <a:prstGeom prst="rect">
            <a:avLst/>
          </a:prstGeom>
        </p:spPr>
      </p:pic>
    </p:spTree>
    <p:extLst>
      <p:ext uri="{BB962C8B-B14F-4D97-AF65-F5344CB8AC3E}">
        <p14:creationId xmlns:p14="http://schemas.microsoft.com/office/powerpoint/2010/main" val="855902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4615A03-C8B5-3C74-FE6F-2D0657446750}"/>
              </a:ext>
            </a:extLst>
          </p:cNvPr>
          <p:cNvSpPr>
            <a:spLocks noGrp="1"/>
          </p:cNvSpPr>
          <p:nvPr>
            <p:ph type="title"/>
          </p:nvPr>
        </p:nvSpPr>
        <p:spPr>
          <a:xfrm>
            <a:off x="838199" y="547815"/>
            <a:ext cx="3820954" cy="4640634"/>
          </a:xfrm>
        </p:spPr>
        <p:txBody>
          <a:bodyPr>
            <a:normAutofit fontScale="90000"/>
          </a:bodyPr>
          <a:lstStyle/>
          <a:p>
            <a:r>
              <a:rPr lang="tr-TR" sz="1800" b="0" i="0" u="none" strike="noStrike" baseline="0" dirty="0" err="1">
                <a:latin typeface="Fd235633-Identity-H"/>
              </a:rPr>
              <a:t>Baştak</a:t>
            </a:r>
            <a:r>
              <a:rPr lang="tr-TR" sz="1800" b="0" i="0" u="none" strike="noStrike" baseline="0" dirty="0">
                <a:latin typeface="Fd235633-Identity-H"/>
              </a:rPr>
              <a:t> Sarayı, </a:t>
            </a:r>
            <a:r>
              <a:rPr lang="tr-TR" sz="1800" b="0" i="0" u="none" strike="noStrike" baseline="0" dirty="0">
                <a:latin typeface="Fd311027-Identity-H"/>
              </a:rPr>
              <a:t>Kahire, 1334- 1 339</a:t>
            </a:r>
            <a:br>
              <a:rPr lang="tr-TR" sz="1800" b="0" i="0" u="none" strike="noStrike" baseline="0" dirty="0">
                <a:latin typeface="Fd311027-Identity-H"/>
              </a:rPr>
            </a:br>
            <a:r>
              <a:rPr lang="tr-TR" sz="1800" b="0" i="0" u="none" strike="noStrike" baseline="0" dirty="0">
                <a:latin typeface="Fd311027-Identity-H"/>
              </a:rPr>
              <a:t>Bir zamanlar geniş bir yapı kompleksi olan bu saraydan günümüze</a:t>
            </a:r>
            <a:br>
              <a:rPr lang="tr-TR" sz="1800" b="0" i="0" u="none" strike="noStrike" baseline="0" dirty="0">
                <a:latin typeface="Fd311027-Identity-H"/>
              </a:rPr>
            </a:br>
            <a:r>
              <a:rPr lang="tr-TR" sz="1800" b="0" i="0" u="none" strike="noStrike" baseline="0" dirty="0">
                <a:latin typeface="Fd311027-Identity-H"/>
              </a:rPr>
              <a:t>sadece </a:t>
            </a:r>
            <a:r>
              <a:rPr lang="tr-TR" sz="1800" b="0" i="0" u="none" strike="noStrike" baseline="0" dirty="0" err="1">
                <a:latin typeface="Fd311027-Identity-H"/>
              </a:rPr>
              <a:t>anasokağa</a:t>
            </a:r>
            <a:r>
              <a:rPr lang="tr-TR" sz="1800" b="0" i="0" u="none" strike="noStrike" baseline="0" dirty="0">
                <a:latin typeface="Fd311027-Identity-H"/>
              </a:rPr>
              <a:t> bakan ve divanhaneyi barındıran</a:t>
            </a:r>
            <a:br>
              <a:rPr lang="tr-TR" sz="1800" b="0" i="0" u="none" strike="noStrike" baseline="0" dirty="0">
                <a:latin typeface="Fd311027-Identity-H"/>
              </a:rPr>
            </a:br>
            <a:r>
              <a:rPr lang="tr-TR" sz="1800" b="0" i="0" u="none" strike="noStrike" baseline="0" dirty="0">
                <a:latin typeface="Fd311027-Identity-H"/>
              </a:rPr>
              <a:t>orta kanat ulaşmıştır. İşlek bir sokaktaki konumundan dolayı,</a:t>
            </a:r>
            <a:br>
              <a:rPr lang="tr-TR" sz="1800" b="0" i="0" u="none" strike="noStrike" baseline="0" dirty="0">
                <a:latin typeface="Fd311027-Identity-H"/>
              </a:rPr>
            </a:br>
            <a:r>
              <a:rPr lang="tr-TR" sz="1800" b="0" i="0" u="none" strike="noStrike" baseline="0" dirty="0">
                <a:latin typeface="Fd311027-Identity-H"/>
              </a:rPr>
              <a:t>yapının neredeyse süsten yoksun zemin katında yer</a:t>
            </a:r>
            <a:br>
              <a:rPr lang="tr-TR" sz="1800" b="0" i="0" u="none" strike="noStrike" baseline="0" dirty="0">
                <a:latin typeface="Fd311027-Identity-H"/>
              </a:rPr>
            </a:br>
            <a:r>
              <a:rPr lang="tr-TR" sz="1800" b="0" i="0" u="none" strike="noStrike" baseline="0" dirty="0">
                <a:latin typeface="Fd311027-Identity-H"/>
              </a:rPr>
              <a:t>alan dükkanlar ortaçağda tatlılar satardı. Yukarıdaki katların</a:t>
            </a:r>
            <a:br>
              <a:rPr lang="tr-TR" sz="1800" b="0" i="0" u="none" strike="noStrike" baseline="0" dirty="0">
                <a:latin typeface="Fd311027-Identity-H"/>
              </a:rPr>
            </a:br>
            <a:r>
              <a:rPr lang="fi-FI" sz="1800" b="0" i="0" u="none" strike="noStrike" baseline="0" dirty="0">
                <a:latin typeface="Fd311027-Identity-H"/>
              </a:rPr>
              <a:t>neredeyse tamamını kapsayan divanhanenin orta kesimi</a:t>
            </a:r>
            <a:br>
              <a:rPr lang="fi-FI" sz="1800" b="0" i="0" u="none" strike="noStrike" baseline="0" dirty="0">
                <a:latin typeface="Fd311027-Identity-H"/>
              </a:rPr>
            </a:br>
            <a:r>
              <a:rPr lang="tr-TR" sz="1800" b="0" i="0" u="none" strike="noStrike" baseline="0" dirty="0">
                <a:latin typeface="Fd311027-Identity-H"/>
              </a:rPr>
              <a:t>iki kat yüksekliğindedir. Dışarıdan bakınca, bu kesimin</a:t>
            </a:r>
            <a:br>
              <a:rPr lang="tr-TR" sz="1800" b="0" i="0" u="none" strike="noStrike" baseline="0" dirty="0">
                <a:latin typeface="Fd311027-Identity-H"/>
              </a:rPr>
            </a:br>
            <a:r>
              <a:rPr lang="tr-TR" sz="1800" b="0" i="0" u="none" strike="noStrike" baseline="0" dirty="0">
                <a:latin typeface="Fd311027-Identity-H"/>
              </a:rPr>
              <a:t>üst galerisini yüksek ve yuvarlak kemerli pencere grubundan</a:t>
            </a:r>
            <a:br>
              <a:rPr lang="tr-TR" sz="1800" b="0" i="0" u="none" strike="noStrike" baseline="0" dirty="0">
                <a:latin typeface="Fd311027-Identity-H"/>
              </a:rPr>
            </a:br>
            <a:r>
              <a:rPr lang="tr-TR" sz="1800" b="0" i="0" u="none" strike="noStrike" baseline="0" dirty="0">
                <a:latin typeface="Fd311027-Identity-H"/>
              </a:rPr>
              <a:t>çıkarmak mümkündür. Diğer pencereler ahşap kafeslerle</a:t>
            </a:r>
            <a:br>
              <a:rPr lang="tr-TR" sz="1800" b="0" i="0" u="none" strike="noStrike" baseline="0" dirty="0">
                <a:latin typeface="Fd311027-Identity-H"/>
              </a:rPr>
            </a:br>
            <a:r>
              <a:rPr lang="tr-TR" sz="1800" b="0" i="0" u="none" strike="noStrike" baseline="0" dirty="0">
                <a:latin typeface="Fd311027-Identity-H"/>
              </a:rPr>
              <a:t>örtülüdür.</a:t>
            </a:r>
            <a:endParaRPr lang="tr-TR" sz="4000" dirty="0"/>
          </a:p>
        </p:txBody>
      </p:sp>
      <p:sp>
        <p:nvSpPr>
          <p:cNvPr id="12" name="Content Placeholder 11">
            <a:extLst>
              <a:ext uri="{FF2B5EF4-FFF2-40B4-BE49-F238E27FC236}">
                <a16:creationId xmlns:a16="http://schemas.microsoft.com/office/drawing/2014/main" id="{FE45B7F0-4B44-630C-978A-89B9DFD7FC55}"/>
              </a:ext>
            </a:extLst>
          </p:cNvPr>
          <p:cNvSpPr>
            <a:spLocks noGrp="1"/>
          </p:cNvSpPr>
          <p:nvPr>
            <p:ph idx="1"/>
          </p:nvPr>
        </p:nvSpPr>
        <p:spPr>
          <a:xfrm>
            <a:off x="6186619" y="547815"/>
            <a:ext cx="5178960" cy="1680519"/>
          </a:xfrm>
        </p:spPr>
        <p:txBody>
          <a:bodyPr anchor="ctr">
            <a:normAutofit/>
          </a:bodyPr>
          <a:lstStyle/>
          <a:p>
            <a:endParaRPr lang="en-US" sz="2000"/>
          </a:p>
        </p:txBody>
      </p:sp>
      <p:pic>
        <p:nvPicPr>
          <p:cNvPr id="6" name="İçerik Yer Tutucusu 5">
            <a:extLst>
              <a:ext uri="{FF2B5EF4-FFF2-40B4-BE49-F238E27FC236}">
                <a16:creationId xmlns:a16="http://schemas.microsoft.com/office/drawing/2014/main" id="{3CDFC966-62B8-74A0-578E-57C91E233548}"/>
              </a:ext>
            </a:extLst>
          </p:cNvPr>
          <p:cNvPicPr>
            <a:picLocks noChangeAspect="1"/>
          </p:cNvPicPr>
          <p:nvPr/>
        </p:nvPicPr>
        <p:blipFill>
          <a:blip r:embed="rId2"/>
          <a:stretch>
            <a:fillRect/>
          </a:stretch>
        </p:blipFill>
        <p:spPr>
          <a:xfrm>
            <a:off x="4472191" y="2839783"/>
            <a:ext cx="2598006" cy="3711146"/>
          </a:xfrm>
          <a:prstGeom prst="rect">
            <a:avLst/>
          </a:prstGeom>
        </p:spPr>
      </p:pic>
      <p:pic>
        <p:nvPicPr>
          <p:cNvPr id="8" name="Resim 7" descr="bina, iç mekan, taş, kemer içeren bir resim&#10;&#10;Açıklama otomatik olarak oluşturuldu">
            <a:extLst>
              <a:ext uri="{FF2B5EF4-FFF2-40B4-BE49-F238E27FC236}">
                <a16:creationId xmlns:a16="http://schemas.microsoft.com/office/drawing/2014/main" id="{3AD6E80F-A75B-4ADA-0174-5B54C7ACC597}"/>
              </a:ext>
            </a:extLst>
          </p:cNvPr>
          <p:cNvPicPr>
            <a:picLocks noChangeAspect="1"/>
          </p:cNvPicPr>
          <p:nvPr/>
        </p:nvPicPr>
        <p:blipFill>
          <a:blip r:embed="rId3"/>
          <a:stretch>
            <a:fillRect/>
          </a:stretch>
        </p:blipFill>
        <p:spPr>
          <a:xfrm>
            <a:off x="7532849" y="2776149"/>
            <a:ext cx="4484768" cy="3711146"/>
          </a:xfrm>
          <a:prstGeom prst="rect">
            <a:avLst/>
          </a:prstGeom>
        </p:spPr>
      </p:pic>
    </p:spTree>
    <p:extLst>
      <p:ext uri="{BB962C8B-B14F-4D97-AF65-F5344CB8AC3E}">
        <p14:creationId xmlns:p14="http://schemas.microsoft.com/office/powerpoint/2010/main" val="1885117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çerik Yer Tutucusu 3">
            <a:extLst>
              <a:ext uri="{FF2B5EF4-FFF2-40B4-BE49-F238E27FC236}">
                <a16:creationId xmlns:a16="http://schemas.microsoft.com/office/drawing/2014/main" id="{CE4FB61C-38A0-1ACF-893A-EE5E3A685259}"/>
              </a:ext>
            </a:extLst>
          </p:cNvPr>
          <p:cNvPicPr>
            <a:picLocks noGrp="1" noChangeAspect="1"/>
          </p:cNvPicPr>
          <p:nvPr>
            <p:ph idx="1"/>
          </p:nvPr>
        </p:nvPicPr>
        <p:blipFill>
          <a:blip r:embed="rId2"/>
          <a:stretch>
            <a:fillRect/>
          </a:stretch>
        </p:blipFill>
        <p:spPr>
          <a:xfrm>
            <a:off x="7356296" y="414901"/>
            <a:ext cx="4648125" cy="6028197"/>
          </a:xfrm>
        </p:spPr>
      </p:pic>
      <p:sp>
        <p:nvSpPr>
          <p:cNvPr id="6" name="Metin kutusu 5">
            <a:extLst>
              <a:ext uri="{FF2B5EF4-FFF2-40B4-BE49-F238E27FC236}">
                <a16:creationId xmlns:a16="http://schemas.microsoft.com/office/drawing/2014/main" id="{13D9C924-4A63-B350-3EF3-E8F012BD10B4}"/>
              </a:ext>
            </a:extLst>
          </p:cNvPr>
          <p:cNvSpPr txBox="1"/>
          <p:nvPr/>
        </p:nvSpPr>
        <p:spPr>
          <a:xfrm>
            <a:off x="452064" y="575353"/>
            <a:ext cx="8971908" cy="5262979"/>
          </a:xfrm>
          <a:prstGeom prst="rect">
            <a:avLst/>
          </a:prstGeom>
          <a:noFill/>
        </p:spPr>
        <p:txBody>
          <a:bodyPr wrap="square">
            <a:spAutoFit/>
          </a:bodyPr>
          <a:lstStyle/>
          <a:p>
            <a:pPr algn="l"/>
            <a:r>
              <a:rPr lang="tr-TR" sz="2400" b="0" i="0" u="none" strike="noStrike" baseline="0" dirty="0">
                <a:latin typeface="Fd235633-Identity-H"/>
              </a:rPr>
              <a:t>Emir </a:t>
            </a:r>
            <a:r>
              <a:rPr lang="tr-TR" sz="2400" b="0" i="0" u="none" strike="noStrike" baseline="0" dirty="0" err="1">
                <a:latin typeface="Fd235633-Identity-H"/>
              </a:rPr>
              <a:t>Hayırbek</a:t>
            </a:r>
            <a:r>
              <a:rPr lang="tr-TR" sz="2400" b="0" i="0" u="none" strike="noStrike" baseline="0" dirty="0">
                <a:latin typeface="Fd235633-Identity-H"/>
              </a:rPr>
              <a:t> Türbesi, </a:t>
            </a:r>
            <a:r>
              <a:rPr lang="tr-TR" sz="2400" b="0" i="0" u="none" strike="noStrike" baseline="0" dirty="0">
                <a:latin typeface="Fd311027-Identity-H"/>
              </a:rPr>
              <a:t>Kahire, 1502</a:t>
            </a:r>
          </a:p>
          <a:p>
            <a:pPr algn="l"/>
            <a:r>
              <a:rPr lang="tr-TR" sz="2400" b="0" i="0" u="none" strike="noStrike" baseline="0" dirty="0">
                <a:latin typeface="Fd311027-Identity-H"/>
              </a:rPr>
              <a:t>Emirin kaldığı erken dönem Memlük sarayına</a:t>
            </a:r>
          </a:p>
          <a:p>
            <a:pPr algn="l"/>
            <a:r>
              <a:rPr lang="tr-TR" sz="2400" b="0" i="0" u="none" strike="noStrike" baseline="0" dirty="0">
                <a:latin typeface="Fd311027-Identity-H"/>
              </a:rPr>
              <a:t>·bitişik olan bu türbe, şu anda tamamen</a:t>
            </a:r>
          </a:p>
          <a:p>
            <a:pPr algn="l"/>
            <a:r>
              <a:rPr lang="nn-NO" sz="2400" b="0" i="0" u="none" strike="noStrike" baseline="0" dirty="0">
                <a:latin typeface="Fd311027-Identity-H"/>
              </a:rPr>
              <a:t>harabe halinde olan sarayın (sağda) anıtsal</a:t>
            </a:r>
          </a:p>
          <a:p>
            <a:pPr algn="l"/>
            <a:r>
              <a:rPr lang="tr-TR" sz="2400" b="0" i="0" u="none" strike="noStrike" baseline="0" dirty="0">
                <a:latin typeface="Fd311027-Identity-H"/>
              </a:rPr>
              <a:t>orantılarına denk düşecek şekilde inşa edilmişti.</a:t>
            </a:r>
          </a:p>
          <a:p>
            <a:pPr algn="l"/>
            <a:r>
              <a:rPr lang="tr-TR" sz="2400" b="0" i="0" u="none" strike="noStrike" baseline="0" dirty="0">
                <a:latin typeface="Fd311027-Identity-H"/>
              </a:rPr>
              <a:t>Türbenin eksenleri sokakla aynı hizadaki</a:t>
            </a:r>
          </a:p>
          <a:p>
            <a:pPr algn="l"/>
            <a:r>
              <a:rPr lang="tr-TR" sz="2400" b="0" i="0" u="none" strike="noStrike" baseline="0" dirty="0">
                <a:latin typeface="Fd311027-Identity-H"/>
              </a:rPr>
              <a:t>ana cephe arasında dönerken, iç </a:t>
            </a:r>
            <a:r>
              <a:rPr lang="tr-TR" sz="2400" b="0" i="0" u="none" strike="noStrike" baseline="0" dirty="0" err="1">
                <a:latin typeface="Fd311027-Identity-H"/>
              </a:rPr>
              <a:t>sahın</a:t>
            </a:r>
            <a:endParaRPr lang="tr-TR" sz="2400" b="0" i="0" u="none" strike="noStrike" baseline="0" dirty="0">
              <a:latin typeface="Fd311027-Identity-H"/>
            </a:endParaRPr>
          </a:p>
          <a:p>
            <a:pPr algn="l"/>
            <a:r>
              <a:rPr lang="tr-TR" sz="2400" b="0" i="0" u="none" strike="noStrike" baseline="0" dirty="0">
                <a:latin typeface="Fd311027-Identity-H"/>
              </a:rPr>
              <a:t>Mekke'ye doğru bakar ve yan cephe de aynı</a:t>
            </a:r>
          </a:p>
          <a:p>
            <a:pPr algn="l"/>
            <a:r>
              <a:rPr lang="tr-TR" sz="2400" b="0" i="0" u="none" strike="noStrike" baseline="0" dirty="0">
                <a:latin typeface="Fd311027-Identity-H"/>
              </a:rPr>
              <a:t>doğrultuyu izler. Bu eksen dönüşü sayesinde,</a:t>
            </a:r>
          </a:p>
          <a:p>
            <a:pPr algn="l"/>
            <a:r>
              <a:rPr lang="tr-TR" sz="2400" b="0" i="0" u="none" strike="noStrike" baseline="0" dirty="0">
                <a:latin typeface="Fd311027-Identity-H"/>
              </a:rPr>
              <a:t>yapı bir dizi ilginç basamaklardan oluşmuş</a:t>
            </a:r>
          </a:p>
          <a:p>
            <a:pPr algn="l"/>
            <a:r>
              <a:rPr lang="tr-TR" sz="2400" b="0" i="0" u="none" strike="noStrike" baseline="0" dirty="0">
                <a:latin typeface="Fd311027-Identity-H"/>
              </a:rPr>
              <a:t>bir görünüm arz eder. Cami ve medresenin</a:t>
            </a:r>
          </a:p>
          <a:p>
            <a:pPr algn="l"/>
            <a:r>
              <a:rPr lang="tr-TR" sz="2400" b="0" i="0" u="none" strike="noStrike" baseline="0" dirty="0">
                <a:latin typeface="Fd311027-Identity-H"/>
              </a:rPr>
              <a:t>yukarısında, </a:t>
            </a:r>
            <a:r>
              <a:rPr lang="tr-TR" sz="2400" b="0" i="0" u="none" strike="noStrike" baseline="0" dirty="0" err="1">
                <a:latin typeface="Fd311027-Identity-H"/>
              </a:rPr>
              <a:t>Hayırbek'in</a:t>
            </a:r>
            <a:r>
              <a:rPr lang="tr-TR" sz="2400" b="0" i="0" u="none" strike="noStrike" baseline="0" dirty="0">
                <a:latin typeface="Fd311027-Identity-H"/>
              </a:rPr>
              <a:t> daha sonra</a:t>
            </a:r>
          </a:p>
          <a:p>
            <a:pPr algn="l"/>
            <a:r>
              <a:rPr lang="tr-TR" sz="2400" b="0" i="0" u="none" strike="noStrike" baseline="0" dirty="0">
                <a:latin typeface="Fd311027-Identity-H"/>
              </a:rPr>
              <a:t>m </a:t>
            </a:r>
            <a:r>
              <a:rPr lang="tr-TR" sz="2400" b="0" i="0" u="none" strike="noStrike" baseline="0" dirty="0" err="1">
                <a:latin typeface="Fd311027-Identity-H"/>
              </a:rPr>
              <a:t>inareyle</a:t>
            </a:r>
            <a:r>
              <a:rPr lang="tr-TR" sz="2400" b="0" i="0" u="none" strike="noStrike" baseline="0" dirty="0">
                <a:latin typeface="Fd311027-Identity-H"/>
              </a:rPr>
              <a:t> birlikte yaptırdığı arabesk kubbe</a:t>
            </a:r>
          </a:p>
          <a:p>
            <a:pPr algn="l"/>
            <a:r>
              <a:rPr lang="tr-TR" sz="2400" b="0" i="0" u="none" strike="noStrike" baseline="0" dirty="0">
                <a:latin typeface="Fd311027-Identity-H"/>
              </a:rPr>
              <a:t>kuleleri yükselir.</a:t>
            </a:r>
            <a:endParaRPr lang="tr-TR" sz="2400" dirty="0"/>
          </a:p>
        </p:txBody>
      </p:sp>
    </p:spTree>
    <p:extLst>
      <p:ext uri="{BB962C8B-B14F-4D97-AF65-F5344CB8AC3E}">
        <p14:creationId xmlns:p14="http://schemas.microsoft.com/office/powerpoint/2010/main" val="1494657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1614B4-B0AC-81BC-4F3D-9DA4DB447663}"/>
              </a:ext>
            </a:extLst>
          </p:cNvPr>
          <p:cNvSpPr>
            <a:spLocks noGrp="1"/>
          </p:cNvSpPr>
          <p:nvPr>
            <p:ph type="title"/>
          </p:nvPr>
        </p:nvSpPr>
        <p:spPr/>
        <p:txBody>
          <a:bodyPr/>
          <a:lstStyle/>
          <a:p>
            <a:endParaRPr lang="tr-TR"/>
          </a:p>
        </p:txBody>
      </p:sp>
      <p:pic>
        <p:nvPicPr>
          <p:cNvPr id="4" name="Resim 3">
            <a:extLst>
              <a:ext uri="{FF2B5EF4-FFF2-40B4-BE49-F238E27FC236}">
                <a16:creationId xmlns:a16="http://schemas.microsoft.com/office/drawing/2014/main" id="{1DFB2F33-A90F-D5AD-D75D-221B73CD6EC5}"/>
              </a:ext>
            </a:extLst>
          </p:cNvPr>
          <p:cNvPicPr>
            <a:picLocks noChangeAspect="1"/>
          </p:cNvPicPr>
          <p:nvPr/>
        </p:nvPicPr>
        <p:blipFill>
          <a:blip r:embed="rId2"/>
          <a:stretch>
            <a:fillRect/>
          </a:stretch>
        </p:blipFill>
        <p:spPr>
          <a:xfrm>
            <a:off x="7496712" y="452471"/>
            <a:ext cx="4345663" cy="6286423"/>
          </a:xfrm>
          <a:prstGeom prst="rect">
            <a:avLst/>
          </a:prstGeom>
        </p:spPr>
      </p:pic>
      <p:sp>
        <p:nvSpPr>
          <p:cNvPr id="8" name="Metin kutusu 7">
            <a:extLst>
              <a:ext uri="{FF2B5EF4-FFF2-40B4-BE49-F238E27FC236}">
                <a16:creationId xmlns:a16="http://schemas.microsoft.com/office/drawing/2014/main" id="{BB151CC1-FD06-8C97-0B49-86217F428926}"/>
              </a:ext>
            </a:extLst>
          </p:cNvPr>
          <p:cNvSpPr txBox="1"/>
          <p:nvPr/>
        </p:nvSpPr>
        <p:spPr>
          <a:xfrm>
            <a:off x="565078" y="1284270"/>
            <a:ext cx="5835722" cy="4893647"/>
          </a:xfrm>
          <a:prstGeom prst="rect">
            <a:avLst/>
          </a:prstGeom>
          <a:noFill/>
        </p:spPr>
        <p:txBody>
          <a:bodyPr wrap="square">
            <a:spAutoFit/>
          </a:bodyPr>
          <a:lstStyle/>
          <a:p>
            <a:pPr algn="l"/>
            <a:r>
              <a:rPr lang="tr-TR" sz="2400" b="0" i="0" u="none" strike="noStrike" baseline="0" dirty="0">
                <a:latin typeface="Fd235633-Identity-H"/>
              </a:rPr>
              <a:t>Sultan </a:t>
            </a:r>
            <a:r>
              <a:rPr lang="tr-TR" sz="2400" b="0" i="0" u="none" strike="noStrike" baseline="0" dirty="0" err="1">
                <a:latin typeface="Fd235633-Identity-H"/>
              </a:rPr>
              <a:t>Kalavun</a:t>
            </a:r>
            <a:r>
              <a:rPr lang="tr-TR" sz="2400" b="0" i="0" u="none" strike="noStrike" baseline="0" dirty="0">
                <a:latin typeface="Fd235633-Identity-H"/>
              </a:rPr>
              <a:t> Külliyesi'nin cephesi,</a:t>
            </a:r>
          </a:p>
          <a:p>
            <a:pPr algn="l"/>
            <a:r>
              <a:rPr lang="it-IT" sz="2400" b="0" i="0" u="none" strike="noStrike" baseline="0" dirty="0">
                <a:latin typeface="Fd235633-Identity-H"/>
              </a:rPr>
              <a:t>türbesi ve minaresi, </a:t>
            </a:r>
            <a:r>
              <a:rPr lang="it-IT" sz="2400" b="0" i="0" u="none" strike="noStrike" baseline="0" dirty="0">
                <a:latin typeface="Fd311027-Identity-H"/>
              </a:rPr>
              <a:t>1284/85</a:t>
            </a:r>
          </a:p>
          <a:p>
            <a:pPr algn="l"/>
            <a:r>
              <a:rPr lang="tr-TR" sz="2400" b="0" i="0" u="none" strike="noStrike" baseline="0" dirty="0">
                <a:latin typeface="Fd311027-Identity-H"/>
              </a:rPr>
              <a:t>Bir medrese ve türbeyi kapsayan bu külliyede</a:t>
            </a:r>
          </a:p>
          <a:p>
            <a:pPr algn="l"/>
            <a:r>
              <a:rPr lang="tr-TR" sz="2400" b="0" i="0" u="none" strike="noStrike" baseline="0" dirty="0">
                <a:latin typeface="Fd311027-Identity-H"/>
              </a:rPr>
              <a:t>eskiden bir hastane de vardı. Kısmen askeri seferlerde tutsak alınan kölelerin çalıştırılması,</a:t>
            </a:r>
          </a:p>
          <a:p>
            <a:pPr algn="l"/>
            <a:r>
              <a:rPr lang="tr-TR" sz="2400" b="0" i="0" u="none" strike="noStrike" baseline="0" dirty="0">
                <a:latin typeface="Fd311027-Identity-H"/>
              </a:rPr>
              <a:t>kısmen de yıkık Fatımi saraylarından elde edilen yapı malzemelerinin kullanılması 1 3 ay gibi çok kısa bir sürede tamamlanmasını</a:t>
            </a:r>
          </a:p>
          <a:p>
            <a:pPr algn="l"/>
            <a:r>
              <a:rPr lang="tr-TR" sz="2400" b="0" i="0" u="none" strike="noStrike" baseline="0" dirty="0">
                <a:latin typeface="Fd311027-Identity-H"/>
              </a:rPr>
              <a:t>Cephedeki sivri kemer girintilerinin :</a:t>
            </a:r>
          </a:p>
          <a:p>
            <a:pPr algn="l"/>
            <a:r>
              <a:rPr lang="tr-TR" sz="2400" b="0" i="0" u="none" strike="noStrike" baseline="0" dirty="0">
                <a:latin typeface="Fd311027-Identity-H"/>
              </a:rPr>
              <a:t>plastik işlenişi ve içlerine gömülmüş</a:t>
            </a:r>
          </a:p>
          <a:p>
            <a:pPr algn="l"/>
            <a:r>
              <a:rPr lang="tr-TR" sz="2400" b="0" i="0" u="none" strike="noStrike" baseline="0" dirty="0">
                <a:latin typeface="Fd311027-Identity-H"/>
              </a:rPr>
              <a:t>penceresinin biçimi muhtemelen Ha</a:t>
            </a:r>
          </a:p>
          <a:p>
            <a:pPr algn="l"/>
            <a:r>
              <a:rPr lang="tr-TR" sz="2400" b="0" i="0" u="none" strike="noStrike" baseline="0" dirty="0" err="1">
                <a:latin typeface="Fd311027-Identity-H"/>
              </a:rPr>
              <a:t>tardığı</a:t>
            </a:r>
            <a:r>
              <a:rPr lang="tr-TR" sz="2400" b="0" i="0" u="none" strike="noStrike" baseline="0" dirty="0">
                <a:latin typeface="Fd311027-Identity-H"/>
              </a:rPr>
              <a:t> Batı etkilerini akla getirir.</a:t>
            </a:r>
            <a:endParaRPr lang="tr-TR" sz="2400" dirty="0"/>
          </a:p>
        </p:txBody>
      </p:sp>
    </p:spTree>
    <p:extLst>
      <p:ext uri="{BB962C8B-B14F-4D97-AF65-F5344CB8AC3E}">
        <p14:creationId xmlns:p14="http://schemas.microsoft.com/office/powerpoint/2010/main" val="3268370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622ED4-C500-467B-B6A6-57E18783C416}"/>
              </a:ext>
            </a:extLst>
          </p:cNvPr>
          <p:cNvSpPr>
            <a:spLocks noGrp="1"/>
          </p:cNvSpPr>
          <p:nvPr>
            <p:ph type="title"/>
          </p:nvPr>
        </p:nvSpPr>
        <p:spPr/>
        <p:txBody>
          <a:bodyPr/>
          <a:lstStyle/>
          <a:p>
            <a:endParaRPr lang="tr-TR"/>
          </a:p>
        </p:txBody>
      </p:sp>
      <p:sp>
        <p:nvSpPr>
          <p:cNvPr id="4" name="İçerik Yer Tutucusu 3">
            <a:extLst>
              <a:ext uri="{FF2B5EF4-FFF2-40B4-BE49-F238E27FC236}">
                <a16:creationId xmlns:a16="http://schemas.microsoft.com/office/drawing/2014/main" id="{18FA6727-010E-2814-89FF-F87CC8265F90}"/>
              </a:ext>
            </a:extLst>
          </p:cNvPr>
          <p:cNvSpPr>
            <a:spLocks noGrp="1"/>
          </p:cNvSpPr>
          <p:nvPr>
            <p:ph idx="1"/>
          </p:nvPr>
        </p:nvSpPr>
        <p:spPr/>
        <p:txBody>
          <a:bodyPr/>
          <a:lstStyle/>
          <a:p>
            <a:endParaRPr lang="tr-TR" dirty="0"/>
          </a:p>
        </p:txBody>
      </p:sp>
      <p:pic>
        <p:nvPicPr>
          <p:cNvPr id="8" name="Resim 7">
            <a:extLst>
              <a:ext uri="{FF2B5EF4-FFF2-40B4-BE49-F238E27FC236}">
                <a16:creationId xmlns:a16="http://schemas.microsoft.com/office/drawing/2014/main" id="{E14854B1-34BC-1336-3DF1-A582ADE652EA}"/>
              </a:ext>
            </a:extLst>
          </p:cNvPr>
          <p:cNvPicPr>
            <a:picLocks noChangeAspect="1"/>
          </p:cNvPicPr>
          <p:nvPr/>
        </p:nvPicPr>
        <p:blipFill>
          <a:blip r:embed="rId2"/>
          <a:stretch>
            <a:fillRect/>
          </a:stretch>
        </p:blipFill>
        <p:spPr>
          <a:xfrm>
            <a:off x="5619227" y="1964351"/>
            <a:ext cx="5926238" cy="3812875"/>
          </a:xfrm>
          <a:prstGeom prst="rect">
            <a:avLst/>
          </a:prstGeom>
        </p:spPr>
      </p:pic>
      <p:sp>
        <p:nvSpPr>
          <p:cNvPr id="10" name="Metin kutusu 9">
            <a:extLst>
              <a:ext uri="{FF2B5EF4-FFF2-40B4-BE49-F238E27FC236}">
                <a16:creationId xmlns:a16="http://schemas.microsoft.com/office/drawing/2014/main" id="{E79051B3-EE84-EF9C-7152-67A1BDF084C9}"/>
              </a:ext>
            </a:extLst>
          </p:cNvPr>
          <p:cNvSpPr txBox="1"/>
          <p:nvPr/>
        </p:nvSpPr>
        <p:spPr>
          <a:xfrm>
            <a:off x="1140431" y="1469204"/>
            <a:ext cx="8006137" cy="5016758"/>
          </a:xfrm>
          <a:prstGeom prst="rect">
            <a:avLst/>
          </a:prstGeom>
          <a:noFill/>
        </p:spPr>
        <p:txBody>
          <a:bodyPr wrap="square">
            <a:spAutoFit/>
          </a:bodyPr>
          <a:lstStyle/>
          <a:p>
            <a:pPr algn="l"/>
            <a:r>
              <a:rPr lang="fi-FI" sz="2000" b="0" i="0" u="none" strike="noStrike" baseline="0" dirty="0">
                <a:latin typeface="Fd235633-Identity-H"/>
              </a:rPr>
              <a:t>Kalavun Türbesi'nin kubbesi, </a:t>
            </a:r>
            <a:r>
              <a:rPr lang="fi-FI" sz="2000" b="0" i="0" u="none" strike="noStrike" baseline="0" dirty="0">
                <a:latin typeface="Fd311027-Identity-H"/>
              </a:rPr>
              <a:t>1 284/85</a:t>
            </a:r>
          </a:p>
          <a:p>
            <a:pPr algn="l"/>
            <a:r>
              <a:rPr lang="tr-TR" sz="2000" b="0" i="0" u="none" strike="noStrike" baseline="0" dirty="0">
                <a:latin typeface="Fd311027-Identity-H"/>
              </a:rPr>
              <a:t>Kahire türbelerinin alışılmış kare planının,</a:t>
            </a:r>
          </a:p>
          <a:p>
            <a:pPr algn="l"/>
            <a:r>
              <a:rPr lang="tr-TR" sz="2000" b="0" i="0" u="none" strike="noStrike" baseline="0" dirty="0" err="1">
                <a:latin typeface="Fd311027-Identity-H"/>
              </a:rPr>
              <a:t>Kalavun</a:t>
            </a:r>
            <a:r>
              <a:rPr lang="tr-TR" sz="2000" b="0" i="0" u="none" strike="noStrike" baseline="0" dirty="0">
                <a:latin typeface="Fd311027-Identity-H"/>
              </a:rPr>
              <a:t> Türbesi'nde devasa dört kolondan</a:t>
            </a:r>
          </a:p>
          <a:p>
            <a:pPr algn="l"/>
            <a:r>
              <a:rPr lang="tr-TR" sz="2000" b="0" i="0" u="none" strike="noStrike" baseline="0" dirty="0">
                <a:latin typeface="Fd311027-Identity-H"/>
              </a:rPr>
              <a:t>ve dört payandadan oluşan bir sekizgen yaratacak</a:t>
            </a:r>
          </a:p>
          <a:p>
            <a:pPr algn="l"/>
            <a:r>
              <a:rPr lang="tr-TR" sz="2000" b="0" i="0" u="none" strike="noStrike" baseline="0" dirty="0">
                <a:latin typeface="Fd311027-Identity-H"/>
              </a:rPr>
              <a:t>şekilde uyarlandığı görülür. Dış duvarlardan</a:t>
            </a:r>
          </a:p>
          <a:p>
            <a:pPr algn="l"/>
            <a:r>
              <a:rPr lang="tr-TR" sz="2000" b="0" i="0" u="none" strike="noStrike" baseline="0" dirty="0">
                <a:latin typeface="Fd311027-Identity-H"/>
              </a:rPr>
              <a:t>daha yüksek olan bu destekler, bir</a:t>
            </a:r>
          </a:p>
          <a:p>
            <a:pPr algn="l"/>
            <a:r>
              <a:rPr lang="tr-TR" sz="2000" b="0" i="0" u="none" strike="noStrike" baseline="0" dirty="0">
                <a:latin typeface="Fd311027-Identity-H"/>
              </a:rPr>
              <a:t>dizi pencerenin sıralandığı kasnağı ve onların</a:t>
            </a:r>
          </a:p>
          <a:p>
            <a:pPr algn="l"/>
            <a:r>
              <a:rPr lang="tr-TR" sz="2000" b="0" i="0" u="none" strike="noStrike" baseline="0" dirty="0">
                <a:latin typeface="Fd311027-Identity-H"/>
              </a:rPr>
              <a:t>yukarısındaki kubbeyi ayakta tutar. Erken</a:t>
            </a:r>
          </a:p>
          <a:p>
            <a:pPr algn="l"/>
            <a:r>
              <a:rPr lang="tr-TR" sz="2000" b="0" i="0" u="none" strike="noStrike" baseline="0" dirty="0">
                <a:latin typeface="Fd311027-Identity-H"/>
              </a:rPr>
              <a:t>dönem İslam mimarisinin seçkin eserlerinden</a:t>
            </a:r>
          </a:p>
          <a:p>
            <a:pPr algn="l"/>
            <a:r>
              <a:rPr lang="tr-TR" sz="2000" b="0" i="0" u="none" strike="noStrike" baseline="0" dirty="0">
                <a:latin typeface="Fd311027-Identity-H"/>
              </a:rPr>
              <a:t>biri olan Kudüs'teki </a:t>
            </a:r>
            <a:r>
              <a:rPr lang="tr-TR" sz="2000" b="0" i="0" u="none" strike="noStrike" baseline="0" dirty="0" err="1">
                <a:latin typeface="Fd311027-Identity-H"/>
              </a:rPr>
              <a:t>Kubbetü's</a:t>
            </a:r>
            <a:r>
              <a:rPr lang="tr-TR" sz="2000" b="0" i="0" u="none" strike="noStrike" baseline="0" dirty="0">
                <a:latin typeface="Fd311027-Identity-H"/>
              </a:rPr>
              <a:t>-Sahra</a:t>
            </a:r>
          </a:p>
          <a:p>
            <a:pPr algn="l"/>
            <a:r>
              <a:rPr lang="tr-TR" sz="2000" b="0" i="0" u="none" strike="noStrike" baseline="0" dirty="0">
                <a:latin typeface="Fd311027-Identity-H"/>
              </a:rPr>
              <a:t>(69 1 /92) bu istisnai ikili yapı için model oluşturmuştur.</a:t>
            </a:r>
          </a:p>
          <a:p>
            <a:pPr algn="l"/>
            <a:r>
              <a:rPr lang="tr-TR" sz="2000" b="0" i="0" u="none" strike="noStrike" baseline="0" dirty="0">
                <a:latin typeface="Fd311027-Identity-H"/>
              </a:rPr>
              <a:t>İç mekanı bezemesi de, özellikle</a:t>
            </a:r>
          </a:p>
          <a:p>
            <a:pPr algn="l"/>
            <a:r>
              <a:rPr lang="tr-TR" sz="2000" b="0" i="0" u="none" strike="noStrike" baseline="0" dirty="0">
                <a:latin typeface="Fd311027-Identity-H"/>
              </a:rPr>
              <a:t>süpürgeliğin renkli mermer kaplaması, sekizgen</a:t>
            </a:r>
          </a:p>
          <a:p>
            <a:pPr algn="l"/>
            <a:r>
              <a:rPr lang="tr-TR" sz="2000" b="0" i="0" u="none" strike="noStrike" baseline="0" dirty="0">
                <a:latin typeface="Fd311027-Identity-H"/>
              </a:rPr>
              <a:t>yapının kemerlerindeki ve pencerelerdeki</a:t>
            </a:r>
          </a:p>
          <a:p>
            <a:pPr algn="l"/>
            <a:r>
              <a:rPr lang="tr-TR" sz="2000" b="0" i="0" u="none" strike="noStrike" baseline="0" dirty="0">
                <a:latin typeface="Fd311027-Identity-H"/>
              </a:rPr>
              <a:t>zengin alçı sıva süsleri açısından dikkat</a:t>
            </a:r>
          </a:p>
          <a:p>
            <a:pPr algn="l"/>
            <a:r>
              <a:rPr lang="tr-TR" sz="2000" b="0" i="0" u="none" strike="noStrike" baseline="0" dirty="0">
                <a:latin typeface="Fd311027-Identity-H"/>
              </a:rPr>
              <a:t>çekicidir.</a:t>
            </a:r>
            <a:endParaRPr lang="tr-TR" sz="2000" dirty="0"/>
          </a:p>
        </p:txBody>
      </p:sp>
    </p:spTree>
    <p:extLst>
      <p:ext uri="{BB962C8B-B14F-4D97-AF65-F5344CB8AC3E}">
        <p14:creationId xmlns:p14="http://schemas.microsoft.com/office/powerpoint/2010/main" val="2870168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73EBD1A-ECFD-305C-B2B3-5A445311A911}"/>
              </a:ext>
            </a:extLst>
          </p:cNvPr>
          <p:cNvPicPr>
            <a:picLocks noChangeAspect="1"/>
          </p:cNvPicPr>
          <p:nvPr/>
        </p:nvPicPr>
        <p:blipFill rotWithShape="1">
          <a:blip r:embed="rId2"/>
          <a:srcRect l="2254" t="14147"/>
          <a:stretch/>
        </p:blipFill>
        <p:spPr>
          <a:xfrm>
            <a:off x="5946820" y="1248073"/>
            <a:ext cx="6245180" cy="3954824"/>
          </a:xfrm>
          <a:prstGeom prst="rect">
            <a:avLst/>
          </a:prstGeom>
        </p:spPr>
      </p:pic>
      <p:sp>
        <p:nvSpPr>
          <p:cNvPr id="6" name="Metin kutusu 5">
            <a:extLst>
              <a:ext uri="{FF2B5EF4-FFF2-40B4-BE49-F238E27FC236}">
                <a16:creationId xmlns:a16="http://schemas.microsoft.com/office/drawing/2014/main" id="{3E3F5DBD-75FC-E31F-5D0F-E1F0F588D981}"/>
              </a:ext>
            </a:extLst>
          </p:cNvPr>
          <p:cNvSpPr txBox="1"/>
          <p:nvPr/>
        </p:nvSpPr>
        <p:spPr>
          <a:xfrm>
            <a:off x="226031" y="503435"/>
            <a:ext cx="5720789" cy="6001643"/>
          </a:xfrm>
          <a:prstGeom prst="rect">
            <a:avLst/>
          </a:prstGeom>
          <a:noFill/>
        </p:spPr>
        <p:txBody>
          <a:bodyPr wrap="square">
            <a:spAutoFit/>
          </a:bodyPr>
          <a:lstStyle/>
          <a:p>
            <a:pPr algn="l"/>
            <a:r>
              <a:rPr lang="tr-TR" sz="2400" b="0" i="0" u="none" strike="noStrike" baseline="0" dirty="0">
                <a:latin typeface="Fd235633-Identity-H"/>
              </a:rPr>
              <a:t>Kahire'nin Doğu </a:t>
            </a:r>
            <a:r>
              <a:rPr lang="tr-TR" sz="2400" b="0" i="0" u="none" strike="noStrike" baseline="0" dirty="0" err="1">
                <a:latin typeface="Fd235633-Identity-H"/>
              </a:rPr>
              <a:t>Mezarhğı'ndaki</a:t>
            </a:r>
            <a:r>
              <a:rPr lang="tr-TR" sz="2400" b="0" i="0" u="none" strike="noStrike" baseline="0" dirty="0">
                <a:latin typeface="Fd235633-Identity-H"/>
              </a:rPr>
              <a:t> Sultan </a:t>
            </a:r>
            <a:r>
              <a:rPr lang="tr-TR" sz="2400" b="0" i="0" u="none" strike="noStrike" baseline="0" dirty="0" err="1">
                <a:latin typeface="Fd235633-Identity-H"/>
              </a:rPr>
              <a:t>Farac</a:t>
            </a:r>
            <a:r>
              <a:rPr lang="tr-TR" sz="2400" b="0" i="0" u="none" strike="noStrike" baseline="0" dirty="0">
                <a:latin typeface="Fd235633-Identity-H"/>
              </a:rPr>
              <a:t> bin </a:t>
            </a:r>
            <a:r>
              <a:rPr lang="tr-TR" sz="2400" b="0" i="0" u="none" strike="noStrike" baseline="0" dirty="0" err="1">
                <a:latin typeface="Fd235633-Identity-H"/>
              </a:rPr>
              <a:t>Berkuk</a:t>
            </a:r>
            <a:r>
              <a:rPr lang="tr-TR" sz="2400" dirty="0">
                <a:latin typeface="Fd235633-Identity-H"/>
              </a:rPr>
              <a:t> </a:t>
            </a:r>
            <a:r>
              <a:rPr lang="tr-TR" sz="2400" b="0" i="0" u="none" strike="noStrike" baseline="0" dirty="0" err="1">
                <a:latin typeface="Fd235633-Identity-H"/>
              </a:rPr>
              <a:t>Hangahı</a:t>
            </a:r>
            <a:r>
              <a:rPr lang="tr-TR" sz="2400" b="0" i="0" u="none" strike="noStrike" baseline="0" dirty="0">
                <a:latin typeface="Fd235633-Identity-H"/>
              </a:rPr>
              <a:t>, </a:t>
            </a:r>
            <a:r>
              <a:rPr lang="tr-TR" sz="2400" b="0" i="0" u="none" strike="noStrike" baseline="0" dirty="0">
                <a:latin typeface="Fd311027-Identity-H"/>
              </a:rPr>
              <a:t>kıble tarafının dışarıdan görünüşü ve girişin önündeki</a:t>
            </a:r>
          </a:p>
          <a:p>
            <a:pPr algn="l"/>
            <a:r>
              <a:rPr lang="tr-TR" sz="2400" b="0" i="0" u="none" strike="noStrike" baseline="0" dirty="0">
                <a:latin typeface="Fd311027-Identity-H"/>
              </a:rPr>
              <a:t>revaklı iç avlu, 1400- 1411</a:t>
            </a:r>
          </a:p>
          <a:p>
            <a:pPr algn="l"/>
            <a:r>
              <a:rPr lang="tr-TR" sz="2400" b="0" i="0" u="none" strike="noStrike" baseline="0" dirty="0">
                <a:latin typeface="Fd311027-Identity-H"/>
              </a:rPr>
              <a:t>Kıble tarafında namaz bölmesinin üstünde küçük bir bağdadi kubbe</a:t>
            </a:r>
          </a:p>
          <a:p>
            <a:pPr algn="l"/>
            <a:r>
              <a:rPr lang="tr-TR" sz="2400" b="0" i="0" u="none" strike="noStrike" baseline="0" dirty="0">
                <a:latin typeface="Fd311027-Identity-H"/>
              </a:rPr>
              <a:t>yer alırken, köşelerdeki türbeleri nispeten geniş kubbeler örter. Bunlar ortadaki tuğla kubbenin tersine tamamen taştan yapılmış</a:t>
            </a:r>
          </a:p>
          <a:p>
            <a:pPr algn="l"/>
            <a:r>
              <a:rPr lang="tr-TR" sz="2400" b="0" i="0" u="none" strike="noStrike" baseline="0" dirty="0">
                <a:latin typeface="Fd311027-Identity-H"/>
              </a:rPr>
              <a:t>ve 15. yüzyıl ortalarına kadar kubbelerde yaygın olarak kullanılan zikzak çıta deseniyle bezenmiştir. Külliyenin karşı tarafındaki giriş yerinde, türbe kubbelerine denk düşen iki minare yükselir.</a:t>
            </a:r>
          </a:p>
          <a:p>
            <a:pPr algn="l"/>
            <a:r>
              <a:rPr lang="tr-TR" sz="2400" b="0" i="0" u="none" strike="noStrike" baseline="0" dirty="0">
                <a:latin typeface="Fd311027-Identity-H"/>
              </a:rPr>
              <a:t>Bu minareler de zengin taş işçiliği bezemeleri taşır.</a:t>
            </a:r>
            <a:endParaRPr lang="tr-TR" sz="2400" dirty="0"/>
          </a:p>
        </p:txBody>
      </p:sp>
    </p:spTree>
    <p:extLst>
      <p:ext uri="{BB962C8B-B14F-4D97-AF65-F5344CB8AC3E}">
        <p14:creationId xmlns:p14="http://schemas.microsoft.com/office/powerpoint/2010/main" val="8992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F65DF5-E3FF-61CC-1EC2-100E7356F209}"/>
              </a:ext>
            </a:extLst>
          </p:cNvPr>
          <p:cNvSpPr>
            <a:spLocks noGrp="1"/>
          </p:cNvSpPr>
          <p:nvPr>
            <p:ph type="title"/>
          </p:nvPr>
        </p:nvSpPr>
        <p:spPr/>
        <p:txBody>
          <a:bodyPr/>
          <a:lstStyle/>
          <a:p>
            <a:r>
              <a:rPr lang="tr-TR" dirty="0"/>
              <a:t>Temel Kaynaklar (sunuya ait)</a:t>
            </a:r>
          </a:p>
        </p:txBody>
      </p:sp>
      <p:sp>
        <p:nvSpPr>
          <p:cNvPr id="3" name="İçerik Yer Tutucusu 2">
            <a:extLst>
              <a:ext uri="{FF2B5EF4-FFF2-40B4-BE49-F238E27FC236}">
                <a16:creationId xmlns:a16="http://schemas.microsoft.com/office/drawing/2014/main" id="{DBCE3827-52AC-8078-C21E-DACC02C43E75}"/>
              </a:ext>
            </a:extLst>
          </p:cNvPr>
          <p:cNvSpPr>
            <a:spLocks noGrp="1"/>
          </p:cNvSpPr>
          <p:nvPr>
            <p:ph idx="1"/>
          </p:nvPr>
        </p:nvSpPr>
        <p:spPr/>
        <p:txBody>
          <a:bodyPr/>
          <a:lstStyle/>
          <a:p>
            <a:r>
              <a:rPr lang="tr-TR" dirty="0" err="1">
                <a:effectLst/>
                <a:latin typeface="Verdana" panose="020B0604030504040204" pitchFamily="34" charset="0"/>
                <a:ea typeface="Calibri" panose="020F0502020204030204" pitchFamily="34" charset="0"/>
                <a:cs typeface="TimesNewRomanPSMT"/>
              </a:rPr>
              <a:t>Hattstein</a:t>
            </a:r>
            <a:r>
              <a:rPr lang="tr-TR" dirty="0">
                <a:effectLst/>
                <a:latin typeface="Verdana" panose="020B0604030504040204" pitchFamily="34" charset="0"/>
                <a:ea typeface="Calibri" panose="020F0502020204030204" pitchFamily="34" charset="0"/>
                <a:cs typeface="TimesNewRomanPSMT"/>
              </a:rPr>
              <a:t>, Markus, Peter </a:t>
            </a:r>
            <a:r>
              <a:rPr lang="tr-TR" dirty="0" err="1">
                <a:effectLst/>
                <a:latin typeface="Verdana" panose="020B0604030504040204" pitchFamily="34" charset="0"/>
                <a:ea typeface="Calibri" panose="020F0502020204030204" pitchFamily="34" charset="0"/>
                <a:cs typeface="TimesNewRomanPSMT"/>
              </a:rPr>
              <a:t>Delius</a:t>
            </a:r>
            <a:r>
              <a:rPr lang="tr-TR" dirty="0">
                <a:latin typeface="Verdana" panose="020B0604030504040204" pitchFamily="34" charset="0"/>
                <a:ea typeface="Calibri" panose="020F0502020204030204" pitchFamily="34" charset="0"/>
                <a:cs typeface="TimesNewRomanPSMT"/>
              </a:rPr>
              <a:t>, </a:t>
            </a:r>
            <a:r>
              <a:rPr lang="tr-TR" dirty="0">
                <a:effectLst/>
                <a:latin typeface="Verdana" panose="020B0604030504040204" pitchFamily="34" charset="0"/>
                <a:ea typeface="Calibri" panose="020F0502020204030204" pitchFamily="34" charset="0"/>
                <a:cs typeface="TimesNewRomanPSMT"/>
              </a:rPr>
              <a:t>İslam: Sanatı ve Mimarisi, Literatür, İstanbul, 2005.</a:t>
            </a:r>
            <a:endParaRPr lang="tr-TR" dirty="0">
              <a:effectLst/>
              <a:latin typeface="Verdana" panose="020B0604030504040204" pitchFamily="34" charset="0"/>
              <a:ea typeface="Times New Roman" panose="02020603050405020304" pitchFamily="18" charset="0"/>
              <a:cs typeface="Times New Roman" panose="02020603050405020304" pitchFamily="18" charset="0"/>
            </a:endParaRPr>
          </a:p>
          <a:p>
            <a:r>
              <a:rPr lang="tr-TR" dirty="0"/>
              <a:t>Archnet.org</a:t>
            </a:r>
          </a:p>
          <a:p>
            <a:r>
              <a:rPr lang="tr-TR" dirty="0" err="1"/>
              <a:t>Metropolian</a:t>
            </a:r>
            <a:r>
              <a:rPr lang="tr-TR" dirty="0"/>
              <a:t> </a:t>
            </a:r>
            <a:r>
              <a:rPr lang="tr-TR" dirty="0" err="1"/>
              <a:t>Museum</a:t>
            </a:r>
            <a:endParaRPr lang="tr-TR" dirty="0"/>
          </a:p>
          <a:p>
            <a:endParaRPr lang="tr-TR" dirty="0"/>
          </a:p>
        </p:txBody>
      </p:sp>
    </p:spTree>
    <p:extLst>
      <p:ext uri="{BB962C8B-B14F-4D97-AF65-F5344CB8AC3E}">
        <p14:creationId xmlns:p14="http://schemas.microsoft.com/office/powerpoint/2010/main" val="3432053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F61AC25A-ADD1-61CA-B34C-CA23986D1892}"/>
              </a:ext>
            </a:extLst>
          </p:cNvPr>
          <p:cNvSpPr txBox="1"/>
          <p:nvPr/>
        </p:nvSpPr>
        <p:spPr>
          <a:xfrm>
            <a:off x="3000053" y="4520629"/>
            <a:ext cx="6235985" cy="338554"/>
          </a:xfrm>
          <a:prstGeom prst="rect">
            <a:avLst/>
          </a:prstGeom>
          <a:noFill/>
        </p:spPr>
        <p:txBody>
          <a:bodyPr wrap="square">
            <a:spAutoFit/>
          </a:bodyPr>
          <a:lstStyle/>
          <a:p>
            <a:pPr algn="l"/>
            <a:r>
              <a:rPr lang="tr-TR" sz="800" b="0" i="0" u="none" strike="noStrike" baseline="0" dirty="0">
                <a:solidFill>
                  <a:srgbClr val="F9B540"/>
                </a:solidFill>
                <a:latin typeface="Fd162067-Identity-H"/>
              </a:rPr>
              <a:t>- </a:t>
            </a:r>
            <a:r>
              <a:rPr lang="tr-TR" sz="800" b="0" i="0" u="none" strike="noStrike" baseline="0" dirty="0">
                <a:solidFill>
                  <a:srgbClr val="352F17"/>
                </a:solidFill>
                <a:latin typeface="Fd162067-Identity-H"/>
              </a:rPr>
              <a:t>Geçici olarak </a:t>
            </a:r>
            <a:r>
              <a:rPr lang="tr-TR" sz="800" b="0" i="0" u="none" strike="noStrike" baseline="0" dirty="0" err="1">
                <a:solidFill>
                  <a:srgbClr val="352F17"/>
                </a:solidFill>
                <a:latin typeface="Fd162067-Identity-H"/>
              </a:rPr>
              <a:t>Aglebi</a:t>
            </a:r>
            <a:r>
              <a:rPr lang="tr-TR" sz="800" b="0" i="0" u="none" strike="noStrike" baseline="0" dirty="0">
                <a:solidFill>
                  <a:srgbClr val="352F17"/>
                </a:solidFill>
                <a:latin typeface="Fd162067-Identity-H"/>
              </a:rPr>
              <a:t> yönetimine giren bölgeler</a:t>
            </a:r>
          </a:p>
          <a:p>
            <a:pPr algn="l"/>
            <a:r>
              <a:rPr lang="tr-TR" sz="800" b="0" i="0" u="none" strike="noStrike" baseline="0" dirty="0">
                <a:solidFill>
                  <a:srgbClr val="342F17"/>
                </a:solidFill>
                <a:latin typeface="Fd559339-Identity-H"/>
              </a:rPr>
              <a:t>9. </a:t>
            </a:r>
            <a:r>
              <a:rPr lang="tr-TR" sz="800" b="0" i="0" u="none" strike="noStrike" baseline="0" dirty="0">
                <a:solidFill>
                  <a:srgbClr val="342F17"/>
                </a:solidFill>
                <a:latin typeface="Fd162067-Identity-H"/>
              </a:rPr>
              <a:t>yüzyılda </a:t>
            </a:r>
            <a:r>
              <a:rPr lang="tr-TR" sz="800" b="0" i="0" u="none" strike="noStrike" baseline="0" dirty="0" err="1">
                <a:solidFill>
                  <a:srgbClr val="342F17"/>
                </a:solidFill>
                <a:latin typeface="Fd162067-Identity-H"/>
              </a:rPr>
              <a:t>Aglebi</a:t>
            </a:r>
            <a:r>
              <a:rPr lang="tr-TR" sz="800" b="0" i="0" u="none" strike="noStrike" baseline="0" dirty="0">
                <a:solidFill>
                  <a:srgbClr val="342F17"/>
                </a:solidFill>
                <a:latin typeface="Fd162067-Identity-H"/>
              </a:rPr>
              <a:t> topraklan</a:t>
            </a:r>
            <a:endParaRPr lang="tr-TR" dirty="0"/>
          </a:p>
        </p:txBody>
      </p:sp>
      <p:pic>
        <p:nvPicPr>
          <p:cNvPr id="8" name="İçerik Yer Tutucusu 7">
            <a:extLst>
              <a:ext uri="{FF2B5EF4-FFF2-40B4-BE49-F238E27FC236}">
                <a16:creationId xmlns:a16="http://schemas.microsoft.com/office/drawing/2014/main" id="{1895E863-55E7-0E0B-00CA-3CD36E12AB5B}"/>
              </a:ext>
            </a:extLst>
          </p:cNvPr>
          <p:cNvPicPr>
            <a:picLocks noGrp="1" noChangeAspect="1"/>
          </p:cNvPicPr>
          <p:nvPr>
            <p:ph idx="1"/>
          </p:nvPr>
        </p:nvPicPr>
        <p:blipFill rotWithShape="1">
          <a:blip r:embed="rId2"/>
          <a:srcRect l="-1" r="-2062" b="16349"/>
          <a:stretch/>
        </p:blipFill>
        <p:spPr>
          <a:xfrm>
            <a:off x="556357" y="123290"/>
            <a:ext cx="8813674" cy="4735893"/>
          </a:xfrm>
        </p:spPr>
      </p:pic>
    </p:spTree>
    <p:extLst>
      <p:ext uri="{BB962C8B-B14F-4D97-AF65-F5344CB8AC3E}">
        <p14:creationId xmlns:p14="http://schemas.microsoft.com/office/powerpoint/2010/main" val="3731695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545EBEE-10A5-DCB3-78A7-66BC793BD23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tr-TR" sz="2400" b="0" i="0" dirty="0">
                <a:solidFill>
                  <a:srgbClr val="E16328"/>
                </a:solidFill>
                <a:effectLst/>
                <a:latin typeface="Calibri" panose="020F0502020204030204" pitchFamily="34" charset="0"/>
              </a:rPr>
              <a:t>Ortadoğu, Mısır, Hicaz, Yemen ve Kuzey Afrika’da hüküm süren bir Türk devleti (1171-1462).</a:t>
            </a:r>
            <a:endParaRPr lang="en-US" sz="2400" kern="1200" dirty="0">
              <a:solidFill>
                <a:srgbClr val="FFFFFF"/>
              </a:solidFill>
              <a:latin typeface="+mj-lt"/>
              <a:ea typeface="+mj-ea"/>
              <a:cs typeface="+mj-cs"/>
            </a:endParaRPr>
          </a:p>
        </p:txBody>
      </p:sp>
      <p:pic>
        <p:nvPicPr>
          <p:cNvPr id="11" name="Resim 10">
            <a:extLst>
              <a:ext uri="{FF2B5EF4-FFF2-40B4-BE49-F238E27FC236}">
                <a16:creationId xmlns:a16="http://schemas.microsoft.com/office/drawing/2014/main" id="{9E6AE35E-4D50-6F6B-AEC6-42E465D7FCEE}"/>
              </a:ext>
            </a:extLst>
          </p:cNvPr>
          <p:cNvPicPr>
            <a:picLocks noChangeAspect="1"/>
          </p:cNvPicPr>
          <p:nvPr/>
        </p:nvPicPr>
        <p:blipFill rotWithShape="1">
          <a:blip r:embed="rId2"/>
          <a:srcRect l="27640" t="26967" r="33175" b="19251"/>
          <a:stretch/>
        </p:blipFill>
        <p:spPr>
          <a:xfrm>
            <a:off x="3863381" y="133564"/>
            <a:ext cx="8224189" cy="6349429"/>
          </a:xfrm>
          <a:prstGeom prst="rect">
            <a:avLst/>
          </a:prstGeom>
        </p:spPr>
      </p:pic>
    </p:spTree>
    <p:extLst>
      <p:ext uri="{BB962C8B-B14F-4D97-AF65-F5344CB8AC3E}">
        <p14:creationId xmlns:p14="http://schemas.microsoft.com/office/powerpoint/2010/main" val="4129598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aşlık 6">
            <a:extLst>
              <a:ext uri="{FF2B5EF4-FFF2-40B4-BE49-F238E27FC236}">
                <a16:creationId xmlns:a16="http://schemas.microsoft.com/office/drawing/2014/main" id="{15CD2BF1-C49E-8E07-2C6B-8EAA1E70244D}"/>
              </a:ext>
            </a:extLst>
          </p:cNvPr>
          <p:cNvSpPr>
            <a:spLocks noGrp="1"/>
          </p:cNvSpPr>
          <p:nvPr>
            <p:ph type="title"/>
          </p:nvPr>
        </p:nvSpPr>
        <p:spPr>
          <a:xfrm>
            <a:off x="5825446" y="462337"/>
            <a:ext cx="5528353" cy="1228351"/>
          </a:xfrm>
        </p:spPr>
        <p:txBody>
          <a:bodyPr/>
          <a:lstStyle/>
          <a:p>
            <a:endParaRPr lang="tr-TR" dirty="0"/>
          </a:p>
        </p:txBody>
      </p:sp>
      <p:sp>
        <p:nvSpPr>
          <p:cNvPr id="9" name="Metin kutusu 8">
            <a:extLst>
              <a:ext uri="{FF2B5EF4-FFF2-40B4-BE49-F238E27FC236}">
                <a16:creationId xmlns:a16="http://schemas.microsoft.com/office/drawing/2014/main" id="{23C80549-85C0-F4DE-3B3B-6660140026D2}"/>
              </a:ext>
            </a:extLst>
          </p:cNvPr>
          <p:cNvSpPr txBox="1"/>
          <p:nvPr/>
        </p:nvSpPr>
        <p:spPr>
          <a:xfrm>
            <a:off x="236306" y="0"/>
            <a:ext cx="6791218" cy="6740307"/>
          </a:xfrm>
          <a:prstGeom prst="rect">
            <a:avLst/>
          </a:prstGeom>
          <a:noFill/>
        </p:spPr>
        <p:txBody>
          <a:bodyPr wrap="square">
            <a:spAutoFit/>
          </a:bodyPr>
          <a:lstStyle/>
          <a:p>
            <a:pPr algn="l"/>
            <a:r>
              <a:rPr lang="tr-TR" sz="2400" b="0" i="0" u="none" strike="noStrike" baseline="0" dirty="0">
                <a:latin typeface="Fd235633-Identity-H"/>
              </a:rPr>
              <a:t>Halep'teki Cami-i</a:t>
            </a:r>
          </a:p>
          <a:p>
            <a:pPr algn="l"/>
            <a:r>
              <a:rPr lang="tr-TR" sz="2400" b="0" i="0" u="none" strike="noStrike" baseline="0" dirty="0">
                <a:latin typeface="Fd235633-Identity-H"/>
              </a:rPr>
              <a:t>Kebir'in zemin planı</a:t>
            </a:r>
          </a:p>
          <a:p>
            <a:pPr algn="l"/>
            <a:r>
              <a:rPr lang="tr-TR" sz="2400" b="0" i="0" u="none" strike="noStrike" baseline="0" dirty="0">
                <a:latin typeface="Fd311027-Identity-H"/>
              </a:rPr>
              <a:t>Halep'teki Cami-i Kebir aradan</a:t>
            </a:r>
          </a:p>
          <a:p>
            <a:pPr algn="l"/>
            <a:r>
              <a:rPr lang="tr-TR" sz="2400" b="0" i="0" u="none" strike="noStrike" baseline="0" dirty="0">
                <a:latin typeface="Fd311027-Identity-H"/>
              </a:rPr>
              <a:t>geçen yüzyıllarda birçok</a:t>
            </a:r>
          </a:p>
          <a:p>
            <a:pPr algn="l"/>
            <a:r>
              <a:rPr lang="es-ES" sz="2400" b="0" i="0" u="none" strike="noStrike" baseline="0" dirty="0">
                <a:latin typeface="Fd311027-Identity-H"/>
              </a:rPr>
              <a:t>kez yeniden inşa ve tadilattan</a:t>
            </a:r>
          </a:p>
          <a:p>
            <a:pPr algn="l"/>
            <a:r>
              <a:rPr lang="tr-TR" sz="2400" b="0" i="0" u="none" strike="noStrike" baseline="0" dirty="0">
                <a:latin typeface="Fd311027-Identity-H"/>
              </a:rPr>
              <a:t>geçmiştir ve sadece</a:t>
            </a:r>
          </a:p>
          <a:p>
            <a:pPr algn="l"/>
            <a:r>
              <a:rPr lang="tr-TR" sz="2400" b="0" i="0" u="none" strike="noStrike" baseline="0" dirty="0">
                <a:latin typeface="Fd311027-Identity-H"/>
              </a:rPr>
              <a:t>temellerinin düzeni </a:t>
            </a:r>
            <a:r>
              <a:rPr lang="tr-TR" sz="2400" b="0" i="0" u="none" strike="noStrike" baseline="0" dirty="0">
                <a:latin typeface="Fd559339-Identity-H"/>
              </a:rPr>
              <a:t>hala</a:t>
            </a:r>
          </a:p>
          <a:p>
            <a:pPr algn="l"/>
            <a:r>
              <a:rPr lang="tr-TR" sz="2400" b="0" i="0" u="none" strike="noStrike" baseline="0" dirty="0" err="1">
                <a:latin typeface="Fd311027-Identity-H"/>
              </a:rPr>
              <a:t>lslam'ın</a:t>
            </a:r>
            <a:r>
              <a:rPr lang="tr-TR" sz="2400" b="0" i="0" u="none" strike="noStrike" baseline="0" dirty="0">
                <a:latin typeface="Fd311027-Identity-H"/>
              </a:rPr>
              <a:t> ilk döneminden kalmadır.</a:t>
            </a:r>
          </a:p>
          <a:p>
            <a:pPr algn="l"/>
            <a:r>
              <a:rPr lang="tr-TR" sz="2400" b="0" i="0" u="none" strike="noStrike" baseline="0" dirty="0">
                <a:latin typeface="Fd311027-Identity-H"/>
              </a:rPr>
              <a:t>Güney kenarında üç</a:t>
            </a:r>
          </a:p>
          <a:p>
            <a:pPr algn="l"/>
            <a:r>
              <a:rPr lang="tr-TR" sz="2400" b="0" i="0" u="none" strike="noStrike" baseline="0" dirty="0">
                <a:latin typeface="Fd311027-Identity-H"/>
              </a:rPr>
              <a:t>geçitli bir namaz bölmesi yer</a:t>
            </a:r>
          </a:p>
          <a:p>
            <a:pPr algn="l"/>
            <a:r>
              <a:rPr lang="tr-TR" sz="2400" b="0" i="0" u="none" strike="noStrike" baseline="0" dirty="0">
                <a:latin typeface="Fd311027-Identity-H"/>
              </a:rPr>
              <a:t>alan ve revaklarla çevrili olan</a:t>
            </a:r>
          </a:p>
          <a:p>
            <a:pPr algn="l"/>
            <a:r>
              <a:rPr lang="tr-TR" sz="2400" b="0" i="0" u="none" strike="noStrike" baseline="0" dirty="0">
                <a:latin typeface="Fd311027-Identity-H"/>
              </a:rPr>
              <a:t>dikdörtgen avlusu, Şam'daki</a:t>
            </a:r>
          </a:p>
          <a:p>
            <a:pPr algn="l"/>
            <a:r>
              <a:rPr lang="tr-TR" sz="2400" b="0" i="0" u="none" strike="noStrike" baseline="0" dirty="0" err="1">
                <a:latin typeface="Fd311027-Identity-H"/>
              </a:rPr>
              <a:t>Emevi</a:t>
            </a:r>
            <a:r>
              <a:rPr lang="tr-TR" sz="2400" b="0" i="0" u="none" strike="noStrike" baseline="0" dirty="0">
                <a:latin typeface="Fd311027-Identity-H"/>
              </a:rPr>
              <a:t> camisinin düzenine</a:t>
            </a:r>
          </a:p>
          <a:p>
            <a:pPr algn="l"/>
            <a:r>
              <a:rPr lang="tr-TR" sz="2400" b="0" i="0" u="none" strike="noStrike" baseline="0" dirty="0">
                <a:latin typeface="Fd311027-Identity-H"/>
              </a:rPr>
              <a:t>dayanır. </a:t>
            </a:r>
            <a:r>
              <a:rPr lang="tr-TR" sz="2400" b="0" i="0" u="none" strike="noStrike" baseline="0" dirty="0" err="1">
                <a:latin typeface="Fd311027-Identity-H"/>
              </a:rPr>
              <a:t>Zengi</a:t>
            </a:r>
            <a:r>
              <a:rPr lang="tr-TR" sz="2400" b="0" i="0" u="none" strike="noStrike" baseline="0" dirty="0">
                <a:latin typeface="Fd311027-Identity-H"/>
              </a:rPr>
              <a:t> Hükümdarı</a:t>
            </a:r>
          </a:p>
          <a:p>
            <a:pPr algn="l"/>
            <a:r>
              <a:rPr lang="tr-TR" sz="2400" b="0" i="0" u="none" strike="noStrike" baseline="0" dirty="0">
                <a:latin typeface="Fd311027-Identity-H"/>
              </a:rPr>
              <a:t>Nureddin 1l74'te bir yangından</a:t>
            </a:r>
          </a:p>
          <a:p>
            <a:pPr algn="l"/>
            <a:r>
              <a:rPr lang="tr-TR" sz="2400" b="0" i="0" u="none" strike="noStrike" baseline="0" dirty="0">
                <a:latin typeface="Fd311027-Identity-H"/>
              </a:rPr>
              <a:t>sonra camiyi restore</a:t>
            </a:r>
          </a:p>
          <a:p>
            <a:pPr algn="l"/>
            <a:r>
              <a:rPr lang="tr-TR" sz="2400" b="0" i="0" u="none" strike="noStrike" baseline="0" dirty="0">
                <a:latin typeface="Fd311027-Identity-H"/>
              </a:rPr>
              <a:t>ettirerek güneydoğuya doğru</a:t>
            </a:r>
          </a:p>
          <a:p>
            <a:pPr algn="l"/>
            <a:r>
              <a:rPr lang="tr-TR" sz="2400" b="0" i="0" u="none" strike="noStrike" baseline="0" dirty="0">
                <a:latin typeface="Fd311027-Identity-H"/>
              </a:rPr>
              <a:t>genişletmiştir.</a:t>
            </a:r>
            <a:endParaRPr lang="tr-TR" sz="2400" dirty="0"/>
          </a:p>
        </p:txBody>
      </p:sp>
      <p:pic>
        <p:nvPicPr>
          <p:cNvPr id="11" name="İçerik Yer Tutucusu 10">
            <a:extLst>
              <a:ext uri="{FF2B5EF4-FFF2-40B4-BE49-F238E27FC236}">
                <a16:creationId xmlns:a16="http://schemas.microsoft.com/office/drawing/2014/main" id="{A0FF586F-35FE-B3C3-E6D8-7F5E25D93390}"/>
              </a:ext>
            </a:extLst>
          </p:cNvPr>
          <p:cNvPicPr>
            <a:picLocks noGrp="1" noChangeAspect="1"/>
          </p:cNvPicPr>
          <p:nvPr>
            <p:ph idx="1"/>
          </p:nvPr>
        </p:nvPicPr>
        <p:blipFill rotWithShape="1">
          <a:blip r:embed="rId2"/>
          <a:srcRect t="64239" r="15497" b="8372"/>
          <a:stretch/>
        </p:blipFill>
        <p:spPr>
          <a:xfrm>
            <a:off x="5586144" y="1789548"/>
            <a:ext cx="5528353" cy="4049053"/>
          </a:xfrm>
        </p:spPr>
      </p:pic>
    </p:spTree>
    <p:extLst>
      <p:ext uri="{BB962C8B-B14F-4D97-AF65-F5344CB8AC3E}">
        <p14:creationId xmlns:p14="http://schemas.microsoft.com/office/powerpoint/2010/main" val="3279140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80B0E7F7-AA89-F862-6DDB-A2EC957F6257}"/>
              </a:ext>
            </a:extLst>
          </p:cNvPr>
          <p:cNvPicPr>
            <a:picLocks noGrp="1" noChangeAspect="1"/>
          </p:cNvPicPr>
          <p:nvPr>
            <p:ph idx="1"/>
          </p:nvPr>
        </p:nvPicPr>
        <p:blipFill rotWithShape="1">
          <a:blip r:embed="rId2"/>
          <a:srcRect l="-1569" t="8689" r="-4053" b="36479"/>
          <a:stretch/>
        </p:blipFill>
        <p:spPr>
          <a:xfrm>
            <a:off x="6369661" y="365125"/>
            <a:ext cx="5411687" cy="6348301"/>
          </a:xfrm>
          <a:prstGeom prst="rect">
            <a:avLst/>
          </a:prstGeom>
        </p:spPr>
      </p:pic>
      <p:sp>
        <p:nvSpPr>
          <p:cNvPr id="6" name="Metin kutusu 5">
            <a:extLst>
              <a:ext uri="{FF2B5EF4-FFF2-40B4-BE49-F238E27FC236}">
                <a16:creationId xmlns:a16="http://schemas.microsoft.com/office/drawing/2014/main" id="{38E1F379-942E-E853-5318-E8BF9EDDC89B}"/>
              </a:ext>
            </a:extLst>
          </p:cNvPr>
          <p:cNvSpPr txBox="1"/>
          <p:nvPr/>
        </p:nvSpPr>
        <p:spPr>
          <a:xfrm>
            <a:off x="410652" y="770562"/>
            <a:ext cx="5168214" cy="5632311"/>
          </a:xfrm>
          <a:prstGeom prst="rect">
            <a:avLst/>
          </a:prstGeom>
          <a:noFill/>
        </p:spPr>
        <p:txBody>
          <a:bodyPr wrap="square">
            <a:spAutoFit/>
          </a:bodyPr>
          <a:lstStyle/>
          <a:p>
            <a:pPr algn="l"/>
            <a:r>
              <a:rPr lang="tr-TR" sz="2400" b="0" i="0" u="none" strike="noStrike" baseline="0" dirty="0">
                <a:latin typeface="Fd235633-Identity-H"/>
              </a:rPr>
              <a:t>Halep'teki Cami-i Kebir'in minberi</a:t>
            </a:r>
          </a:p>
          <a:p>
            <a:pPr algn="l"/>
            <a:r>
              <a:rPr lang="tr-TR" sz="2400" dirty="0">
                <a:latin typeface="Fd311027-Identity-H"/>
              </a:rPr>
              <a:t>M</a:t>
            </a:r>
            <a:r>
              <a:rPr lang="tr-TR" sz="2400" b="0" i="0" u="none" strike="noStrike" baseline="0" dirty="0">
                <a:latin typeface="Fd311027-Identity-H"/>
              </a:rPr>
              <a:t>oğolların Halep'i yağmalamasından sonra, Memluk</a:t>
            </a:r>
            <a:r>
              <a:rPr lang="fi-FI" sz="2400" b="0" i="0" u="none" strike="noStrike" baseline="0" dirty="0">
                <a:latin typeface="Fd311027-Identity-H"/>
              </a:rPr>
              <a:t> Sultanı Kalavun, Yali Karasungur’a</a:t>
            </a:r>
            <a:r>
              <a:rPr lang="tr-TR" sz="2400" b="0" i="0" u="none" strike="noStrike" baseline="0" dirty="0">
                <a:latin typeface="Fd311027-Identity-H"/>
              </a:rPr>
              <a:t> cennetteki Cami-i Kebir'i ilk temelleri üstünde yeniden inşa ettirme emrini verdi. Namaz</a:t>
            </a:r>
          </a:p>
          <a:p>
            <a:pPr algn="l"/>
            <a:r>
              <a:rPr lang="tr-TR" sz="2400" b="0" i="0" u="none" strike="noStrike" baseline="0" dirty="0">
                <a:latin typeface="Fd7161-Identity-H"/>
              </a:rPr>
              <a:t>İslam öncesi dönem </a:t>
            </a:r>
            <a:r>
              <a:rPr lang="tr-TR" sz="2400" b="0" i="0" u="none" strike="noStrike" baseline="0" dirty="0">
                <a:latin typeface="Fd311027-Identity-H"/>
              </a:rPr>
              <a:t>bölmesinin özgün sıra sütunları ve avlu çevresindeki</a:t>
            </a:r>
          </a:p>
          <a:p>
            <a:pPr algn="l"/>
            <a:r>
              <a:rPr lang="tr-TR" sz="2400" b="0" i="0" u="none" strike="noStrike" baseline="0" dirty="0">
                <a:latin typeface="Fd311027-Identity-H"/>
              </a:rPr>
              <a:t>revaklar l285'e doğru, Haçlı mimarisine</a:t>
            </a:r>
          </a:p>
          <a:p>
            <a:pPr algn="l"/>
            <a:r>
              <a:rPr lang="nn-NO" sz="2400" b="0" i="0" u="none" strike="noStrike" baseline="0" dirty="0">
                <a:latin typeface="Fd311027-Identity-H"/>
              </a:rPr>
              <a:t>özgü unsurların bir taklidi olarak,</a:t>
            </a:r>
          </a:p>
          <a:p>
            <a:pPr algn="l"/>
            <a:r>
              <a:rPr lang="tr-TR" sz="2400" b="0" i="0" u="none" strike="noStrike" baseline="0" dirty="0">
                <a:latin typeface="Fd311027-Identity-H"/>
              </a:rPr>
              <a:t>sütunlar üstüne oturtulmuş çapraz tonozlarla değiştirildi. Aynı vali camiye Muhammed bin Ali el-</a:t>
            </a:r>
            <a:r>
              <a:rPr lang="tr-TR" sz="2400" b="0" i="0" u="none" strike="noStrike" baseline="0" dirty="0" err="1">
                <a:latin typeface="Fd311027-Identity-H"/>
              </a:rPr>
              <a:t>Musuli</a:t>
            </a:r>
            <a:r>
              <a:rPr lang="tr-TR" sz="2400" b="0" i="0" u="none" strike="noStrike" baseline="0" dirty="0">
                <a:latin typeface="Fd311027-Identity-H"/>
              </a:rPr>
              <a:t> adlı ustanın yaptığı değerli</a:t>
            </a:r>
          </a:p>
          <a:p>
            <a:pPr algn="l"/>
            <a:r>
              <a:rPr lang="tr-TR" sz="2400" b="0" i="0" u="none" strike="noStrike" baseline="0" dirty="0">
                <a:latin typeface="Fd311027-Identity-H"/>
              </a:rPr>
              <a:t>bir minber de bağışladı.</a:t>
            </a:r>
            <a:endParaRPr lang="tr-TR" sz="2400" dirty="0"/>
          </a:p>
        </p:txBody>
      </p:sp>
    </p:spTree>
    <p:extLst>
      <p:ext uri="{BB962C8B-B14F-4D97-AF65-F5344CB8AC3E}">
        <p14:creationId xmlns:p14="http://schemas.microsoft.com/office/powerpoint/2010/main" val="351937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DFFB24A-902D-E868-5D58-4050FE3B8824}"/>
              </a:ext>
            </a:extLst>
          </p:cNvPr>
          <p:cNvPicPr>
            <a:picLocks noChangeAspect="1"/>
          </p:cNvPicPr>
          <p:nvPr/>
        </p:nvPicPr>
        <p:blipFill>
          <a:blip r:embed="rId2"/>
          <a:stretch>
            <a:fillRect/>
          </a:stretch>
        </p:blipFill>
        <p:spPr>
          <a:xfrm>
            <a:off x="5606091" y="1281066"/>
            <a:ext cx="6342927" cy="3864634"/>
          </a:xfrm>
          <a:prstGeom prst="rect">
            <a:avLst/>
          </a:prstGeom>
        </p:spPr>
      </p:pic>
      <p:sp>
        <p:nvSpPr>
          <p:cNvPr id="5" name="Metin kutusu 4">
            <a:extLst>
              <a:ext uri="{FF2B5EF4-FFF2-40B4-BE49-F238E27FC236}">
                <a16:creationId xmlns:a16="http://schemas.microsoft.com/office/drawing/2014/main" id="{C91891FC-7369-DBE3-2D50-08974855FA0D}"/>
              </a:ext>
            </a:extLst>
          </p:cNvPr>
          <p:cNvSpPr txBox="1"/>
          <p:nvPr/>
        </p:nvSpPr>
        <p:spPr>
          <a:xfrm>
            <a:off x="102742" y="534256"/>
            <a:ext cx="5589141" cy="5324535"/>
          </a:xfrm>
          <a:prstGeom prst="rect">
            <a:avLst/>
          </a:prstGeom>
          <a:noFill/>
        </p:spPr>
        <p:txBody>
          <a:bodyPr wrap="square">
            <a:spAutoFit/>
          </a:bodyPr>
          <a:lstStyle/>
          <a:p>
            <a:pPr algn="l"/>
            <a:r>
              <a:rPr lang="tr-TR" sz="2000" b="0" i="0" u="none" strike="noStrike" baseline="0" dirty="0">
                <a:latin typeface="Times New Roman" panose="02020603050405020304" pitchFamily="18" charset="0"/>
                <a:cs typeface="Times New Roman" panose="02020603050405020304" pitchFamily="18" charset="0"/>
              </a:rPr>
              <a:t>Halep'teki en heybetli yapı olan ortaçağdan</a:t>
            </a:r>
          </a:p>
          <a:p>
            <a:pPr algn="l"/>
            <a:r>
              <a:rPr lang="tr-TR" sz="2000" b="0" i="0" u="none" strike="noStrike" baseline="0" dirty="0">
                <a:latin typeface="Times New Roman" panose="02020603050405020304" pitchFamily="18" charset="0"/>
                <a:cs typeface="Times New Roman" panose="02020603050405020304" pitchFamily="18" charset="0"/>
              </a:rPr>
              <a:t>kalma Hisar, kentin yukarısında yükselir. Bu</a:t>
            </a:r>
          </a:p>
          <a:p>
            <a:pPr algn="l"/>
            <a:r>
              <a:rPr lang="tr-TR" sz="2000" b="0" i="0" u="none" strike="noStrike" baseline="0" dirty="0">
                <a:latin typeface="Times New Roman" panose="02020603050405020304" pitchFamily="18" charset="0"/>
                <a:cs typeface="Times New Roman" panose="02020603050405020304" pitchFamily="18" charset="0"/>
              </a:rPr>
              <a:t>doğal ve düz tepeli tümsek, İslam öncesi dönemde bir yerleşme ve ibadet merkezi olarak kullanılmıştı. Eyyubi hükümdarı Melik ez-Zahir Gazi ( 1186- 1216) savunmasını güçlendirerek,</a:t>
            </a:r>
          </a:p>
          <a:p>
            <a:pPr algn="l"/>
            <a:r>
              <a:rPr lang="fi-FI" sz="2000" b="0" i="0" u="none" strike="noStrike" baseline="0" dirty="0">
                <a:latin typeface="Times New Roman" panose="02020603050405020304" pitchFamily="18" charset="0"/>
                <a:cs typeface="Times New Roman" panose="02020603050405020304" pitchFamily="18" charset="0"/>
              </a:rPr>
              <a:t>Suriye'deki en tahkimli askeri üslerden</a:t>
            </a:r>
          </a:p>
          <a:p>
            <a:pPr algn="l"/>
            <a:r>
              <a:rPr lang="tr-TR" sz="2000" b="0" i="0" u="none" strike="noStrike" baseline="0" dirty="0">
                <a:latin typeface="Times New Roman" panose="02020603050405020304" pitchFamily="18" charset="0"/>
                <a:cs typeface="Times New Roman" panose="02020603050405020304" pitchFamily="18" charset="0"/>
              </a:rPr>
              <a:t>birine dönüşmesini sağladı. Tümseğin etrafına derin bir hendek kazdırarak içini suyla doldurttu;</a:t>
            </a:r>
          </a:p>
          <a:p>
            <a:pPr algn="l"/>
            <a:r>
              <a:rPr lang="tr-TR" sz="2000" b="0" i="0" u="none" strike="noStrike" baseline="0" dirty="0">
                <a:latin typeface="Times New Roman" panose="02020603050405020304" pitchFamily="18" charset="0"/>
                <a:cs typeface="Times New Roman" panose="02020603050405020304" pitchFamily="18" charset="0"/>
              </a:rPr>
              <a:t>iki yanında masif dikdörtgen kuleler</a:t>
            </a:r>
          </a:p>
          <a:p>
            <a:pPr algn="l"/>
            <a:r>
              <a:rPr lang="tr-TR" sz="2000" b="0" i="0" u="none" strike="noStrike" baseline="0" dirty="0">
                <a:latin typeface="Times New Roman" panose="02020603050405020304" pitchFamily="18" charset="0"/>
                <a:cs typeface="Times New Roman" panose="02020603050405020304" pitchFamily="18" charset="0"/>
              </a:rPr>
              <a:t>yükselen ve ancak çok-kemerli bir köprüyle</a:t>
            </a:r>
          </a:p>
          <a:p>
            <a:pPr algn="l"/>
            <a:r>
              <a:rPr lang="tr-TR" sz="2000" b="0" i="0" u="none" strike="noStrike" baseline="0" dirty="0">
                <a:latin typeface="Times New Roman" panose="02020603050405020304" pitchFamily="18" charset="0"/>
                <a:cs typeface="Times New Roman" panose="02020603050405020304" pitchFamily="18" charset="0"/>
              </a:rPr>
              <a:t>ulaşılabilen muazzam bir yeni ana kapı yaptırdı. Hisar daha sonra Memlük döneminde kapsamlı</a:t>
            </a:r>
          </a:p>
          <a:p>
            <a:pPr algn="l"/>
            <a:r>
              <a:rPr lang="sv-SE" sz="2000" b="0" i="0" u="none" strike="noStrike" baseline="0" dirty="0">
                <a:latin typeface="Times New Roman" panose="02020603050405020304" pitchFamily="18" charset="0"/>
                <a:cs typeface="Times New Roman" panose="02020603050405020304" pitchFamily="18" charset="0"/>
              </a:rPr>
              <a:t>bir tadilattan geçti. En önemli ekleme,</a:t>
            </a:r>
          </a:p>
          <a:p>
            <a:pPr algn="l"/>
            <a:r>
              <a:rPr lang="tr-TR" sz="2000" b="0" i="0" u="none" strike="noStrike" baseline="0" dirty="0">
                <a:latin typeface="Times New Roman" panose="02020603050405020304" pitchFamily="18" charset="0"/>
                <a:cs typeface="Times New Roman" panose="02020603050405020304" pitchFamily="18" charset="0"/>
              </a:rPr>
              <a:t>Memlük Valisi Çaka bin </a:t>
            </a:r>
            <a:r>
              <a:rPr lang="tr-TR" sz="2000" b="0" i="0" u="none" strike="noStrike" baseline="0" dirty="0" err="1">
                <a:latin typeface="Times New Roman" panose="02020603050405020304" pitchFamily="18" charset="0"/>
                <a:cs typeface="Times New Roman" panose="02020603050405020304" pitchFamily="18" charset="0"/>
              </a:rPr>
              <a:t>İvaz'ın</a:t>
            </a:r>
            <a:r>
              <a:rPr lang="tr-TR" sz="2000" b="0" i="0" u="none" strike="noStrike" baseline="0" dirty="0">
                <a:latin typeface="Times New Roman" panose="02020603050405020304" pitchFamily="18" charset="0"/>
                <a:cs typeface="Times New Roman" panose="02020603050405020304" pitchFamily="18" charset="0"/>
              </a:rPr>
              <a:t> 1406/07' de Eyyubi</a:t>
            </a:r>
          </a:p>
          <a:p>
            <a:pPr algn="l"/>
            <a:r>
              <a:rPr lang="tr-TR" sz="2000" b="0" i="0" u="none" strike="noStrike" baseline="0" dirty="0">
                <a:latin typeface="Times New Roman" panose="02020603050405020304" pitchFamily="18" charset="0"/>
                <a:cs typeface="Times New Roman" panose="02020603050405020304" pitchFamily="18" charset="0"/>
              </a:rPr>
              <a:t>kapısı yukarısında yaptırdığı şatafatlı tören</a:t>
            </a:r>
          </a:p>
          <a:p>
            <a:pPr algn="l"/>
            <a:r>
              <a:rPr lang="tr-TR" sz="2000" b="0" i="0" u="none" strike="noStrike" baseline="0" dirty="0">
                <a:latin typeface="Times New Roman" panose="02020603050405020304" pitchFamily="18" charset="0"/>
                <a:cs typeface="Times New Roman" panose="02020603050405020304" pitchFamily="18" charset="0"/>
              </a:rPr>
              <a:t>salonuydu.</a:t>
            </a: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399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0A223D-046C-D2AB-5126-245745E4F238}"/>
              </a:ext>
            </a:extLst>
          </p:cNvPr>
          <p:cNvSpPr>
            <a:spLocks noGrp="1"/>
          </p:cNvSpPr>
          <p:nvPr>
            <p:ph type="title"/>
          </p:nvPr>
        </p:nvSpPr>
        <p:spPr/>
        <p:txBody>
          <a:bodyPr/>
          <a:lstStyle/>
          <a:p>
            <a:endParaRPr lang="tr-TR"/>
          </a:p>
        </p:txBody>
      </p:sp>
      <p:pic>
        <p:nvPicPr>
          <p:cNvPr id="4" name="Resim 3">
            <a:extLst>
              <a:ext uri="{FF2B5EF4-FFF2-40B4-BE49-F238E27FC236}">
                <a16:creationId xmlns:a16="http://schemas.microsoft.com/office/drawing/2014/main" id="{9ED1A960-F71B-65FA-A034-1F45B712E4F6}"/>
              </a:ext>
            </a:extLst>
          </p:cNvPr>
          <p:cNvPicPr>
            <a:picLocks noChangeAspect="1"/>
          </p:cNvPicPr>
          <p:nvPr/>
        </p:nvPicPr>
        <p:blipFill>
          <a:blip r:embed="rId2"/>
          <a:stretch>
            <a:fillRect/>
          </a:stretch>
        </p:blipFill>
        <p:spPr>
          <a:xfrm>
            <a:off x="6353851" y="1611249"/>
            <a:ext cx="5838149" cy="4020912"/>
          </a:xfrm>
          <a:prstGeom prst="rect">
            <a:avLst/>
          </a:prstGeom>
        </p:spPr>
      </p:pic>
      <p:sp>
        <p:nvSpPr>
          <p:cNvPr id="6" name="Metin kutusu 5">
            <a:extLst>
              <a:ext uri="{FF2B5EF4-FFF2-40B4-BE49-F238E27FC236}">
                <a16:creationId xmlns:a16="http://schemas.microsoft.com/office/drawing/2014/main" id="{C91B63F4-E6A2-D42F-BAF1-FE09AB5972CB}"/>
              </a:ext>
            </a:extLst>
          </p:cNvPr>
          <p:cNvSpPr txBox="1"/>
          <p:nvPr/>
        </p:nvSpPr>
        <p:spPr>
          <a:xfrm>
            <a:off x="390417" y="595901"/>
            <a:ext cx="5874391" cy="5262979"/>
          </a:xfrm>
          <a:prstGeom prst="rect">
            <a:avLst/>
          </a:prstGeom>
          <a:noFill/>
        </p:spPr>
        <p:txBody>
          <a:bodyPr wrap="square">
            <a:spAutoFit/>
          </a:bodyPr>
          <a:lstStyle/>
          <a:p>
            <a:pPr algn="l"/>
            <a:r>
              <a:rPr lang="tr-TR" sz="2400" b="0" i="0" u="none" strike="noStrike" baseline="0" dirty="0">
                <a:latin typeface="Times New Roman" panose="02020603050405020304" pitchFamily="18" charset="0"/>
                <a:cs typeface="Times New Roman" panose="02020603050405020304" pitchFamily="18" charset="0"/>
              </a:rPr>
              <a:t>Halep Hisarı'nın birinci ana kapısının</a:t>
            </a:r>
          </a:p>
          <a:p>
            <a:pPr algn="l"/>
            <a:r>
              <a:rPr lang="tr-TR" sz="2400" b="0" i="0" u="none" strike="noStrike" baseline="0" dirty="0">
                <a:latin typeface="Times New Roman" panose="02020603050405020304" pitchFamily="18" charset="0"/>
                <a:cs typeface="Times New Roman" panose="02020603050405020304" pitchFamily="18" charset="0"/>
              </a:rPr>
              <a:t>yukarısındaki silme</a:t>
            </a:r>
          </a:p>
          <a:p>
            <a:pPr algn="l"/>
            <a:r>
              <a:rPr lang="tr-TR" sz="2400" b="0" i="0" u="none" strike="noStrike" baseline="0" dirty="0">
                <a:latin typeface="Times New Roman" panose="02020603050405020304" pitchFamily="18" charset="0"/>
                <a:cs typeface="Times New Roman" panose="02020603050405020304" pitchFamily="18" charset="0"/>
              </a:rPr>
              <a:t>Hisarın üç devasa Eyyubi ana kapısı, belaları</a:t>
            </a:r>
          </a:p>
          <a:p>
            <a:pPr algn="l"/>
            <a:r>
              <a:rPr lang="tr-TR" sz="2400" b="0" i="0" u="none" strike="noStrike" baseline="0" dirty="0">
                <a:latin typeface="Times New Roman" panose="02020603050405020304" pitchFamily="18" charset="0"/>
                <a:cs typeface="Times New Roman" panose="02020603050405020304" pitchFamily="18" charset="0"/>
              </a:rPr>
              <a:t>savuşturma gücü yakıştırılan figürlü rölyeflerle</a:t>
            </a:r>
          </a:p>
          <a:p>
            <a:pPr algn="l"/>
            <a:r>
              <a:rPr lang="tr-TR" sz="2400" b="0" i="0" u="none" strike="noStrike" baseline="0" dirty="0">
                <a:latin typeface="Times New Roman" panose="02020603050405020304" pitchFamily="18" charset="0"/>
                <a:cs typeface="Times New Roman" panose="02020603050405020304" pitchFamily="18" charset="0"/>
              </a:rPr>
              <a:t>bezenmiştir. Birinci ana kapının yukarısındaki</a:t>
            </a:r>
          </a:p>
          <a:p>
            <a:pPr algn="l"/>
            <a:r>
              <a:rPr lang="tr-TR" sz="2400" b="0" i="0" u="none" strike="noStrike" baseline="0" dirty="0">
                <a:latin typeface="Times New Roman" panose="02020603050405020304" pitchFamily="18" charset="0"/>
                <a:cs typeface="Times New Roman" panose="02020603050405020304" pitchFamily="18" charset="0"/>
              </a:rPr>
              <a:t>silmede ağızları açık, yılan biçimli</a:t>
            </a:r>
          </a:p>
          <a:p>
            <a:pPr algn="l"/>
            <a:r>
              <a:rPr lang="tr-TR" sz="2400" b="0" i="0" u="none" strike="noStrike" baseline="0" dirty="0">
                <a:latin typeface="Times New Roman" panose="02020603050405020304" pitchFamily="18" charset="0"/>
                <a:cs typeface="Times New Roman" panose="02020603050405020304" pitchFamily="18" charset="0"/>
              </a:rPr>
              <a:t>gövdeleri birbirine dolanmış, çift-başlı ve kanatlı iki tane ejderha görülür. Bu, Anadolu</a:t>
            </a:r>
          </a:p>
          <a:p>
            <a:pPr algn="l"/>
            <a:r>
              <a:rPr lang="tr-TR" sz="2400" b="0" i="0" u="none" strike="noStrike" baseline="0" dirty="0">
                <a:latin typeface="Times New Roman" panose="02020603050405020304" pitchFamily="18" charset="0"/>
                <a:cs typeface="Times New Roman" panose="02020603050405020304" pitchFamily="18" charset="0"/>
              </a:rPr>
              <a:t>Selçuklu ve Artuklu sanatında geleneksel</a:t>
            </a:r>
          </a:p>
          <a:p>
            <a:pPr algn="l"/>
            <a:r>
              <a:rPr lang="tr-TR" sz="2400" b="0" i="0" u="none" strike="noStrike" baseline="0" dirty="0">
                <a:latin typeface="Times New Roman" panose="02020603050405020304" pitchFamily="18" charset="0"/>
                <a:cs typeface="Times New Roman" panose="02020603050405020304" pitchFamily="18" charset="0"/>
              </a:rPr>
              <a:t>olarak kullanılmış bir motiftir; bu beyliklerin</a:t>
            </a:r>
          </a:p>
          <a:p>
            <a:pPr algn="l"/>
            <a:r>
              <a:rPr lang="tr-TR" sz="2400" b="0" i="0" u="none" strike="noStrike" baseline="0" dirty="0">
                <a:latin typeface="Times New Roman" panose="02020603050405020304" pitchFamily="18" charset="0"/>
                <a:cs typeface="Times New Roman" panose="02020603050405020304" pitchFamily="18" charset="0"/>
              </a:rPr>
              <a:t>yaptırdığı birçok hisar, kent suru ve kervansaray</a:t>
            </a:r>
          </a:p>
          <a:p>
            <a:pPr algn="l"/>
            <a:r>
              <a:rPr lang="de-DE" sz="2400" b="0" i="0" u="none" strike="noStrike" baseline="0" dirty="0">
                <a:latin typeface="Times New Roman" panose="02020603050405020304" pitchFamily="18" charset="0"/>
                <a:cs typeface="Times New Roman" panose="02020603050405020304" pitchFamily="18" charset="0"/>
              </a:rPr>
              <a:t>da </a:t>
            </a:r>
            <a:r>
              <a:rPr lang="de-DE" sz="2400" b="0" i="0" u="none" strike="noStrike" baseline="0" dirty="0" err="1">
                <a:latin typeface="Times New Roman" panose="02020603050405020304" pitchFamily="18" charset="0"/>
                <a:cs typeface="Times New Roman" panose="02020603050405020304" pitchFamily="18" charset="0"/>
              </a:rPr>
              <a:t>benzer</a:t>
            </a:r>
            <a:r>
              <a:rPr lang="de-DE" sz="2400" b="0" i="0" u="none" strike="noStrike" baseline="0" dirty="0">
                <a:latin typeface="Times New Roman" panose="02020603050405020304" pitchFamily="18" charset="0"/>
                <a:cs typeface="Times New Roman" panose="02020603050405020304" pitchFamily="18" charset="0"/>
              </a:rPr>
              <a:t> </a:t>
            </a:r>
            <a:r>
              <a:rPr lang="de-DE" sz="2400" b="0" i="0" u="none" strike="noStrike" baseline="0" dirty="0" err="1">
                <a:latin typeface="Times New Roman" panose="02020603050405020304" pitchFamily="18" charset="0"/>
                <a:cs typeface="Times New Roman" panose="02020603050405020304" pitchFamily="18" charset="0"/>
              </a:rPr>
              <a:t>figürlü</a:t>
            </a:r>
            <a:r>
              <a:rPr lang="de-DE" sz="2400" b="0" i="0" u="none" strike="noStrike" baseline="0" dirty="0">
                <a:latin typeface="Times New Roman" panose="02020603050405020304" pitchFamily="18" charset="0"/>
                <a:cs typeface="Times New Roman" panose="02020603050405020304" pitchFamily="18" charset="0"/>
              </a:rPr>
              <a:t> </a:t>
            </a:r>
            <a:r>
              <a:rPr lang="de-DE" sz="2400" b="0" i="0" u="none" strike="noStrike" baseline="0" dirty="0" err="1">
                <a:latin typeface="Times New Roman" panose="02020603050405020304" pitchFamily="18" charset="0"/>
                <a:cs typeface="Times New Roman" panose="02020603050405020304" pitchFamily="18" charset="0"/>
              </a:rPr>
              <a:t>görüntüler</a:t>
            </a:r>
            <a:r>
              <a:rPr lang="de-DE" sz="2400" b="0" i="0" u="none" strike="noStrike" baseline="0" dirty="0">
                <a:latin typeface="Times New Roman" panose="02020603050405020304" pitchFamily="18" charset="0"/>
                <a:cs typeface="Times New Roman" panose="02020603050405020304" pitchFamily="18" charset="0"/>
              </a:rPr>
              <a:t> </a:t>
            </a:r>
            <a:r>
              <a:rPr lang="de-DE" sz="2400" b="0" i="0" u="none" strike="noStrike" baseline="0" dirty="0" err="1">
                <a:latin typeface="Times New Roman" panose="02020603050405020304" pitchFamily="18" charset="0"/>
                <a:cs typeface="Times New Roman" panose="02020603050405020304" pitchFamily="18" charset="0"/>
              </a:rPr>
              <a:t>taşır</a:t>
            </a:r>
            <a:r>
              <a:rPr lang="de-DE" sz="2400" b="0" i="0" u="none" strike="noStrike" baseline="0" dirty="0">
                <a:latin typeface="Times New Roman" panose="02020603050405020304" pitchFamily="18" charset="0"/>
                <a:cs typeface="Times New Roman" panose="02020603050405020304" pitchFamily="18" charset="0"/>
              </a:rPr>
              <a:t>.</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624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B810608-E59D-AEDB-E00D-1E210D682BE3}"/>
              </a:ext>
            </a:extLst>
          </p:cNvPr>
          <p:cNvSpPr>
            <a:spLocks noGrp="1"/>
          </p:cNvSpPr>
          <p:nvPr>
            <p:ph type="title"/>
          </p:nvPr>
        </p:nvSpPr>
        <p:spPr>
          <a:xfrm>
            <a:off x="838198" y="547815"/>
            <a:ext cx="5167185" cy="1680519"/>
          </a:xfrm>
        </p:spPr>
        <p:txBody>
          <a:bodyPr>
            <a:noAutofit/>
          </a:bodyPr>
          <a:lstStyle/>
          <a:p>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br>
              <a:rPr lang="tr-TR" sz="2000" b="0" i="0" u="none" strike="noStrike" baseline="0" dirty="0">
                <a:latin typeface="Fd235633-Identity-H"/>
              </a:rPr>
            </a:br>
            <a:r>
              <a:rPr lang="tr-TR" sz="2000" b="0" i="0" u="none" strike="noStrike" baseline="0" dirty="0">
                <a:latin typeface="Fd235633-Identity-H"/>
              </a:rPr>
              <a:t>Halep Hisarı'ndaki yukarı ve aşağı</a:t>
            </a:r>
            <a:br>
              <a:rPr lang="tr-TR" sz="2000" b="0" i="0" u="none" strike="noStrike" baseline="0" dirty="0">
                <a:latin typeface="Fd235633-Identity-H"/>
              </a:rPr>
            </a:br>
            <a:r>
              <a:rPr lang="tr-TR" sz="2000" b="0" i="0" u="none" strike="noStrike" baseline="0" dirty="0">
                <a:latin typeface="Fd235633-Identity-H"/>
              </a:rPr>
              <a:t>camiler </a:t>
            </a:r>
            <a:r>
              <a:rPr lang="tr-TR" sz="2000" b="0" i="0" u="none" strike="noStrike" baseline="0" dirty="0" err="1">
                <a:latin typeface="Fd311027-Identity-H"/>
              </a:rPr>
              <a:t>Zengi</a:t>
            </a:r>
            <a:r>
              <a:rPr lang="tr-TR" sz="2000" b="0" i="0" u="none" strike="noStrike" baseline="0" dirty="0">
                <a:latin typeface="Fd311027-Identity-H"/>
              </a:rPr>
              <a:t> ve Eyyubi dönemlerinde hisar sadece</a:t>
            </a:r>
            <a:br>
              <a:rPr lang="tr-TR" sz="2000" b="0" i="0" u="none" strike="noStrike" baseline="0" dirty="0">
                <a:latin typeface="Fd311027-Identity-H"/>
              </a:rPr>
            </a:br>
            <a:r>
              <a:rPr lang="tr-TR" sz="2000" b="0" i="0" u="none" strike="noStrike" baseline="0" dirty="0">
                <a:latin typeface="Fd311027-Identity-H"/>
              </a:rPr>
              <a:t>yoğun tahkimli bir askeri üs değildi; Halep'in</a:t>
            </a:r>
            <a:br>
              <a:rPr lang="tr-TR" sz="2000" b="0" i="0" u="none" strike="noStrike" baseline="0" dirty="0">
                <a:latin typeface="Fd311027-Identity-H"/>
              </a:rPr>
            </a:br>
            <a:r>
              <a:rPr lang="tr-TR" sz="2000" b="0" i="0" u="none" strike="noStrike" baseline="0" dirty="0">
                <a:latin typeface="Fd311027-Identity-H"/>
              </a:rPr>
              <a:t>hükümdarlarınca ikametgah olarak da kullanıldığı</a:t>
            </a:r>
            <a:br>
              <a:rPr lang="tr-TR" sz="2000" b="0" i="0" u="none" strike="noStrike" baseline="0" dirty="0">
                <a:latin typeface="Fd311027-Identity-H"/>
              </a:rPr>
            </a:br>
            <a:r>
              <a:rPr lang="tr-TR" sz="2000" b="0" i="0" u="none" strike="noStrike" baseline="0" dirty="0">
                <a:latin typeface="Fd311027-Identity-H"/>
              </a:rPr>
              <a:t>için, çeşitli sarayları, bahçeleri ve hamamları</a:t>
            </a:r>
            <a:br>
              <a:rPr lang="tr-TR" sz="2000" b="0" i="0" u="none" strike="noStrike" baseline="0" dirty="0">
                <a:latin typeface="Fd311027-Identity-H"/>
              </a:rPr>
            </a:br>
            <a:r>
              <a:rPr lang="tr-TR" sz="2000" b="0" i="0" u="none" strike="noStrike" baseline="0" dirty="0">
                <a:latin typeface="Fd311027-Identity-H"/>
              </a:rPr>
              <a:t>vardı. </a:t>
            </a:r>
            <a:r>
              <a:rPr lang="tr-TR" sz="2000" b="0" i="0" u="none" strike="noStrike" baseline="0" dirty="0" err="1">
                <a:latin typeface="Fd311027-Identity-H"/>
              </a:rPr>
              <a:t>Mirdasilerin</a:t>
            </a:r>
            <a:r>
              <a:rPr lang="tr-TR" sz="2000" b="0" i="0" u="none" strike="noStrike" baseline="0" dirty="0">
                <a:latin typeface="Fd311027-Identity-H"/>
              </a:rPr>
              <a:t> 1 1 . yüzyılda hisarda</a:t>
            </a:r>
            <a:br>
              <a:rPr lang="tr-TR" sz="2000" b="0" i="0" u="none" strike="noStrike" baseline="0" dirty="0">
                <a:latin typeface="Fd311027-Identity-H"/>
              </a:rPr>
            </a:br>
            <a:r>
              <a:rPr lang="tr-TR" sz="2000" b="0" i="0" u="none" strike="noStrike" baseline="0" dirty="0">
                <a:latin typeface="Fd311027-Identity-H"/>
              </a:rPr>
              <a:t>kurduğu iki cami aslında kiliseden</a:t>
            </a:r>
            <a:br>
              <a:rPr lang="tr-TR" sz="2000" b="0" i="0" u="none" strike="noStrike" baseline="0" dirty="0">
                <a:latin typeface="Fd311027-Identity-H"/>
              </a:rPr>
            </a:br>
            <a:r>
              <a:rPr lang="tr-TR" sz="2000" b="0" i="0" u="none" strike="noStrike" baseline="0" dirty="0">
                <a:latin typeface="Fd311027-Identity-H"/>
              </a:rPr>
              <a:t>bozma yapılardır. </a:t>
            </a:r>
            <a:r>
              <a:rPr lang="tr-TR" sz="2000" b="0" i="0" u="none" strike="noStrike" baseline="0" dirty="0" err="1">
                <a:latin typeface="Fd311027-Identity-H"/>
              </a:rPr>
              <a:t>lbrahim</a:t>
            </a:r>
            <a:r>
              <a:rPr lang="tr-TR" sz="2000" b="0" i="0" u="none" strike="noStrike" baseline="0" dirty="0">
                <a:latin typeface="Fd311027-Identity-H"/>
              </a:rPr>
              <a:t> Peygamber'le ilişkilendirilen</a:t>
            </a:r>
            <a:br>
              <a:rPr lang="tr-TR" sz="2000" b="0" i="0" u="none" strike="noStrike" baseline="0" dirty="0">
                <a:latin typeface="Fd311027-Identity-H"/>
              </a:rPr>
            </a:br>
            <a:r>
              <a:rPr lang="tr-TR" sz="2000" b="0" i="0" u="none" strike="noStrike" baseline="0" dirty="0">
                <a:latin typeface="Fd311027-Identity-H"/>
              </a:rPr>
              <a:t>aşağı cami, kentteki en önemli</a:t>
            </a:r>
            <a:r>
              <a:rPr lang="tr-TR" sz="2000" dirty="0">
                <a:latin typeface="Fd311027-Identity-H"/>
              </a:rPr>
              <a:t> </a:t>
            </a:r>
            <a:br>
              <a:rPr lang="tr-TR" sz="2000" b="0" i="0" u="none" strike="noStrike" baseline="0" dirty="0">
                <a:latin typeface="Fd559339-Identity-H"/>
              </a:rPr>
            </a:br>
            <a:r>
              <a:rPr lang="tr-TR" sz="2000" b="0" i="0" u="none" strike="noStrike" baseline="0" dirty="0">
                <a:latin typeface="Fd311027-Identity-H"/>
              </a:rPr>
              <a:t>mabet sayılır. Yukarı caminin kare tabanlı zarif</a:t>
            </a:r>
            <a:br>
              <a:rPr lang="tr-TR" sz="2000" b="0" i="0" u="none" strike="noStrike" baseline="0" dirty="0">
                <a:latin typeface="Fd311027-Identity-H"/>
              </a:rPr>
            </a:br>
            <a:r>
              <a:rPr lang="it-IT" sz="2000" b="0" i="0" u="none" strike="noStrike" baseline="0" dirty="0">
                <a:latin typeface="Fd311027-Identity-H"/>
              </a:rPr>
              <a:t>minaresi, Gazi tarafından ve Cami-i Kebir'deki</a:t>
            </a:r>
            <a:br>
              <a:rPr lang="it-IT" sz="2000" b="0" i="0" u="none" strike="noStrike" baseline="0" dirty="0">
                <a:latin typeface="Fd311027-Identity-H"/>
              </a:rPr>
            </a:br>
            <a:r>
              <a:rPr lang="tr-TR" sz="2000" b="0" i="0" u="none" strike="noStrike" baseline="0" dirty="0">
                <a:latin typeface="Fd311027-Identity-H"/>
              </a:rPr>
              <a:t>minareyi örnek alınarak yaptırılmıştı.</a:t>
            </a:r>
            <a:br>
              <a:rPr lang="tr-TR" sz="2000" b="0" i="0" u="none" strike="noStrike" baseline="0" dirty="0">
                <a:latin typeface="Fd311027-Identity-H"/>
              </a:rPr>
            </a:br>
            <a:r>
              <a:rPr lang="tr-TR" sz="2000" b="0" i="0" u="none" strike="noStrike" baseline="0" dirty="0">
                <a:latin typeface="Fd311027-Identity-H"/>
              </a:rPr>
              <a:t>Eskiden muhtemelen bir gözetleme yeri</a:t>
            </a:r>
            <a:br>
              <a:rPr lang="tr-TR" sz="2000" b="0" i="0" u="none" strike="noStrike" baseline="0" dirty="0">
                <a:latin typeface="Fd311027-Identity-H"/>
              </a:rPr>
            </a:br>
            <a:r>
              <a:rPr lang="nn-NO" sz="2000" b="0" i="0" u="none" strike="noStrike" baseline="0" dirty="0">
                <a:latin typeface="Fd311027-Identity-H"/>
              </a:rPr>
              <a:t>olarak da kullanılırdı. Açık havalarda hisardan</a:t>
            </a:r>
            <a:br>
              <a:rPr lang="nn-NO" sz="2000" b="0" i="0" u="none" strike="noStrike" baseline="0" dirty="0">
                <a:latin typeface="Fd311027-Identity-H"/>
              </a:rPr>
            </a:br>
            <a:r>
              <a:rPr lang="tr-TR" sz="2000" b="0" i="0" u="none" strike="noStrike" baseline="0" dirty="0">
                <a:latin typeface="Fd311027-Identity-H"/>
              </a:rPr>
              <a:t>görülen manzara 1 30 km kuzeye düşen</a:t>
            </a:r>
            <a:br>
              <a:rPr lang="tr-TR" sz="2000" b="0" i="0" u="none" strike="noStrike" baseline="0" dirty="0">
                <a:latin typeface="Fd311027-Identity-H"/>
              </a:rPr>
            </a:br>
            <a:r>
              <a:rPr lang="es-ES" sz="2000" b="0" i="0" u="none" strike="noStrike" baseline="0" dirty="0">
                <a:latin typeface="Fd311027-Identity-H"/>
              </a:rPr>
              <a:t>Toros Dağları'na ve doğu yönünde de Fırat</a:t>
            </a:r>
            <a:br>
              <a:rPr lang="es-ES" sz="2000" b="0" i="0" u="none" strike="noStrike" baseline="0" dirty="0">
                <a:latin typeface="Fd311027-Identity-H"/>
              </a:rPr>
            </a:br>
            <a:r>
              <a:rPr lang="nl-NL" sz="2000" b="0" i="0" u="none" strike="noStrike" baseline="0" dirty="0">
                <a:latin typeface="Fd311027-Identity-H"/>
              </a:rPr>
              <a:t>l rmağı çevresindeki tepelere kadar uzanır.</a:t>
            </a:r>
            <a:endParaRPr lang="tr-TR" sz="2000" dirty="0"/>
          </a:p>
        </p:txBody>
      </p:sp>
      <p:sp>
        <p:nvSpPr>
          <p:cNvPr id="3" name="İçerik Yer Tutucusu 2">
            <a:extLst>
              <a:ext uri="{FF2B5EF4-FFF2-40B4-BE49-F238E27FC236}">
                <a16:creationId xmlns:a16="http://schemas.microsoft.com/office/drawing/2014/main" id="{26D78D5C-0716-4AE2-B399-D0B228E4A0E2}"/>
              </a:ext>
            </a:extLst>
          </p:cNvPr>
          <p:cNvSpPr>
            <a:spLocks noGrp="1"/>
          </p:cNvSpPr>
          <p:nvPr>
            <p:ph idx="1"/>
          </p:nvPr>
        </p:nvSpPr>
        <p:spPr>
          <a:xfrm>
            <a:off x="6186619" y="547815"/>
            <a:ext cx="5178960" cy="1680519"/>
          </a:xfrm>
        </p:spPr>
        <p:txBody>
          <a:bodyPr anchor="ctr">
            <a:normAutofit/>
          </a:bodyPr>
          <a:lstStyle/>
          <a:p>
            <a:pPr marL="0" indent="0">
              <a:buNone/>
            </a:pPr>
            <a:endParaRPr lang="tr-TR" sz="2000"/>
          </a:p>
        </p:txBody>
      </p:sp>
      <p:pic>
        <p:nvPicPr>
          <p:cNvPr id="5" name="Resim 4">
            <a:extLst>
              <a:ext uri="{FF2B5EF4-FFF2-40B4-BE49-F238E27FC236}">
                <a16:creationId xmlns:a16="http://schemas.microsoft.com/office/drawing/2014/main" id="{1DCDAC41-6AAC-52EF-6FA0-3EC38A5B1A78}"/>
              </a:ext>
            </a:extLst>
          </p:cNvPr>
          <p:cNvPicPr>
            <a:picLocks noChangeAspect="1"/>
          </p:cNvPicPr>
          <p:nvPr/>
        </p:nvPicPr>
        <p:blipFill>
          <a:blip r:embed="rId2"/>
          <a:stretch>
            <a:fillRect/>
          </a:stretch>
        </p:blipFill>
        <p:spPr>
          <a:xfrm>
            <a:off x="6619866" y="-76723"/>
            <a:ext cx="5750321" cy="6797875"/>
          </a:xfrm>
          <a:prstGeom prst="rect">
            <a:avLst/>
          </a:prstGeom>
        </p:spPr>
      </p:pic>
    </p:spTree>
    <p:extLst>
      <p:ext uri="{BB962C8B-B14F-4D97-AF65-F5344CB8AC3E}">
        <p14:creationId xmlns:p14="http://schemas.microsoft.com/office/powerpoint/2010/main" val="2705202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94CD23B-7E6C-98BF-9B4D-7195033C8DE6}"/>
              </a:ext>
            </a:extLst>
          </p:cNvPr>
          <p:cNvSpPr>
            <a:spLocks noGrp="1"/>
          </p:cNvSpPr>
          <p:nvPr>
            <p:ph type="title"/>
          </p:nvPr>
        </p:nvSpPr>
        <p:spPr>
          <a:xfrm>
            <a:off x="1017141" y="1284270"/>
            <a:ext cx="6739847" cy="4561726"/>
          </a:xfrm>
          <a:noFill/>
        </p:spPr>
        <p:txBody>
          <a:bodyPr vert="horz" lIns="91440" tIns="45720" rIns="91440" bIns="45720" rtlCol="0" anchor="ctr">
            <a:noAutofit/>
          </a:bodyPr>
          <a:lstStyle/>
          <a:p>
            <a:br>
              <a:rPr lang="tr-TR" sz="1600" b="0" i="0" u="none" strike="noStrike" baseline="0" dirty="0">
                <a:latin typeface="Fd235633-Identity-H"/>
              </a:rPr>
            </a:br>
            <a:r>
              <a:rPr lang="tr-TR" sz="2000" b="0" i="0" u="none" strike="noStrike" baseline="0" dirty="0">
                <a:latin typeface="Fd235633-Identity-H"/>
              </a:rPr>
              <a:t>Halep'teki Firdevs</a:t>
            </a:r>
            <a:br>
              <a:rPr lang="tr-TR" sz="2000" b="0" i="0" u="none" strike="noStrike" baseline="0" dirty="0">
                <a:latin typeface="Fd235633-Identity-H"/>
              </a:rPr>
            </a:br>
            <a:r>
              <a:rPr lang="tr-TR" sz="2000" b="0" i="0" u="none" strike="noStrike" baseline="0" dirty="0">
                <a:latin typeface="Fd235633-Identity-H"/>
              </a:rPr>
              <a:t>Medresesi'nin zemin</a:t>
            </a:r>
            <a:br>
              <a:rPr lang="tr-TR" sz="2000" b="0" i="0" u="none" strike="noStrike" baseline="0" dirty="0">
                <a:latin typeface="Fd235633-Identity-H"/>
              </a:rPr>
            </a:br>
            <a:r>
              <a:rPr lang="da-DK" sz="2000" b="0" i="0" u="none" strike="noStrike" baseline="0" dirty="0">
                <a:latin typeface="Fd235633-Identity-H"/>
              </a:rPr>
              <a:t>planı, </a:t>
            </a:r>
            <a:r>
              <a:rPr lang="da-DK" sz="2000" b="0" i="0" u="none" strike="noStrike" baseline="0" dirty="0">
                <a:latin typeface="Fd311027-Identity-H"/>
              </a:rPr>
              <a:t>1235- 1 24 1</a:t>
            </a:r>
            <a:br>
              <a:rPr lang="da-DK" sz="2000" b="0" i="0" u="none" strike="noStrike" baseline="0" dirty="0">
                <a:latin typeface="Fd311027-Identity-H"/>
              </a:rPr>
            </a:br>
            <a:r>
              <a:rPr lang="tr-TR" sz="2000" b="0" i="0" u="none" strike="noStrike" baseline="0" dirty="0">
                <a:latin typeface="Fd311027-Identity-H"/>
              </a:rPr>
              <a:t>Firdevs Medresesi aslında medresenin yanı sıra bir </a:t>
            </a:r>
            <a:r>
              <a:rPr lang="tr-TR" sz="2000" b="0" i="0" u="none" strike="noStrike" baseline="0" dirty="0" err="1">
                <a:latin typeface="Fd311027-Identity-H"/>
              </a:rPr>
              <a:t>hangahın</a:t>
            </a:r>
            <a:r>
              <a:rPr lang="tr-TR" sz="2000" b="0" i="0" u="none" strike="noStrike" baseline="0" dirty="0">
                <a:latin typeface="Fd311027-Identity-H"/>
              </a:rPr>
              <a:t> ve iki türbenin bulunduğu bir külliyedir. Avlunun zemin ölçüleri yaklaşık </a:t>
            </a:r>
            <a:r>
              <a:rPr lang="tr-TR" sz="2000" b="0" i="0" u="none" strike="noStrike" baseline="0" dirty="0">
                <a:latin typeface="Fd229707-Identity-H"/>
              </a:rPr>
              <a:t>5 5 </a:t>
            </a:r>
            <a:r>
              <a:rPr lang="tr-TR" sz="2000" b="0" i="0" u="none" strike="noStrike" baseline="0" dirty="0">
                <a:latin typeface="Fd559341-Identity-H"/>
              </a:rPr>
              <a:t>x </a:t>
            </a:r>
            <a:r>
              <a:rPr lang="tr-TR" sz="2000" b="0" i="0" u="none" strike="noStrike" baseline="0" dirty="0">
                <a:latin typeface="Fd311027-Identity-H"/>
              </a:rPr>
              <a:t>45 m'dir. Güney kenarındaki</a:t>
            </a:r>
            <a:br>
              <a:rPr lang="tr-TR" sz="2000" b="0" i="0" u="none" strike="noStrike" baseline="0" dirty="0">
                <a:latin typeface="Fd311027-Identity-H"/>
              </a:rPr>
            </a:br>
            <a:r>
              <a:rPr lang="tr-TR" sz="2000" b="0" i="0" u="none" strike="noStrike" baseline="0" dirty="0">
                <a:latin typeface="Fd311027-Identity-H"/>
              </a:rPr>
              <a:t>üç kubbeli caminin iki yanında türbeler yer alır.</a:t>
            </a:r>
            <a:br>
              <a:rPr lang="tr-TR" sz="2000" b="0" i="0" u="none" strike="noStrike" baseline="0" dirty="0">
                <a:latin typeface="Fd311027-Identity-H"/>
              </a:rPr>
            </a:br>
            <a:r>
              <a:rPr lang="tr-TR" sz="2000" b="0" i="0" u="none" strike="noStrike" baseline="0" dirty="0">
                <a:latin typeface="Fd311027-Identity-H"/>
              </a:rPr>
              <a:t>Doğu ve batı </a:t>
            </a:r>
            <a:r>
              <a:rPr lang="tr-TR" sz="2000" b="0" i="0" u="none" strike="noStrike" baseline="0" dirty="0" err="1">
                <a:latin typeface="Fd311027-Identity-H"/>
              </a:rPr>
              <a:t>kanarları</a:t>
            </a:r>
            <a:r>
              <a:rPr lang="tr-TR" sz="2000" b="0" i="0" u="none" strike="noStrike" baseline="0" dirty="0">
                <a:latin typeface="Fd311027-Identity-H"/>
              </a:rPr>
              <a:t> boyunca</a:t>
            </a:r>
            <a:br>
              <a:rPr lang="tr-TR" sz="2000" b="0" i="0" u="none" strike="noStrike" baseline="0" dirty="0">
                <a:latin typeface="Fd311027-Identity-H"/>
              </a:rPr>
            </a:br>
            <a:r>
              <a:rPr lang="tr-TR" sz="2000" b="0" i="0" u="none" strike="noStrike" baseline="0" dirty="0">
                <a:latin typeface="Fd311027-Identity-H"/>
              </a:rPr>
              <a:t>sıralanan bölmeler geçmişte muhtemelen dersler</a:t>
            </a:r>
            <a:br>
              <a:rPr lang="tr-TR" sz="2000" b="0" i="0" u="none" strike="noStrike" baseline="0" dirty="0">
                <a:latin typeface="Fd311027-Identity-H"/>
              </a:rPr>
            </a:br>
            <a:r>
              <a:rPr lang="tr-TR" sz="2000" b="0" i="0" u="none" strike="noStrike" baseline="0" dirty="0">
                <a:latin typeface="Fd311027-Identity-H"/>
              </a:rPr>
              <a:t>ve toplantılar için kullanılırdı. Kuzey kenarında eyvanın yanından geçerek içeriye uzanan geçitler ikamet</a:t>
            </a:r>
            <a:br>
              <a:rPr lang="tr-TR" sz="2000" b="0" i="0" u="none" strike="noStrike" baseline="0" dirty="0">
                <a:latin typeface="Fd311027-Identity-H"/>
              </a:rPr>
            </a:br>
            <a:r>
              <a:rPr lang="tr-TR" sz="2000" b="0" i="0" u="none" strike="noStrike" baseline="0" dirty="0">
                <a:latin typeface="Fd311027-Identity-H"/>
              </a:rPr>
              <a:t>için kullanılan kanatları ayırır. Başlangıçta medresenin</a:t>
            </a:r>
            <a:br>
              <a:rPr lang="tr-TR" sz="2000" b="0" i="0" u="none" strike="noStrike" baseline="0" dirty="0">
                <a:latin typeface="Fd311027-Identity-H"/>
              </a:rPr>
            </a:br>
            <a:r>
              <a:rPr lang="tr-TR" sz="2000" b="0" i="0" u="none" strike="noStrike" baseline="0" dirty="0">
                <a:latin typeface="Fd311027-Identity-H"/>
              </a:rPr>
              <a:t>kuzeyinde ikinci bir eyvanla medreseye açılan bir</a:t>
            </a:r>
            <a:br>
              <a:rPr lang="tr-TR" sz="2000" b="0" i="0" u="none" strike="noStrike" baseline="0" dirty="0">
                <a:latin typeface="Fd311027-Identity-H"/>
              </a:rPr>
            </a:br>
            <a:r>
              <a:rPr lang="tr-TR" sz="2000" b="0" i="0" u="none" strike="noStrike" baseline="0" dirty="0">
                <a:latin typeface="Fd311027-Identity-H"/>
              </a:rPr>
              <a:t>bahçe vardı. Külliyeye doğuda açılmış dar bir koridordan</a:t>
            </a:r>
            <a:br>
              <a:rPr lang="tr-TR" sz="2000" b="0" i="0" u="none" strike="noStrike" baseline="0" dirty="0">
                <a:latin typeface="Fd311027-Identity-H"/>
              </a:rPr>
            </a:br>
            <a:r>
              <a:rPr lang="tr-TR" sz="2000" b="0" i="0" u="none" strike="noStrike" baseline="0" dirty="0">
                <a:latin typeface="Fd311027-Identity-H"/>
              </a:rPr>
              <a:t>girilir.</a:t>
            </a:r>
            <a:endParaRPr lang="en-US" sz="2000" kern="1200" dirty="0">
              <a:latin typeface="+mj-lt"/>
              <a:ea typeface="+mj-ea"/>
              <a:cs typeface="+mj-cs"/>
            </a:endParaRPr>
          </a:p>
        </p:txBody>
      </p:sp>
      <p:pic>
        <p:nvPicPr>
          <p:cNvPr id="5" name="İçerik Yer Tutucusu 4">
            <a:extLst>
              <a:ext uri="{FF2B5EF4-FFF2-40B4-BE49-F238E27FC236}">
                <a16:creationId xmlns:a16="http://schemas.microsoft.com/office/drawing/2014/main" id="{9356CABB-B88F-58F0-3BE9-CE6045EE0E97}"/>
              </a:ext>
            </a:extLst>
          </p:cNvPr>
          <p:cNvPicPr>
            <a:picLocks noGrp="1" noChangeAspect="1"/>
          </p:cNvPicPr>
          <p:nvPr>
            <p:ph idx="1"/>
          </p:nvPr>
        </p:nvPicPr>
        <p:blipFill rotWithShape="1">
          <a:blip r:embed="rId2"/>
          <a:srcRect t="3204" r="36296"/>
          <a:stretch/>
        </p:blipFill>
        <p:spPr>
          <a:xfrm>
            <a:off x="7975476" y="1130158"/>
            <a:ext cx="3999699" cy="5390272"/>
          </a:xfrm>
          <a:prstGeom prst="rect">
            <a:avLst/>
          </a:prstGeom>
        </p:spPr>
      </p:pic>
    </p:spTree>
    <p:extLst>
      <p:ext uri="{BB962C8B-B14F-4D97-AF65-F5344CB8AC3E}">
        <p14:creationId xmlns:p14="http://schemas.microsoft.com/office/powerpoint/2010/main" val="4163344703"/>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 2013 - 2022</Template>
  <TotalTime>317</TotalTime>
  <Words>1273</Words>
  <Application>Microsoft Office PowerPoint</Application>
  <PresentationFormat>Geniş ekran</PresentationFormat>
  <Paragraphs>121</Paragraphs>
  <Slides>19</Slides>
  <Notes>0</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19</vt:i4>
      </vt:variant>
    </vt:vector>
  </HeadingPairs>
  <TitlesOfParts>
    <vt:vector size="33" baseType="lpstr">
      <vt:lpstr>Arial</vt:lpstr>
      <vt:lpstr>Calibri</vt:lpstr>
      <vt:lpstr>Calibri Light</vt:lpstr>
      <vt:lpstr>Fd102962-Identity-H</vt:lpstr>
      <vt:lpstr>Fd162067-Identity-H</vt:lpstr>
      <vt:lpstr>Fd229707-Identity-H</vt:lpstr>
      <vt:lpstr>Fd235633-Identity-H</vt:lpstr>
      <vt:lpstr>Fd311027-Identity-H</vt:lpstr>
      <vt:lpstr>Fd559339-Identity-H</vt:lpstr>
      <vt:lpstr>Fd559341-Identity-H</vt:lpstr>
      <vt:lpstr>Fd7161-Identity-H</vt:lpstr>
      <vt:lpstr>Times New Roman</vt:lpstr>
      <vt:lpstr>Verdana</vt:lpstr>
      <vt:lpstr>Office Teması</vt:lpstr>
      <vt:lpstr>EYYÜBİLER, MEMLÜKLER DÖNEMİ SANATI VE KÜLTÜRÜ</vt:lpstr>
      <vt:lpstr>PowerPoint Sunusu</vt:lpstr>
      <vt:lpstr>Ortadoğu, Mısır, Hicaz, Yemen ve Kuzey Afrika’da hüküm süren bir Türk devleti (1171-1462).</vt:lpstr>
      <vt:lpstr>PowerPoint Sunusu</vt:lpstr>
      <vt:lpstr>PowerPoint Sunusu</vt:lpstr>
      <vt:lpstr>PowerPoint Sunusu</vt:lpstr>
      <vt:lpstr>PowerPoint Sunusu</vt:lpstr>
      <vt:lpstr>               Halep Hisarı'ndaki yukarı ve aşağı camiler Zengi ve Eyyubi dönemlerinde hisar sadece yoğun tahkimli bir askeri üs değildi; Halep'in hükümdarlarınca ikametgah olarak da kullanıldığı için, çeşitli sarayları, bahçeleri ve hamamları vardı. Mirdasilerin 1 1 . yüzyılda hisarda kurduğu iki cami aslında kiliseden bozma yapılardır. lbrahim Peygamber'le ilişkilendirilen aşağı cami, kentteki en önemli  mabet sayılır. Yukarı caminin kare tabanlı zarif minaresi, Gazi tarafından ve Cami-i Kebir'deki minareyi örnek alınarak yaptırılmıştı. Eskiden muhtemelen bir gözetleme yeri olarak da kullanılırdı. Açık havalarda hisardan görülen manzara 1 30 km kuzeye düşen Toros Dağları'na ve doğu yönünde de Fırat l rmağı çevresindeki tepelere kadar uzanır.</vt:lpstr>
      <vt:lpstr> Halep'teki Firdevs Medresesi'nin zemin planı, 1235- 1 24 1 Firdevs Medresesi aslında medresenin yanı sıra bir hangahın ve iki türbenin bulunduğu bir külliyedir. Avlunun zemin ölçüleri yaklaşık 5 5 x 45 m'dir. Güney kenarındaki üç kubbeli caminin iki yanında türbeler yer alır. Doğu ve batı kanarları boyunca sıralanan bölmeler geçmişte muhtemelen dersler ve toplantılar için kullanılırdı. Kuzey kenarında eyvanın yanından geçerek içeriye uzanan geçitler ikamet için kullanılan kanatları ayırır. Başlangıçta medresenin kuzeyinde ikinci bir eyvanla medreseye açılan bir bahçe vardı. Külliyeye doğuda açılmış dar bir koridordan girilir.</vt:lpstr>
      <vt:lpstr>F    Halep'teki Firdevs Medresesi'nin Avlusu, 1 235- 1 24 1 Eyyubi Sultanı Melik ez-Zahir Gazi'nin dul eşi Deyfa Hatun'un yaptırdığı Firdevs Medresesi, Halep'te günümüze ulaşmış en güzel Eyubi yapısı sayılabilir. Bu zarif külliyenin dikdörtgen avlusu üç kenarda revaklarla çevrilidir.</vt:lpstr>
      <vt:lpstr>Halep'teki Firdevs Medresesi'nin mihrabı</vt:lpstr>
      <vt:lpstr>Mısır, Suriye ve Hicaz’da hüküm süren müslüman Türk devleti (1250-1517)Memlük Devleti’nin en geniş sınırlarını gösteren harita</vt:lpstr>
      <vt:lpstr>PowerPoint Sunusu</vt:lpstr>
      <vt:lpstr>Baştak Sarayı, Kahire, 1334- 1 339 Bir zamanlar geniş bir yapı kompleksi olan bu saraydan günümüze sadece anasokağa bakan ve divanhaneyi barındıran orta kanat ulaşmıştır. İşlek bir sokaktaki konumundan dolayı, yapının neredeyse süsten yoksun zemin katında yer alan dükkanlar ortaçağda tatlılar satardı. Yukarıdaki katların neredeyse tamamını kapsayan divanhanenin orta kesimi iki kat yüksekliğindedir. Dışarıdan bakınca, bu kesimin üst galerisini yüksek ve yuvarlak kemerli pencere grubundan çıkarmak mümkündür. Diğer pencereler ahşap kafeslerle örtülüdür.</vt:lpstr>
      <vt:lpstr>PowerPoint Sunusu</vt:lpstr>
      <vt:lpstr>PowerPoint Sunusu</vt:lpstr>
      <vt:lpstr>PowerPoint Sunusu</vt:lpstr>
      <vt:lpstr>PowerPoint Sunusu</vt:lpstr>
      <vt:lpstr>Temel Kaynaklar (sunuya ait)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ABBASİLER DÖNEMİ SANATI VE KÜLTÜRÜ</dc:title>
  <dc:creator>ayse ersay</dc:creator>
  <cp:lastModifiedBy>ayse ersay</cp:lastModifiedBy>
  <cp:revision>52</cp:revision>
  <dcterms:created xsi:type="dcterms:W3CDTF">2023-01-19T15:39:00Z</dcterms:created>
  <dcterms:modified xsi:type="dcterms:W3CDTF">2023-01-22T10:38:12Z</dcterms:modified>
</cp:coreProperties>
</file>