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71" r:id="rId3"/>
    <p:sldId id="272" r:id="rId4"/>
    <p:sldId id="273" r:id="rId5"/>
    <p:sldId id="274"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3A351-FFE0-418F-BAC0-19BD9D477F42}"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E615D-E8DF-40CE-A850-6904C532EDEB}" type="slidenum">
              <a:rPr lang="tr-TR" smtClean="0"/>
              <a:t>‹#›</a:t>
            </a:fld>
            <a:endParaRPr lang="tr-TR"/>
          </a:p>
        </p:txBody>
      </p:sp>
    </p:spTree>
    <p:extLst>
      <p:ext uri="{BB962C8B-B14F-4D97-AF65-F5344CB8AC3E}">
        <p14:creationId xmlns:p14="http://schemas.microsoft.com/office/powerpoint/2010/main" val="3475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B7F3A45-D63E-1712-4FC8-379BB594A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C622834-3EA4-073B-319E-8CD1BEDDA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70660" name="Slide Number Placeholder 3">
            <a:extLst>
              <a:ext uri="{FF2B5EF4-FFF2-40B4-BE49-F238E27FC236}">
                <a16:creationId xmlns:a16="http://schemas.microsoft.com/office/drawing/2014/main" id="{1199DDB9-40D7-748E-56C3-0F05245BCD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65AEA1-0C4F-40A0-9CBB-843F57DC79CB}" type="slidenum">
              <a:rPr kumimoji="0" lang="en-US"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AE5AC-839C-3F9E-2B26-B13521368DB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763E4B1-E0B1-D6AD-9D45-F232C3A2E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3096837-D7F4-B493-A1B8-CB7F2D6A5720}"/>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402A999A-02CE-73B8-7D88-247FAC53B3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5598CC-1655-6467-1845-61463A2FB8A2}"/>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34419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4D253-E329-B5E9-A6F4-8E581F18855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E3D1EDC-7C87-A059-15C5-68E42C24487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C281CBB-A5A5-25B8-46EA-7586D94E92F2}"/>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5DF26AF8-E9B1-C9A4-D85E-73393FF2E5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DF077A-FCF3-DC4F-AAE4-5942F8B2615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07065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412273D-7BB5-61AD-9315-3C808773C88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0CBAE6-72E5-7983-F1A1-51468B3155D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A9AA8E-66A2-0B1A-CA1E-155429B97D9E}"/>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6654C1E6-E5DA-DE4E-93A6-9251ADADA2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8BF3E2-4232-13BA-9F63-F60A9C9731FD}"/>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78242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877886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139361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81265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417215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80751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105677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640884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12219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7864A2-A943-94F5-7DFA-1F87CA738E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751D86B-0148-8AC2-B6C8-3BA25F0DFB2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536D7A-AAAD-4C88-D513-9EE7100DCE78}"/>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303FEF54-73A9-4C18-FEFF-55235734DAB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554649-FD4A-FE44-5B23-B5A4DFD8B3B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779057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355560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173709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23550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338599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245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13EC41-EF4E-2FB6-7B24-D13B8AE522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A4AA686-E371-4159-C5AF-1A8A3D4C1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4D673B-A063-1E2C-C388-CCA27AECE97A}"/>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0674074F-7189-DB88-7642-86347B1D88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D80463-66E5-7D03-EB7E-E6E48EE29EF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3288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062020-51AC-CE1C-23BB-7B9498B41B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9BB238-89AF-5883-6419-13505A4EEE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3BB32F5-3C3D-1428-3988-660E91DB9EB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45AEB21-6C68-1E9D-8BFC-CCC60C90012C}"/>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6" name="Alt Bilgi Yer Tutucusu 5">
            <a:extLst>
              <a:ext uri="{FF2B5EF4-FFF2-40B4-BE49-F238E27FC236}">
                <a16:creationId xmlns:a16="http://schemas.microsoft.com/office/drawing/2014/main" id="{5825CE1C-2C00-0FD3-BB38-B4E8239EC1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336438-E9FE-D0C2-93E8-A33760C31588}"/>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85131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10C652-D116-0A55-DDAA-AFBE553128A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FD6B360-15F4-F6A6-EFC7-15A904981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F2C11E4-716E-95DA-46FE-246E1044B4B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12A250-CE9A-46C9-29E0-2026ABC6A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B2D339A-E787-F34F-45BA-299D7E36BC2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5F1BDF0-8393-13D9-56CD-040B8787BC6D}"/>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8" name="Alt Bilgi Yer Tutucusu 7">
            <a:extLst>
              <a:ext uri="{FF2B5EF4-FFF2-40B4-BE49-F238E27FC236}">
                <a16:creationId xmlns:a16="http://schemas.microsoft.com/office/drawing/2014/main" id="{872D4A0F-D510-62EF-6ECD-4F8A94010FE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B3D9E3F-A14E-29E2-D4FB-83F882F8B08B}"/>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383374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57811A-1F2C-1973-00D6-2D999E88ECB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FE7C50B-08D6-3B68-BEA4-8352C6C62802}"/>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4" name="Alt Bilgi Yer Tutucusu 3">
            <a:extLst>
              <a:ext uri="{FF2B5EF4-FFF2-40B4-BE49-F238E27FC236}">
                <a16:creationId xmlns:a16="http://schemas.microsoft.com/office/drawing/2014/main" id="{24044046-2A88-1108-6B54-503D3A9AD71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1C7C923-2728-20FA-FF5B-1CDD4CE28447}"/>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273157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8A64A40-EE29-004B-A161-A0BD581886BE}"/>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3" name="Alt Bilgi Yer Tutucusu 2">
            <a:extLst>
              <a:ext uri="{FF2B5EF4-FFF2-40B4-BE49-F238E27FC236}">
                <a16:creationId xmlns:a16="http://schemas.microsoft.com/office/drawing/2014/main" id="{260C8ECE-1B89-23BD-9AD2-2E20915AE14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1F732CF-44CB-F169-BF53-3DD3F89706C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96793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E12F37-8E93-5AF3-1367-09D31A8912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3C2AD4-037D-F683-5007-794B18538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4C09437-E10D-3AF3-E72A-0FBCCB56C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F7C2137-EEFD-66B5-F2DF-1B848894D8C9}"/>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6" name="Alt Bilgi Yer Tutucusu 5">
            <a:extLst>
              <a:ext uri="{FF2B5EF4-FFF2-40B4-BE49-F238E27FC236}">
                <a16:creationId xmlns:a16="http://schemas.microsoft.com/office/drawing/2014/main" id="{AC1553E2-033A-1FA7-31AA-77E4A0AF4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11F837-3A16-36F0-6442-9FA98D3B0844}"/>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43005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A199B7-2B2A-4A71-2C9B-D998526367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AFB14-0ACC-6C40-2AC5-B15944095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D9A82B5-90A2-A6FD-62C3-188BBBC01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0489EB-5D61-49E4-D3F2-39A69E8EF1BF}"/>
              </a:ext>
            </a:extLst>
          </p:cNvPr>
          <p:cNvSpPr>
            <a:spLocks noGrp="1"/>
          </p:cNvSpPr>
          <p:nvPr>
            <p:ph type="dt" sz="half" idx="10"/>
          </p:nvPr>
        </p:nvSpPr>
        <p:spPr/>
        <p:txBody>
          <a:bodyPr/>
          <a:lstStyle/>
          <a:p>
            <a:fld id="{52E045A2-9F0A-4A22-9552-FF9A0C8FD89A}" type="datetimeFigureOut">
              <a:rPr lang="tr-TR" smtClean="0"/>
              <a:t>9.09.2025</a:t>
            </a:fld>
            <a:endParaRPr lang="tr-TR"/>
          </a:p>
        </p:txBody>
      </p:sp>
      <p:sp>
        <p:nvSpPr>
          <p:cNvPr id="6" name="Alt Bilgi Yer Tutucusu 5">
            <a:extLst>
              <a:ext uri="{FF2B5EF4-FFF2-40B4-BE49-F238E27FC236}">
                <a16:creationId xmlns:a16="http://schemas.microsoft.com/office/drawing/2014/main" id="{B1C6BA23-AA06-AA4D-1E4A-ABD5B586FD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CF0ACD-74E3-1373-74F4-644D788D213F}"/>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53091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9028371-B5CE-6011-D7FE-8B9EA6559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1E04E6-FFCE-5C99-10AF-3FA12C7A7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06077A-BB9A-3645-50E7-0C9D878FA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045A2-9F0A-4A22-9552-FF9A0C8FD89A}" type="datetimeFigureOut">
              <a:rPr lang="tr-TR" smtClean="0"/>
              <a:t>9.09.2025</a:t>
            </a:fld>
            <a:endParaRPr lang="tr-TR"/>
          </a:p>
        </p:txBody>
      </p:sp>
      <p:sp>
        <p:nvSpPr>
          <p:cNvPr id="5" name="Alt Bilgi Yer Tutucusu 4">
            <a:extLst>
              <a:ext uri="{FF2B5EF4-FFF2-40B4-BE49-F238E27FC236}">
                <a16:creationId xmlns:a16="http://schemas.microsoft.com/office/drawing/2014/main" id="{6D82E029-FEFD-B148-21FA-8E11716B6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EB9A459-1737-C797-B1F8-3012F34D1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AC77D-885F-4D0E-9843-C509BD3F4390}" type="slidenum">
              <a:rPr lang="tr-TR" smtClean="0"/>
              <a:t>‹#›</a:t>
            </a:fld>
            <a:endParaRPr lang="tr-TR"/>
          </a:p>
        </p:txBody>
      </p:sp>
    </p:spTree>
    <p:extLst>
      <p:ext uri="{BB962C8B-B14F-4D97-AF65-F5344CB8AC3E}">
        <p14:creationId xmlns:p14="http://schemas.microsoft.com/office/powerpoint/2010/main" val="58962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331035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60902A8-D91B-BF7B-7291-2E36D4B9347E}"/>
              </a:ext>
            </a:extLst>
          </p:cNvPr>
          <p:cNvSpPr>
            <a:spLocks noGrp="1"/>
          </p:cNvSpPr>
          <p:nvPr>
            <p:ph idx="1"/>
          </p:nvPr>
        </p:nvSpPr>
        <p:spPr>
          <a:xfrm>
            <a:off x="2424114" y="620714"/>
            <a:ext cx="7775575" cy="5616575"/>
          </a:xfrm>
        </p:spPr>
        <p:txBody>
          <a:bodyPr>
            <a:normAutofit/>
          </a:bodyPr>
          <a:lstStyle/>
          <a:p>
            <a:pPr marL="0" indent="0" algn="just" eaLnBrk="1" hangingPunct="1">
              <a:buNone/>
              <a:defRPr/>
            </a:pPr>
            <a:r>
              <a:rPr lang="en-US" sz="1425" b="1" i="1" dirty="0"/>
              <a:t>Some concepts related to Classical Conditioning are as follows: </a:t>
            </a:r>
          </a:p>
          <a:p>
            <a:pPr marL="0" indent="0" algn="just" eaLnBrk="1" hangingPunct="1">
              <a:buNone/>
              <a:defRPr/>
            </a:pPr>
            <a:endParaRPr lang="en-US" sz="1425" b="1" i="1" dirty="0"/>
          </a:p>
          <a:p>
            <a:pPr marL="0" indent="0" algn="just" eaLnBrk="1" hangingPunct="1">
              <a:buNone/>
              <a:defRPr/>
            </a:pPr>
            <a:r>
              <a:rPr lang="en-US" sz="1425" b="1" i="1" dirty="0" err="1"/>
              <a:t>Generalisation</a:t>
            </a:r>
            <a:r>
              <a:rPr lang="en-US" sz="1425" b="1" i="1" dirty="0"/>
              <a:t>: </a:t>
            </a:r>
            <a:r>
              <a:rPr lang="en-US" sz="1425" i="1" dirty="0"/>
              <a:t>According to this phenomenon, after the conditioning process is completed, any stimulus similar to the conditioned stimulus can elicit the conditioned response, even if it has not been paired with the unconditioned stimulus before. </a:t>
            </a:r>
          </a:p>
          <a:p>
            <a:pPr marL="0" indent="0" algn="just" eaLnBrk="1" hangingPunct="1">
              <a:buNone/>
              <a:defRPr/>
            </a:pPr>
            <a:endParaRPr lang="en-US" sz="1425" b="1" i="1" dirty="0"/>
          </a:p>
          <a:p>
            <a:pPr marL="0" indent="0" algn="just" eaLnBrk="1" hangingPunct="1">
              <a:buNone/>
              <a:defRPr/>
            </a:pPr>
            <a:r>
              <a:rPr lang="en-US" sz="1425" b="1" i="1" dirty="0"/>
              <a:t>Discrimination (Stimulus Discrimination-discrimination): </a:t>
            </a:r>
            <a:r>
              <a:rPr lang="en-US" sz="1425" i="1" dirty="0"/>
              <a:t>It is the organism's separation of the artificial (conditional) stimulus from its counterparts and reacting only to the artificial stimulus. </a:t>
            </a:r>
          </a:p>
          <a:p>
            <a:pPr marL="0" indent="0" algn="just" eaLnBrk="1" hangingPunct="1">
              <a:buNone/>
              <a:defRPr/>
            </a:pPr>
            <a:endParaRPr lang="en-US" sz="1425" b="1" i="1" dirty="0"/>
          </a:p>
          <a:p>
            <a:pPr marL="0" indent="0" algn="just" eaLnBrk="1" hangingPunct="1">
              <a:buNone/>
              <a:defRPr/>
            </a:pPr>
            <a:r>
              <a:rPr lang="en-US" sz="1425" b="1" i="1" dirty="0"/>
              <a:t>Extinction: </a:t>
            </a:r>
            <a:r>
              <a:rPr lang="en-US" sz="1425" i="1" dirty="0"/>
              <a:t>According to this phenomenon, when the conditioned stimulus is presented several times together with the unconditioned stimulus, the conditioned response gradually disappears. </a:t>
            </a:r>
          </a:p>
          <a:p>
            <a:pPr marL="0" indent="0" algn="just" eaLnBrk="1" hangingPunct="1">
              <a:buNone/>
              <a:defRPr/>
            </a:pPr>
            <a:endParaRPr lang="en-US" sz="1425" b="1" i="1" dirty="0"/>
          </a:p>
          <a:p>
            <a:pPr marL="0" indent="0" algn="just" eaLnBrk="1" hangingPunct="1">
              <a:buNone/>
              <a:defRPr/>
            </a:pPr>
            <a:r>
              <a:rPr lang="en-US" sz="1425" b="1" i="1" dirty="0"/>
              <a:t>Counter Conditioning: </a:t>
            </a:r>
            <a:r>
              <a:rPr lang="en-US" sz="1425" i="1" dirty="0"/>
              <a:t>The main principle of counterconditioning is to eliminate the conditioned response and to match the conditioned stimulus that evokes that response with an unconditioned stimulus that evokes a different response. </a:t>
            </a:r>
          </a:p>
          <a:p>
            <a:pPr marL="0" indent="0" algn="just" eaLnBrk="1" hangingPunct="1">
              <a:buNone/>
              <a:defRPr/>
            </a:pPr>
            <a:endParaRPr lang="en-US" sz="1425" b="1" i="1" dirty="0"/>
          </a:p>
          <a:p>
            <a:pPr marL="0" indent="0" algn="just" eaLnBrk="1" hangingPunct="1">
              <a:buNone/>
              <a:defRPr/>
            </a:pPr>
            <a:r>
              <a:rPr lang="tr-TR" sz="1425" dirty="0"/>
              <a:t>	</a:t>
            </a:r>
          </a:p>
          <a:p>
            <a:pPr eaLnBrk="1" hangingPunct="1">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555FAC2-1F68-6404-922B-75CF26D77B59}"/>
              </a:ext>
            </a:extLst>
          </p:cNvPr>
          <p:cNvSpPr>
            <a:spLocks noGrp="1"/>
          </p:cNvSpPr>
          <p:nvPr>
            <p:ph idx="1"/>
          </p:nvPr>
        </p:nvSpPr>
        <p:spPr>
          <a:xfrm>
            <a:off x="2782888" y="765175"/>
            <a:ext cx="7200900" cy="4679950"/>
          </a:xfrm>
        </p:spPr>
        <p:txBody>
          <a:bodyPr/>
          <a:lstStyle/>
          <a:p>
            <a:pPr algn="ctr" eaLnBrk="1" hangingPunct="1">
              <a:spcBef>
                <a:spcPct val="0"/>
              </a:spcBef>
              <a:defRPr/>
            </a:pPr>
            <a:endParaRPr lang="tr-TR" altLang="tr-TR" sz="1800" dirty="0">
              <a:latin typeface="Calibri" panose="020F0502020204030204" pitchFamily="34" charset="0"/>
            </a:endParaRPr>
          </a:p>
          <a:p>
            <a:pPr marL="0" indent="0" algn="ctr" eaLnBrk="1" hangingPunct="1">
              <a:spcBef>
                <a:spcPct val="0"/>
              </a:spcBef>
              <a:buNone/>
              <a:defRPr/>
            </a:pPr>
            <a:r>
              <a:rPr lang="en-US" sz="1800" b="1" dirty="0">
                <a:solidFill>
                  <a:srgbClr val="002060"/>
                </a:solidFill>
                <a:latin typeface="Calibri" panose="020F0502020204030204" pitchFamily="34" charset="0"/>
              </a:rPr>
              <a:t>GENERALISATION</a:t>
            </a:r>
          </a:p>
          <a:p>
            <a:pPr marL="0" indent="0" algn="ctr" eaLnBrk="1" hangingPunct="1">
              <a:spcBef>
                <a:spcPct val="0"/>
              </a:spcBef>
              <a:buNone/>
              <a:defRPr/>
            </a:pPr>
            <a:endParaRPr lang="en-US" sz="1800" b="1" dirty="0">
              <a:solidFill>
                <a:srgbClr val="002060"/>
              </a:solidFill>
              <a:latin typeface="Calibri" panose="020F0502020204030204" pitchFamily="34" charset="0"/>
            </a:endParaRPr>
          </a:p>
          <a:p>
            <a:pPr marL="0" indent="0" algn="ctr" eaLnBrk="1" hangingPunct="1">
              <a:spcBef>
                <a:spcPct val="0"/>
              </a:spcBef>
              <a:buNone/>
              <a:defRPr/>
            </a:pPr>
            <a:r>
              <a:rPr lang="en-US" sz="1800" b="1" dirty="0">
                <a:latin typeface="Calibri" panose="020F0502020204030204" pitchFamily="34" charset="0"/>
              </a:rPr>
              <a:t>In his experiments, Pavlov showed that the dog also salivates to different tones of bells. </a:t>
            </a:r>
          </a:p>
          <a:p>
            <a:pPr eaLnBrk="1" hangingPunct="1">
              <a:spcBef>
                <a:spcPct val="0"/>
              </a:spcBef>
              <a:defRPr/>
            </a:pPr>
            <a:endParaRPr lang="tr-TR" altLang="tr-TR" sz="1800" dirty="0">
              <a:solidFill>
                <a:srgbClr val="002060"/>
              </a:solidFill>
            </a:endParaRPr>
          </a:p>
          <a:p>
            <a:pPr eaLnBrk="1" hangingPunct="1">
              <a:spcBef>
                <a:spcPct val="0"/>
              </a:spcBef>
              <a:defRPr/>
            </a:pPr>
            <a:endParaRPr lang="tr-TR" altLang="tr-TR" sz="1800" dirty="0">
              <a:solidFill>
                <a:srgbClr val="002060"/>
              </a:solidFill>
            </a:endParaRPr>
          </a:p>
          <a:p>
            <a:pPr eaLnBrk="1" hangingPunct="1">
              <a:spcBef>
                <a:spcPct val="0"/>
              </a:spcBef>
              <a:defRPr/>
            </a:pPr>
            <a:endParaRPr lang="tr-TR" altLang="tr-TR" sz="1800" dirty="0">
              <a:solidFill>
                <a:srgbClr val="C00000"/>
              </a:solidFill>
            </a:endParaRPr>
          </a:p>
        </p:txBody>
      </p:sp>
      <p:pic>
        <p:nvPicPr>
          <p:cNvPr id="4098" name="Picture 2">
            <a:extLst>
              <a:ext uri="{FF2B5EF4-FFF2-40B4-BE49-F238E27FC236}">
                <a16:creationId xmlns:a16="http://schemas.microsoft.com/office/drawing/2014/main" id="{8EC76AE0-D783-B6B6-8680-2CB99F013B59}"/>
              </a:ext>
            </a:extLst>
          </p:cNvPr>
          <p:cNvPicPr>
            <a:picLocks noChangeAspect="1" noChangeArrowheads="1"/>
          </p:cNvPicPr>
          <p:nvPr/>
        </p:nvPicPr>
        <p:blipFill>
          <a:blip r:embed="rId3" cstate="print"/>
          <a:srcRect/>
          <a:stretch>
            <a:fillRect/>
          </a:stretch>
        </p:blipFill>
        <p:spPr bwMode="auto">
          <a:xfrm>
            <a:off x="4167190" y="2800351"/>
            <a:ext cx="2214563" cy="1771650"/>
          </a:xfrm>
          <a:prstGeom prst="ellipse">
            <a:avLst/>
          </a:prstGeom>
          <a:ln>
            <a:noFill/>
          </a:ln>
          <a:effectLst>
            <a:softEdge rad="112500"/>
          </a:effectLst>
        </p:spPr>
      </p:pic>
      <p:pic>
        <p:nvPicPr>
          <p:cNvPr id="4099" name="Picture 3">
            <a:extLst>
              <a:ext uri="{FF2B5EF4-FFF2-40B4-BE49-F238E27FC236}">
                <a16:creationId xmlns:a16="http://schemas.microsoft.com/office/drawing/2014/main" id="{3F7B57E4-A31A-6161-858F-1E8A5BFF674D}"/>
              </a:ext>
            </a:extLst>
          </p:cNvPr>
          <p:cNvPicPr>
            <a:picLocks noChangeAspect="1" noChangeArrowheads="1"/>
          </p:cNvPicPr>
          <p:nvPr/>
        </p:nvPicPr>
        <p:blipFill>
          <a:blip r:embed="rId4" cstate="print"/>
          <a:srcRect/>
          <a:stretch>
            <a:fillRect/>
          </a:stretch>
        </p:blipFill>
        <p:spPr bwMode="auto">
          <a:xfrm>
            <a:off x="7038978" y="2686051"/>
            <a:ext cx="1441252" cy="2143125"/>
          </a:xfrm>
          <a:prstGeom prst="ellipse">
            <a:avLst/>
          </a:prstGeom>
          <a:ln>
            <a:noFill/>
          </a:ln>
          <a:effectLst>
            <a:softEdge rad="112500"/>
          </a:effectLst>
        </p:spPr>
      </p:pic>
      <p:pic>
        <p:nvPicPr>
          <p:cNvPr id="4100" name="Picture 4">
            <a:extLst>
              <a:ext uri="{FF2B5EF4-FFF2-40B4-BE49-F238E27FC236}">
                <a16:creationId xmlns:a16="http://schemas.microsoft.com/office/drawing/2014/main" id="{4C2C9596-C1C7-8047-0B6C-F3F4F9E81B42}"/>
              </a:ext>
            </a:extLst>
          </p:cNvPr>
          <p:cNvPicPr>
            <a:picLocks noChangeAspect="1" noChangeArrowheads="1"/>
          </p:cNvPicPr>
          <p:nvPr/>
        </p:nvPicPr>
        <p:blipFill>
          <a:blip r:embed="rId5" cstate="print"/>
          <a:srcRect/>
          <a:stretch>
            <a:fillRect/>
          </a:stretch>
        </p:blipFill>
        <p:spPr bwMode="auto">
          <a:xfrm>
            <a:off x="5710240" y="3943350"/>
            <a:ext cx="1736481" cy="18288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3A8216-517B-6D71-3A45-6111531CB60A}"/>
              </a:ext>
            </a:extLst>
          </p:cNvPr>
          <p:cNvSpPr>
            <a:spLocks noGrp="1"/>
          </p:cNvSpPr>
          <p:nvPr>
            <p:ph idx="1"/>
          </p:nvPr>
        </p:nvSpPr>
        <p:spPr>
          <a:xfrm>
            <a:off x="3216275" y="188914"/>
            <a:ext cx="6832600" cy="6480175"/>
          </a:xfrm>
        </p:spPr>
        <p:txBody>
          <a:bodyPr>
            <a:normAutofit/>
          </a:bodyPr>
          <a:lstStyle/>
          <a:p>
            <a:pPr eaLnBrk="1" hangingPunct="1">
              <a:defRPr/>
            </a:pPr>
            <a:endParaRPr lang="tr-TR" dirty="0"/>
          </a:p>
          <a:p>
            <a:pPr marL="0" indent="0" algn="just" eaLnBrk="1" hangingPunct="1">
              <a:buNone/>
              <a:defRPr/>
            </a:pPr>
            <a:endParaRPr lang="tr-TR" sz="1950" dirty="0"/>
          </a:p>
          <a:p>
            <a:pPr algn="just" eaLnBrk="1" hangingPunct="1">
              <a:defRPr/>
            </a:pPr>
            <a:r>
              <a:rPr lang="en-US" sz="1950" dirty="0"/>
              <a:t>John B. WATSON (1920), the founder of the theory of "</a:t>
            </a:r>
            <a:r>
              <a:rPr lang="en-US" sz="1950" dirty="0" err="1"/>
              <a:t>behaviourism</a:t>
            </a:r>
            <a:r>
              <a:rPr lang="en-US" sz="1950" dirty="0"/>
              <a:t>", was one of the first psychologists to study fear conditioning in infants. </a:t>
            </a:r>
          </a:p>
          <a:p>
            <a:pPr algn="just" eaLnBrk="1" hangingPunct="1">
              <a:defRPr/>
            </a:pPr>
            <a:r>
              <a:rPr lang="en-US" sz="1950" dirty="0"/>
              <a:t>Working with Rosalie RAYNOR, WATSON conditioned an 11-month-old infant named Albert B. to fear laboratory rats. During the experiment, Albert was initially shown a white laboratory rat and it was recorded that Albert did not show any fear reaction. </a:t>
            </a:r>
          </a:p>
          <a:p>
            <a:pPr marL="0" indent="0" algn="just" eaLnBrk="1" hangingPunct="1">
              <a:buNone/>
              <a:defRPr/>
            </a:pPr>
            <a:endParaRPr lang="tr-TR" sz="1950" dirty="0"/>
          </a:p>
          <a:p>
            <a:pPr eaLnBrk="1" hangingPunct="1">
              <a:defRPr/>
            </a:pPr>
            <a:endParaRPr lang="tr-TR" dirty="0"/>
          </a:p>
          <a:p>
            <a:pPr eaLnBrk="1" hangingPunct="1">
              <a:defRPr/>
            </a:pPr>
            <a:endParaRPr lang="tr-TR" dirty="0"/>
          </a:p>
        </p:txBody>
      </p:sp>
      <p:pic>
        <p:nvPicPr>
          <p:cNvPr id="2" name="Resim 1">
            <a:extLst>
              <a:ext uri="{FF2B5EF4-FFF2-40B4-BE49-F238E27FC236}">
                <a16:creationId xmlns:a16="http://schemas.microsoft.com/office/drawing/2014/main" id="{A0DE0757-16CE-1B36-FF67-8E49D53F29D1}"/>
              </a:ext>
            </a:extLst>
          </p:cNvPr>
          <p:cNvPicPr>
            <a:picLocks noChangeAspect="1"/>
          </p:cNvPicPr>
          <p:nvPr/>
        </p:nvPicPr>
        <p:blipFill>
          <a:blip r:embed="rId2"/>
          <a:stretch>
            <a:fillRect/>
          </a:stretch>
        </p:blipFill>
        <p:spPr>
          <a:xfrm>
            <a:off x="5663953" y="3699998"/>
            <a:ext cx="3358659" cy="3158002"/>
          </a:xfrm>
          <a:prstGeom prst="rect">
            <a:avLst/>
          </a:prstGeom>
          <a:effectLst>
            <a:softEdge rad="127000"/>
          </a:effectLst>
        </p:spPr>
      </p:pic>
      <p:sp>
        <p:nvSpPr>
          <p:cNvPr id="4" name="Dikdörtgen 3">
            <a:extLst>
              <a:ext uri="{FF2B5EF4-FFF2-40B4-BE49-F238E27FC236}">
                <a16:creationId xmlns:a16="http://schemas.microsoft.com/office/drawing/2014/main" id="{3F2EDE76-BE39-954D-B175-47562619C116}"/>
              </a:ext>
            </a:extLst>
          </p:cNvPr>
          <p:cNvSpPr/>
          <p:nvPr/>
        </p:nvSpPr>
        <p:spPr>
          <a:xfrm>
            <a:off x="3216275" y="188913"/>
            <a:ext cx="5291138" cy="692497"/>
          </a:xfrm>
          <a:prstGeom prst="rect">
            <a:avLst/>
          </a:prstGeom>
        </p:spPr>
        <p:txBody>
          <a:bodyPr wrap="square">
            <a:spAutoFit/>
          </a:bodyPr>
          <a:lstStyle/>
          <a:p>
            <a:pPr algn="ctr" eaLnBrk="0" fontAlgn="base" hangingPunct="0">
              <a:spcBef>
                <a:spcPct val="0"/>
              </a:spcBef>
              <a:spcAft>
                <a:spcPct val="0"/>
              </a:spcAft>
              <a:defRPr/>
            </a:pPr>
            <a:r>
              <a:rPr lang="tr-TR" sz="1950" b="1" dirty="0">
                <a:solidFill>
                  <a:srgbClr val="000000"/>
                </a:solidFill>
              </a:rPr>
              <a:t> CONDITIONED SENSORY RESPONSES-COUNTERCONDITIONING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Resim 6">
            <a:extLst>
              <a:ext uri="{FF2B5EF4-FFF2-40B4-BE49-F238E27FC236}">
                <a16:creationId xmlns:a16="http://schemas.microsoft.com/office/drawing/2014/main" id="{E22646B7-DF6C-73A4-B1A0-9B69C8CAD6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913" y="3717032"/>
            <a:ext cx="3508375" cy="300831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a:extLst>
              <a:ext uri="{FF2B5EF4-FFF2-40B4-BE49-F238E27FC236}">
                <a16:creationId xmlns:a16="http://schemas.microsoft.com/office/drawing/2014/main" id="{AAD8DACC-2900-09B6-39AC-4C18578FD9D1}"/>
              </a:ext>
            </a:extLst>
          </p:cNvPr>
          <p:cNvSpPr/>
          <p:nvPr/>
        </p:nvSpPr>
        <p:spPr>
          <a:xfrm>
            <a:off x="1992314" y="382588"/>
            <a:ext cx="8135937" cy="3093154"/>
          </a:xfrm>
          <a:prstGeom prst="rect">
            <a:avLst/>
          </a:prstGeom>
        </p:spPr>
        <p:txBody>
          <a:bodyPr>
            <a:spAutoFit/>
          </a:bodyPr>
          <a:lstStyle/>
          <a:p>
            <a:pPr marL="342900" indent="-342900" algn="just" fontAlgn="base">
              <a:spcBef>
                <a:spcPct val="20000"/>
              </a:spcBef>
              <a:spcAft>
                <a:spcPct val="0"/>
              </a:spcAft>
              <a:buFontTx/>
              <a:buChar char="•"/>
              <a:defRPr/>
            </a:pPr>
            <a:r>
              <a:rPr lang="en-US" sz="1950" dirty="0">
                <a:solidFill>
                  <a:srgbClr val="000000"/>
                </a:solidFill>
              </a:rPr>
              <a:t>To condition fear, an iron rod was hammered with a hammer to produce a loud sound whenever Albert touched the animal. After the second trial, Albert began to show signs of fear whenever he saw the mouse, even without the use of loud noises: "As soon as the mouse was shown, the baby started crying. Almost instantly it turned violently to its left side, fell on its left side, raised itself on all fours, and began to crawl away at a speed that was difficult to catch without reaching the corner of the table".  As a result of this study, WATSON and RAYNOR (1920) demonstrated that it was possible to condition </a:t>
            </a:r>
            <a:r>
              <a:rPr lang="en-US" sz="1950">
                <a:solidFill>
                  <a:srgbClr val="000000"/>
                </a:solidFill>
              </a:rPr>
              <a:t>emotions.</a:t>
            </a:r>
            <a:endParaRPr lang="en-US" sz="1950" dirty="0">
              <a:solidFill>
                <a:srgbClr val="000000"/>
              </a:solidFill>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364</Words>
  <Application>Microsoft Office PowerPoint</Application>
  <PresentationFormat>Geniş ekran</PresentationFormat>
  <Paragraphs>24</Paragraphs>
  <Slides>4</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4</vt:i4>
      </vt:variant>
    </vt:vector>
  </HeadingPairs>
  <TitlesOfParts>
    <vt:vector size="10" baseType="lpstr">
      <vt:lpstr>Arial</vt:lpstr>
      <vt:lpstr>Calibri</vt:lpstr>
      <vt:lpstr>Calibri Light</vt:lpstr>
      <vt:lpstr>Karla</vt:lpstr>
      <vt:lpstr>Office Teması</vt:lpstr>
      <vt:lpstr>Diseño predeterminado</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2</cp:revision>
  <dcterms:created xsi:type="dcterms:W3CDTF">2025-09-08T16:31:37Z</dcterms:created>
  <dcterms:modified xsi:type="dcterms:W3CDTF">2025-09-09T12:48:03Z</dcterms:modified>
</cp:coreProperties>
</file>