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5" r:id="rId3"/>
    <p:sldId id="257" r:id="rId4"/>
    <p:sldId id="258" r:id="rId5"/>
    <p:sldId id="300" r:id="rId6"/>
    <p:sldId id="292" r:id="rId7"/>
    <p:sldId id="267" r:id="rId8"/>
    <p:sldId id="268" r:id="rId9"/>
    <p:sldId id="269" r:id="rId10"/>
    <p:sldId id="265" r:id="rId11"/>
    <p:sldId id="266" r:id="rId12"/>
    <p:sldId id="305" r:id="rId13"/>
    <p:sldId id="306" r:id="rId14"/>
    <p:sldId id="270" r:id="rId15"/>
    <p:sldId id="308" r:id="rId16"/>
    <p:sldId id="271" r:id="rId17"/>
    <p:sldId id="299" r:id="rId18"/>
    <p:sldId id="312" r:id="rId19"/>
    <p:sldId id="272" r:id="rId20"/>
    <p:sldId id="313" r:id="rId21"/>
    <p:sldId id="311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304" r:id="rId30"/>
    <p:sldId id="283" r:id="rId31"/>
    <p:sldId id="284" r:id="rId32"/>
    <p:sldId id="285" r:id="rId33"/>
    <p:sldId id="286" r:id="rId34"/>
    <p:sldId id="287" r:id="rId35"/>
    <p:sldId id="291" r:id="rId36"/>
    <p:sldId id="297" r:id="rId37"/>
    <p:sldId id="298" r:id="rId38"/>
    <p:sldId id="296" r:id="rId39"/>
    <p:sldId id="309" r:id="rId40"/>
    <p:sldId id="274" r:id="rId41"/>
    <p:sldId id="301" r:id="rId42"/>
    <p:sldId id="290" r:id="rId43"/>
    <p:sldId id="303" r:id="rId44"/>
    <p:sldId id="316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E3263-D989-4A23-BB2F-4B56CE062EB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BC5F8-C36B-4A36-9496-C333D1282C8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7C6FD-9EE1-4D0E-8990-7C5CCDF3D6A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3A66-9447-4E85-BF00-2041EE97A1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375D-DE44-4DE5-BFEB-1952F5E22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7F40-00D5-445B-BCAC-980B9938E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BD3-5697-4FD0-89CF-94F42630D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45CD-726A-4FB0-9428-D58DF2DD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66F9-90C1-4567-9D15-FDC933834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A8E4-E956-4E76-9512-816B6A77CB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21F1-F944-42AD-9904-124C8ADF1C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7204C-2224-4F36-A9F7-36DD07BB65B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440B-2F52-4497-A1CA-E030685E0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252F-B087-4644-A0FF-7BCB0D60F4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A236-2587-4DAD-8301-A99DC5122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9BE-A5F2-4C2C-81A1-986F00E98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6486-1012-4368-AEE9-27A127276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51AA-7680-42DF-ADF6-76DE91E814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47E04-BFE8-4CE9-BD6A-59FE39F2655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04589-E7B5-4640-BC0F-917E4853C66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50BE6-6D57-4151-9B6F-5754695C87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A751-085E-414E-8CFA-D651DF03204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F0AA3-C9BF-4CA6-B156-2E84B0A2001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7A745-A8A0-4D69-B485-8B31A3650B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6DD0B-CBB1-40A4-AA88-1F10DEA7E193}" type="slidenum">
              <a:rPr lang="tr-T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DBE74E-AF6C-4AD7-BB23-5246CA6359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Ekstremite</a:t>
            </a: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b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Travmalarına Yaklaşım </a:t>
            </a:r>
            <a:r>
              <a:rPr lang="tr-TR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Kompartman</a:t>
            </a: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Sendromu</a:t>
            </a:r>
            <a:endParaRPr lang="tr-TR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1466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Doç.Dr</a:t>
            </a:r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.Onur Polat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Ortopedi ve Travmatoloji Uzmanı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Ankara Üniversitesi Tıp Fakültesi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Acil Tıp Anabilim Dalı</a:t>
            </a:r>
            <a:endParaRPr lang="tr-TR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783357"/>
            <a:ext cx="8003232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dirty="0" smtClean="0"/>
              <a:t>Sıklıkla el </a:t>
            </a:r>
            <a:r>
              <a:rPr lang="tr-TR" dirty="0" err="1" smtClean="0"/>
              <a:t>dorsofleksiyonda</a:t>
            </a:r>
            <a:r>
              <a:rPr lang="tr-TR" dirty="0" smtClean="0"/>
              <a:t> </a:t>
            </a:r>
            <a:r>
              <a:rPr lang="tr-TR" dirty="0" err="1" smtClean="0"/>
              <a:t>volare</a:t>
            </a:r>
            <a:r>
              <a:rPr lang="tr-TR" dirty="0" smtClean="0"/>
              <a:t> düşme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dirty="0" err="1" smtClean="0"/>
              <a:t>Radius</a:t>
            </a:r>
            <a:r>
              <a:rPr lang="tr-TR" dirty="0" smtClean="0"/>
              <a:t> </a:t>
            </a: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metafizinde</a:t>
            </a:r>
            <a:r>
              <a:rPr lang="tr-TR" dirty="0" smtClean="0"/>
              <a:t> bir korteksin kırılarak  (katlanma), ancak diğer korteksin sağlam kaldığı kırıklara </a:t>
            </a:r>
            <a:r>
              <a:rPr lang="tr-TR" dirty="0" err="1" smtClean="0"/>
              <a:t>torus</a:t>
            </a:r>
            <a:r>
              <a:rPr lang="tr-TR" dirty="0" smtClean="0"/>
              <a:t> kırığı denir.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dirty="0" smtClean="0"/>
              <a:t> 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620688"/>
            <a:ext cx="785812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tr-TR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Torus</a:t>
            </a:r>
            <a:r>
              <a:rPr lang="tr-TR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Kırıkları</a:t>
            </a: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Tedavi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137323"/>
          </a:xfrm>
        </p:spPr>
        <p:txBody>
          <a:bodyPr>
            <a:normAutofit/>
          </a:bodyPr>
          <a:lstStyle/>
          <a:p>
            <a:pPr marL="0" lvl="7" indent="0" algn="ctr">
              <a:buNone/>
            </a:pPr>
            <a:r>
              <a:rPr lang="tr-TR" sz="4000" dirty="0" smtClean="0"/>
              <a:t>Konservatif Tedavi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Dadı Dirseği ( </a:t>
            </a:r>
            <a:r>
              <a:rPr lang="tr-TR" b="1" dirty="0" err="1" smtClean="0">
                <a:solidFill>
                  <a:srgbClr val="C00000"/>
                </a:solidFill>
              </a:rPr>
              <a:t>Pulled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Elbow</a:t>
            </a:r>
            <a:r>
              <a:rPr lang="tr-TR" b="1" dirty="0" smtClean="0">
                <a:solidFill>
                  <a:srgbClr val="C00000"/>
                </a:solidFill>
              </a:rPr>
              <a:t> )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8581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b="1" dirty="0" smtClean="0">
                <a:solidFill>
                  <a:srgbClr val="C00000"/>
                </a:solidFill>
              </a:rPr>
              <a:t>Dadı Dirseği ( </a:t>
            </a:r>
            <a:r>
              <a:rPr lang="tr-TR" b="1" dirty="0" err="1" smtClean="0">
                <a:solidFill>
                  <a:srgbClr val="C00000"/>
                </a:solidFill>
              </a:rPr>
              <a:t>Pulled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Elbow</a:t>
            </a:r>
            <a:r>
              <a:rPr lang="tr-TR" b="1" dirty="0" smtClean="0">
                <a:solidFill>
                  <a:srgbClr val="C00000"/>
                </a:solidFill>
              </a:rPr>
              <a:t> 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40960" cy="43204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tr-TR" b="1" dirty="0" smtClean="0"/>
              <a:t>Tanım</a:t>
            </a:r>
            <a:r>
              <a:rPr lang="tr-TR" dirty="0" smtClean="0"/>
              <a:t>: Dirsek düz konumda (</a:t>
            </a:r>
            <a:r>
              <a:rPr lang="tr-TR" dirty="0" err="1" smtClean="0"/>
              <a:t>ekstansiyon</a:t>
            </a:r>
            <a:r>
              <a:rPr lang="tr-TR" dirty="0" smtClean="0"/>
              <a:t>) ve el sırtı yukarı bakacak konumdayken (</a:t>
            </a:r>
            <a:r>
              <a:rPr lang="tr-TR" dirty="0" err="1" smtClean="0"/>
              <a:t>pronasyon</a:t>
            </a:r>
            <a:r>
              <a:rPr lang="tr-TR" dirty="0" smtClean="0"/>
              <a:t>), elin aniden çekilmesi sonucu </a:t>
            </a:r>
            <a:r>
              <a:rPr lang="tr-TR" dirty="0" err="1" smtClean="0"/>
              <a:t>radius</a:t>
            </a:r>
            <a:r>
              <a:rPr lang="tr-TR" dirty="0" smtClean="0"/>
              <a:t> başının yarı çıkık (</a:t>
            </a:r>
            <a:r>
              <a:rPr lang="tr-TR" dirty="0" err="1" smtClean="0"/>
              <a:t>sublüksasyon</a:t>
            </a:r>
            <a:r>
              <a:rPr lang="tr-TR" dirty="0" smtClean="0"/>
              <a:t>) oluşturmasıyla karakterize duruma dadı dirseği denir.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Ayırıcı Tanı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Aynı mekanizma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Aynı şikayetler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858125" cy="1143000"/>
          </a:xfrm>
        </p:spPr>
        <p:txBody>
          <a:bodyPr/>
          <a:lstStyle/>
          <a:p>
            <a:pPr algn="ctr" eaLnBrk="1" hangingPunct="1"/>
            <a:r>
              <a:rPr lang="tr-TR" b="1" dirty="0" err="1" smtClean="0">
                <a:solidFill>
                  <a:srgbClr val="C00000"/>
                </a:solidFill>
              </a:rPr>
              <a:t>Radius</a:t>
            </a:r>
            <a:r>
              <a:rPr lang="tr-TR" b="1" dirty="0" smtClean="0">
                <a:solidFill>
                  <a:srgbClr val="C00000"/>
                </a:solidFill>
              </a:rPr>
              <a:t> başı kırıkları</a:t>
            </a:r>
          </a:p>
        </p:txBody>
      </p:sp>
      <p:pic>
        <p:nvPicPr>
          <p:cNvPr id="31747" name="Picture 4" descr="DSCN4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0489"/>
            <a:ext cx="4645180" cy="2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DSCN45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9535"/>
            <a:ext cx="5105450" cy="26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854968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</a:rPr>
              <a:t>Proksimal</a:t>
            </a:r>
            <a:r>
              <a:rPr lang="tr-TR" sz="4000" b="1" dirty="0" smtClean="0">
                <a:solidFill>
                  <a:srgbClr val="C00000"/>
                </a:solidFill>
              </a:rPr>
              <a:t> </a:t>
            </a:r>
            <a:r>
              <a:rPr lang="tr-TR" sz="4000" b="1" dirty="0" err="1" smtClean="0">
                <a:solidFill>
                  <a:srgbClr val="C00000"/>
                </a:solidFill>
              </a:rPr>
              <a:t>Radius</a:t>
            </a:r>
            <a:r>
              <a:rPr lang="tr-TR" sz="4000" b="1" dirty="0" smtClean="0">
                <a:solidFill>
                  <a:srgbClr val="C00000"/>
                </a:solidFill>
              </a:rPr>
              <a:t> Kırıkları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619672" y="1916832"/>
            <a:ext cx="7067128" cy="4209331"/>
          </a:xfrm>
        </p:spPr>
        <p:txBody>
          <a:bodyPr/>
          <a:lstStyle/>
          <a:p>
            <a:r>
              <a:rPr lang="tr-TR" dirty="0" smtClean="0"/>
              <a:t>9-12 yaş </a:t>
            </a:r>
          </a:p>
          <a:p>
            <a:r>
              <a:rPr lang="tr-TR" dirty="0" smtClean="0"/>
              <a:t>Açık el üzerine düşme</a:t>
            </a:r>
          </a:p>
          <a:p>
            <a:r>
              <a:rPr lang="tr-TR" dirty="0" smtClean="0"/>
              <a:t>Lokal ağrı</a:t>
            </a:r>
          </a:p>
          <a:p>
            <a:r>
              <a:rPr lang="tr-TR" dirty="0" smtClean="0"/>
              <a:t>Rotasyonda ağrı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085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Adelosan</a:t>
            </a:r>
            <a:r>
              <a:rPr lang="tr-TR" dirty="0" smtClean="0"/>
              <a:t>, kilolu erkek, ani başlayan kalça ağrısı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Aksama ve ayak dışa dönük basma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Azalmış kalça </a:t>
            </a:r>
            <a:r>
              <a:rPr lang="tr-TR" dirty="0" err="1" smtClean="0"/>
              <a:t>fleksiyonu</a:t>
            </a:r>
            <a:r>
              <a:rPr lang="tr-TR" dirty="0" smtClean="0"/>
              <a:t>, 1-2 cm kısalık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epif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5"/>
            <a:ext cx="3528392" cy="4307921"/>
          </a:xfrm>
          <a:prstGeom prst="rect">
            <a:avLst/>
          </a:prstGeom>
        </p:spPr>
      </p:pic>
      <p:pic>
        <p:nvPicPr>
          <p:cNvPr id="5122" name="Picture 2" descr="C:\Users\MetinKG\Desktop\Yeni klasör\slipp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83" y="1772816"/>
            <a:ext cx="5275005" cy="4320480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flipV="1">
            <a:off x="971600" y="3284984"/>
            <a:ext cx="576064" cy="79208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 flipV="1">
            <a:off x="3851920" y="3212976"/>
            <a:ext cx="792088" cy="864096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911299" y="692696"/>
            <a:ext cx="7621141" cy="1152128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</a:rPr>
              <a:t>Femur</a:t>
            </a:r>
            <a:r>
              <a:rPr lang="tr-TR" sz="3600" b="1" dirty="0" smtClean="0">
                <a:solidFill>
                  <a:srgbClr val="C00000"/>
                </a:solidFill>
              </a:rPr>
              <a:t> Başı </a:t>
            </a:r>
            <a:r>
              <a:rPr lang="tr-TR" sz="3600" b="1" dirty="0" err="1" smtClean="0">
                <a:solidFill>
                  <a:srgbClr val="C00000"/>
                </a:solidFill>
              </a:rPr>
              <a:t>Epifiz</a:t>
            </a:r>
            <a:r>
              <a:rPr lang="tr-TR" sz="3600" b="1" dirty="0" smtClean="0">
                <a:solidFill>
                  <a:srgbClr val="C00000"/>
                </a:solidFill>
              </a:rPr>
              <a:t> Kayması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8-13/100.000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Erkek / Kız oranı 2.4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Sol tarafta sık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Olguların % 20-40' </a:t>
            </a:r>
            <a:r>
              <a:rPr lang="tr-TR" dirty="0" err="1" smtClean="0"/>
              <a:t>ında</a:t>
            </a:r>
            <a:r>
              <a:rPr lang="tr-TR" dirty="0" smtClean="0"/>
              <a:t> iki taraflı tutulum</a:t>
            </a:r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39291" y="1700808"/>
            <a:ext cx="7477125" cy="3313162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EPİFİZ KIRIKLARI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477125" cy="115212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Neden Kaynaklanır? 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805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tr-TR" dirty="0" smtClean="0"/>
              <a:t>Büyümenin en hızlı olduğu 10-16 yaş grubunda sıktır. </a:t>
            </a:r>
          </a:p>
          <a:p>
            <a:pPr algn="just">
              <a:lnSpc>
                <a:spcPct val="160000"/>
              </a:lnSpc>
            </a:pPr>
            <a:r>
              <a:rPr lang="tr-TR" dirty="0" err="1" smtClean="0"/>
              <a:t>Obezite</a:t>
            </a:r>
            <a:r>
              <a:rPr lang="tr-TR" dirty="0" smtClean="0"/>
              <a:t> sık görüldüğünden risk olarak kabul edilir. </a:t>
            </a:r>
          </a:p>
          <a:p>
            <a:pPr algn="just">
              <a:lnSpc>
                <a:spcPct val="160000"/>
              </a:lnSpc>
            </a:pPr>
            <a:r>
              <a:rPr lang="tr-TR" dirty="0" smtClean="0"/>
              <a:t>10 yaş ve altında yada 16 yaş üstünde görülürse </a:t>
            </a:r>
            <a:r>
              <a:rPr lang="tr-TR" dirty="0" err="1" smtClean="0"/>
              <a:t>Hipotiroidi</a:t>
            </a:r>
            <a:r>
              <a:rPr lang="tr-TR" dirty="0" smtClean="0"/>
              <a:t>, büyüme hormonu bozuklukları, </a:t>
            </a:r>
            <a:r>
              <a:rPr lang="tr-TR" dirty="0" err="1" smtClean="0"/>
              <a:t>hipogonadizm</a:t>
            </a:r>
            <a:r>
              <a:rPr lang="tr-TR" dirty="0" smtClean="0"/>
              <a:t> saptanabilir. 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Kas İskelet Sistemi Acilleri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999381"/>
            <a:ext cx="6552728" cy="4525963"/>
          </a:xfrm>
        </p:spPr>
        <p:txBody>
          <a:bodyPr/>
          <a:lstStyle/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smtClean="0"/>
              <a:t>Kırıklar (özellikle açık kırıklar)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smtClean="0"/>
              <a:t>Çıkıklar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smtClean="0"/>
              <a:t>Nörolojik </a:t>
            </a:r>
            <a:r>
              <a:rPr lang="tr-TR" dirty="0" err="1" smtClean="0"/>
              <a:t>defisit</a:t>
            </a:r>
            <a:endParaRPr lang="tr-TR" dirty="0" smtClean="0"/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defisit</a:t>
            </a:r>
            <a:endParaRPr lang="tr-TR" dirty="0" smtClean="0"/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Kompartman</a:t>
            </a:r>
            <a:r>
              <a:rPr lang="tr-TR" dirty="0" smtClean="0"/>
              <a:t> sendromu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Rabdomyolizis</a:t>
            </a:r>
            <a:endParaRPr lang="tr-T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Kırık nedir?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1600200"/>
            <a:ext cx="4933751" cy="45259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tr-TR" dirty="0" smtClean="0"/>
              <a:t>Kemiğin çeşitli zorlamalar sonucu anatomik bütünlüğünün bozulması, alttaki kemik hasarı ile oluşan yumuşak doku yaralanmasıdır.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214438"/>
            <a:ext cx="35718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Kırık Belirtileri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7188" y="1214438"/>
            <a:ext cx="7343775" cy="27146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sz="2400" b="1" dirty="0" smtClean="0"/>
              <a:t>Genel Travma Belirtileri</a:t>
            </a:r>
          </a:p>
          <a:p>
            <a:pPr eaLnBrk="1" hangingPunct="1">
              <a:defRPr/>
            </a:pPr>
            <a:r>
              <a:rPr lang="tr-TR" sz="2400" dirty="0" smtClean="0"/>
              <a:t>Ağrı</a:t>
            </a:r>
          </a:p>
          <a:p>
            <a:pPr eaLnBrk="1" hangingPunct="1">
              <a:defRPr/>
            </a:pPr>
            <a:r>
              <a:rPr lang="tr-TR" sz="2400" dirty="0" smtClean="0"/>
              <a:t>Hassasiyet</a:t>
            </a:r>
          </a:p>
          <a:p>
            <a:pPr eaLnBrk="1" hangingPunct="1">
              <a:defRPr/>
            </a:pPr>
            <a:r>
              <a:rPr lang="tr-TR" sz="2400" dirty="0" smtClean="0"/>
              <a:t>Ödem</a:t>
            </a:r>
          </a:p>
          <a:p>
            <a:pPr eaLnBrk="1" hangingPunct="1">
              <a:defRPr/>
            </a:pPr>
            <a:r>
              <a:rPr lang="tr-TR" sz="2400" dirty="0" err="1" smtClean="0"/>
              <a:t>Hematom</a:t>
            </a:r>
            <a:r>
              <a:rPr lang="tr-TR" sz="2400" dirty="0" smtClean="0"/>
              <a:t>-</a:t>
            </a:r>
            <a:r>
              <a:rPr lang="tr-TR" sz="2400" dirty="0" err="1" smtClean="0"/>
              <a:t>Ekimoz</a:t>
            </a:r>
            <a:endParaRPr lang="tr-TR" sz="2400" dirty="0" smtClean="0"/>
          </a:p>
          <a:p>
            <a:pPr eaLnBrk="1" hangingPunct="1">
              <a:defRPr/>
            </a:pPr>
            <a:r>
              <a:rPr lang="tr-TR" sz="2400" dirty="0" smtClean="0"/>
              <a:t>Fonksiyon kaybı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428750" y="4071938"/>
            <a:ext cx="7343775" cy="27146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sz="2400" b="1" dirty="0" smtClean="0"/>
              <a:t>Asıl Kırık Belirtileri</a:t>
            </a:r>
          </a:p>
          <a:p>
            <a:pPr eaLnBrk="1" hangingPunct="1">
              <a:defRPr/>
            </a:pPr>
            <a:r>
              <a:rPr lang="tr-TR" sz="2400" dirty="0" err="1" smtClean="0"/>
              <a:t>Deformite</a:t>
            </a:r>
            <a:endParaRPr lang="tr-TR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tr-TR" sz="2400" dirty="0" smtClean="0"/>
              <a:t>	(kısalık, </a:t>
            </a:r>
            <a:r>
              <a:rPr lang="tr-TR" sz="2400" dirty="0" err="1" smtClean="0"/>
              <a:t>angulasyon</a:t>
            </a:r>
            <a:r>
              <a:rPr lang="tr-TR" sz="2400" dirty="0" smtClean="0"/>
              <a:t>, rotasyon, </a:t>
            </a:r>
            <a:r>
              <a:rPr lang="tr-TR" sz="2400" dirty="0" err="1" smtClean="0"/>
              <a:t>translasyon</a:t>
            </a:r>
            <a:r>
              <a:rPr lang="tr-TR" sz="2400" dirty="0" smtClean="0"/>
              <a:t>)</a:t>
            </a:r>
          </a:p>
          <a:p>
            <a:pPr eaLnBrk="1" hangingPunct="1">
              <a:defRPr/>
            </a:pPr>
            <a:r>
              <a:rPr lang="tr-TR" sz="2400" dirty="0" smtClean="0"/>
              <a:t>Anormal hareket</a:t>
            </a:r>
          </a:p>
          <a:p>
            <a:pPr eaLnBrk="1" hangingPunct="1">
              <a:defRPr/>
            </a:pPr>
            <a:r>
              <a:rPr lang="tr-TR" sz="2400" dirty="0" err="1" smtClean="0"/>
              <a:t>Krepitasyon</a:t>
            </a:r>
            <a:endParaRPr lang="tr-TR" sz="2400" dirty="0" smtClean="0"/>
          </a:p>
          <a:p>
            <a:pPr eaLnBrk="1" hangingPunct="1">
              <a:defRPr/>
            </a:pPr>
            <a:r>
              <a:rPr lang="tr-TR" sz="2400" dirty="0" err="1" smtClean="0"/>
              <a:t>Palpasyon</a:t>
            </a:r>
            <a:r>
              <a:rPr lang="tr-TR" sz="2400" dirty="0" smtClean="0"/>
              <a:t> bulguları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Açık Kırıklar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7188" y="2000250"/>
            <a:ext cx="5686425" cy="2471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sz="3600" dirty="0" smtClean="0"/>
              <a:t>Kırık </a:t>
            </a:r>
            <a:r>
              <a:rPr lang="tr-TR" sz="3600" dirty="0" err="1" smtClean="0"/>
              <a:t>Hematomunun</a:t>
            </a:r>
            <a:r>
              <a:rPr lang="tr-TR" sz="3600" dirty="0" smtClean="0"/>
              <a:t>, dış ortamla temasına yol açan kırıklardır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930400"/>
            <a:ext cx="271462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548188"/>
            <a:ext cx="6000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Açık Kırık Tedavi Prensipleri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00200"/>
            <a:ext cx="8072438" cy="4525963"/>
          </a:xfrm>
        </p:spPr>
        <p:txBody>
          <a:bodyPr/>
          <a:lstStyle/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smtClean="0"/>
              <a:t>Yıkama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Debridman</a:t>
            </a:r>
            <a:endParaRPr lang="tr-TR" dirty="0" smtClean="0"/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Parenteral</a:t>
            </a:r>
            <a:r>
              <a:rPr lang="tr-TR" dirty="0" smtClean="0"/>
              <a:t> antibiyotik</a:t>
            </a:r>
          </a:p>
          <a:p>
            <a:pPr marL="536575" indent="-536575" eaLnBrk="1" hangingPunct="1">
              <a:buNone/>
            </a:pPr>
            <a:r>
              <a:rPr lang="tr-TR" dirty="0" smtClean="0"/>
              <a:t>          I. Kuşak </a:t>
            </a:r>
            <a:r>
              <a:rPr lang="tr-TR" dirty="0" err="1" smtClean="0"/>
              <a:t>sefalosporin</a:t>
            </a:r>
            <a:endParaRPr lang="tr-TR" dirty="0" smtClean="0"/>
          </a:p>
          <a:p>
            <a:pPr marL="536575" indent="-536575" eaLnBrk="1" hangingPunct="1">
              <a:buNone/>
            </a:pPr>
            <a:r>
              <a:rPr lang="tr-TR" dirty="0" smtClean="0"/>
              <a:t>                 </a:t>
            </a:r>
            <a:r>
              <a:rPr lang="tr-TR" dirty="0" err="1" smtClean="0"/>
              <a:t>Aminoglukozid</a:t>
            </a:r>
            <a:endParaRPr lang="tr-TR" dirty="0" smtClean="0"/>
          </a:p>
          <a:p>
            <a:pPr marL="536575" indent="-536575" eaLnBrk="1" hangingPunct="1">
              <a:buNone/>
            </a:pPr>
            <a:r>
              <a:rPr lang="tr-TR" dirty="0" smtClean="0"/>
              <a:t>                        </a:t>
            </a:r>
            <a:r>
              <a:rPr lang="tr-TR" dirty="0" err="1" smtClean="0"/>
              <a:t>Anaerob</a:t>
            </a:r>
            <a:r>
              <a:rPr lang="tr-TR" dirty="0" smtClean="0"/>
              <a:t> etkinlik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dirty="0" err="1" smtClean="0"/>
              <a:t>Tetanoz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Çıkıklar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313" y="1700808"/>
            <a:ext cx="8715375" cy="403959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dirty="0" smtClean="0"/>
              <a:t>Kemik, eklem anatomik bütünlüğünün bozulmasıdır.</a:t>
            </a:r>
          </a:p>
          <a:p>
            <a:pPr eaLnBrk="1" hangingPunct="1">
              <a:lnSpc>
                <a:spcPct val="150000"/>
              </a:lnSpc>
            </a:pPr>
            <a:r>
              <a:rPr lang="tr-TR" dirty="0" smtClean="0"/>
              <a:t>Eklem yüzeylerinin birbiri ile teması yoktur.</a:t>
            </a:r>
          </a:p>
          <a:p>
            <a:pPr eaLnBrk="1" hangingPunct="1">
              <a:lnSpc>
                <a:spcPct val="150000"/>
              </a:lnSpc>
            </a:pPr>
            <a:r>
              <a:rPr lang="tr-TR" dirty="0" smtClean="0"/>
              <a:t>Birlikte kırık olabilir. 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/>
              <a:t>Nörolojik </a:t>
            </a:r>
            <a:r>
              <a:rPr lang="tr-TR" sz="3600" b="1" dirty="0" err="1" smtClean="0"/>
              <a:t>Defisit</a:t>
            </a:r>
            <a:endParaRPr lang="tr-TR" sz="3600" b="1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17240" y="1600200"/>
            <a:ext cx="3682752" cy="4525963"/>
          </a:xfrm>
        </p:spPr>
        <p:txBody>
          <a:bodyPr/>
          <a:lstStyle/>
          <a:p>
            <a:pPr eaLnBrk="1" hangingPunct="1"/>
            <a:r>
              <a:rPr lang="tr-TR" dirty="0" err="1" smtClean="0"/>
              <a:t>Vertebra</a:t>
            </a:r>
            <a:endParaRPr lang="tr-TR" dirty="0" smtClean="0"/>
          </a:p>
          <a:p>
            <a:pPr eaLnBrk="1" hangingPunct="1"/>
            <a:r>
              <a:rPr lang="tr-TR" dirty="0" smtClean="0"/>
              <a:t>Omuz</a:t>
            </a:r>
          </a:p>
          <a:p>
            <a:pPr eaLnBrk="1" hangingPunct="1"/>
            <a:r>
              <a:rPr lang="tr-TR" dirty="0" err="1" smtClean="0"/>
              <a:t>Humerus</a:t>
            </a:r>
            <a:endParaRPr lang="tr-TR" dirty="0" smtClean="0"/>
          </a:p>
          <a:p>
            <a:pPr eaLnBrk="1" hangingPunct="1"/>
            <a:r>
              <a:rPr lang="tr-TR" dirty="0" err="1" smtClean="0"/>
              <a:t>Med</a:t>
            </a:r>
            <a:r>
              <a:rPr lang="tr-TR" dirty="0" smtClean="0"/>
              <a:t>. </a:t>
            </a:r>
            <a:r>
              <a:rPr lang="tr-TR" dirty="0" err="1" smtClean="0"/>
              <a:t>Epikondil</a:t>
            </a:r>
            <a:endParaRPr lang="tr-TR" dirty="0" smtClean="0"/>
          </a:p>
          <a:p>
            <a:pPr eaLnBrk="1" hangingPunct="1"/>
            <a:r>
              <a:rPr lang="tr-TR" dirty="0" err="1" smtClean="0"/>
              <a:t>Radius</a:t>
            </a:r>
            <a:r>
              <a:rPr lang="tr-TR" dirty="0" smtClean="0"/>
              <a:t> başı</a:t>
            </a:r>
          </a:p>
          <a:p>
            <a:pPr eaLnBrk="1" hangingPunct="1"/>
            <a:r>
              <a:rPr lang="tr-TR" dirty="0" smtClean="0"/>
              <a:t>Kalça çıkığı</a:t>
            </a:r>
          </a:p>
          <a:p>
            <a:pPr eaLnBrk="1" hangingPunct="1"/>
            <a:r>
              <a:rPr lang="tr-TR" dirty="0" err="1" smtClean="0"/>
              <a:t>Fibula</a:t>
            </a:r>
            <a:r>
              <a:rPr lang="tr-TR" dirty="0" smtClean="0"/>
              <a:t> başı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endParaRPr lang="tr-TR" dirty="0" smtClean="0"/>
          </a:p>
          <a:p>
            <a:pPr eaLnBrk="1" hangingPunct="1"/>
            <a:r>
              <a:rPr lang="tr-TR" dirty="0" err="1" smtClean="0"/>
              <a:t>Aksiller</a:t>
            </a:r>
            <a:r>
              <a:rPr lang="tr-TR" dirty="0" smtClean="0"/>
              <a:t> sinir</a:t>
            </a:r>
          </a:p>
          <a:p>
            <a:pPr eaLnBrk="1" hangingPunct="1"/>
            <a:r>
              <a:rPr lang="tr-TR" dirty="0" err="1" smtClean="0"/>
              <a:t>Radial</a:t>
            </a:r>
            <a:r>
              <a:rPr lang="tr-TR" dirty="0" smtClean="0"/>
              <a:t> sinir</a:t>
            </a:r>
          </a:p>
          <a:p>
            <a:pPr eaLnBrk="1" hangingPunct="1"/>
            <a:r>
              <a:rPr lang="tr-TR" dirty="0" err="1" smtClean="0"/>
              <a:t>Ulnar</a:t>
            </a:r>
            <a:r>
              <a:rPr lang="tr-TR" dirty="0" smtClean="0"/>
              <a:t> sinir</a:t>
            </a:r>
          </a:p>
          <a:p>
            <a:pPr eaLnBrk="1" hangingPunct="1"/>
            <a:r>
              <a:rPr lang="tr-TR" dirty="0" smtClean="0"/>
              <a:t>Post. </a:t>
            </a:r>
            <a:r>
              <a:rPr lang="tr-TR" dirty="0" err="1" smtClean="0"/>
              <a:t>İnteross</a:t>
            </a:r>
            <a:r>
              <a:rPr lang="tr-TR" dirty="0" smtClean="0"/>
              <a:t>.</a:t>
            </a:r>
          </a:p>
          <a:p>
            <a:pPr eaLnBrk="1" hangingPunct="1"/>
            <a:r>
              <a:rPr lang="tr-TR" dirty="0" smtClean="0"/>
              <a:t>Siyatik sinir</a:t>
            </a:r>
          </a:p>
          <a:p>
            <a:pPr eaLnBrk="1" hangingPunct="1"/>
            <a:r>
              <a:rPr lang="tr-TR" dirty="0" err="1" smtClean="0"/>
              <a:t>Peroneal</a:t>
            </a:r>
            <a:r>
              <a:rPr lang="tr-TR" dirty="0" smtClean="0"/>
              <a:t> sinir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tinKG\Desktop\Yeni klasör\han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031559" cy="3096344"/>
          </a:xfrm>
          <a:prstGeom prst="rect">
            <a:avLst/>
          </a:prstGeom>
          <a:noFill/>
        </p:spPr>
      </p:pic>
      <p:pic>
        <p:nvPicPr>
          <p:cNvPr id="7171" name="Picture 3" descr="C:\Users\MetinKG\Desktop\Yeni klasör\han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592" y="1584176"/>
            <a:ext cx="4084408" cy="4365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err="1" smtClean="0">
                <a:solidFill>
                  <a:srgbClr val="C00000"/>
                </a:solidFill>
              </a:rPr>
              <a:t>Vasküler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Defisit</a:t>
            </a:r>
            <a:endParaRPr lang="tr-TR" sz="36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313" y="1567333"/>
            <a:ext cx="550981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Periferik</a:t>
            </a:r>
            <a:r>
              <a:rPr lang="tr-TR" dirty="0" smtClean="0"/>
              <a:t> nabızlar (</a:t>
            </a:r>
            <a:r>
              <a:rPr lang="tr-TR" dirty="0" err="1" smtClean="0"/>
              <a:t>radial</a:t>
            </a:r>
            <a:r>
              <a:rPr lang="tr-TR" dirty="0" smtClean="0"/>
              <a:t>, </a:t>
            </a:r>
            <a:r>
              <a:rPr lang="tr-TR" dirty="0" err="1" smtClean="0"/>
              <a:t>ulnar</a:t>
            </a:r>
            <a:r>
              <a:rPr lang="tr-TR" dirty="0" smtClean="0"/>
              <a:t>, </a:t>
            </a:r>
            <a:r>
              <a:rPr lang="tr-TR" dirty="0" err="1" smtClean="0"/>
              <a:t>dorsalis</a:t>
            </a:r>
            <a:r>
              <a:rPr lang="tr-TR" dirty="0" smtClean="0"/>
              <a:t> </a:t>
            </a:r>
            <a:r>
              <a:rPr lang="tr-TR" dirty="0" err="1" smtClean="0"/>
              <a:t>pedis</a:t>
            </a:r>
            <a:r>
              <a:rPr lang="tr-TR" dirty="0" smtClean="0"/>
              <a:t>,</a:t>
            </a:r>
            <a:r>
              <a:rPr lang="tr-TR" dirty="0" err="1" smtClean="0"/>
              <a:t>tibialis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Renk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Isı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Genişleyen </a:t>
            </a:r>
            <a:r>
              <a:rPr lang="tr-TR" dirty="0" err="1" smtClean="0"/>
              <a:t>hematom</a:t>
            </a:r>
            <a:r>
              <a:rPr lang="tr-TR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Üfürüm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Kapiller</a:t>
            </a:r>
            <a:r>
              <a:rPr lang="tr-TR" dirty="0" smtClean="0"/>
              <a:t> </a:t>
            </a:r>
            <a:r>
              <a:rPr lang="tr-TR" dirty="0" err="1" smtClean="0"/>
              <a:t>venöz</a:t>
            </a:r>
            <a:r>
              <a:rPr lang="tr-TR" dirty="0" smtClean="0"/>
              <a:t> doluş</a:t>
            </a:r>
          </a:p>
          <a:p>
            <a:pPr eaLnBrk="1" hangingPunct="1">
              <a:lnSpc>
                <a:spcPct val="90000"/>
              </a:lnSpc>
            </a:pPr>
            <a:endParaRPr lang="tr-TR" dirty="0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 l="3239" t="2028" b="4662"/>
          <a:stretch>
            <a:fillRect/>
          </a:stretch>
        </p:blipFill>
        <p:spPr bwMode="auto">
          <a:xfrm>
            <a:off x="5652120" y="1599811"/>
            <a:ext cx="3349005" cy="515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4 Resim" descr="LastSc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68" y="2492896"/>
            <a:ext cx="8832320" cy="246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1560" y="620688"/>
            <a:ext cx="785812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tr-TR" sz="3600" b="1" dirty="0" err="1">
                <a:solidFill>
                  <a:srgbClr val="C00000"/>
                </a:solidFill>
              </a:rPr>
              <a:t>Salter</a:t>
            </a:r>
            <a:r>
              <a:rPr lang="tr-TR" sz="3600" b="1" dirty="0">
                <a:solidFill>
                  <a:srgbClr val="C00000"/>
                </a:solidFill>
              </a:rPr>
              <a:t> </a:t>
            </a:r>
            <a:r>
              <a:rPr lang="tr-TR" sz="3600" b="1" dirty="0" err="1">
                <a:solidFill>
                  <a:srgbClr val="C00000"/>
                </a:solidFill>
              </a:rPr>
              <a:t>Harris</a:t>
            </a:r>
            <a:r>
              <a:rPr lang="tr-TR" sz="3600" b="1" dirty="0">
                <a:solidFill>
                  <a:srgbClr val="C00000"/>
                </a:solidFill>
              </a:rPr>
              <a:t> sınıflaması (1963)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err="1" smtClean="0">
                <a:solidFill>
                  <a:srgbClr val="C00000"/>
                </a:solidFill>
              </a:rPr>
              <a:t>Kompartman</a:t>
            </a:r>
            <a:r>
              <a:rPr lang="tr-TR" sz="3600" b="1" dirty="0" smtClean="0">
                <a:solidFill>
                  <a:srgbClr val="C00000"/>
                </a:solidFill>
              </a:rPr>
              <a:t> Sendromu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257925" cy="4525963"/>
          </a:xfrm>
        </p:spPr>
        <p:txBody>
          <a:bodyPr/>
          <a:lstStyle/>
          <a:p>
            <a:pPr eaLnBrk="1" hangingPunct="1"/>
            <a:r>
              <a:rPr lang="tr-TR" dirty="0" smtClean="0"/>
              <a:t>Kapalı kırık ( iç kanama)</a:t>
            </a:r>
          </a:p>
          <a:p>
            <a:pPr eaLnBrk="1" hangingPunct="1"/>
            <a:r>
              <a:rPr lang="tr-TR" dirty="0" smtClean="0"/>
              <a:t>Dar alçı ve bandajlar</a:t>
            </a:r>
          </a:p>
          <a:p>
            <a:pPr eaLnBrk="1" hangingPunct="1"/>
            <a:r>
              <a:rPr lang="tr-TR" dirty="0" smtClean="0"/>
              <a:t>Kırık traksiyonu</a:t>
            </a:r>
          </a:p>
          <a:p>
            <a:pPr eaLnBrk="1" hangingPunct="1"/>
            <a:r>
              <a:rPr lang="tr-TR" dirty="0" err="1" smtClean="0"/>
              <a:t>Ekstremite</a:t>
            </a:r>
            <a:r>
              <a:rPr lang="tr-TR" dirty="0" smtClean="0"/>
              <a:t> ezilmesi</a:t>
            </a:r>
          </a:p>
          <a:p>
            <a:pPr eaLnBrk="1" hangingPunct="1"/>
            <a:r>
              <a:rPr lang="tr-TR" dirty="0" smtClean="0"/>
              <a:t>Yılan ısırığı </a:t>
            </a:r>
          </a:p>
          <a:p>
            <a:pPr eaLnBrk="1" hangingPunct="1"/>
            <a:r>
              <a:rPr lang="tr-TR" dirty="0" smtClean="0"/>
              <a:t>İlaç enjeksiyonu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873" y="3861048"/>
            <a:ext cx="5047190" cy="27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774700"/>
          </a:xfrm>
        </p:spPr>
        <p:txBody>
          <a:bodyPr/>
          <a:lstStyle/>
          <a:p>
            <a:pPr eaLnBrk="1" hangingPunct="1"/>
            <a:r>
              <a:rPr lang="tr-TR" sz="3600" b="1" dirty="0" err="1" smtClean="0">
                <a:solidFill>
                  <a:srgbClr val="C00000"/>
                </a:solidFill>
              </a:rPr>
              <a:t>Kompartman</a:t>
            </a:r>
            <a:r>
              <a:rPr lang="tr-TR" sz="3600" b="1" dirty="0" smtClean="0">
                <a:solidFill>
                  <a:srgbClr val="C00000"/>
                </a:solidFill>
              </a:rPr>
              <a:t> Sendromu Bulguları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3782" y="1785938"/>
            <a:ext cx="4718298" cy="4525962"/>
          </a:xfrm>
        </p:spPr>
        <p:txBody>
          <a:bodyPr/>
          <a:lstStyle/>
          <a:p>
            <a:pPr eaLnBrk="1" hangingPunct="1"/>
            <a:r>
              <a:rPr lang="tr-TR" dirty="0" smtClean="0"/>
              <a:t>Ağrı</a:t>
            </a:r>
          </a:p>
          <a:p>
            <a:pPr eaLnBrk="1" hangingPunct="1"/>
            <a:r>
              <a:rPr lang="tr-TR" dirty="0" smtClean="0"/>
              <a:t>Paralizi</a:t>
            </a:r>
          </a:p>
          <a:p>
            <a:pPr eaLnBrk="1" hangingPunct="1"/>
            <a:r>
              <a:rPr lang="tr-TR" dirty="0" smtClean="0"/>
              <a:t>Şişlik</a:t>
            </a:r>
          </a:p>
          <a:p>
            <a:pPr eaLnBrk="1" hangingPunct="1"/>
            <a:r>
              <a:rPr lang="tr-TR" dirty="0" smtClean="0"/>
              <a:t>His kaybı</a:t>
            </a:r>
          </a:p>
          <a:p>
            <a:pPr eaLnBrk="1" hangingPunct="1"/>
            <a:r>
              <a:rPr lang="tr-TR" dirty="0" smtClean="0"/>
              <a:t>Nabızların kaybı</a:t>
            </a:r>
          </a:p>
          <a:p>
            <a:pPr eaLnBrk="1" hangingPunct="1"/>
            <a:r>
              <a:rPr lang="tr-TR" dirty="0" err="1" smtClean="0"/>
              <a:t>Ekstremitede</a:t>
            </a:r>
            <a:r>
              <a:rPr lang="tr-TR" dirty="0" smtClean="0"/>
              <a:t> solukluk, soğukluk, beyazlık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3"/>
            <a:ext cx="9144000" cy="7747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Dokuların </a:t>
            </a:r>
            <a:r>
              <a:rPr lang="tr-TR" sz="3200" b="1" dirty="0" err="1" smtClean="0">
                <a:solidFill>
                  <a:srgbClr val="C00000"/>
                </a:solidFill>
              </a:rPr>
              <a:t>İskemiye</a:t>
            </a:r>
            <a:r>
              <a:rPr lang="tr-TR" sz="3200" b="1" dirty="0" smtClean="0">
                <a:solidFill>
                  <a:srgbClr val="C00000"/>
                </a:solidFill>
              </a:rPr>
              <a:t> Dayanma Süresi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57250" y="2071688"/>
            <a:ext cx="3638550" cy="41148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Kas</a:t>
            </a:r>
          </a:p>
          <a:p>
            <a:pPr eaLnBrk="1" hangingPunct="1"/>
            <a:r>
              <a:rPr lang="tr-TR" sz="3600" dirty="0" smtClean="0"/>
              <a:t>Sinir</a:t>
            </a:r>
          </a:p>
          <a:p>
            <a:pPr eaLnBrk="1" hangingPunct="1"/>
            <a:r>
              <a:rPr lang="tr-TR" sz="3600" dirty="0" smtClean="0"/>
              <a:t>Yağ</a:t>
            </a:r>
          </a:p>
          <a:p>
            <a:pPr eaLnBrk="1" hangingPunct="1"/>
            <a:r>
              <a:rPr lang="tr-TR" sz="3600" dirty="0" smtClean="0"/>
              <a:t>Deri</a:t>
            </a:r>
          </a:p>
          <a:p>
            <a:pPr eaLnBrk="1" hangingPunct="1"/>
            <a:r>
              <a:rPr lang="tr-TR" sz="3600" dirty="0" smtClean="0"/>
              <a:t>Kemik</a:t>
            </a:r>
          </a:p>
          <a:p>
            <a:pPr eaLnBrk="1" hangingPunct="1">
              <a:buFontTx/>
              <a:buNone/>
            </a:pPr>
            <a:endParaRPr lang="tr-TR" sz="3600" dirty="0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57700" y="2017713"/>
            <a:ext cx="3971925" cy="4125912"/>
          </a:xfrm>
        </p:spPr>
        <p:txBody>
          <a:bodyPr/>
          <a:lstStyle/>
          <a:p>
            <a:pPr eaLnBrk="1" hangingPunct="1"/>
            <a:r>
              <a:rPr lang="tr-TR" sz="3600" dirty="0" smtClean="0"/>
              <a:t>4-6 saat</a:t>
            </a:r>
          </a:p>
          <a:p>
            <a:pPr eaLnBrk="1" hangingPunct="1"/>
            <a:r>
              <a:rPr lang="tr-TR" sz="3600" dirty="0" smtClean="0"/>
              <a:t>8 saat</a:t>
            </a:r>
          </a:p>
          <a:p>
            <a:pPr eaLnBrk="1" hangingPunct="1"/>
            <a:r>
              <a:rPr lang="tr-TR" sz="3600" dirty="0" smtClean="0"/>
              <a:t>13 saat</a:t>
            </a:r>
          </a:p>
          <a:p>
            <a:pPr eaLnBrk="1" hangingPunct="1"/>
            <a:r>
              <a:rPr lang="tr-TR" sz="3600" dirty="0" smtClean="0"/>
              <a:t>24 saat</a:t>
            </a:r>
          </a:p>
          <a:p>
            <a:pPr eaLnBrk="1" hangingPunct="1"/>
            <a:r>
              <a:rPr lang="tr-TR" sz="3600" dirty="0" smtClean="0"/>
              <a:t>3 gün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Tedavi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916832"/>
            <a:ext cx="4857750" cy="32385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marL="536575" indent="-536575" eaLnBrk="1" hangingPunct="1">
              <a:buFont typeface="Wingdings" pitchFamily="2" charset="2"/>
              <a:buChar char="Ø"/>
            </a:pPr>
            <a:endParaRPr lang="tr-TR" sz="4400" b="1" dirty="0" smtClean="0">
              <a:solidFill>
                <a:srgbClr val="C00000"/>
              </a:solidFill>
            </a:endParaRP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sz="4400" b="1" dirty="0" smtClean="0">
                <a:solidFill>
                  <a:srgbClr val="C00000"/>
                </a:solidFill>
              </a:rPr>
              <a:t>Cerrahi</a:t>
            </a:r>
          </a:p>
          <a:p>
            <a:pPr marL="536575" indent="-536575" eaLnBrk="1" hangingPunct="1">
              <a:buFont typeface="Wingdings" pitchFamily="2" charset="2"/>
              <a:buChar char="Ø"/>
            </a:pPr>
            <a:r>
              <a:rPr lang="tr-TR" sz="4400" b="1" dirty="0" err="1" smtClean="0">
                <a:solidFill>
                  <a:srgbClr val="C00000"/>
                </a:solidFill>
              </a:rPr>
              <a:t>Fasyotomi</a:t>
            </a:r>
            <a:endParaRPr lang="tr-TR" sz="4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err="1" smtClean="0">
                <a:solidFill>
                  <a:srgbClr val="C00000"/>
                </a:solidFill>
              </a:rPr>
              <a:t>Suprakondiller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Humerus</a:t>
            </a:r>
            <a:r>
              <a:rPr lang="tr-TR" sz="3200" b="1" dirty="0" smtClean="0">
                <a:solidFill>
                  <a:srgbClr val="C00000"/>
                </a:solidFill>
              </a:rPr>
              <a:t> Kırığı</a:t>
            </a:r>
          </a:p>
        </p:txBody>
      </p:sp>
      <p:pic>
        <p:nvPicPr>
          <p:cNvPr id="1026" name="Picture 2" descr="http://tuncaycentel.com/supr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938" y="1785925"/>
            <a:ext cx="4112124" cy="4605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</a:rPr>
              <a:t>Suprakondiller</a:t>
            </a:r>
            <a:r>
              <a:rPr lang="tr-TR" sz="4000" b="1" dirty="0" smtClean="0">
                <a:solidFill>
                  <a:srgbClr val="C00000"/>
                </a:solidFill>
              </a:rPr>
              <a:t> kırık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İlk 10 yaş </a:t>
            </a:r>
            <a:r>
              <a:rPr lang="tr-TR" dirty="0" smtClean="0"/>
              <a:t>tüm </a:t>
            </a:r>
            <a:r>
              <a:rPr lang="tr-TR" dirty="0" err="1" smtClean="0"/>
              <a:t>extr</a:t>
            </a:r>
            <a:r>
              <a:rPr lang="tr-TR" dirty="0" smtClean="0"/>
              <a:t>. kırıklarının %30</a:t>
            </a:r>
          </a:p>
          <a:p>
            <a:r>
              <a:rPr lang="tr-TR" dirty="0" err="1" smtClean="0"/>
              <a:t>Mek</a:t>
            </a:r>
            <a:r>
              <a:rPr lang="tr-TR" dirty="0" smtClean="0"/>
              <a:t>: </a:t>
            </a:r>
            <a:r>
              <a:rPr lang="tr-TR" dirty="0" err="1" smtClean="0"/>
              <a:t>Ekstensör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Fleksör</a:t>
            </a:r>
            <a:endParaRPr lang="tr-TR" dirty="0" smtClean="0"/>
          </a:p>
          <a:p>
            <a:r>
              <a:rPr lang="tr-TR" dirty="0" smtClean="0"/>
              <a:t> Dirsekte </a:t>
            </a:r>
            <a:r>
              <a:rPr lang="tr-TR" dirty="0" err="1" smtClean="0"/>
              <a:t>flex</a:t>
            </a:r>
            <a:r>
              <a:rPr lang="tr-TR" dirty="0" smtClean="0"/>
              <a:t>. Ağrı</a:t>
            </a:r>
          </a:p>
          <a:p>
            <a:r>
              <a:rPr lang="tr-TR" dirty="0" smtClean="0"/>
              <a:t>%7-15,5 sinir yaralanması</a:t>
            </a:r>
          </a:p>
          <a:p>
            <a:r>
              <a:rPr lang="tr-TR" dirty="0" smtClean="0"/>
              <a:t>Kırık parça </a:t>
            </a:r>
            <a:r>
              <a:rPr lang="tr-TR" dirty="0" err="1" smtClean="0"/>
              <a:t>posterolateral</a:t>
            </a:r>
            <a:r>
              <a:rPr lang="tr-TR" dirty="0" smtClean="0"/>
              <a:t>--- 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</a:t>
            </a:r>
            <a:r>
              <a:rPr lang="tr-TR" dirty="0" err="1" smtClean="0"/>
              <a:t>posteromedial</a:t>
            </a:r>
            <a:r>
              <a:rPr lang="tr-TR" dirty="0" smtClean="0"/>
              <a:t>---n. </a:t>
            </a:r>
            <a:r>
              <a:rPr lang="tr-TR" dirty="0" err="1" smtClean="0"/>
              <a:t>radialis</a:t>
            </a:r>
            <a:endParaRPr lang="tr-TR" dirty="0" smtClean="0"/>
          </a:p>
          <a:p>
            <a:r>
              <a:rPr lang="tr-TR" dirty="0" err="1" smtClean="0"/>
              <a:t>Fleksör</a:t>
            </a:r>
            <a:r>
              <a:rPr lang="tr-TR" dirty="0" smtClean="0"/>
              <a:t> tip---n. </a:t>
            </a:r>
            <a:r>
              <a:rPr lang="tr-TR" dirty="0" err="1" smtClean="0"/>
              <a:t>ulnaris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</a:rPr>
              <a:t>Suprakondiller</a:t>
            </a:r>
            <a:r>
              <a:rPr lang="tr-TR" sz="4000" b="1" dirty="0" smtClean="0">
                <a:solidFill>
                  <a:srgbClr val="C00000"/>
                </a:solidFill>
              </a:rPr>
              <a:t> kırık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tr-TR" dirty="0" smtClean="0"/>
              <a:t>%1 </a:t>
            </a:r>
            <a:r>
              <a:rPr lang="tr-TR" dirty="0" err="1" smtClean="0"/>
              <a:t>brakiyal</a:t>
            </a:r>
            <a:r>
              <a:rPr lang="tr-TR" dirty="0" smtClean="0"/>
              <a:t> arter yaralanması</a:t>
            </a:r>
          </a:p>
          <a:p>
            <a:pPr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Volkmann</a:t>
            </a:r>
            <a:r>
              <a:rPr lang="tr-TR" dirty="0" smtClean="0"/>
              <a:t> </a:t>
            </a:r>
            <a:r>
              <a:rPr lang="tr-TR" dirty="0" err="1" smtClean="0"/>
              <a:t>iskemik</a:t>
            </a:r>
            <a:r>
              <a:rPr lang="tr-TR" dirty="0" smtClean="0"/>
              <a:t> </a:t>
            </a:r>
            <a:r>
              <a:rPr lang="tr-TR" dirty="0" err="1" smtClean="0"/>
              <a:t>kontraktür</a:t>
            </a:r>
            <a:endParaRPr lang="tr-TR" dirty="0" smtClean="0"/>
          </a:p>
          <a:p>
            <a:r>
              <a:rPr lang="tr-TR" dirty="0" smtClean="0"/>
              <a:t>Mümkün olan </a:t>
            </a:r>
            <a:r>
              <a:rPr lang="tr-TR" dirty="0" err="1" smtClean="0"/>
              <a:t>ekstansiyonda</a:t>
            </a:r>
            <a:r>
              <a:rPr lang="tr-TR" dirty="0" smtClean="0"/>
              <a:t> </a:t>
            </a:r>
            <a:r>
              <a:rPr lang="tr-TR" dirty="0" err="1" smtClean="0"/>
              <a:t>atelleme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C00000"/>
                </a:solidFill>
              </a:rPr>
              <a:t>Monteque</a:t>
            </a:r>
            <a:r>
              <a:rPr lang="tr-TR" sz="4000" b="1" dirty="0" smtClean="0">
                <a:solidFill>
                  <a:srgbClr val="C00000"/>
                </a:solidFill>
              </a:rPr>
              <a:t>-</a:t>
            </a:r>
            <a:r>
              <a:rPr lang="tr-TR" sz="4000" b="1" dirty="0" err="1" smtClean="0">
                <a:solidFill>
                  <a:srgbClr val="C00000"/>
                </a:solidFill>
              </a:rPr>
              <a:t>Galleazi</a:t>
            </a:r>
            <a:r>
              <a:rPr lang="tr-TR" sz="4000" b="1" dirty="0" smtClean="0">
                <a:solidFill>
                  <a:srgbClr val="C00000"/>
                </a:solidFill>
              </a:rPr>
              <a:t> Kırıkları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312368" cy="4525963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Monteque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        </a:t>
            </a:r>
            <a:r>
              <a:rPr lang="tr-TR" sz="2400" dirty="0" err="1" smtClean="0"/>
              <a:t>Max</a:t>
            </a:r>
            <a:r>
              <a:rPr lang="tr-TR" sz="2400" dirty="0" smtClean="0"/>
              <a:t>. </a:t>
            </a:r>
            <a:r>
              <a:rPr lang="tr-TR" sz="2400" dirty="0" err="1" smtClean="0"/>
              <a:t>Pronasyonda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el açık düşme</a:t>
            </a:r>
          </a:p>
          <a:p>
            <a:pPr>
              <a:buNone/>
            </a:pPr>
            <a:r>
              <a:rPr lang="tr-TR" sz="2400" dirty="0" smtClean="0"/>
              <a:t>           </a:t>
            </a:r>
            <a:r>
              <a:rPr lang="tr-TR" sz="2400" i="1" u="sng" dirty="0" err="1" smtClean="0"/>
              <a:t>Prox</a:t>
            </a:r>
            <a:r>
              <a:rPr lang="tr-TR" sz="2400" i="1" u="sng" dirty="0" smtClean="0"/>
              <a:t>.</a:t>
            </a:r>
            <a:r>
              <a:rPr lang="tr-TR" sz="2400" dirty="0" smtClean="0"/>
              <a:t> </a:t>
            </a:r>
            <a:r>
              <a:rPr lang="tr-TR" sz="2400" dirty="0" err="1" smtClean="0"/>
              <a:t>ulna</a:t>
            </a:r>
            <a:r>
              <a:rPr lang="tr-TR" sz="2400" dirty="0" smtClean="0"/>
              <a:t> kırık</a:t>
            </a:r>
          </a:p>
          <a:p>
            <a:pPr>
              <a:buNone/>
            </a:pPr>
            <a:r>
              <a:rPr lang="tr-TR" sz="2400" dirty="0" smtClean="0"/>
              <a:t>           </a:t>
            </a:r>
            <a:r>
              <a:rPr lang="tr-TR" sz="2400" dirty="0" err="1" smtClean="0"/>
              <a:t>Radius</a:t>
            </a:r>
            <a:r>
              <a:rPr lang="tr-TR" sz="2400" dirty="0" smtClean="0"/>
              <a:t> başı çıkık</a:t>
            </a:r>
            <a:endParaRPr lang="tr-TR" sz="2400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3563888" y="1600201"/>
            <a:ext cx="5400600" cy="4205064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Galleazi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        </a:t>
            </a:r>
            <a:r>
              <a:rPr lang="tr-TR" sz="2400" dirty="0" err="1" smtClean="0"/>
              <a:t>Max</a:t>
            </a:r>
            <a:r>
              <a:rPr lang="tr-TR" sz="2400" dirty="0" smtClean="0"/>
              <a:t>. </a:t>
            </a:r>
            <a:r>
              <a:rPr lang="tr-TR" sz="2400" dirty="0" err="1" smtClean="0"/>
              <a:t>Pronasyonda</a:t>
            </a:r>
            <a:r>
              <a:rPr lang="tr-TR" sz="2400" dirty="0" smtClean="0"/>
              <a:t> el açık düşme</a:t>
            </a:r>
          </a:p>
          <a:p>
            <a:pPr>
              <a:buNone/>
            </a:pPr>
            <a:r>
              <a:rPr lang="tr-TR" sz="2400" dirty="0" smtClean="0"/>
              <a:t>        </a:t>
            </a:r>
            <a:r>
              <a:rPr lang="tr-TR" sz="2400" i="1" u="sng" dirty="0" err="1" smtClean="0"/>
              <a:t>Distal</a:t>
            </a:r>
            <a:r>
              <a:rPr lang="tr-TR" sz="2400" dirty="0" smtClean="0"/>
              <a:t> </a:t>
            </a:r>
            <a:r>
              <a:rPr lang="tr-TR" sz="2400" dirty="0" err="1" smtClean="0"/>
              <a:t>radius</a:t>
            </a:r>
            <a:r>
              <a:rPr lang="tr-TR" sz="2400" dirty="0" smtClean="0"/>
              <a:t> kırık</a:t>
            </a:r>
          </a:p>
          <a:p>
            <a:pPr>
              <a:buNone/>
            </a:pPr>
            <a:r>
              <a:rPr lang="tr-TR" sz="2400" dirty="0" smtClean="0"/>
              <a:t>        </a:t>
            </a:r>
            <a:r>
              <a:rPr lang="tr-TR" sz="2400" dirty="0" err="1" smtClean="0"/>
              <a:t>Distal</a:t>
            </a:r>
            <a:r>
              <a:rPr lang="tr-TR" sz="2400" dirty="0" smtClean="0"/>
              <a:t> </a:t>
            </a:r>
            <a:r>
              <a:rPr lang="tr-TR" sz="2400" dirty="0" err="1" smtClean="0"/>
              <a:t>ulna</a:t>
            </a:r>
            <a:r>
              <a:rPr lang="tr-TR" sz="2400" dirty="0" smtClean="0"/>
              <a:t> çıkık </a:t>
            </a:r>
          </a:p>
        </p:txBody>
      </p:sp>
      <p:pic>
        <p:nvPicPr>
          <p:cNvPr id="2050" name="Picture 2" descr="C:\Users\MetinKG\Desktop\Yeni klasör\monteggia1.png"/>
          <p:cNvPicPr>
            <a:picLocks noChangeAspect="1" noChangeArrowheads="1"/>
          </p:cNvPicPr>
          <p:nvPr/>
        </p:nvPicPr>
        <p:blipFill>
          <a:blip r:embed="rId2" cstate="print"/>
          <a:srcRect t="23759" r="17361" b="31363"/>
          <a:stretch>
            <a:fillRect/>
          </a:stretch>
        </p:blipFill>
        <p:spPr bwMode="auto">
          <a:xfrm>
            <a:off x="179512" y="4509120"/>
            <a:ext cx="5670630" cy="2160240"/>
          </a:xfrm>
          <a:prstGeom prst="rect">
            <a:avLst/>
          </a:prstGeom>
          <a:noFill/>
        </p:spPr>
      </p:pic>
      <p:pic>
        <p:nvPicPr>
          <p:cNvPr id="2051" name="Picture 3" descr="C:\Users\MetinKG\Desktop\Yeni klasör\galleazz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3216"/>
            <a:ext cx="2771800" cy="3714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25351"/>
            <a:ext cx="7858125" cy="987425"/>
          </a:xfrm>
        </p:spPr>
        <p:txBody>
          <a:bodyPr/>
          <a:lstStyle/>
          <a:p>
            <a:pPr algn="ctr" eaLnBrk="1" hangingPunct="1"/>
            <a:r>
              <a:rPr lang="tr-TR" b="1" dirty="0" smtClean="0">
                <a:solidFill>
                  <a:srgbClr val="C00000"/>
                </a:solidFill>
              </a:rPr>
              <a:t>SCIWORA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43808" y="1844824"/>
            <a:ext cx="4896544" cy="475252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3600" b="1" dirty="0" err="1" smtClean="0"/>
              <a:t>S</a:t>
            </a:r>
            <a:r>
              <a:rPr lang="tr-TR" sz="3600" dirty="0" err="1" smtClean="0"/>
              <a:t>pinal</a:t>
            </a:r>
            <a:r>
              <a:rPr lang="tr-TR" sz="3600" dirty="0" smtClean="0"/>
              <a:t> </a:t>
            </a:r>
          </a:p>
          <a:p>
            <a:pPr>
              <a:buFontTx/>
              <a:buNone/>
            </a:pPr>
            <a:r>
              <a:rPr lang="tr-TR" sz="3600" b="1" dirty="0" err="1" smtClean="0"/>
              <a:t>C</a:t>
            </a:r>
            <a:r>
              <a:rPr lang="tr-TR" sz="3600" dirty="0" err="1" smtClean="0"/>
              <a:t>ord</a:t>
            </a:r>
            <a:r>
              <a:rPr lang="tr-TR" sz="3600" dirty="0" smtClean="0"/>
              <a:t> </a:t>
            </a:r>
          </a:p>
          <a:p>
            <a:pPr>
              <a:buFontTx/>
              <a:buNone/>
            </a:pPr>
            <a:r>
              <a:rPr lang="tr-TR" sz="3600" b="1" dirty="0" err="1" smtClean="0"/>
              <a:t>I</a:t>
            </a:r>
            <a:r>
              <a:rPr lang="tr-TR" sz="3600" dirty="0" err="1" smtClean="0"/>
              <a:t>njury</a:t>
            </a:r>
            <a:r>
              <a:rPr lang="tr-TR" sz="3600" dirty="0" smtClean="0"/>
              <a:t> </a:t>
            </a:r>
          </a:p>
          <a:p>
            <a:pPr>
              <a:buFontTx/>
              <a:buNone/>
            </a:pPr>
            <a:r>
              <a:rPr lang="tr-TR" sz="3600" b="1" dirty="0" err="1" smtClean="0"/>
              <a:t>W</a:t>
            </a:r>
            <a:r>
              <a:rPr lang="tr-TR" sz="3600" dirty="0" err="1" smtClean="0"/>
              <a:t>ıthout</a:t>
            </a:r>
            <a:r>
              <a:rPr lang="tr-TR" sz="3600" dirty="0" smtClean="0"/>
              <a:t> </a:t>
            </a:r>
          </a:p>
          <a:p>
            <a:pPr>
              <a:buFontTx/>
              <a:buNone/>
            </a:pPr>
            <a:r>
              <a:rPr lang="tr-TR" sz="3600" b="1" dirty="0" err="1" smtClean="0"/>
              <a:t>R</a:t>
            </a:r>
            <a:r>
              <a:rPr lang="tr-TR" sz="3600" dirty="0" err="1" smtClean="0"/>
              <a:t>adiographic</a:t>
            </a:r>
            <a:r>
              <a:rPr lang="tr-TR" sz="3600" dirty="0" smtClean="0"/>
              <a:t> </a:t>
            </a:r>
          </a:p>
          <a:p>
            <a:pPr>
              <a:buFontTx/>
              <a:buNone/>
            </a:pPr>
            <a:r>
              <a:rPr lang="tr-TR" sz="3600" b="1" dirty="0" err="1" smtClean="0"/>
              <a:t>A</a:t>
            </a:r>
            <a:r>
              <a:rPr lang="tr-TR" sz="3600" dirty="0" err="1" smtClean="0"/>
              <a:t>bnormality</a:t>
            </a:r>
            <a:endParaRPr lang="tr-TR" sz="3600" dirty="0" smtClean="0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71600" y="6453336"/>
            <a:ext cx="710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tr-TR" sz="1600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25351"/>
            <a:ext cx="7858125" cy="987425"/>
          </a:xfrm>
        </p:spPr>
        <p:txBody>
          <a:bodyPr/>
          <a:lstStyle/>
          <a:p>
            <a:pPr algn="ctr" eaLnBrk="1" hangingPunct="1"/>
            <a:r>
              <a:rPr lang="tr-TR" b="1" dirty="0" smtClean="0">
                <a:solidFill>
                  <a:srgbClr val="C00000"/>
                </a:solidFill>
              </a:rPr>
              <a:t>SCIWORA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1124744"/>
            <a:ext cx="8712968" cy="242431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dirty="0" smtClean="0"/>
              <a:t>	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Cord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</a:t>
            </a:r>
            <a:r>
              <a:rPr lang="tr-TR" dirty="0" err="1" smtClean="0"/>
              <a:t>Wıthout</a:t>
            </a:r>
            <a:r>
              <a:rPr lang="tr-TR" dirty="0" smtClean="0"/>
              <a:t> </a:t>
            </a:r>
            <a:r>
              <a:rPr lang="tr-TR" dirty="0" err="1" smtClean="0"/>
              <a:t>Radiographic</a:t>
            </a:r>
            <a:r>
              <a:rPr lang="tr-TR" dirty="0" smtClean="0"/>
              <a:t> </a:t>
            </a:r>
            <a:r>
              <a:rPr lang="tr-TR" dirty="0" err="1" smtClean="0"/>
              <a:t>Abnormality</a:t>
            </a: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       </a:t>
            </a:r>
          </a:p>
          <a:p>
            <a:pPr>
              <a:buFontTx/>
              <a:buNone/>
            </a:pPr>
            <a:r>
              <a:rPr lang="tr-TR" dirty="0" smtClean="0"/>
              <a:t>		</a:t>
            </a:r>
            <a:r>
              <a:rPr lang="tr-TR" dirty="0" err="1" smtClean="0"/>
              <a:t>Komplet</a:t>
            </a:r>
            <a:r>
              <a:rPr lang="tr-TR" dirty="0" smtClean="0"/>
              <a:t>/</a:t>
            </a:r>
            <a:r>
              <a:rPr lang="tr-TR" dirty="0" err="1" smtClean="0"/>
              <a:t>inkomplet</a:t>
            </a:r>
            <a:r>
              <a:rPr lang="tr-TR" dirty="0" smtClean="0"/>
              <a:t> SCI.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39940" name="Resim 26" descr="http://www.mdconsult.com/das/article/body/88215067-5/jorg=journal&amp;source=MI&amp;sp=19959562&amp;sid=674847890/N/607783/f07000697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8486"/>
          <a:stretch>
            <a:fillRect/>
          </a:stretch>
        </p:blipFill>
        <p:spPr>
          <a:xfrm>
            <a:off x="1979712" y="2780928"/>
            <a:ext cx="4464496" cy="3016378"/>
          </a:xfr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71600" y="6453336"/>
            <a:ext cx="710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tr-TR" sz="1600" dirty="0">
              <a:latin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63688" y="6021288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www. </a:t>
            </a:r>
            <a:r>
              <a:rPr lang="tr-TR" dirty="0" err="1" smtClean="0"/>
              <a:t>wheelessonline</a:t>
            </a:r>
            <a:r>
              <a:rPr lang="tr-TR" dirty="0" smtClean="0"/>
              <a:t>.com/</a:t>
            </a:r>
            <a:r>
              <a:rPr lang="tr-TR" dirty="0" err="1" smtClean="0"/>
              <a:t>ortho</a:t>
            </a:r>
            <a:r>
              <a:rPr lang="tr-TR" dirty="0" smtClean="0"/>
              <a:t>/</a:t>
            </a:r>
            <a:r>
              <a:rPr lang="tr-TR" dirty="0" err="1" smtClean="0"/>
              <a:t>scıwora</a:t>
            </a:r>
            <a:r>
              <a:rPr lang="tr-TR" dirty="0" smtClean="0"/>
              <a:t> 2006</a:t>
            </a:r>
            <a:endParaRPr lang="tr-TR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24000" y="6381328"/>
            <a:ext cx="710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 err="1">
                <a:latin typeface="Arial" pitchFamily="34" charset="0"/>
              </a:rPr>
              <a:t>Rosen's</a:t>
            </a:r>
            <a:r>
              <a:rPr lang="tr-TR" sz="1600" dirty="0">
                <a:latin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</a:rPr>
              <a:t>emergency</a:t>
            </a:r>
            <a:r>
              <a:rPr lang="tr-TR" sz="1600" dirty="0">
                <a:latin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</a:rPr>
              <a:t>medicine</a:t>
            </a:r>
            <a:r>
              <a:rPr lang="tr-TR" sz="1600" dirty="0">
                <a:latin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</a:rPr>
              <a:t>Philadelphia</a:t>
            </a:r>
            <a:r>
              <a:rPr lang="tr-TR" sz="1600" dirty="0">
                <a:latin typeface="Arial" pitchFamily="34" charset="0"/>
              </a:rPr>
              <a:t>: </a:t>
            </a:r>
            <a:r>
              <a:rPr lang="tr-TR" sz="1600" dirty="0" err="1">
                <a:latin typeface="Arial" pitchFamily="34" charset="0"/>
              </a:rPr>
              <a:t>Mosby</a:t>
            </a:r>
            <a:r>
              <a:rPr lang="tr-TR" sz="1600" dirty="0">
                <a:latin typeface="Arial" pitchFamily="34" charset="0"/>
              </a:rPr>
              <a:t>, </a:t>
            </a:r>
            <a:r>
              <a:rPr lang="tr-TR" sz="1600" dirty="0" err="1">
                <a:latin typeface="Arial" pitchFamily="34" charset="0"/>
              </a:rPr>
              <a:t>Inc</a:t>
            </a:r>
            <a:r>
              <a:rPr lang="tr-TR" sz="1600" dirty="0">
                <a:latin typeface="Arial" pitchFamily="34" charset="0"/>
              </a:rPr>
              <a:t>.; 2006. p. 434;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Tillaux</a:t>
            </a:r>
            <a:r>
              <a:rPr lang="tr-TR" b="1" dirty="0" smtClean="0">
                <a:solidFill>
                  <a:srgbClr val="C00000"/>
                </a:solidFill>
              </a:rPr>
              <a:t> Kırığı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 ‘</a:t>
            </a:r>
            <a:r>
              <a:rPr lang="tr-TR" dirty="0" err="1" smtClean="0"/>
              <a:t>li</a:t>
            </a:r>
            <a:r>
              <a:rPr lang="tr-TR" dirty="0" smtClean="0"/>
              <a:t> yaşlar civarı</a:t>
            </a:r>
          </a:p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rotasyonel</a:t>
            </a:r>
            <a:r>
              <a:rPr lang="tr-TR" dirty="0" smtClean="0"/>
              <a:t> kuvvet</a:t>
            </a:r>
          </a:p>
          <a:p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tibiofibuler</a:t>
            </a:r>
            <a:r>
              <a:rPr lang="tr-TR" dirty="0" smtClean="0"/>
              <a:t> bağ</a:t>
            </a:r>
          </a:p>
          <a:p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tibial</a:t>
            </a:r>
            <a:r>
              <a:rPr lang="tr-TR" dirty="0" smtClean="0"/>
              <a:t> </a:t>
            </a:r>
            <a:r>
              <a:rPr lang="tr-TR" dirty="0" err="1" smtClean="0"/>
              <a:t>epifiz</a:t>
            </a:r>
            <a:r>
              <a:rPr lang="tr-TR" dirty="0" smtClean="0"/>
              <a:t> izole </a:t>
            </a:r>
            <a:r>
              <a:rPr lang="tr-TR" dirty="0" err="1" smtClean="0"/>
              <a:t>lateral</a:t>
            </a:r>
            <a:r>
              <a:rPr lang="tr-TR" dirty="0" smtClean="0"/>
              <a:t> bölge kırık</a:t>
            </a:r>
          </a:p>
          <a:p>
            <a:r>
              <a:rPr lang="tr-TR" dirty="0" err="1" smtClean="0"/>
              <a:t>Salter</a:t>
            </a:r>
            <a:r>
              <a:rPr lang="tr-TR" dirty="0" smtClean="0"/>
              <a:t> </a:t>
            </a:r>
            <a:r>
              <a:rPr lang="tr-TR" dirty="0" err="1" smtClean="0"/>
              <a:t>Harris</a:t>
            </a:r>
            <a:r>
              <a:rPr lang="tr-TR" dirty="0" smtClean="0"/>
              <a:t> tip III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SCIWORA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8 yaş altı çocuklar (çoğu 4 yaş altı)</a:t>
            </a:r>
          </a:p>
          <a:p>
            <a:r>
              <a:rPr lang="tr-TR" dirty="0" smtClean="0"/>
              <a:t>Motor veya yaya yaralanmaları</a:t>
            </a:r>
          </a:p>
          <a:p>
            <a:r>
              <a:rPr lang="tr-TR" dirty="0" smtClean="0"/>
              <a:t>Çocukta büyük baş, zayıf boyun kasları</a:t>
            </a:r>
          </a:p>
          <a:p>
            <a:r>
              <a:rPr lang="tr-TR" dirty="0" err="1" smtClean="0"/>
              <a:t>Spinal</a:t>
            </a:r>
            <a:r>
              <a:rPr lang="tr-TR" dirty="0" smtClean="0"/>
              <a:t> kolon elastikiyeti &gt;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endParaRPr lang="tr-TR" dirty="0" smtClean="0"/>
          </a:p>
          <a:p>
            <a:r>
              <a:rPr lang="tr-TR" dirty="0" err="1" smtClean="0"/>
              <a:t>Flex</a:t>
            </a:r>
            <a:r>
              <a:rPr lang="tr-TR" dirty="0" smtClean="0"/>
              <a:t>./</a:t>
            </a:r>
            <a:r>
              <a:rPr lang="tr-TR" dirty="0" err="1" smtClean="0"/>
              <a:t>distraksiyon</a:t>
            </a:r>
            <a:endParaRPr lang="tr-TR" dirty="0" smtClean="0"/>
          </a:p>
          <a:p>
            <a:r>
              <a:rPr lang="tr-TR" dirty="0" err="1" smtClean="0"/>
              <a:t>Servikal</a:t>
            </a:r>
            <a:r>
              <a:rPr lang="tr-TR" dirty="0" smtClean="0"/>
              <a:t>/</a:t>
            </a:r>
            <a:r>
              <a:rPr lang="tr-TR" dirty="0" err="1" smtClean="0"/>
              <a:t>torakal</a:t>
            </a:r>
            <a:r>
              <a:rPr lang="tr-TR" dirty="0" smtClean="0"/>
              <a:t>/</a:t>
            </a:r>
            <a:r>
              <a:rPr lang="tr-TR" dirty="0" err="1" smtClean="0"/>
              <a:t>lomber</a:t>
            </a:r>
            <a:endParaRPr lang="tr-TR" dirty="0" smtClean="0"/>
          </a:p>
          <a:p>
            <a:r>
              <a:rPr lang="tr-TR" dirty="0" smtClean="0"/>
              <a:t>Hemen veya geç başlayan nörolojik </a:t>
            </a:r>
            <a:r>
              <a:rPr lang="tr-TR" dirty="0" err="1" smtClean="0"/>
              <a:t>defisit</a:t>
            </a:r>
            <a:r>
              <a:rPr lang="tr-TR" dirty="0" smtClean="0"/>
              <a:t> (motor/duyu)</a:t>
            </a:r>
          </a:p>
          <a:p>
            <a:r>
              <a:rPr lang="tr-TR" dirty="0" smtClean="0"/>
              <a:t>Konservatif tedavi </a:t>
            </a:r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22052"/>
            <a:ext cx="7236296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Omurga </a:t>
            </a:r>
            <a:r>
              <a:rPr lang="tr-TR" sz="3200" b="1" dirty="0" err="1" smtClean="0">
                <a:solidFill>
                  <a:srgbClr val="C00000"/>
                </a:solidFill>
              </a:rPr>
              <a:t>İnstabilite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784976" cy="16561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dirty="0" smtClean="0"/>
              <a:t>Fizyolojik yükler altında omurganın anatomik dizilimini sağlayarak omurilik ve sinir köklerini basıya uğramaktan koruyabilme ve yapısal değişikliklere bağlı </a:t>
            </a:r>
            <a:r>
              <a:rPr lang="tr-TR" dirty="0" err="1" smtClean="0"/>
              <a:t>deformite</a:t>
            </a:r>
            <a:r>
              <a:rPr lang="tr-TR" dirty="0" smtClean="0"/>
              <a:t> ya da ağrıyı önleyebilme yeteneğinin azalmasıdır.</a:t>
            </a:r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Eve götürülecek mesajlar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Ağrıyan ve hassasiyeti olan </a:t>
            </a:r>
            <a:r>
              <a:rPr lang="tr-TR" dirty="0" err="1" smtClean="0"/>
              <a:t>extr</a:t>
            </a:r>
            <a:r>
              <a:rPr lang="tr-TR" dirty="0" smtClean="0"/>
              <a:t>. </a:t>
            </a:r>
            <a:r>
              <a:rPr lang="tr-TR" b="1" dirty="0" smtClean="0"/>
              <a:t>DİKKAT</a:t>
            </a:r>
          </a:p>
          <a:p>
            <a:r>
              <a:rPr lang="tr-TR" dirty="0" smtClean="0"/>
              <a:t>Filmlerin nasıl çekilmesi gerektiğine </a:t>
            </a:r>
            <a:r>
              <a:rPr lang="tr-TR" b="1" dirty="0" smtClean="0"/>
              <a:t>DİKKAT</a:t>
            </a:r>
          </a:p>
          <a:p>
            <a:r>
              <a:rPr lang="tr-TR" dirty="0" smtClean="0"/>
              <a:t>Şüpheleniyorsanız </a:t>
            </a:r>
            <a:r>
              <a:rPr lang="tr-TR" dirty="0" err="1" smtClean="0"/>
              <a:t>atel</a:t>
            </a:r>
            <a:r>
              <a:rPr lang="tr-TR" dirty="0" smtClean="0"/>
              <a:t> yapmaya </a:t>
            </a:r>
            <a:r>
              <a:rPr lang="tr-TR" b="1" dirty="0" smtClean="0"/>
              <a:t>DİKKAT</a:t>
            </a:r>
          </a:p>
          <a:p>
            <a:r>
              <a:rPr lang="tr-TR" dirty="0" err="1" smtClean="0"/>
              <a:t>Nörovasküler</a:t>
            </a:r>
            <a:r>
              <a:rPr lang="tr-TR" dirty="0" smtClean="0"/>
              <a:t> yaralanmaya </a:t>
            </a:r>
            <a:r>
              <a:rPr lang="tr-TR" b="1" dirty="0" smtClean="0"/>
              <a:t>DİKKAT</a:t>
            </a:r>
          </a:p>
          <a:p>
            <a:r>
              <a:rPr lang="tr-TR" dirty="0" smtClean="0"/>
              <a:t>Kırıkla beraber çıkık </a:t>
            </a:r>
            <a:r>
              <a:rPr lang="tr-TR" b="1" dirty="0" smtClean="0"/>
              <a:t>DİKKAT</a:t>
            </a:r>
          </a:p>
          <a:p>
            <a:r>
              <a:rPr lang="tr-TR" dirty="0" smtClean="0"/>
              <a:t>Çıkıkla beraber kırık </a:t>
            </a:r>
            <a:r>
              <a:rPr lang="tr-TR" b="1" dirty="0" smtClean="0"/>
              <a:t>DİKKAT</a:t>
            </a:r>
          </a:p>
          <a:p>
            <a:r>
              <a:rPr lang="tr-TR" dirty="0" smtClean="0"/>
              <a:t>Kırıkta yumuşak dokuya </a:t>
            </a:r>
            <a:r>
              <a:rPr lang="tr-TR" b="1" dirty="0" smtClean="0"/>
              <a:t>DİKKAT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1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Verdana" pitchFamily="34" charset="0"/>
              </a:rPr>
              <a:t>İLGİNİZE TEŞEKKÜR EDERİM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err="1" smtClean="0">
                <a:solidFill>
                  <a:srgbClr val="C00000"/>
                </a:solidFill>
              </a:rPr>
              <a:t>Tillaux</a:t>
            </a:r>
            <a:r>
              <a:rPr lang="tr-TR" sz="3200" b="1" dirty="0" smtClean="0">
                <a:solidFill>
                  <a:srgbClr val="C00000"/>
                </a:solidFill>
              </a:rPr>
              <a:t> Kırığı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1520" y="1196752"/>
            <a:ext cx="8640960" cy="48245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3600" b="1" dirty="0" smtClean="0"/>
              <a:t>Tanım</a:t>
            </a:r>
            <a:r>
              <a:rPr lang="tr-TR" sz="3600" dirty="0" smtClean="0"/>
              <a:t>: </a:t>
            </a:r>
            <a:r>
              <a:rPr lang="tr-TR" sz="3600" dirty="0" err="1" smtClean="0"/>
              <a:t>Mortis</a:t>
            </a:r>
            <a:r>
              <a:rPr lang="tr-TR" sz="3600" dirty="0" smtClean="0"/>
              <a:t> içinde </a:t>
            </a:r>
            <a:r>
              <a:rPr lang="tr-TR" sz="3600" dirty="0" err="1" smtClean="0"/>
              <a:t>talusun</a:t>
            </a:r>
            <a:r>
              <a:rPr lang="tr-TR" sz="3600" dirty="0" smtClean="0"/>
              <a:t> </a:t>
            </a:r>
            <a:r>
              <a:rPr lang="tr-TR" sz="3600" dirty="0" err="1" smtClean="0"/>
              <a:t>dıs</a:t>
            </a:r>
            <a:r>
              <a:rPr lang="tr-TR" sz="3600" dirty="0" smtClean="0"/>
              <a:t> rotasyonu devam ettikçe </a:t>
            </a:r>
            <a:r>
              <a:rPr lang="tr-TR" sz="3600" dirty="0" err="1" smtClean="0"/>
              <a:t>anterior</a:t>
            </a:r>
            <a:r>
              <a:rPr lang="tr-TR" sz="3600" dirty="0" smtClean="0"/>
              <a:t> </a:t>
            </a:r>
            <a:r>
              <a:rPr lang="tr-TR" sz="3600" dirty="0" err="1" smtClean="0"/>
              <a:t>tibiofibuler</a:t>
            </a:r>
            <a:r>
              <a:rPr lang="tr-TR" sz="3600" dirty="0" smtClean="0"/>
              <a:t> bağ gerilir ve </a:t>
            </a:r>
            <a:r>
              <a:rPr lang="tr-TR" sz="3600" dirty="0" err="1" smtClean="0"/>
              <a:t>fibula</a:t>
            </a:r>
            <a:r>
              <a:rPr lang="tr-TR" sz="3600" dirty="0" smtClean="0"/>
              <a:t> kırılmazsa bu bağ yırtılır. Bazı olgularda </a:t>
            </a:r>
            <a:r>
              <a:rPr lang="tr-TR" sz="3600" dirty="0" err="1" smtClean="0"/>
              <a:t>tibia</a:t>
            </a:r>
            <a:r>
              <a:rPr lang="tr-TR" sz="3600" dirty="0" smtClean="0"/>
              <a:t> önünden veya </a:t>
            </a:r>
            <a:r>
              <a:rPr lang="tr-TR" sz="3600" dirty="0" err="1" smtClean="0"/>
              <a:t>fibuladan</a:t>
            </a:r>
            <a:r>
              <a:rPr lang="tr-TR" sz="3600" dirty="0" smtClean="0"/>
              <a:t> küçük bir parça kopar. </a:t>
            </a:r>
            <a:r>
              <a:rPr lang="tr-TR" sz="3600" dirty="0" err="1" smtClean="0"/>
              <a:t>Tibianın</a:t>
            </a:r>
            <a:r>
              <a:rPr lang="tr-TR" sz="3600" dirty="0" smtClean="0"/>
              <a:t> önünden kopma kırığı olmasına </a:t>
            </a:r>
            <a:r>
              <a:rPr lang="tr-TR" sz="3600" dirty="0" err="1" smtClean="0"/>
              <a:t>Tillaux</a:t>
            </a:r>
            <a:r>
              <a:rPr lang="tr-TR" sz="3600" dirty="0" smtClean="0"/>
              <a:t> kırığı denir.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tr-TR" sz="3600" dirty="0" smtClean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315" y="836712"/>
            <a:ext cx="7858125" cy="8549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600" b="1" dirty="0" smtClean="0">
                <a:solidFill>
                  <a:srgbClr val="C00000"/>
                </a:solidFill>
              </a:rPr>
              <a:t>Çocuklarda mutlaka karşılaştırmalı film</a:t>
            </a:r>
          </a:p>
        </p:txBody>
      </p:sp>
      <p:pic>
        <p:nvPicPr>
          <p:cNvPr id="23555" name="Picture 4" descr="DSCN38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796881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DSCN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552728" cy="281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323" y="485800"/>
            <a:ext cx="7858125" cy="1143000"/>
          </a:xfrm>
        </p:spPr>
        <p:txBody>
          <a:bodyPr/>
          <a:lstStyle/>
          <a:p>
            <a:pPr algn="ctr" eaLnBrk="1" hangingPunct="1"/>
            <a:r>
              <a:rPr lang="tr-TR" b="1" dirty="0" smtClean="0">
                <a:solidFill>
                  <a:srgbClr val="C00000"/>
                </a:solidFill>
              </a:rPr>
              <a:t>ve her zaman iki yönlü film</a:t>
            </a:r>
          </a:p>
        </p:txBody>
      </p:sp>
      <p:pic>
        <p:nvPicPr>
          <p:cNvPr id="24579" name="Picture 4" descr="DSCN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09390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DSCN3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62362"/>
            <a:ext cx="3448745" cy="51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2307" y="845840"/>
            <a:ext cx="7858125" cy="1143000"/>
          </a:xfrm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rgbClr val="C00000"/>
                </a:solidFill>
              </a:rPr>
              <a:t>Bir </a:t>
            </a:r>
            <a:r>
              <a:rPr lang="tr-TR" sz="3200" b="1" dirty="0" err="1" smtClean="0">
                <a:solidFill>
                  <a:srgbClr val="C00000"/>
                </a:solidFill>
              </a:rPr>
              <a:t>proksimal</a:t>
            </a:r>
            <a:r>
              <a:rPr lang="tr-TR" sz="3200" b="1" dirty="0" smtClean="0">
                <a:solidFill>
                  <a:srgbClr val="C00000"/>
                </a:solidFill>
              </a:rPr>
              <a:t> ve bir </a:t>
            </a:r>
            <a:r>
              <a:rPr lang="tr-TR" sz="3200" b="1" dirty="0" err="1" smtClean="0">
                <a:solidFill>
                  <a:srgbClr val="C00000"/>
                </a:solidFill>
              </a:rPr>
              <a:t>distal</a:t>
            </a:r>
            <a:r>
              <a:rPr lang="tr-TR" sz="3200" b="1" dirty="0" smtClean="0">
                <a:solidFill>
                  <a:srgbClr val="C00000"/>
                </a:solidFill>
              </a:rPr>
              <a:t> eklem/kemikte kırık olasılığı unutulmamalı</a:t>
            </a:r>
          </a:p>
        </p:txBody>
      </p:sp>
      <p:pic>
        <p:nvPicPr>
          <p:cNvPr id="25603" name="Picture 4" descr="DSCN0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73" y="2132856"/>
            <a:ext cx="391643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DSCN0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312368" cy="45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Resimo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278" y="1556792"/>
            <a:ext cx="62294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718</Words>
  <Application>Microsoft Office PowerPoint</Application>
  <PresentationFormat>Ekran Gösterisi (4:3)</PresentationFormat>
  <Paragraphs>192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1_Ofis Teması</vt:lpstr>
      <vt:lpstr>Varsayılan Tasarım</vt:lpstr>
      <vt:lpstr>Ekstremite Travmalarına Yaklaşım Kompartman Sendromu</vt:lpstr>
      <vt:lpstr>EPİFİZ KIRIKLARI</vt:lpstr>
      <vt:lpstr>Slayt 3</vt:lpstr>
      <vt:lpstr>Tillaux Kırığı</vt:lpstr>
      <vt:lpstr>Tillaux Kırığı</vt:lpstr>
      <vt:lpstr>Çocuklarda mutlaka karşılaştırmalı film</vt:lpstr>
      <vt:lpstr>ve her zaman iki yönlü film</vt:lpstr>
      <vt:lpstr>Bir proksimal ve bir distal eklem/kemikte kırık olasılığı unutulmamalı</vt:lpstr>
      <vt:lpstr>Slayt 9</vt:lpstr>
      <vt:lpstr>Slayt 10</vt:lpstr>
      <vt:lpstr>Tedavi</vt:lpstr>
      <vt:lpstr>Dadı Dirseği ( Pulled Elbow )</vt:lpstr>
      <vt:lpstr>Dadı Dirseği ( Pulled Elbow )</vt:lpstr>
      <vt:lpstr>Ayırıcı Tanı</vt:lpstr>
      <vt:lpstr>Radius başı kırıkları</vt:lpstr>
      <vt:lpstr>Proksimal Radius Kırıkları</vt:lpstr>
      <vt:lpstr>Slayt 17</vt:lpstr>
      <vt:lpstr>Slayt 18</vt:lpstr>
      <vt:lpstr>Femur Başı Epifiz Kayması</vt:lpstr>
      <vt:lpstr>Neden Kaynaklanır? </vt:lpstr>
      <vt:lpstr>Kas İskelet Sistemi Acilleri</vt:lpstr>
      <vt:lpstr>Kırık nedir?</vt:lpstr>
      <vt:lpstr>Kırık Belirtileri</vt:lpstr>
      <vt:lpstr>Açık Kırıklar</vt:lpstr>
      <vt:lpstr>Açık Kırık Tedavi Prensipleri</vt:lpstr>
      <vt:lpstr>Çıkıklar</vt:lpstr>
      <vt:lpstr>Nörolojik Defisit</vt:lpstr>
      <vt:lpstr>Slayt 28</vt:lpstr>
      <vt:lpstr>Vasküler Defisit</vt:lpstr>
      <vt:lpstr>Kompartman Sendromu</vt:lpstr>
      <vt:lpstr>Kompartman Sendromu Bulguları</vt:lpstr>
      <vt:lpstr>Dokuların İskemiye Dayanma Süresi</vt:lpstr>
      <vt:lpstr>Tedavi</vt:lpstr>
      <vt:lpstr>Suprakondiller Humerus Kırığı</vt:lpstr>
      <vt:lpstr>Suprakondiller kırık</vt:lpstr>
      <vt:lpstr>Suprakondiller kırık</vt:lpstr>
      <vt:lpstr>Monteque-Galleazi Kırıkları</vt:lpstr>
      <vt:lpstr>SCIWORA</vt:lpstr>
      <vt:lpstr>SCIWORA</vt:lpstr>
      <vt:lpstr>SCIWORA</vt:lpstr>
      <vt:lpstr>Omurga İnstabilite </vt:lpstr>
      <vt:lpstr>Eve götürülecek mesajlar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MetinKG</dc:creator>
  <cp:lastModifiedBy>MetinKG</cp:lastModifiedBy>
  <cp:revision>74</cp:revision>
  <dcterms:created xsi:type="dcterms:W3CDTF">2014-10-30T12:13:58Z</dcterms:created>
  <dcterms:modified xsi:type="dcterms:W3CDTF">2017-11-21T10:45:57Z</dcterms:modified>
</cp:coreProperties>
</file>