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COM332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4</a:t>
            </a:r>
            <a:r>
              <a:rPr lang="tr-TR" dirty="0" smtClean="0"/>
              <a:t>: Network Layer</a:t>
            </a:r>
          </a:p>
          <a:p>
            <a:r>
              <a:rPr lang="tr-TR" b="1" smtClean="0"/>
              <a:t>(PART 2)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IPV6</a:t>
            </a:r>
          </a:p>
          <a:p>
            <a:pPr lvl="1"/>
            <a:r>
              <a:rPr lang="tr-TR" b="1" dirty="0" smtClean="0"/>
              <a:t>Initial motivation</a:t>
            </a:r>
          </a:p>
          <a:p>
            <a:pPr lvl="2"/>
            <a:r>
              <a:rPr lang="tr-TR" b="1" dirty="0" smtClean="0"/>
              <a:t>32 bit address space soon to be completely allocated</a:t>
            </a:r>
          </a:p>
          <a:p>
            <a:pPr lvl="2"/>
            <a:r>
              <a:rPr lang="tr-TR" b="1" dirty="0" smtClean="0"/>
              <a:t>Header format may increase speed processing/forwarding</a:t>
            </a:r>
          </a:p>
          <a:p>
            <a:pPr lvl="2"/>
            <a:r>
              <a:rPr lang="tr-TR" b="1" dirty="0" smtClean="0"/>
              <a:t>Facilitate QoS</a:t>
            </a:r>
          </a:p>
          <a:p>
            <a:pPr lvl="1"/>
            <a:r>
              <a:rPr lang="tr-TR" b="1" dirty="0" smtClean="0"/>
              <a:t>IPv6 datagram format</a:t>
            </a:r>
          </a:p>
          <a:p>
            <a:pPr lvl="2"/>
            <a:r>
              <a:rPr lang="tr-TR" b="1" dirty="0" smtClean="0"/>
              <a:t>40-byte header</a:t>
            </a:r>
          </a:p>
          <a:p>
            <a:pPr lvl="2"/>
            <a:r>
              <a:rPr lang="tr-TR" b="1" dirty="0" smtClean="0"/>
              <a:t>No fragmentation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28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IPV6</a:t>
            </a:r>
          </a:p>
          <a:p>
            <a:pPr lvl="1"/>
            <a:r>
              <a:rPr lang="tr-TR" b="1" dirty="0" smtClean="0"/>
              <a:t>Priority</a:t>
            </a:r>
          </a:p>
          <a:p>
            <a:pPr lvl="1"/>
            <a:r>
              <a:rPr lang="tr-TR" b="1" dirty="0" smtClean="0"/>
              <a:t>Flow label</a:t>
            </a:r>
          </a:p>
          <a:p>
            <a:pPr lvl="1"/>
            <a:r>
              <a:rPr lang="tr-TR" b="1" dirty="0" smtClean="0"/>
              <a:t>Next header</a:t>
            </a:r>
          </a:p>
          <a:p>
            <a:pPr lvl="1"/>
            <a:r>
              <a:rPr lang="tr-TR" b="1" dirty="0" smtClean="0"/>
              <a:t>Checksum</a:t>
            </a:r>
          </a:p>
          <a:p>
            <a:pPr lvl="1"/>
            <a:r>
              <a:rPr lang="tr-TR" b="1" dirty="0" smtClean="0"/>
              <a:t>Options</a:t>
            </a:r>
          </a:p>
          <a:p>
            <a:pPr lvl="1"/>
            <a:r>
              <a:rPr lang="tr-TR" b="1" dirty="0" smtClean="0"/>
              <a:t>ICMPv6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28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Routing Algorithms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Routing algorithm classificaiton</a:t>
            </a:r>
          </a:p>
          <a:p>
            <a:pPr lvl="1"/>
            <a:r>
              <a:rPr lang="tr-TR" b="1" dirty="0" smtClean="0"/>
              <a:t>Global or decentralized information</a:t>
            </a:r>
          </a:p>
          <a:p>
            <a:pPr lvl="2"/>
            <a:r>
              <a:rPr lang="tr-TR" b="1" dirty="0" smtClean="0"/>
              <a:t>Global</a:t>
            </a:r>
          </a:p>
          <a:p>
            <a:pPr lvl="3"/>
            <a:r>
              <a:rPr lang="tr-TR" b="1" dirty="0" smtClean="0"/>
              <a:t>All routers have complete topology link cost info</a:t>
            </a:r>
          </a:p>
          <a:p>
            <a:pPr lvl="3"/>
            <a:r>
              <a:rPr lang="tr-TR" b="1" dirty="0" smtClean="0"/>
              <a:t>Link state algorithms</a:t>
            </a:r>
          </a:p>
          <a:p>
            <a:pPr lvl="2"/>
            <a:r>
              <a:rPr lang="tr-TR" b="1" dirty="0" smtClean="0"/>
              <a:t>Decentralized</a:t>
            </a:r>
          </a:p>
          <a:p>
            <a:pPr lvl="3"/>
            <a:r>
              <a:rPr lang="tr-TR" b="1" dirty="0" smtClean="0"/>
              <a:t>Router knows physically connected neighbors link costs to neighbors</a:t>
            </a:r>
          </a:p>
          <a:p>
            <a:pPr lvl="3"/>
            <a:r>
              <a:rPr lang="tr-TR" b="1" dirty="0" smtClean="0"/>
              <a:t>Iterative process of computation</a:t>
            </a:r>
          </a:p>
          <a:p>
            <a:pPr lvl="3"/>
            <a:r>
              <a:rPr lang="tr-TR" b="1" dirty="0" smtClean="0"/>
              <a:t>Exchange of info with neighbors</a:t>
            </a:r>
          </a:p>
          <a:p>
            <a:pPr lvl="3"/>
            <a:r>
              <a:rPr lang="tr-TR" b="1" dirty="0" smtClean="0"/>
              <a:t>Distance vector algorithms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Routing Algorithms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Routing algorithm classificaiton</a:t>
            </a:r>
          </a:p>
          <a:p>
            <a:pPr lvl="1"/>
            <a:r>
              <a:rPr lang="tr-TR" b="1" dirty="0" smtClean="0"/>
              <a:t>Static or Dynamic</a:t>
            </a:r>
          </a:p>
          <a:p>
            <a:pPr lvl="2"/>
            <a:r>
              <a:rPr lang="tr-TR" b="1" dirty="0" smtClean="0"/>
              <a:t>Static</a:t>
            </a:r>
          </a:p>
          <a:p>
            <a:pPr lvl="3"/>
            <a:r>
              <a:rPr lang="tr-TR" b="1" dirty="0" smtClean="0"/>
              <a:t>Routes change slowly over time</a:t>
            </a:r>
          </a:p>
          <a:p>
            <a:pPr lvl="2"/>
            <a:r>
              <a:rPr lang="tr-TR" b="1" dirty="0" smtClean="0"/>
              <a:t>Dynamic</a:t>
            </a:r>
          </a:p>
          <a:p>
            <a:pPr lvl="3"/>
            <a:r>
              <a:rPr lang="tr-TR" b="1" dirty="0" smtClean="0"/>
              <a:t>Routes change more quickly</a:t>
            </a:r>
          </a:p>
          <a:p>
            <a:pPr lvl="4"/>
            <a:r>
              <a:rPr lang="tr-TR" b="1" dirty="0" smtClean="0"/>
              <a:t>Periodic update</a:t>
            </a:r>
          </a:p>
          <a:p>
            <a:pPr lvl="4"/>
            <a:r>
              <a:rPr lang="tr-TR" b="1" dirty="0" smtClean="0"/>
              <a:t>In response to link cost changes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11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Routing Algorithms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 link-state routing algorithm</a:t>
            </a:r>
          </a:p>
          <a:p>
            <a:pPr lvl="1"/>
            <a:r>
              <a:rPr lang="tr-TR" b="1" dirty="0" smtClean="0"/>
              <a:t>Dijkstra’s Algorithm</a:t>
            </a:r>
          </a:p>
          <a:p>
            <a:pPr lvl="2"/>
            <a:r>
              <a:rPr lang="tr-TR" b="1" dirty="0" smtClean="0"/>
              <a:t>Network topology: Link costs known to all nodes</a:t>
            </a:r>
          </a:p>
          <a:p>
            <a:pPr lvl="2"/>
            <a:r>
              <a:rPr lang="tr-TR" b="1" dirty="0" smtClean="0"/>
              <a:t>Computes least cost paths from one node to all other nodes</a:t>
            </a:r>
          </a:p>
          <a:p>
            <a:pPr lvl="2"/>
            <a:r>
              <a:rPr lang="tr-TR" b="1" dirty="0" smtClean="0"/>
              <a:t>Iterative</a:t>
            </a:r>
          </a:p>
          <a:p>
            <a:pPr lvl="2"/>
            <a:r>
              <a:rPr lang="tr-TR" b="1" dirty="0" smtClean="0"/>
              <a:t>Oscillations possible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3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Routing Algorithms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Distance vector algorithm</a:t>
            </a:r>
          </a:p>
          <a:p>
            <a:pPr lvl="1"/>
            <a:r>
              <a:rPr lang="tr-TR" b="1" dirty="0" smtClean="0"/>
              <a:t>Bellman-Ford (dynamic programming)</a:t>
            </a:r>
          </a:p>
          <a:p>
            <a:pPr lvl="2"/>
            <a:r>
              <a:rPr lang="tr-TR" b="1" dirty="0" smtClean="0"/>
              <a:t>Key idea: From time-to-time each node sends its own distance vector estimate to neighbors</a:t>
            </a:r>
          </a:p>
          <a:p>
            <a:pPr lvl="2"/>
            <a:r>
              <a:rPr lang="tr-TR" b="1" dirty="0" smtClean="0"/>
              <a:t>Iterative, asynchronous</a:t>
            </a:r>
          </a:p>
          <a:p>
            <a:pPr lvl="3"/>
            <a:r>
              <a:rPr lang="tr-TR" b="1" dirty="0" smtClean="0"/>
              <a:t>Each local iteration caused by:</a:t>
            </a:r>
            <a:r>
              <a:rPr lang="tr-TR" b="1" dirty="0"/>
              <a:t> </a:t>
            </a:r>
            <a:r>
              <a:rPr lang="tr-TR" b="1" dirty="0" smtClean="0"/>
              <a:t>local link cost change or DV update message from neighbor</a:t>
            </a:r>
          </a:p>
          <a:p>
            <a:pPr lvl="2"/>
            <a:r>
              <a:rPr lang="tr-TR" b="1" dirty="0" smtClean="0"/>
              <a:t>Distributed</a:t>
            </a:r>
          </a:p>
          <a:p>
            <a:pPr lvl="2"/>
            <a:r>
              <a:rPr lang="tr-TR" b="1" dirty="0" smtClean="0"/>
              <a:t>Poisoned reverse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95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Routing in the Internet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RIP (Routing Information Protocol)</a:t>
            </a:r>
          </a:p>
          <a:p>
            <a:pPr lvl="1"/>
            <a:r>
              <a:rPr lang="tr-TR" b="1" dirty="0" smtClean="0"/>
              <a:t>Included in BSD-UNIX distribution in 1982</a:t>
            </a:r>
          </a:p>
          <a:p>
            <a:pPr lvl="1"/>
            <a:r>
              <a:rPr lang="tr-TR" b="1" dirty="0" smtClean="0"/>
              <a:t>Distance vector algorithm</a:t>
            </a:r>
          </a:p>
          <a:p>
            <a:pPr lvl="2"/>
            <a:r>
              <a:rPr lang="tr-TR" b="1" dirty="0" smtClean="0"/>
              <a:t>Distance metric: Number of hops (max= 15 hops)</a:t>
            </a:r>
          </a:p>
          <a:p>
            <a:pPr lvl="2"/>
            <a:r>
              <a:rPr lang="tr-TR" b="1" dirty="0" smtClean="0"/>
              <a:t>Each link has cost 1</a:t>
            </a:r>
          </a:p>
          <a:p>
            <a:pPr lvl="2"/>
            <a:r>
              <a:rPr lang="tr-TR" b="1" dirty="0" smtClean="0"/>
              <a:t>DVs exchanged with neighbors every 30 sec</a:t>
            </a:r>
          </a:p>
          <a:p>
            <a:pPr lvl="2"/>
            <a:r>
              <a:rPr lang="tr-TR" b="1" dirty="0" smtClean="0"/>
              <a:t>If no advertisement heard after 180 sec, link is declared as dead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2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Routing in the Internet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OSPF (Open Shortest Path First)</a:t>
            </a:r>
          </a:p>
          <a:p>
            <a:pPr lvl="1"/>
            <a:r>
              <a:rPr lang="tr-TR" b="1" dirty="0" smtClean="0"/>
              <a:t>Publicly available</a:t>
            </a:r>
          </a:p>
          <a:p>
            <a:pPr lvl="1"/>
            <a:r>
              <a:rPr lang="tr-TR" b="1" dirty="0" smtClean="0"/>
              <a:t>Uses link state algorithm</a:t>
            </a:r>
          </a:p>
          <a:p>
            <a:pPr lvl="1"/>
            <a:r>
              <a:rPr lang="tr-TR" b="1" dirty="0" smtClean="0"/>
              <a:t>OSPF advertisement carries one entry per neighbor</a:t>
            </a:r>
          </a:p>
          <a:p>
            <a:pPr lvl="1"/>
            <a:r>
              <a:rPr lang="tr-TR" b="1" smtClean="0"/>
              <a:t>Advertisements flooded to entire AS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2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IP</a:t>
            </a:r>
            <a:r>
              <a:rPr lang="tr-TR" sz="1900" b="1" dirty="0" smtClean="0">
                <a:solidFill>
                  <a:srgbClr val="3E3D2D"/>
                </a:solidFill>
              </a:rPr>
              <a:t>: Internet Protocol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Routing Algorithms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Routing in the Internet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IP fragmentation</a:t>
            </a:r>
          </a:p>
          <a:p>
            <a:pPr lvl="1"/>
            <a:r>
              <a:rPr lang="tr-TR" b="1" dirty="0" smtClean="0"/>
              <a:t>Network links have MTU largest possible link level frame</a:t>
            </a:r>
          </a:p>
          <a:p>
            <a:pPr lvl="1"/>
            <a:r>
              <a:rPr lang="tr-TR" b="1" dirty="0" smtClean="0"/>
              <a:t>Large IP datagram divided (fragmented) within net</a:t>
            </a:r>
          </a:p>
          <a:p>
            <a:pPr lvl="2"/>
            <a:r>
              <a:rPr lang="tr-TR" b="1" dirty="0" smtClean="0"/>
              <a:t>One datagram becomes several datagrams</a:t>
            </a:r>
          </a:p>
          <a:p>
            <a:pPr lvl="2"/>
            <a:r>
              <a:rPr lang="tr-TR" b="1" dirty="0" smtClean="0"/>
              <a:t>Reassembled only at final destination</a:t>
            </a:r>
          </a:p>
          <a:p>
            <a:pPr lvl="2"/>
            <a:r>
              <a:rPr lang="tr-TR" b="1" dirty="0" smtClean="0"/>
              <a:t>IP header bits used to identify order related fragments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04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IP address</a:t>
            </a:r>
          </a:p>
          <a:p>
            <a:pPr lvl="1"/>
            <a:r>
              <a:rPr lang="tr-TR" b="1" dirty="0" smtClean="0"/>
              <a:t>32 bit identifier for host, router interface</a:t>
            </a:r>
          </a:p>
          <a:p>
            <a:pPr lvl="1"/>
            <a:r>
              <a:rPr lang="tr-TR" b="1" dirty="0" smtClean="0"/>
              <a:t>Interface is defined as the connection between host/router and physical link</a:t>
            </a:r>
          </a:p>
          <a:p>
            <a:pPr lvl="1"/>
            <a:r>
              <a:rPr lang="tr-TR" b="1" dirty="0" smtClean="0"/>
              <a:t>Routers have many interfaces</a:t>
            </a:r>
          </a:p>
          <a:p>
            <a:pPr lvl="1"/>
            <a:r>
              <a:rPr lang="tr-TR" b="1" dirty="0" smtClean="0"/>
              <a:t>IP addresses associated with each interface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92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IP address</a:t>
            </a:r>
          </a:p>
          <a:p>
            <a:pPr lvl="1"/>
            <a:r>
              <a:rPr lang="tr-TR" b="1" dirty="0" smtClean="0"/>
              <a:t>Subnet part – high order bits</a:t>
            </a:r>
          </a:p>
          <a:p>
            <a:pPr lvl="1"/>
            <a:r>
              <a:rPr lang="tr-TR" b="1" dirty="0" smtClean="0"/>
              <a:t>Host part – low order bits</a:t>
            </a:r>
          </a:p>
          <a:p>
            <a:pPr lvl="1"/>
            <a:r>
              <a:rPr lang="tr-TR" b="1" dirty="0" smtClean="0"/>
              <a:t>To determine the subnets, detach each interface from its host or router</a:t>
            </a:r>
          </a:p>
          <a:p>
            <a:pPr lvl="1"/>
            <a:r>
              <a:rPr lang="tr-TR" b="1" dirty="0" smtClean="0"/>
              <a:t>Each created isolated network is called a subnet</a:t>
            </a:r>
          </a:p>
          <a:p>
            <a:pPr lvl="1"/>
            <a:r>
              <a:rPr lang="tr-TR" b="1" dirty="0" smtClean="0"/>
              <a:t>CIDR: Classless Inter Domain Routing</a:t>
            </a:r>
          </a:p>
          <a:p>
            <a:pPr lvl="2"/>
            <a:r>
              <a:rPr lang="tr-TR" b="1" dirty="0" smtClean="0"/>
              <a:t>Subnet portion of address of arbitrary length</a:t>
            </a:r>
          </a:p>
          <a:p>
            <a:pPr lvl="2"/>
            <a:r>
              <a:rPr lang="tr-TR" b="1" dirty="0" smtClean="0"/>
              <a:t>Address format: a.b.c.d/x where x is the number of bits in subnet portion of address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60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DHCP: Dynamic Host Configuration Protocol</a:t>
            </a:r>
          </a:p>
          <a:p>
            <a:pPr lvl="1"/>
            <a:r>
              <a:rPr lang="tr-TR" b="1" dirty="0" smtClean="0"/>
              <a:t>Allow host to dynamically obtain its IP address from network server when it joins network</a:t>
            </a:r>
          </a:p>
          <a:p>
            <a:pPr lvl="2"/>
            <a:r>
              <a:rPr lang="tr-TR" b="1" dirty="0" smtClean="0"/>
              <a:t>Allows reuse of addresses</a:t>
            </a:r>
          </a:p>
          <a:p>
            <a:pPr lvl="2"/>
            <a:r>
              <a:rPr lang="tr-TR" b="1" dirty="0" smtClean="0"/>
              <a:t>Support mobile users</a:t>
            </a:r>
          </a:p>
          <a:p>
            <a:pPr lvl="1"/>
            <a:r>
              <a:rPr lang="tr-TR" b="1" dirty="0" smtClean="0"/>
              <a:t>DHCP overview:</a:t>
            </a:r>
          </a:p>
          <a:p>
            <a:pPr lvl="2"/>
            <a:r>
              <a:rPr lang="tr-TR" b="1" dirty="0" smtClean="0"/>
              <a:t>Host broadcasts DHCP discover</a:t>
            </a:r>
          </a:p>
          <a:p>
            <a:pPr lvl="2"/>
            <a:r>
              <a:rPr lang="tr-TR" b="1" dirty="0" smtClean="0"/>
              <a:t>DHCP server responds with DHCP offer</a:t>
            </a:r>
          </a:p>
          <a:p>
            <a:pPr lvl="2"/>
            <a:r>
              <a:rPr lang="tr-TR" b="1" dirty="0" smtClean="0"/>
              <a:t>Host requests IP address DHCP request</a:t>
            </a:r>
          </a:p>
          <a:p>
            <a:pPr lvl="2"/>
            <a:r>
              <a:rPr lang="tr-TR" b="1" dirty="0" smtClean="0"/>
              <a:t>DHCP server sends address DHCP ack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17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NAT: Network address translation</a:t>
            </a:r>
          </a:p>
          <a:p>
            <a:pPr lvl="1"/>
            <a:r>
              <a:rPr lang="tr-TR" b="1" dirty="0" smtClean="0"/>
              <a:t>All datagrams leaving local network have same single source NAT IP address, different source port numbers</a:t>
            </a:r>
          </a:p>
          <a:p>
            <a:pPr lvl="1"/>
            <a:r>
              <a:rPr lang="tr-TR" b="1" dirty="0" smtClean="0"/>
              <a:t>Range of addresses not needed from ISP. Just one IP address for all devices</a:t>
            </a:r>
          </a:p>
          <a:p>
            <a:pPr lvl="1"/>
            <a:r>
              <a:rPr lang="tr-TR" b="1" dirty="0" smtClean="0"/>
              <a:t>Addresses of devices in local network can be changed without notifying outside word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0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NAT: Network address translation</a:t>
            </a:r>
          </a:p>
          <a:p>
            <a:pPr lvl="1"/>
            <a:r>
              <a:rPr lang="tr-TR" b="1" dirty="0" smtClean="0"/>
              <a:t>NAT router must:</a:t>
            </a:r>
          </a:p>
          <a:p>
            <a:pPr lvl="2"/>
            <a:r>
              <a:rPr lang="tr-TR" b="1" dirty="0" smtClean="0"/>
              <a:t>Replace (source IP address port #) of every outgoing datagram to (NAT IP address, new port #)</a:t>
            </a:r>
          </a:p>
          <a:p>
            <a:pPr lvl="2"/>
            <a:r>
              <a:rPr lang="tr-TR" b="1" dirty="0" smtClean="0"/>
              <a:t>Remember every </a:t>
            </a:r>
            <a:r>
              <a:rPr lang="tr-TR" b="1" dirty="0"/>
              <a:t>(source IP address port #) </a:t>
            </a:r>
            <a:r>
              <a:rPr lang="tr-TR" b="1" dirty="0" smtClean="0"/>
              <a:t> to </a:t>
            </a:r>
            <a:r>
              <a:rPr lang="tr-TR" b="1" dirty="0"/>
              <a:t>(NAT IP address, new port </a:t>
            </a:r>
            <a:r>
              <a:rPr lang="tr-TR" b="1" dirty="0" smtClean="0"/>
              <a:t>#)</a:t>
            </a:r>
            <a:r>
              <a:rPr lang="tr-TR" b="1" dirty="0"/>
              <a:t> </a:t>
            </a:r>
            <a:r>
              <a:rPr lang="tr-TR" b="1" dirty="0" smtClean="0"/>
              <a:t>translation pair</a:t>
            </a:r>
          </a:p>
          <a:p>
            <a:pPr lvl="2"/>
            <a:r>
              <a:rPr lang="tr-TR" b="1" dirty="0" smtClean="0"/>
              <a:t>Replace </a:t>
            </a:r>
            <a:r>
              <a:rPr lang="tr-TR" b="1" dirty="0"/>
              <a:t>(NAT IP address, new port </a:t>
            </a:r>
            <a:r>
              <a:rPr lang="tr-TR" b="1" dirty="0" smtClean="0"/>
              <a:t>#) in dest fields of every incoming datagram with </a:t>
            </a:r>
            <a:r>
              <a:rPr lang="tr-TR" b="1" dirty="0"/>
              <a:t>(source IP address port </a:t>
            </a:r>
            <a:r>
              <a:rPr lang="tr-TR" b="1" dirty="0" smtClean="0"/>
              <a:t>#)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76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ICMP: Internet control message protocol</a:t>
            </a:r>
          </a:p>
          <a:p>
            <a:pPr lvl="1"/>
            <a:r>
              <a:rPr lang="tr-TR" b="1" dirty="0" smtClean="0"/>
              <a:t>Used by hosts &amp; routers to communicate network level information</a:t>
            </a:r>
          </a:p>
          <a:p>
            <a:pPr lvl="2"/>
            <a:r>
              <a:rPr lang="tr-TR" b="1" dirty="0" smtClean="0"/>
              <a:t>Error reporting</a:t>
            </a:r>
          </a:p>
          <a:p>
            <a:pPr lvl="3"/>
            <a:r>
              <a:rPr lang="tr-TR" b="1" dirty="0" smtClean="0"/>
              <a:t>Unreachable host, network, port, protocol</a:t>
            </a:r>
          </a:p>
          <a:p>
            <a:pPr lvl="2"/>
            <a:r>
              <a:rPr lang="tr-TR" b="1" dirty="0" smtClean="0"/>
              <a:t>Echo request/reply</a:t>
            </a:r>
          </a:p>
          <a:p>
            <a:pPr lvl="3"/>
            <a:r>
              <a:rPr lang="tr-TR" b="1" dirty="0" smtClean="0"/>
              <a:t>Used by ping</a:t>
            </a:r>
          </a:p>
          <a:p>
            <a:pPr lvl="1"/>
            <a:r>
              <a:rPr lang="tr-TR" b="1" dirty="0" smtClean="0"/>
              <a:t>Network layer above IP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03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9260</TotalTime>
  <Words>715</Words>
  <Application>Microsoft Office PowerPoint</Application>
  <PresentationFormat>On-screen Show (4:3)</PresentationFormat>
  <Paragraphs>158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Century Gothic</vt:lpstr>
      <vt:lpstr>Wingdings 2</vt:lpstr>
      <vt:lpstr>Austin</vt:lpstr>
      <vt:lpstr>COM332</vt:lpstr>
      <vt:lpstr>Outline</vt:lpstr>
      <vt:lpstr>IP: Internet Protocol</vt:lpstr>
      <vt:lpstr>IP: Internet Protocol</vt:lpstr>
      <vt:lpstr>IP: Internet Protocol</vt:lpstr>
      <vt:lpstr>IP: Internet Protocol</vt:lpstr>
      <vt:lpstr>IP: Internet Protocol</vt:lpstr>
      <vt:lpstr>IP: Internet Protocol</vt:lpstr>
      <vt:lpstr>IP: Internet Protocol</vt:lpstr>
      <vt:lpstr>IP: Internet Protocol</vt:lpstr>
      <vt:lpstr>IP: Internet Protocol</vt:lpstr>
      <vt:lpstr>Routing Algorithms</vt:lpstr>
      <vt:lpstr>Routing Algorithms</vt:lpstr>
      <vt:lpstr>Routing Algorithms</vt:lpstr>
      <vt:lpstr>Routing Algorithms</vt:lpstr>
      <vt:lpstr>Routing in the Internet</vt:lpstr>
      <vt:lpstr>Routing in the Internet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547</cp:revision>
  <dcterms:created xsi:type="dcterms:W3CDTF">2006-08-16T00:00:00Z</dcterms:created>
  <dcterms:modified xsi:type="dcterms:W3CDTF">2019-12-04T04:02:04Z</dcterms:modified>
</cp:coreProperties>
</file>