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53" r:id="rId4"/>
  </p:sldMasterIdLst>
  <p:notesMasterIdLst>
    <p:notesMasterId r:id="rId54"/>
  </p:notesMasterIdLst>
  <p:sldIdLst>
    <p:sldId id="271" r:id="rId5"/>
    <p:sldId id="298" r:id="rId6"/>
    <p:sldId id="272" r:id="rId7"/>
    <p:sldId id="299" r:id="rId8"/>
    <p:sldId id="280" r:id="rId9"/>
    <p:sldId id="274" r:id="rId10"/>
    <p:sldId id="277" r:id="rId11"/>
    <p:sldId id="281" r:id="rId12"/>
    <p:sldId id="265" r:id="rId13"/>
    <p:sldId id="301" r:id="rId14"/>
    <p:sldId id="300" r:id="rId15"/>
    <p:sldId id="302" r:id="rId16"/>
    <p:sldId id="309" r:id="rId17"/>
    <p:sldId id="307" r:id="rId18"/>
    <p:sldId id="310" r:id="rId19"/>
    <p:sldId id="311" r:id="rId20"/>
    <p:sldId id="303" r:id="rId21"/>
    <p:sldId id="304" r:id="rId22"/>
    <p:sldId id="305" r:id="rId23"/>
    <p:sldId id="314" r:id="rId24"/>
    <p:sldId id="270" r:id="rId25"/>
    <p:sldId id="312" r:id="rId26"/>
    <p:sldId id="315" r:id="rId27"/>
    <p:sldId id="282" r:id="rId28"/>
    <p:sldId id="278" r:id="rId29"/>
    <p:sldId id="283" r:id="rId30"/>
    <p:sldId id="284" r:id="rId31"/>
    <p:sldId id="287" r:id="rId32"/>
    <p:sldId id="285" r:id="rId33"/>
    <p:sldId id="290" r:id="rId34"/>
    <p:sldId id="297" r:id="rId35"/>
    <p:sldId id="295" r:id="rId36"/>
    <p:sldId id="291" r:id="rId37"/>
    <p:sldId id="292" r:id="rId38"/>
    <p:sldId id="296" r:id="rId39"/>
    <p:sldId id="293" r:id="rId40"/>
    <p:sldId id="294" r:id="rId41"/>
    <p:sldId id="289" r:id="rId42"/>
    <p:sldId id="316" r:id="rId43"/>
    <p:sldId id="317" r:id="rId44"/>
    <p:sldId id="318" r:id="rId45"/>
    <p:sldId id="320" r:id="rId46"/>
    <p:sldId id="321" r:id="rId47"/>
    <p:sldId id="319" r:id="rId48"/>
    <p:sldId id="322" r:id="rId49"/>
    <p:sldId id="323" r:id="rId50"/>
    <p:sldId id="324" r:id="rId51"/>
    <p:sldId id="325" r:id="rId52"/>
    <p:sldId id="326"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79348" autoAdjust="0"/>
  </p:normalViewPr>
  <p:slideViewPr>
    <p:cSldViewPr>
      <p:cViewPr>
        <p:scale>
          <a:sx n="70" d="100"/>
          <a:sy n="70" d="100"/>
        </p:scale>
        <p:origin x="2652" y="109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E3B2049-DAB4-471B-B21F-E6C4D456E8F7}" type="datetimeFigureOut">
              <a:rPr lang="tr-TR"/>
              <a:pPr>
                <a:defRPr/>
              </a:pPr>
              <a:t>30.04.2021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FAAEDB79-2681-44D8-B754-87F6831D4CCA}" type="slidenum">
              <a:rPr lang="tr-TR"/>
              <a:pPr>
                <a:defRPr/>
              </a:pPr>
              <a:t>‹#›</a:t>
            </a:fld>
            <a:endParaRPr lang="tr-TR"/>
          </a:p>
        </p:txBody>
      </p:sp>
    </p:spTree>
    <p:extLst>
      <p:ext uri="{BB962C8B-B14F-4D97-AF65-F5344CB8AC3E}">
        <p14:creationId xmlns:p14="http://schemas.microsoft.com/office/powerpoint/2010/main" val="4179627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medicine-and-dentistry/induced-pluripotent-stem-cell" TargetMode="External"/><Relationship Id="rId7" Type="http://schemas.openxmlformats.org/officeDocument/2006/relationships/hyperlink" Target="https://www.sciencedirect.com/topics/medicine-and-dentistry/regenerative-medicin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needle-biopsy" TargetMode="External"/><Relationship Id="rId5" Type="http://schemas.openxmlformats.org/officeDocument/2006/relationships/hyperlink" Target="https://www.sciencedirect.com/topics/medicine-and-dentistry/cholangiocyte" TargetMode="External"/><Relationship Id="rId4" Type="http://schemas.openxmlformats.org/officeDocument/2006/relationships/hyperlink" Target="https://www.sciencedirect.com/topics/medicine-and-dentistry/organoi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sagepub.com/doi/10.1177/0963689719888459?url_ver=Z39.88-2003&amp;rfr_id=ori:rid:crossref.org&amp;rfr_dat=cr_pub++0pubmed&am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dirty="0" err="1" smtClean="0"/>
              <a:t>Kaji</a:t>
            </a:r>
            <a:r>
              <a:rPr lang="tr-TR" dirty="0" smtClean="0"/>
              <a:t> et al. </a:t>
            </a:r>
            <a:r>
              <a:rPr lang="tr-TR" dirty="0" err="1" smtClean="0"/>
              <a:t>and</a:t>
            </a:r>
            <a:r>
              <a:rPr lang="tr-TR" dirty="0" smtClean="0"/>
              <a:t> </a:t>
            </a:r>
            <a:r>
              <a:rPr lang="tr-TR" dirty="0" err="1" smtClean="0"/>
              <a:t>Woltjen</a:t>
            </a:r>
            <a:r>
              <a:rPr lang="tr-TR" dirty="0" smtClean="0"/>
              <a:t> et al. </a:t>
            </a:r>
            <a:r>
              <a:rPr lang="tr-TR" dirty="0" err="1" smtClean="0"/>
              <a:t>applied</a:t>
            </a:r>
            <a:r>
              <a:rPr lang="tr-TR" dirty="0" smtClean="0"/>
              <a:t> </a:t>
            </a:r>
            <a:r>
              <a:rPr lang="tr-TR" dirty="0" err="1" smtClean="0"/>
              <a:t>the</a:t>
            </a:r>
            <a:r>
              <a:rPr lang="tr-TR" dirty="0" smtClean="0"/>
              <a:t> </a:t>
            </a:r>
            <a:r>
              <a:rPr lang="tr-TR" dirty="0" err="1" smtClean="0"/>
              <a:t>non-viral</a:t>
            </a:r>
            <a:r>
              <a:rPr lang="tr-TR" dirty="0" smtClean="0"/>
              <a:t> </a:t>
            </a:r>
            <a:r>
              <a:rPr lang="tr-TR" dirty="0" err="1" smtClean="0"/>
              <a:t>single</a:t>
            </a:r>
            <a:r>
              <a:rPr lang="tr-TR" dirty="0" smtClean="0"/>
              <a:t> </a:t>
            </a:r>
            <a:r>
              <a:rPr lang="tr-TR" dirty="0" err="1" smtClean="0"/>
              <a:t>vector</a:t>
            </a:r>
            <a:r>
              <a:rPr lang="tr-TR" dirty="0" smtClean="0"/>
              <a:t> </a:t>
            </a:r>
            <a:r>
              <a:rPr lang="tr-TR" dirty="0" err="1" smtClean="0"/>
              <a:t>system</a:t>
            </a:r>
            <a:r>
              <a:rPr lang="tr-TR" dirty="0" smtClean="0"/>
              <a:t> </a:t>
            </a:r>
            <a:r>
              <a:rPr lang="tr-TR" dirty="0" err="1" smtClean="0"/>
              <a:t>for</a:t>
            </a:r>
            <a:r>
              <a:rPr lang="tr-TR" dirty="0" smtClean="0"/>
              <a:t> </a:t>
            </a:r>
            <a:r>
              <a:rPr lang="tr-TR" dirty="0" err="1" smtClean="0"/>
              <a:t>the</a:t>
            </a:r>
            <a:r>
              <a:rPr lang="tr-TR" dirty="0" smtClean="0"/>
              <a:t> </a:t>
            </a:r>
            <a:r>
              <a:rPr lang="tr-TR" dirty="0" err="1" smtClean="0"/>
              <a:t>generation</a:t>
            </a:r>
            <a:r>
              <a:rPr lang="tr-TR" dirty="0" smtClean="0"/>
              <a:t> of 302 </a:t>
            </a:r>
            <a:r>
              <a:rPr lang="tr-TR" dirty="0" err="1" smtClean="0"/>
              <a:t>human</a:t>
            </a:r>
            <a:r>
              <a:rPr lang="tr-TR" dirty="0" smtClean="0"/>
              <a:t> </a:t>
            </a:r>
            <a:r>
              <a:rPr lang="tr-TR" dirty="0" err="1" smtClean="0"/>
              <a:t>iPSCs</a:t>
            </a:r>
            <a:r>
              <a:rPr lang="tr-TR" dirty="0" smtClean="0"/>
              <a:t> </a:t>
            </a:r>
            <a:r>
              <a:rPr lang="tr-TR" dirty="0" err="1" smtClean="0"/>
              <a:t>using</a:t>
            </a:r>
            <a:r>
              <a:rPr lang="tr-TR" dirty="0" smtClean="0"/>
              <a:t> a </a:t>
            </a:r>
            <a:r>
              <a:rPr lang="tr-TR" dirty="0" err="1" smtClean="0"/>
              <a:t>piggybac</a:t>
            </a:r>
            <a:r>
              <a:rPr lang="tr-TR" dirty="0" smtClean="0"/>
              <a:t> (PB) </a:t>
            </a:r>
            <a:r>
              <a:rPr lang="tr-TR" dirty="0" err="1" smtClean="0"/>
              <a:t>transposon-based</a:t>
            </a:r>
            <a:r>
              <a:rPr lang="tr-TR" dirty="0" smtClean="0"/>
              <a:t> </a:t>
            </a:r>
            <a:r>
              <a:rPr lang="tr-TR" dirty="0" err="1" smtClean="0"/>
              <a:t>delivery</a:t>
            </a:r>
            <a:r>
              <a:rPr lang="tr-TR" dirty="0" smtClean="0"/>
              <a:t> system77,78. </a:t>
            </a:r>
            <a:r>
              <a:rPr lang="tr-TR" dirty="0" err="1" smtClean="0"/>
              <a:t>The</a:t>
            </a:r>
            <a:r>
              <a:rPr lang="tr-TR" dirty="0" smtClean="0"/>
              <a:t> PB is a mobile </a:t>
            </a:r>
            <a:r>
              <a:rPr lang="tr-TR" dirty="0" err="1" smtClean="0"/>
              <a:t>genetic</a:t>
            </a:r>
            <a:r>
              <a:rPr lang="tr-TR" dirty="0" smtClean="0"/>
              <a:t> 303 element </a:t>
            </a:r>
            <a:r>
              <a:rPr lang="tr-TR" dirty="0" err="1" smtClean="0"/>
              <a:t>which</a:t>
            </a:r>
            <a:r>
              <a:rPr lang="tr-TR" dirty="0" smtClean="0"/>
              <a:t> </a:t>
            </a:r>
            <a:r>
              <a:rPr lang="tr-TR" dirty="0" err="1" smtClean="0"/>
              <a:t>includes</a:t>
            </a:r>
            <a:r>
              <a:rPr lang="tr-TR" dirty="0" smtClean="0"/>
              <a:t> an </a:t>
            </a:r>
            <a:r>
              <a:rPr lang="tr-TR" dirty="0" err="1" smtClean="0"/>
              <a:t>enzyme</a:t>
            </a:r>
            <a:r>
              <a:rPr lang="tr-TR" dirty="0" smtClean="0"/>
              <a:t> PB </a:t>
            </a:r>
            <a:r>
              <a:rPr lang="tr-TR" dirty="0" err="1" smtClean="0"/>
              <a:t>transposase</a:t>
            </a:r>
            <a:r>
              <a:rPr lang="tr-TR" dirty="0" smtClean="0"/>
              <a:t> (</a:t>
            </a:r>
            <a:r>
              <a:rPr lang="tr-TR" dirty="0" err="1" smtClean="0"/>
              <a:t>that</a:t>
            </a:r>
            <a:r>
              <a:rPr lang="tr-TR" dirty="0" smtClean="0"/>
              <a:t> </a:t>
            </a:r>
            <a:r>
              <a:rPr lang="tr-TR" dirty="0" err="1" smtClean="0"/>
              <a:t>mediate</a:t>
            </a:r>
            <a:r>
              <a:rPr lang="tr-TR" dirty="0" smtClean="0"/>
              <a:t> gene transfer </a:t>
            </a:r>
            <a:r>
              <a:rPr lang="tr-TR" dirty="0" err="1" smtClean="0"/>
              <a:t>by</a:t>
            </a:r>
            <a:r>
              <a:rPr lang="tr-TR" dirty="0" smtClean="0"/>
              <a:t> </a:t>
            </a:r>
            <a:r>
              <a:rPr lang="tr-TR" dirty="0" err="1" smtClean="0"/>
              <a:t>insertion</a:t>
            </a:r>
            <a:r>
              <a:rPr lang="tr-TR" dirty="0" smtClean="0"/>
              <a:t> </a:t>
            </a:r>
            <a:r>
              <a:rPr lang="tr-TR" dirty="0" err="1" smtClean="0"/>
              <a:t>and</a:t>
            </a:r>
            <a:r>
              <a:rPr lang="tr-TR" dirty="0" smtClean="0"/>
              <a:t> </a:t>
            </a:r>
            <a:r>
              <a:rPr lang="tr-TR" dirty="0" err="1" smtClean="0"/>
              <a:t>excision</a:t>
            </a:r>
            <a:r>
              <a:rPr lang="tr-TR" dirty="0" smtClean="0"/>
              <a:t>), </a:t>
            </a:r>
            <a:r>
              <a:rPr lang="tr-TR" dirty="0" err="1" smtClean="0"/>
              <a:t>and</a:t>
            </a:r>
            <a:r>
              <a:rPr lang="tr-TR" dirty="0" smtClean="0"/>
              <a:t> 304 a </a:t>
            </a:r>
            <a:r>
              <a:rPr lang="tr-TR" dirty="0" err="1" smtClean="0"/>
              <a:t>donor</a:t>
            </a:r>
            <a:r>
              <a:rPr lang="tr-TR" dirty="0" smtClean="0"/>
              <a:t> </a:t>
            </a:r>
            <a:r>
              <a:rPr lang="tr-TR" dirty="0" err="1" smtClean="0"/>
              <a:t>plasmid</a:t>
            </a:r>
            <a:r>
              <a:rPr lang="tr-TR" dirty="0" smtClean="0"/>
              <a:t> (</a:t>
            </a:r>
            <a:r>
              <a:rPr lang="tr-TR" dirty="0" err="1" smtClean="0"/>
              <a:t>transposon</a:t>
            </a:r>
            <a:r>
              <a:rPr lang="tr-TR" dirty="0" smtClean="0"/>
              <a:t>) </a:t>
            </a:r>
            <a:r>
              <a:rPr lang="tr-TR" dirty="0" err="1" smtClean="0"/>
              <a:t>co-transfected</a:t>
            </a:r>
            <a:r>
              <a:rPr lang="tr-TR" dirty="0" smtClean="0"/>
              <a:t> </a:t>
            </a:r>
            <a:r>
              <a:rPr lang="tr-TR" dirty="0" err="1" smtClean="0"/>
              <a:t>with</a:t>
            </a:r>
            <a:r>
              <a:rPr lang="tr-TR" dirty="0" smtClean="0"/>
              <a:t> a </a:t>
            </a:r>
            <a:r>
              <a:rPr lang="tr-TR" dirty="0" err="1" smtClean="0"/>
              <a:t>helper</a:t>
            </a:r>
            <a:r>
              <a:rPr lang="tr-TR" dirty="0" smtClean="0"/>
              <a:t> </a:t>
            </a:r>
            <a:r>
              <a:rPr lang="tr-TR" dirty="0" err="1" smtClean="0"/>
              <a:t>plasmid</a:t>
            </a:r>
            <a:r>
              <a:rPr lang="tr-TR" dirty="0" smtClean="0"/>
              <a:t> (</a:t>
            </a:r>
            <a:r>
              <a:rPr lang="tr-TR" dirty="0" err="1" smtClean="0"/>
              <a:t>expressing</a:t>
            </a:r>
            <a:r>
              <a:rPr lang="tr-TR" dirty="0" smtClean="0"/>
              <a:t> </a:t>
            </a:r>
            <a:r>
              <a:rPr lang="tr-TR" dirty="0" err="1" smtClean="0"/>
              <a:t>the</a:t>
            </a:r>
            <a:r>
              <a:rPr lang="tr-TR" dirty="0" smtClean="0"/>
              <a:t> </a:t>
            </a:r>
            <a:r>
              <a:rPr lang="tr-TR" dirty="0" err="1" smtClean="0"/>
              <a:t>transposase</a:t>
            </a:r>
            <a:r>
              <a:rPr lang="tr-TR" dirty="0" smtClean="0"/>
              <a:t> </a:t>
            </a:r>
            <a:r>
              <a:rPr lang="tr-TR" dirty="0" err="1" smtClean="0"/>
              <a:t>enzyme</a:t>
            </a:r>
            <a:r>
              <a:rPr lang="tr-TR" dirty="0" smtClean="0"/>
              <a:t>) </a:t>
            </a:r>
            <a:r>
              <a:rPr lang="tr-TR" dirty="0" err="1" smtClean="0"/>
              <a:t>that</a:t>
            </a:r>
            <a:r>
              <a:rPr lang="tr-TR" dirty="0" smtClean="0"/>
              <a:t> 305 </a:t>
            </a:r>
            <a:r>
              <a:rPr lang="tr-TR" dirty="0" err="1" smtClean="0"/>
              <a:t>mediate</a:t>
            </a:r>
            <a:r>
              <a:rPr lang="tr-TR" dirty="0" smtClean="0"/>
              <a:t> </a:t>
            </a:r>
            <a:r>
              <a:rPr lang="tr-TR" dirty="0" err="1" smtClean="0"/>
              <a:t>the</a:t>
            </a:r>
            <a:r>
              <a:rPr lang="tr-TR" dirty="0" smtClean="0"/>
              <a:t> integration29. </a:t>
            </a:r>
          </a:p>
          <a:p>
            <a:endParaRPr lang="tr-TR" dirty="0"/>
          </a:p>
        </p:txBody>
      </p:sp>
      <p:sp>
        <p:nvSpPr>
          <p:cNvPr id="4" name="Slayt Numarası Yer Tutucusu 3"/>
          <p:cNvSpPr>
            <a:spLocks noGrp="1"/>
          </p:cNvSpPr>
          <p:nvPr>
            <p:ph type="sldNum" sz="quarter" idx="10"/>
          </p:nvPr>
        </p:nvSpPr>
        <p:spPr/>
        <p:txBody>
          <a:bodyPr/>
          <a:lstStyle/>
          <a:p>
            <a:pPr>
              <a:defRPr/>
            </a:pPr>
            <a:fld id="{FAAEDB79-2681-44D8-B754-87F6831D4CCA}" type="slidenum">
              <a:rPr lang="tr-TR" smtClean="0"/>
              <a:pPr>
                <a:defRPr/>
              </a:pPr>
              <a:t>13</a:t>
            </a:fld>
            <a:endParaRPr lang="tr-TR"/>
          </a:p>
        </p:txBody>
      </p:sp>
    </p:spTree>
    <p:extLst>
      <p:ext uri="{BB962C8B-B14F-4D97-AF65-F5344CB8AC3E}">
        <p14:creationId xmlns:p14="http://schemas.microsoft.com/office/powerpoint/2010/main" val="90712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he recent development of human patient-derived organoids has enabled disease modeling with precision, highlighting their great potential in biomedical applications, translational medicine, and personalized therapy. In light of recent breakthroughs using organoids, it is only apt that we appreciate the advantages and shortcomings of this technology to exploit its full potential. We discuss recent advances in the application of organoids in studying cancer and hereditary diseases, as well as in the examination of host cell–microorganism interactions.</a:t>
            </a:r>
            <a:endParaRPr lang="tr-TR" smtClean="0"/>
          </a:p>
          <a:p>
            <a:pPr>
              <a:spcBef>
                <a:spcPct val="0"/>
              </a:spcBef>
            </a:pPr>
            <a:endParaRPr lang="tr-TR" smtClean="0"/>
          </a:p>
          <a:p>
            <a:pPr>
              <a:spcBef>
                <a:spcPct val="0"/>
              </a:spcBef>
            </a:pPr>
            <a:r>
              <a:rPr lang="en-US" smtClean="0"/>
              <a:t> Generation of liver cells from </a:t>
            </a:r>
            <a:r>
              <a:rPr lang="en-US" smtClean="0">
                <a:hlinkClick r:id="rId3" tooltip="Learn more about Induced Pluripotent Stem Cell from ScienceDirect's AI-generated Topic Pages"/>
              </a:rPr>
              <a:t>iPSC</a:t>
            </a:r>
            <a:r>
              <a:rPr lang="en-US" smtClean="0"/>
              <a:t> and liver </a:t>
            </a:r>
            <a:r>
              <a:rPr lang="en-US" smtClean="0">
                <a:hlinkClick r:id="rId4" tooltip="Learn more about Organoid from ScienceDirect's AI-generated Topic Pages"/>
              </a:rPr>
              <a:t>organoids</a:t>
            </a:r>
            <a:r>
              <a:rPr lang="en-US" smtClean="0"/>
              <a:t> and their applications. The scheme represents an overview of iPSC and organoid technology in relation to liver diseases. iPSC are generated with non-invasive procedures from patients and healthy donors and can be differentiated in liver cells (i.e hepatocyte-like cells, </a:t>
            </a:r>
            <a:r>
              <a:rPr lang="en-US" smtClean="0">
                <a:hlinkClick r:id="rId5" tooltip="Learn more about Cholangiocyte from ScienceDirect's AI-generated Topic Pages"/>
              </a:rPr>
              <a:t>cholangiocytes</a:t>
            </a:r>
            <a:r>
              <a:rPr lang="en-US" smtClean="0"/>
              <a:t>, LSEC and HSC). Liver organoids are isolated from explanted liver tissues or from </a:t>
            </a:r>
            <a:r>
              <a:rPr lang="en-US" smtClean="0">
                <a:hlinkClick r:id="rId6" tooltip="Learn more about Needle Biopsy from ScienceDirect's AI-generated Topic Pages"/>
              </a:rPr>
              <a:t>needle biopsies</a:t>
            </a:r>
            <a:r>
              <a:rPr lang="en-US" smtClean="0"/>
              <a:t>. Both technologies can be used for disease modeling, drug testing, genome editing and hopefully in the future for </a:t>
            </a:r>
            <a:r>
              <a:rPr lang="en-US" smtClean="0">
                <a:hlinkClick r:id="rId7" tooltip="Learn more about Regenerative Medicine from ScienceDirect's AI-generated Topic Pages"/>
              </a:rPr>
              <a:t>regenerative medicine</a:t>
            </a:r>
            <a:r>
              <a:rPr lang="en-US" smtClean="0"/>
              <a:t>.</a:t>
            </a:r>
            <a:endParaRPr lang="tr-TR" smtClean="0"/>
          </a:p>
        </p:txBody>
      </p:sp>
      <p:sp>
        <p:nvSpPr>
          <p:cNvPr id="348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61C84B-C6F2-4FC6-B059-6D913974D383}" type="slidenum">
              <a:rPr lang="tr-TR"/>
              <a:pPr/>
              <a:t>27</a:t>
            </a:fld>
            <a:endParaRPr lang="tr-TR"/>
          </a:p>
        </p:txBody>
      </p:sp>
    </p:spTree>
    <p:extLst>
      <p:ext uri="{BB962C8B-B14F-4D97-AF65-F5344CB8AC3E}">
        <p14:creationId xmlns:p14="http://schemas.microsoft.com/office/powerpoint/2010/main" val="99788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sheet was made using temperature-responsive culture dishes, which is a scaffoldless technology with clinical applications39,40. Sheet transplantation ameliorates the lethal acute liver injury induced by carbon tetrachloride in mice</a:t>
            </a:r>
            <a:endParaRPr lang="tr-TR" smtClean="0"/>
          </a:p>
          <a:p>
            <a:pPr>
              <a:spcBef>
                <a:spcPct val="0"/>
              </a:spcBef>
            </a:pPr>
            <a:endParaRPr lang="tr-TR" smtClean="0"/>
          </a:p>
          <a:p>
            <a:pPr>
              <a:spcBef>
                <a:spcPct val="0"/>
              </a:spcBef>
            </a:pPr>
            <a:r>
              <a:rPr lang="en-US" smtClean="0">
                <a:solidFill>
                  <a:srgbClr val="333333"/>
                </a:solidFill>
                <a:latin typeface="Arial" panose="020B0604020202020204" pitchFamily="34" charset="0"/>
              </a:rPr>
              <a:t>Perhaps one of the solutions to generating a more functional organoid </a:t>
            </a:r>
            <a:r>
              <a:rPr lang="en-US" i="1" smtClean="0">
                <a:solidFill>
                  <a:srgbClr val="333333"/>
                </a:solidFill>
                <a:latin typeface="Arial" panose="020B0604020202020204" pitchFamily="34" charset="0"/>
              </a:rPr>
              <a:t>in vitro</a:t>
            </a:r>
            <a:r>
              <a:rPr lang="en-US" smtClean="0">
                <a:solidFill>
                  <a:srgbClr val="333333"/>
                </a:solidFill>
                <a:latin typeface="Arial" panose="020B0604020202020204" pitchFamily="34" charset="0"/>
              </a:rPr>
              <a:t> is the combination of organoid technologies and perfusion by organs-on-a-chip to reveal the complex pathology and mechanisms</a:t>
            </a:r>
            <a:r>
              <a:rPr lang="en-US" baseline="30000" smtClean="0">
                <a:solidFill>
                  <a:srgbClr val="006ACC"/>
                </a:solidFill>
                <a:latin typeface="Arial" panose="020B0604020202020204" pitchFamily="34" charset="0"/>
                <a:hlinkClick r:id="rId3"/>
              </a:rPr>
              <a:t>60</a:t>
            </a:r>
            <a:r>
              <a:rPr lang="en-US" smtClean="0">
                <a:solidFill>
                  <a:srgbClr val="333333"/>
                </a:solidFill>
                <a:latin typeface="Arial" panose="020B0604020202020204" pitchFamily="34" charset="0"/>
              </a:rPr>
              <a:t>. Some technologies can concertedly accelerate organoid growth and maturation for clinical applications.</a:t>
            </a:r>
            <a:endParaRPr lang="tr-TR" smtClean="0"/>
          </a:p>
          <a:p>
            <a:pPr>
              <a:spcBef>
                <a:spcPct val="0"/>
              </a:spcBef>
            </a:pPr>
            <a:endParaRPr lang="tr-TR" smtClean="0"/>
          </a:p>
        </p:txBody>
      </p:sp>
      <p:sp>
        <p:nvSpPr>
          <p:cNvPr id="368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F5DEDA-F9E7-49DB-8E71-57B74E320CBF}" type="slidenum">
              <a:rPr lang="tr-TR"/>
              <a:pPr/>
              <a:t>28</a:t>
            </a:fld>
            <a:endParaRPr lang="tr-TR"/>
          </a:p>
        </p:txBody>
      </p:sp>
    </p:spTree>
    <p:extLst>
      <p:ext uri="{BB962C8B-B14F-4D97-AF65-F5344CB8AC3E}">
        <p14:creationId xmlns:p14="http://schemas.microsoft.com/office/powerpoint/2010/main" val="401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liver is a complex tissue mainly composed of hepatocytes, liver sinusoidal cells, stellate cells, and Kupffer cells and has different functions, such as the production of bile, albumin, cholesterol, and immune factors; glucose storage and release; processing of hemoglobin</a:t>
            </a:r>
            <a:endParaRPr lang="tr-TR" smtClean="0"/>
          </a:p>
          <a:p>
            <a:pPr>
              <a:spcBef>
                <a:spcPct val="0"/>
              </a:spcBef>
            </a:pPr>
            <a:endParaRPr lang="tr-TR" smtClean="0"/>
          </a:p>
          <a:p>
            <a:pPr>
              <a:spcBef>
                <a:spcPct val="0"/>
              </a:spcBef>
            </a:pPr>
            <a:r>
              <a:rPr lang="en-US" smtClean="0"/>
              <a:t>Therefore, to generate multifunctional tissues, such as liver tissues, three-dimensional (3D) sphere or organoid technology has been develop</a:t>
            </a:r>
            <a:r>
              <a:rPr lang="tr-TR" smtClean="0"/>
              <a:t> </a:t>
            </a:r>
            <a:r>
              <a:rPr lang="en-US" smtClean="0"/>
              <a:t>these novel technologies have covered important gaps in the field, such as the availability of a larger amount of cells derived from disease livers and their relatively high stability in cultures. </a:t>
            </a:r>
            <a:endParaRPr lang="tr-TR" smtClean="0"/>
          </a:p>
          <a:p>
            <a:pPr>
              <a:spcBef>
                <a:spcPct val="0"/>
              </a:spcBef>
            </a:pPr>
            <a:endParaRPr lang="tr-TR" smtClean="0"/>
          </a:p>
          <a:p>
            <a:pPr>
              <a:spcBef>
                <a:spcPct val="0"/>
              </a:spcBef>
            </a:pPr>
            <a:endParaRPr lang="tr-TR" smtClean="0"/>
          </a:p>
        </p:txBody>
      </p:sp>
      <p:sp>
        <p:nvSpPr>
          <p:cNvPr id="409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898A16-C875-45D4-BBAF-B137B5517D72}" type="slidenum">
              <a:rPr lang="tr-TR"/>
              <a:pPr/>
              <a:t>30</a:t>
            </a:fld>
            <a:endParaRPr lang="tr-TR"/>
          </a:p>
        </p:txBody>
      </p:sp>
    </p:spTree>
    <p:extLst>
      <p:ext uri="{BB962C8B-B14F-4D97-AF65-F5344CB8AC3E}">
        <p14:creationId xmlns:p14="http://schemas.microsoft.com/office/powerpoint/2010/main" val="34657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Using this directed approach, we were able to generate cystic fibrosis patient-specific iPSC-derived airway organoids with a defect in forskolin-induced swelling that is rescued by gene editing to correct the disease mutation. Our approach has many potential applications in modeling and drug screening for airway diseases.</a:t>
            </a:r>
            <a:endParaRPr lang="tr-TR" smtClean="0"/>
          </a:p>
        </p:txBody>
      </p:sp>
      <p:sp>
        <p:nvSpPr>
          <p:cNvPr id="460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132650-8051-48DB-8F02-9AD835C2FBB0}" type="slidenum">
              <a:rPr lang="tr-TR"/>
              <a:pPr/>
              <a:t>34</a:t>
            </a:fld>
            <a:endParaRPr lang="tr-TR"/>
          </a:p>
        </p:txBody>
      </p:sp>
    </p:spTree>
    <p:extLst>
      <p:ext uri="{BB962C8B-B14F-4D97-AF65-F5344CB8AC3E}">
        <p14:creationId xmlns:p14="http://schemas.microsoft.com/office/powerpoint/2010/main" val="19592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20 Dikdörtgen"/>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21 Dikdörtgen"/>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7 Başlık"/>
          <p:cNvSpPr>
            <a:spLocks noGrp="1"/>
          </p:cNvSpPr>
          <p:nvPr>
            <p:ph type="ctrTitle"/>
          </p:nvPr>
        </p:nvSpPr>
        <p:spPr>
          <a:xfrm>
            <a:off x="1219200" y="3886200"/>
            <a:ext cx="6858000" cy="990600"/>
          </a:xfrm>
        </p:spPr>
        <p:txBody>
          <a:bodyPr anchor="t"/>
          <a:lstStyle>
            <a:lvl1pPr algn="r">
              <a:defRPr sz="2400">
                <a:solidFill>
                  <a:schemeClr val="tx1"/>
                </a:solidFill>
              </a:defRPr>
            </a:lvl1pPr>
          </a:lstStyle>
          <a:p>
            <a:r>
              <a:rPr lang="tr-TR" smtClean="0"/>
              <a:t>Asıl başlık stili için tıklatın</a:t>
            </a:r>
            <a:endParaRPr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tr-TR" smtClean="0"/>
              <a:t>Asıl alt başlık stilini düzenlemek için tıklatın</a:t>
            </a:r>
            <a:endParaRPr lang="en-US"/>
          </a:p>
        </p:txBody>
      </p:sp>
      <p:sp>
        <p:nvSpPr>
          <p:cNvPr id="10" name="27 Veri Yer Tutucusu"/>
          <p:cNvSpPr>
            <a:spLocks noGrp="1"/>
          </p:cNvSpPr>
          <p:nvPr>
            <p:ph type="dt" sz="half" idx="10"/>
          </p:nvPr>
        </p:nvSpPr>
        <p:spPr>
          <a:xfrm>
            <a:off x="6400800" y="6354763"/>
            <a:ext cx="2286000" cy="366712"/>
          </a:xfrm>
        </p:spPr>
        <p:txBody>
          <a:bodyPr/>
          <a:lstStyle>
            <a:lvl1pPr>
              <a:defRPr sz="1050" smtClean="0"/>
            </a:lvl1pPr>
          </a:lstStyle>
          <a:p>
            <a:pPr>
              <a:defRPr/>
            </a:pPr>
            <a:fld id="{BDCE0FB1-B433-4FE1-A022-9094FE9AB26B}" type="datetimeFigureOut">
              <a:rPr lang="en-US"/>
              <a:pPr>
                <a:defRPr/>
              </a:pPr>
              <a:t>4/30/2021</a:t>
            </a:fld>
            <a:endParaRPr lang="en-US"/>
          </a:p>
        </p:txBody>
      </p:sp>
      <p:sp>
        <p:nvSpPr>
          <p:cNvPr id="11" name="16 Altbilgi Yer Tutucusu"/>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28 Slayt Numarası Yer Tutucusu"/>
          <p:cNvSpPr>
            <a:spLocks noGrp="1"/>
          </p:cNvSpPr>
          <p:nvPr>
            <p:ph type="sldNum" sz="quarter" idx="12"/>
          </p:nvPr>
        </p:nvSpPr>
        <p:spPr>
          <a:xfrm>
            <a:off x="1216025" y="6354763"/>
            <a:ext cx="1219200" cy="366712"/>
          </a:xfrm>
        </p:spPr>
        <p:txBody>
          <a:bodyPr/>
          <a:lstStyle>
            <a:lvl1pPr>
              <a:defRPr/>
            </a:lvl1pPr>
          </a:lstStyle>
          <a:p>
            <a:pPr>
              <a:defRPr/>
            </a:pPr>
            <a:fld id="{1EE08DD7-04B0-482D-BA9F-3C9636A2F1CC}" type="slidenum">
              <a:rPr lang="en-US"/>
              <a:pPr>
                <a:defRPr/>
              </a:pPr>
              <a:t>‹#›</a:t>
            </a:fld>
            <a:endParaRPr lang="en-US"/>
          </a:p>
        </p:txBody>
      </p:sp>
    </p:spTree>
    <p:extLst>
      <p:ext uri="{BB962C8B-B14F-4D97-AF65-F5344CB8AC3E}">
        <p14:creationId xmlns:p14="http://schemas.microsoft.com/office/powerpoint/2010/main" val="4920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F771CEC0-1506-427A-9416-4EBBD422138E}" type="datetimeFigureOut">
              <a:rPr lang="en-US"/>
              <a:pPr>
                <a:defRPr/>
              </a:pPr>
              <a:t>4/30/2021</a:t>
            </a:fld>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22 Slayt Numarası Yer Tutucusu"/>
          <p:cNvSpPr>
            <a:spLocks noGrp="1"/>
          </p:cNvSpPr>
          <p:nvPr>
            <p:ph type="sldNum" sz="quarter" idx="12"/>
          </p:nvPr>
        </p:nvSpPr>
        <p:spPr/>
        <p:txBody>
          <a:bodyPr/>
          <a:lstStyle>
            <a:lvl1pPr>
              <a:defRPr/>
            </a:lvl1pPr>
          </a:lstStyle>
          <a:p>
            <a:pPr>
              <a:defRPr/>
            </a:pPr>
            <a:fld id="{5EC95243-A925-4455-8635-FBDABE5600E2}" type="slidenum">
              <a:rPr lang="en-US"/>
              <a:pPr>
                <a:defRPr/>
              </a:pPr>
              <a:t>‹#›</a:t>
            </a:fld>
            <a:endParaRPr lang="en-US"/>
          </a:p>
        </p:txBody>
      </p:sp>
    </p:spTree>
    <p:extLst>
      <p:ext uri="{BB962C8B-B14F-4D97-AF65-F5344CB8AC3E}">
        <p14:creationId xmlns:p14="http://schemas.microsoft.com/office/powerpoint/2010/main" val="327119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5" name="7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8 Düz Bağlayıcı"/>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2" name="1 Dikey Başlık"/>
          <p:cNvSpPr>
            <a:spLocks noGrp="1"/>
          </p:cNvSpPr>
          <p:nvPr>
            <p:ph type="title" orient="vert"/>
          </p:nvPr>
        </p:nvSpPr>
        <p:spPr>
          <a:xfrm>
            <a:off x="6629400" y="274641"/>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p:txBody>
          <a:bodyPr/>
          <a:lstStyle>
            <a:lvl1pPr>
              <a:defRPr/>
            </a:lvl1pPr>
          </a:lstStyle>
          <a:p>
            <a:pPr>
              <a:defRPr/>
            </a:pPr>
            <a:fld id="{8AC2E3BE-7945-4EDC-93E0-CA403A0F3201}" type="datetimeFigureOut">
              <a:rPr lang="en-US"/>
              <a:pPr>
                <a:defRPr/>
              </a:pPr>
              <a:t>4/30/2021</a:t>
            </a:fld>
            <a:endParaRPr lang="en-US"/>
          </a:p>
        </p:txBody>
      </p:sp>
      <p:sp>
        <p:nvSpPr>
          <p:cNvPr id="8" name="4 Altbilgi Yer Tutucusu"/>
          <p:cNvSpPr>
            <a:spLocks noGrp="1"/>
          </p:cNvSpPr>
          <p:nvPr>
            <p:ph type="ftr" sz="quarter" idx="11"/>
          </p:nvPr>
        </p:nvSpPr>
        <p:spPr/>
        <p:txBody>
          <a:bodyPr/>
          <a:lstStyle>
            <a:lvl1pPr>
              <a:defRPr/>
            </a:lvl1pPr>
          </a:lstStyle>
          <a:p>
            <a:pPr>
              <a:defRPr/>
            </a:pPr>
            <a:endParaRPr lang="en-US"/>
          </a:p>
        </p:txBody>
      </p:sp>
      <p:sp>
        <p:nvSpPr>
          <p:cNvPr id="9" name="5 Slayt Numarası Yer Tutucusu"/>
          <p:cNvSpPr>
            <a:spLocks noGrp="1"/>
          </p:cNvSpPr>
          <p:nvPr>
            <p:ph type="sldNum" sz="quarter" idx="12"/>
          </p:nvPr>
        </p:nvSpPr>
        <p:spPr/>
        <p:txBody>
          <a:bodyPr/>
          <a:lstStyle>
            <a:lvl1pPr>
              <a:defRPr/>
            </a:lvl1pPr>
          </a:lstStyle>
          <a:p>
            <a:pPr>
              <a:defRPr/>
            </a:pPr>
            <a:fld id="{A53FEDAC-F067-4C19-96F6-026D62FBDA5F}" type="slidenum">
              <a:rPr lang="en-US"/>
              <a:pPr>
                <a:defRPr/>
              </a:pPr>
              <a:t>‹#›</a:t>
            </a:fld>
            <a:endParaRPr lang="en-US"/>
          </a:p>
        </p:txBody>
      </p:sp>
    </p:spTree>
    <p:extLst>
      <p:ext uri="{BB962C8B-B14F-4D97-AF65-F5344CB8AC3E}">
        <p14:creationId xmlns:p14="http://schemas.microsoft.com/office/powerpoint/2010/main" val="23609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5D130159-D67C-4261-99A7-C721001509F0}" type="datetimeFigureOut">
              <a:rPr lang="tr-TR"/>
              <a:pPr>
                <a:defRPr/>
              </a:pPr>
              <a:t>30.04.2021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5FF5D4-4451-43C8-BD77-78EE6752952E}" type="slidenum">
              <a:rPr lang="tr-TR"/>
              <a:pPr>
                <a:defRPr/>
              </a:pPr>
              <a:t>‹#›</a:t>
            </a:fld>
            <a:endParaRPr lang="tr-TR"/>
          </a:p>
        </p:txBody>
      </p:sp>
    </p:spTree>
    <p:extLst>
      <p:ext uri="{BB962C8B-B14F-4D97-AF65-F5344CB8AC3E}">
        <p14:creationId xmlns:p14="http://schemas.microsoft.com/office/powerpoint/2010/main" val="68365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2AB7E6F-5089-44CD-BE83-6216BE165AC7}" type="datetimeFigureOut">
              <a:rPr lang="tr-TR"/>
              <a:pPr>
                <a:defRPr/>
              </a:pPr>
              <a:t>30.04.2021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AD79971-B7B8-4A3E-BE9C-8F350EC334B5}" type="slidenum">
              <a:rPr lang="tr-TR"/>
              <a:pPr>
                <a:defRPr/>
              </a:pPr>
              <a:t>‹#›</a:t>
            </a:fld>
            <a:endParaRPr lang="tr-TR"/>
          </a:p>
        </p:txBody>
      </p:sp>
    </p:spTree>
    <p:extLst>
      <p:ext uri="{BB962C8B-B14F-4D97-AF65-F5344CB8AC3E}">
        <p14:creationId xmlns:p14="http://schemas.microsoft.com/office/powerpoint/2010/main" val="177930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9"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9"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solidFill>
                  <a:srgbClr val="DDE9EC"/>
                </a:solidFill>
              </a:defRPr>
            </a:lvl1pPr>
          </a:lstStyle>
          <a:p>
            <a:pPr>
              <a:defRPr/>
            </a:pPr>
            <a:fld id="{B4A68A48-68F8-477D-BCCE-BF75E15179AE}" type="datetimeFigureOut">
              <a:rPr lang="tr-TR"/>
              <a:pPr>
                <a:defRPr/>
              </a:pPr>
              <a:t>30.04.2021</a:t>
            </a:fld>
            <a:endParaRPr lang="tr-TR"/>
          </a:p>
        </p:txBody>
      </p:sp>
      <p:sp>
        <p:nvSpPr>
          <p:cNvPr id="5" name="Altbilgi Yer Tutucusu 4"/>
          <p:cNvSpPr>
            <a:spLocks noGrp="1"/>
          </p:cNvSpPr>
          <p:nvPr>
            <p:ph type="ftr" sz="quarter" idx="11"/>
          </p:nvPr>
        </p:nvSpPr>
        <p:spPr/>
        <p:txBody>
          <a:bodyPr/>
          <a:lstStyle>
            <a:lvl1pPr>
              <a:defRPr>
                <a:solidFill>
                  <a:srgbClr val="DDE9EC"/>
                </a:solidFill>
              </a:defRPr>
            </a:lvl1pPr>
          </a:lstStyle>
          <a:p>
            <a:pPr>
              <a:defRPr/>
            </a:pPr>
            <a:endParaRPr lang="tr-TR"/>
          </a:p>
        </p:txBody>
      </p:sp>
      <p:sp>
        <p:nvSpPr>
          <p:cNvPr id="6" name="Slayt Numarası Yer Tutucusu 5"/>
          <p:cNvSpPr>
            <a:spLocks noGrp="1"/>
          </p:cNvSpPr>
          <p:nvPr>
            <p:ph type="sldNum" sz="quarter" idx="12"/>
          </p:nvPr>
        </p:nvSpPr>
        <p:spPr/>
        <p:txBody>
          <a:bodyPr/>
          <a:lstStyle>
            <a:lvl1pPr>
              <a:defRPr>
                <a:solidFill>
                  <a:srgbClr val="DDE9EC"/>
                </a:solidFill>
              </a:defRPr>
            </a:lvl1pPr>
          </a:lstStyle>
          <a:p>
            <a:pPr>
              <a:defRPr/>
            </a:pPr>
            <a:fld id="{752154A9-84B2-4E9E-9B46-F7E6BC09377A}" type="slidenum">
              <a:rPr lang="tr-TR"/>
              <a:pPr>
                <a:defRPr/>
              </a:pPr>
              <a:t>‹#›</a:t>
            </a:fld>
            <a:endParaRPr lang="tr-TR"/>
          </a:p>
        </p:txBody>
      </p:sp>
    </p:spTree>
    <p:extLst>
      <p:ext uri="{BB962C8B-B14F-4D97-AF65-F5344CB8AC3E}">
        <p14:creationId xmlns:p14="http://schemas.microsoft.com/office/powerpoint/2010/main" val="179014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1"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1"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7C665A6-C82C-4C01-8AA2-50E225284EF0}" type="datetimeFigureOut">
              <a:rPr lang="tr-TR"/>
              <a:pPr>
                <a:defRPr/>
              </a:pPr>
              <a:t>30.04.2021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C5743BB2-D021-43E2-B4E5-9DC0C0A459F0}" type="slidenum">
              <a:rPr lang="tr-TR"/>
              <a:pPr>
                <a:defRPr/>
              </a:pPr>
              <a:t>‹#›</a:t>
            </a:fld>
            <a:endParaRPr lang="tr-TR"/>
          </a:p>
        </p:txBody>
      </p:sp>
    </p:spTree>
    <p:extLst>
      <p:ext uri="{BB962C8B-B14F-4D97-AF65-F5344CB8AC3E}">
        <p14:creationId xmlns:p14="http://schemas.microsoft.com/office/powerpoint/2010/main" val="90790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2"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6"/>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2" y="2505076"/>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C8218938-4E5B-4E08-877F-8CB7C7B86F60}" type="datetimeFigureOut">
              <a:rPr lang="tr-TR"/>
              <a:pPr>
                <a:defRPr/>
              </a:pPr>
              <a:t>30.04.2021</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ACC95B6B-E7C6-4A37-BFFB-BF2111BBB078}" type="slidenum">
              <a:rPr lang="tr-TR"/>
              <a:pPr>
                <a:defRPr/>
              </a:pPr>
              <a:t>‹#›</a:t>
            </a:fld>
            <a:endParaRPr lang="tr-TR"/>
          </a:p>
        </p:txBody>
      </p:sp>
    </p:spTree>
    <p:extLst>
      <p:ext uri="{BB962C8B-B14F-4D97-AF65-F5344CB8AC3E}">
        <p14:creationId xmlns:p14="http://schemas.microsoft.com/office/powerpoint/2010/main" val="268988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8E18C82-9A5A-4ED0-A2BB-EF4803B734B7}" type="datetimeFigureOut">
              <a:rPr lang="tr-TR"/>
              <a:pPr>
                <a:defRPr/>
              </a:pPr>
              <a:t>30.04.2021</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6EEE9B4D-3EFC-47CE-B4FC-95A1C4280FBD}" type="slidenum">
              <a:rPr lang="tr-TR"/>
              <a:pPr>
                <a:defRPr/>
              </a:pPr>
              <a:t>‹#›</a:t>
            </a:fld>
            <a:endParaRPr lang="tr-TR"/>
          </a:p>
        </p:txBody>
      </p:sp>
    </p:spTree>
    <p:extLst>
      <p:ext uri="{BB962C8B-B14F-4D97-AF65-F5344CB8AC3E}">
        <p14:creationId xmlns:p14="http://schemas.microsoft.com/office/powerpoint/2010/main" val="67214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796277D-F854-44DD-AB8E-D06CA988FB2C}" type="datetimeFigureOut">
              <a:rPr lang="tr-TR"/>
              <a:pPr>
                <a:defRPr/>
              </a:pPr>
              <a:t>30.04.2021</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F6985CFC-93D1-4C62-821C-FF063E62EC12}" type="slidenum">
              <a:rPr lang="tr-TR"/>
              <a:pPr>
                <a:defRPr/>
              </a:pPr>
              <a:t>‹#›</a:t>
            </a:fld>
            <a:endParaRPr lang="tr-TR"/>
          </a:p>
        </p:txBody>
      </p:sp>
    </p:spTree>
    <p:extLst>
      <p:ext uri="{BB962C8B-B14F-4D97-AF65-F5344CB8AC3E}">
        <p14:creationId xmlns:p14="http://schemas.microsoft.com/office/powerpoint/2010/main" val="173213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3" y="2057400"/>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6BB1F1-1164-4E7A-B441-2975FC41FEFC}" type="datetimeFigureOut">
              <a:rPr lang="tr-TR"/>
              <a:pPr>
                <a:defRPr/>
              </a:pPr>
              <a:t>30.04.2021</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735D45E-A57B-40CF-BF9E-138B3973559B}" type="slidenum">
              <a:rPr lang="tr-TR"/>
              <a:pPr>
                <a:defRPr/>
              </a:pPr>
              <a:t>‹#›</a:t>
            </a:fld>
            <a:endParaRPr lang="tr-TR"/>
          </a:p>
        </p:txBody>
      </p:sp>
    </p:spTree>
    <p:extLst>
      <p:ext uri="{BB962C8B-B14F-4D97-AF65-F5344CB8AC3E}">
        <p14:creationId xmlns:p14="http://schemas.microsoft.com/office/powerpoint/2010/main" val="39191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219200"/>
            <a:ext cx="822960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9A1DA1A3-62A4-4912-AF59-2094B2812653}" type="datetimeFigureOut">
              <a:rPr lang="en-US"/>
              <a:pPr>
                <a:defRPr/>
              </a:pPr>
              <a:t>4/30/2021</a:t>
            </a:fld>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22 Slayt Numarası Yer Tutucusu"/>
          <p:cNvSpPr>
            <a:spLocks noGrp="1"/>
          </p:cNvSpPr>
          <p:nvPr>
            <p:ph type="sldNum" sz="quarter" idx="12"/>
          </p:nvPr>
        </p:nvSpPr>
        <p:spPr/>
        <p:txBody>
          <a:bodyPr/>
          <a:lstStyle>
            <a:lvl1pPr>
              <a:defRPr/>
            </a:lvl1pPr>
          </a:lstStyle>
          <a:p>
            <a:pPr>
              <a:defRPr/>
            </a:pPr>
            <a:fld id="{2255CE91-736B-4B42-86F8-EA7D458FBF04}" type="slidenum">
              <a:rPr lang="en-US"/>
              <a:pPr>
                <a:defRPr/>
              </a:pPr>
              <a:t>‹#›</a:t>
            </a:fld>
            <a:endParaRPr lang="en-US"/>
          </a:p>
        </p:txBody>
      </p:sp>
    </p:spTree>
    <p:extLst>
      <p:ext uri="{BB962C8B-B14F-4D97-AF65-F5344CB8AC3E}">
        <p14:creationId xmlns:p14="http://schemas.microsoft.com/office/powerpoint/2010/main" val="311338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3" y="457200"/>
            <a:ext cx="2949177"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629843" y="2057400"/>
            <a:ext cx="294917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solidFill>
                  <a:srgbClr val="DDE9EC"/>
                </a:solidFill>
              </a:defRPr>
            </a:lvl1pPr>
          </a:lstStyle>
          <a:p>
            <a:pPr>
              <a:defRPr/>
            </a:pPr>
            <a:fld id="{1CE7A34F-F116-45FB-9560-EE7D2964871C}" type="datetimeFigureOut">
              <a:rPr lang="tr-TR"/>
              <a:pPr>
                <a:defRPr/>
              </a:pPr>
              <a:t>30.04.2021</a:t>
            </a:fld>
            <a:endParaRPr lang="tr-TR"/>
          </a:p>
        </p:txBody>
      </p:sp>
      <p:sp>
        <p:nvSpPr>
          <p:cNvPr id="6" name="Altbilgi Yer Tutucusu 5"/>
          <p:cNvSpPr>
            <a:spLocks noGrp="1"/>
          </p:cNvSpPr>
          <p:nvPr>
            <p:ph type="ftr" sz="quarter" idx="11"/>
          </p:nvPr>
        </p:nvSpPr>
        <p:spPr/>
        <p:txBody>
          <a:bodyPr/>
          <a:lstStyle>
            <a:lvl1pPr>
              <a:defRPr>
                <a:solidFill>
                  <a:srgbClr val="DDE9EC"/>
                </a:solidFill>
              </a:defRPr>
            </a:lvl1pPr>
          </a:lstStyle>
          <a:p>
            <a:pPr>
              <a:defRPr/>
            </a:pPr>
            <a:endParaRPr lang="tr-TR"/>
          </a:p>
        </p:txBody>
      </p:sp>
      <p:sp>
        <p:nvSpPr>
          <p:cNvPr id="7" name="Slayt Numarası Yer Tutucusu 6"/>
          <p:cNvSpPr>
            <a:spLocks noGrp="1"/>
          </p:cNvSpPr>
          <p:nvPr>
            <p:ph type="sldNum" sz="quarter" idx="12"/>
          </p:nvPr>
        </p:nvSpPr>
        <p:spPr/>
        <p:txBody>
          <a:bodyPr/>
          <a:lstStyle>
            <a:lvl1pPr>
              <a:defRPr>
                <a:solidFill>
                  <a:srgbClr val="DDE9EC"/>
                </a:solidFill>
              </a:defRPr>
            </a:lvl1pPr>
          </a:lstStyle>
          <a:p>
            <a:pPr>
              <a:defRPr/>
            </a:pPr>
            <a:fld id="{B2C358AB-78A5-413C-AF5E-EEDA1BD6C868}" type="slidenum">
              <a:rPr lang="tr-TR"/>
              <a:pPr>
                <a:defRPr/>
              </a:pPr>
              <a:t>‹#›</a:t>
            </a:fld>
            <a:endParaRPr lang="tr-TR"/>
          </a:p>
        </p:txBody>
      </p:sp>
    </p:spTree>
    <p:extLst>
      <p:ext uri="{BB962C8B-B14F-4D97-AF65-F5344CB8AC3E}">
        <p14:creationId xmlns:p14="http://schemas.microsoft.com/office/powerpoint/2010/main" val="280295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445581D-6C28-43A8-A09B-4929BC6B1268}" type="datetimeFigureOut">
              <a:rPr lang="tr-TR"/>
              <a:pPr>
                <a:defRPr/>
              </a:pPr>
              <a:t>30.04.2021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BC56FDA-761A-4F52-ADA0-2B3699618293}" type="slidenum">
              <a:rPr lang="tr-TR"/>
              <a:pPr>
                <a:defRPr/>
              </a:pPr>
              <a:t>‹#›</a:t>
            </a:fld>
            <a:endParaRPr lang="tr-TR"/>
          </a:p>
        </p:txBody>
      </p:sp>
    </p:spTree>
    <p:extLst>
      <p:ext uri="{BB962C8B-B14F-4D97-AF65-F5344CB8AC3E}">
        <p14:creationId xmlns:p14="http://schemas.microsoft.com/office/powerpoint/2010/main" val="146557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4"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49"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A89E14D-873B-4A0A-9AB8-DFC2DF02847D}" type="datetimeFigureOut">
              <a:rPr lang="tr-TR"/>
              <a:pPr>
                <a:defRPr/>
              </a:pPr>
              <a:t>30.04.2021</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6870FDE-CAEE-4E6C-8079-8718EFCBEE5C}" type="slidenum">
              <a:rPr lang="tr-TR"/>
              <a:pPr>
                <a:defRPr/>
              </a:pPr>
              <a:t>‹#›</a:t>
            </a:fld>
            <a:endParaRPr lang="tr-TR"/>
          </a:p>
        </p:txBody>
      </p:sp>
    </p:spTree>
    <p:extLst>
      <p:ext uri="{BB962C8B-B14F-4D97-AF65-F5344CB8AC3E}">
        <p14:creationId xmlns:p14="http://schemas.microsoft.com/office/powerpoint/2010/main" val="20012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p:txBody>
          <a:bodyPr/>
          <a:lstStyle>
            <a:lvl1pPr>
              <a:defRPr/>
            </a:lvl1pPr>
          </a:lstStyle>
          <a:p>
            <a:pPr>
              <a:defRPr/>
            </a:pPr>
            <a:fld id="{C3EF0F7E-48F9-42B9-B39F-A0333B77D7B0}" type="datetimeFigureOut">
              <a:rPr lang="en-US"/>
              <a:pPr>
                <a:defRPr/>
              </a:pPr>
              <a:t>4/30/2021</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5206EFD5-035E-4F54-AB8E-916C9FA7042A}" type="slidenum">
              <a:rPr lang="en-US"/>
              <a:pPr>
                <a:defRPr/>
              </a:pPr>
              <a:t>‹#›</a:t>
            </a:fld>
            <a:endParaRPr lang="en-US"/>
          </a:p>
        </p:txBody>
      </p:sp>
    </p:spTree>
    <p:extLst>
      <p:ext uri="{BB962C8B-B14F-4D97-AF65-F5344CB8AC3E}">
        <p14:creationId xmlns:p14="http://schemas.microsoft.com/office/powerpoint/2010/main" val="1319095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CAAA0BC9-CD7C-4110-9B30-CF1500506616}"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0A716-4902-4E6A-A2C6-78BEB4A52D7B}" type="slidenum">
              <a:rPr lang="en-US"/>
              <a:pPr>
                <a:defRPr/>
              </a:pPr>
              <a:t>‹#›</a:t>
            </a:fld>
            <a:endParaRPr lang="en-US"/>
          </a:p>
        </p:txBody>
      </p:sp>
    </p:spTree>
    <p:extLst>
      <p:ext uri="{BB962C8B-B14F-4D97-AF65-F5344CB8AC3E}">
        <p14:creationId xmlns:p14="http://schemas.microsoft.com/office/powerpoint/2010/main" val="226854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D8D34700-7B0C-4F8F-9EB0-68F7E793FB17}"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DAF2F7-2200-4B01-8610-A70546B72E74}" type="slidenum">
              <a:rPr lang="en-US"/>
              <a:pPr>
                <a:defRPr/>
              </a:pPr>
              <a:t>‹#›</a:t>
            </a:fld>
            <a:endParaRPr lang="en-US"/>
          </a:p>
        </p:txBody>
      </p:sp>
    </p:spTree>
    <p:extLst>
      <p:ext uri="{BB962C8B-B14F-4D97-AF65-F5344CB8AC3E}">
        <p14:creationId xmlns:p14="http://schemas.microsoft.com/office/powerpoint/2010/main" val="164871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4"/>
          </p:nvPr>
        </p:nvSpPr>
        <p:spPr/>
        <p:txBody>
          <a:bodyPr/>
          <a:lstStyle>
            <a:lvl1pPr>
              <a:defRPr/>
            </a:lvl1pPr>
          </a:lstStyle>
          <a:p>
            <a:pPr>
              <a:defRPr/>
            </a:pPr>
            <a:fld id="{7B526B7B-D41F-40AA-8038-6091FB8A9C0A}" type="datetimeFigureOut">
              <a:rPr lang="en-US"/>
              <a:pPr>
                <a:defRPr/>
              </a:pPr>
              <a:t>4/30/2021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0604659-7A1B-460F-972F-F5664C3CFFF0}" type="slidenum">
              <a:rPr lang="en-US"/>
              <a:pPr>
                <a:defRPr/>
              </a:pPr>
              <a:t>‹#›</a:t>
            </a:fld>
            <a:endParaRPr lang="en-US"/>
          </a:p>
        </p:txBody>
      </p:sp>
    </p:spTree>
    <p:extLst>
      <p:ext uri="{BB962C8B-B14F-4D97-AF65-F5344CB8AC3E}">
        <p14:creationId xmlns:p14="http://schemas.microsoft.com/office/powerpoint/2010/main" val="152432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ADCEE89F-2690-469C-91F7-4619EA62890C}" type="datetimeFigureOut">
              <a:rPr lang="en-US"/>
              <a:pPr>
                <a:defRPr/>
              </a:pPr>
              <a:t>4/30/2021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E08442-4918-4CA3-8A2C-1DABAD02A522}" type="slidenum">
              <a:rPr lang="en-US"/>
              <a:pPr>
                <a:defRPr/>
              </a:pPr>
              <a:t>‹#›</a:t>
            </a:fld>
            <a:endParaRPr lang="en-US"/>
          </a:p>
        </p:txBody>
      </p:sp>
    </p:spTree>
    <p:extLst>
      <p:ext uri="{BB962C8B-B14F-4D97-AF65-F5344CB8AC3E}">
        <p14:creationId xmlns:p14="http://schemas.microsoft.com/office/powerpoint/2010/main" val="31785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990CD4A0-3AB3-4BCC-8561-FB05CBAF9083}" type="datetimeFigureOut">
              <a:rPr lang="en-US"/>
              <a:pPr>
                <a:defRPr/>
              </a:pPr>
              <a:t>4/30/2021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79A845-F61C-439A-9CDA-9D43C998A828}" type="slidenum">
              <a:rPr lang="en-US"/>
              <a:pPr>
                <a:defRPr/>
              </a:pPr>
              <a:t>‹#›</a:t>
            </a:fld>
            <a:endParaRPr lang="en-US"/>
          </a:p>
        </p:txBody>
      </p:sp>
    </p:spTree>
    <p:extLst>
      <p:ext uri="{BB962C8B-B14F-4D97-AF65-F5344CB8AC3E}">
        <p14:creationId xmlns:p14="http://schemas.microsoft.com/office/powerpoint/2010/main" val="1980204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110F38-DE24-45A7-B8F4-3B5326A04E6F}" type="datetimeFigureOut">
              <a:rPr lang="en-US"/>
              <a:pPr>
                <a:defRPr/>
              </a:pPr>
              <a:t>4/30/2021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41020-CF54-415E-BDDC-648873AEE1C0}" type="slidenum">
              <a:rPr lang="en-US"/>
              <a:pPr>
                <a:defRPr/>
              </a:pPr>
              <a:t>‹#›</a:t>
            </a:fld>
            <a:endParaRPr lang="en-US"/>
          </a:p>
        </p:txBody>
      </p:sp>
    </p:spTree>
    <p:extLst>
      <p:ext uri="{BB962C8B-B14F-4D97-AF65-F5344CB8AC3E}">
        <p14:creationId xmlns:p14="http://schemas.microsoft.com/office/powerpoint/2010/main" val="304535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6 Dikdörtgen"/>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7 Dikdörtgen"/>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1 Başlık"/>
          <p:cNvSpPr>
            <a:spLocks noGrp="1"/>
          </p:cNvSpPr>
          <p:nvPr>
            <p:ph type="title"/>
          </p:nvPr>
        </p:nvSpPr>
        <p:spPr>
          <a:xfrm>
            <a:off x="1219200" y="2971800"/>
            <a:ext cx="6858000" cy="1066800"/>
          </a:xfrm>
        </p:spPr>
        <p:txBody>
          <a:bodyPr anchor="t"/>
          <a:lstStyle>
            <a:lvl1pPr algn="r">
              <a:buNone/>
              <a:defRPr sz="2400" b="0"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a:xfrm>
            <a:off x="6400800" y="6354763"/>
            <a:ext cx="2286000" cy="366712"/>
          </a:xfrm>
        </p:spPr>
        <p:txBody>
          <a:bodyPr/>
          <a:lstStyle>
            <a:lvl1pPr>
              <a:defRPr/>
            </a:lvl1pPr>
          </a:lstStyle>
          <a:p>
            <a:pPr>
              <a:defRPr/>
            </a:pPr>
            <a:fld id="{F9848EF9-31D1-48D8-B652-10A3F923D97D}" type="datetimeFigureOut">
              <a:rPr lang="en-US"/>
              <a:pPr>
                <a:defRPr/>
              </a:pPr>
              <a:t>4/30/2021</a:t>
            </a:fld>
            <a:endParaRPr lang="en-US"/>
          </a:p>
        </p:txBody>
      </p:sp>
      <p:sp>
        <p:nvSpPr>
          <p:cNvPr id="7" name="4 Altbilgi Yer Tutucusu"/>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5 Slayt Numarası Yer Tutucusu"/>
          <p:cNvSpPr>
            <a:spLocks noGrp="1"/>
          </p:cNvSpPr>
          <p:nvPr>
            <p:ph type="sldNum" sz="quarter" idx="12"/>
          </p:nvPr>
        </p:nvSpPr>
        <p:spPr>
          <a:xfrm>
            <a:off x="1069975" y="6354763"/>
            <a:ext cx="1520825" cy="366712"/>
          </a:xfrm>
        </p:spPr>
        <p:txBody>
          <a:bodyPr/>
          <a:lstStyle>
            <a:lvl1pPr>
              <a:defRPr/>
            </a:lvl1pPr>
          </a:lstStyle>
          <a:p>
            <a:pPr>
              <a:defRPr/>
            </a:pPr>
            <a:fld id="{D2F9BFFC-5B38-47A7-97CD-7A6D20DD96B6}" type="slidenum">
              <a:rPr lang="en-US"/>
              <a:pPr>
                <a:defRPr/>
              </a:pPr>
              <a:t>‹#›</a:t>
            </a:fld>
            <a:endParaRPr lang="en-US"/>
          </a:p>
        </p:txBody>
      </p:sp>
    </p:spTree>
    <p:extLst>
      <p:ext uri="{BB962C8B-B14F-4D97-AF65-F5344CB8AC3E}">
        <p14:creationId xmlns:p14="http://schemas.microsoft.com/office/powerpoint/2010/main" val="6953869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51F4FB5-7B55-4765-8AA7-6EDDB3D0C335}" type="datetimeFigureOut">
              <a:rPr lang="en-US"/>
              <a:pPr>
                <a:defRPr/>
              </a:pPr>
              <a:t>4/30/2021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D2BD1-0E35-44EB-ACB5-632D0733BEA4}" type="slidenum">
              <a:rPr lang="en-US"/>
              <a:pPr>
                <a:defRPr/>
              </a:pPr>
              <a:t>‹#›</a:t>
            </a:fld>
            <a:endParaRPr lang="en-US"/>
          </a:p>
        </p:txBody>
      </p:sp>
    </p:spTree>
    <p:extLst>
      <p:ext uri="{BB962C8B-B14F-4D97-AF65-F5344CB8AC3E}">
        <p14:creationId xmlns:p14="http://schemas.microsoft.com/office/powerpoint/2010/main" val="4227584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4"/>
          </p:nvPr>
        </p:nvSpPr>
        <p:spPr/>
        <p:txBody>
          <a:bodyPr/>
          <a:lstStyle>
            <a:lvl1pPr>
              <a:defRPr/>
            </a:lvl1pPr>
          </a:lstStyle>
          <a:p>
            <a:pPr>
              <a:defRPr/>
            </a:pPr>
            <a:fld id="{9752AF6B-824B-4171-AC7C-638A859CBB23}" type="datetimeFigureOut">
              <a:rPr lang="en-US"/>
              <a:pPr>
                <a:defRPr/>
              </a:pPr>
              <a:t>4/30/2021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DEDC121-CDBF-48C5-BB1B-6EC9E6EA7F81}" type="slidenum">
              <a:rPr lang="en-US"/>
              <a:pPr>
                <a:defRPr/>
              </a:pPr>
              <a:t>‹#›</a:t>
            </a:fld>
            <a:endParaRPr lang="en-US"/>
          </a:p>
        </p:txBody>
      </p:sp>
    </p:spTree>
    <p:extLst>
      <p:ext uri="{BB962C8B-B14F-4D97-AF65-F5344CB8AC3E}">
        <p14:creationId xmlns:p14="http://schemas.microsoft.com/office/powerpoint/2010/main" val="2665703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5" name="Date Placeholder 3"/>
          <p:cNvSpPr>
            <a:spLocks noGrp="1"/>
          </p:cNvSpPr>
          <p:nvPr>
            <p:ph type="dt" sz="half" idx="15"/>
          </p:nvPr>
        </p:nvSpPr>
        <p:spPr/>
        <p:txBody>
          <a:bodyPr/>
          <a:lstStyle>
            <a:lvl1pPr>
              <a:defRPr/>
            </a:lvl1pPr>
          </a:lstStyle>
          <a:p>
            <a:pPr>
              <a:defRPr/>
            </a:pPr>
            <a:fld id="{17318031-94CF-4B91-8307-BC8A9B9B5882}" type="datetimeFigureOut">
              <a:rPr lang="en-US"/>
              <a:pPr>
                <a:defRPr/>
              </a:pPr>
              <a:t>4/30/2021</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7AB14681-17A8-42EA-BC8B-5B164CFB826B}" type="slidenum">
              <a:rPr lang="en-US"/>
              <a:pPr>
                <a:defRPr/>
              </a:pPr>
              <a:t>‹#›</a:t>
            </a:fld>
            <a:endParaRPr lang="en-US"/>
          </a:p>
        </p:txBody>
      </p:sp>
    </p:spTree>
    <p:extLst>
      <p:ext uri="{BB962C8B-B14F-4D97-AF65-F5344CB8AC3E}">
        <p14:creationId xmlns:p14="http://schemas.microsoft.com/office/powerpoint/2010/main" val="1674559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BCFA2B18-8E1D-4BC4-AA4B-1A2CE286405A}"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A0DC65-8DF1-4DA6-BE5C-3E69A00D3622}" type="slidenum">
              <a:rPr lang="en-US"/>
              <a:pPr>
                <a:defRPr/>
              </a:pPr>
              <a:t>‹#›</a:t>
            </a:fld>
            <a:endParaRPr lang="en-US"/>
          </a:p>
        </p:txBody>
      </p:sp>
    </p:spTree>
    <p:extLst>
      <p:ext uri="{BB962C8B-B14F-4D97-AF65-F5344CB8AC3E}">
        <p14:creationId xmlns:p14="http://schemas.microsoft.com/office/powerpoint/2010/main" val="4041819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8000"/>
              <a:t>“</a:t>
            </a:r>
          </a:p>
        </p:txBody>
      </p:sp>
      <p:sp>
        <p:nvSpPr>
          <p:cNvPr id="6" name="TextBox 14"/>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4"/>
          </p:nvPr>
        </p:nvSpPr>
        <p:spPr/>
        <p:txBody>
          <a:bodyPr/>
          <a:lstStyle>
            <a:lvl1pPr>
              <a:defRPr/>
            </a:lvl1pPr>
          </a:lstStyle>
          <a:p>
            <a:pPr>
              <a:defRPr/>
            </a:pPr>
            <a:fld id="{E82C860F-B2FC-4BAB-82CC-97A85CEA3006}" type="datetimeFigureOut">
              <a:rPr lang="en-US"/>
              <a:pPr>
                <a:defRPr/>
              </a:pPr>
              <a:t>4/30/2021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0DBE6C4-DB02-463C-93F4-064F939B9FA2}" type="slidenum">
              <a:rPr lang="en-US"/>
              <a:pPr>
                <a:defRPr/>
              </a:pPr>
              <a:t>‹#›</a:t>
            </a:fld>
            <a:endParaRPr lang="en-US"/>
          </a:p>
        </p:txBody>
      </p:sp>
    </p:spTree>
    <p:extLst>
      <p:ext uri="{BB962C8B-B14F-4D97-AF65-F5344CB8AC3E}">
        <p14:creationId xmlns:p14="http://schemas.microsoft.com/office/powerpoint/2010/main" val="4260454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43ED3B57-899A-4ACC-9A6B-7275A917A550}"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A1B51A-32AA-4B6B-8214-015FAA3AC2C1}" type="slidenum">
              <a:rPr lang="en-US"/>
              <a:pPr>
                <a:defRPr/>
              </a:pPr>
              <a:t>‹#›</a:t>
            </a:fld>
            <a:endParaRPr lang="en-US"/>
          </a:p>
        </p:txBody>
      </p:sp>
    </p:spTree>
    <p:extLst>
      <p:ext uri="{BB962C8B-B14F-4D97-AF65-F5344CB8AC3E}">
        <p14:creationId xmlns:p14="http://schemas.microsoft.com/office/powerpoint/2010/main" val="3079165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8000"/>
              <a:t>“</a:t>
            </a:r>
          </a:p>
        </p:txBody>
      </p:sp>
      <p:sp>
        <p:nvSpPr>
          <p:cNvPr id="6" name="TextBox 14"/>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tr-TR" smtClean="0"/>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4"/>
          </p:nvPr>
        </p:nvSpPr>
        <p:spPr/>
        <p:txBody>
          <a:bodyPr/>
          <a:lstStyle>
            <a:lvl1pPr>
              <a:defRPr/>
            </a:lvl1pPr>
          </a:lstStyle>
          <a:p>
            <a:pPr>
              <a:defRPr/>
            </a:pPr>
            <a:fld id="{95D268BC-81E7-41AD-867D-3360A8E1956A}" type="datetimeFigureOut">
              <a:rPr lang="en-US"/>
              <a:pPr>
                <a:defRPr/>
              </a:pPr>
              <a:t>4/30/2021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13A8C2B-D295-4830-BB8B-837AFCBE82A2}" type="slidenum">
              <a:rPr lang="en-US"/>
              <a:pPr>
                <a:defRPr/>
              </a:pPr>
              <a:t>‹#›</a:t>
            </a:fld>
            <a:endParaRPr lang="en-US"/>
          </a:p>
        </p:txBody>
      </p:sp>
    </p:spTree>
    <p:extLst>
      <p:ext uri="{BB962C8B-B14F-4D97-AF65-F5344CB8AC3E}">
        <p14:creationId xmlns:p14="http://schemas.microsoft.com/office/powerpoint/2010/main" val="4112239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tr-TR" smtClean="0"/>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4"/>
          </p:nvPr>
        </p:nvSpPr>
        <p:spPr/>
        <p:txBody>
          <a:bodyPr/>
          <a:lstStyle>
            <a:lvl1pPr>
              <a:defRPr/>
            </a:lvl1pPr>
          </a:lstStyle>
          <a:p>
            <a:pPr>
              <a:defRPr/>
            </a:pPr>
            <a:fld id="{51174067-3C87-4E33-A2E6-AF25ADDC5577}" type="datetimeFigureOut">
              <a:rPr lang="en-US"/>
              <a:pPr>
                <a:defRPr/>
              </a:pPr>
              <a:t>4/30/2021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61E62CB-B373-42E2-90EB-76FC18608B26}" type="slidenum">
              <a:rPr lang="en-US"/>
              <a:pPr>
                <a:defRPr/>
              </a:pPr>
              <a:t>‹#›</a:t>
            </a:fld>
            <a:endParaRPr lang="en-US"/>
          </a:p>
        </p:txBody>
      </p:sp>
    </p:spTree>
    <p:extLst>
      <p:ext uri="{BB962C8B-B14F-4D97-AF65-F5344CB8AC3E}">
        <p14:creationId xmlns:p14="http://schemas.microsoft.com/office/powerpoint/2010/main" val="1050006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E31C9B8-8B86-45B7-8DDE-8CC21E9A5EDC}"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9E65C0-9560-45FA-808C-8475D2645C1F}" type="slidenum">
              <a:rPr lang="en-US"/>
              <a:pPr>
                <a:defRPr/>
              </a:pPr>
              <a:t>‹#›</a:t>
            </a:fld>
            <a:endParaRPr lang="en-US"/>
          </a:p>
        </p:txBody>
      </p:sp>
    </p:spTree>
    <p:extLst>
      <p:ext uri="{BB962C8B-B14F-4D97-AF65-F5344CB8AC3E}">
        <p14:creationId xmlns:p14="http://schemas.microsoft.com/office/powerpoint/2010/main" val="55559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FDC56A74-9A2E-4720-A43F-433C35EC7B57}" type="datetimeFigureOut">
              <a:rPr lang="en-US"/>
              <a:pPr>
                <a:defRPr/>
              </a:pPr>
              <a:t>4/30/2021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931673-0391-4F61-A2F0-700A00B8D4BE}" type="slidenum">
              <a:rPr lang="en-US"/>
              <a:pPr>
                <a:defRPr/>
              </a:pPr>
              <a:t>‹#›</a:t>
            </a:fld>
            <a:endParaRPr lang="en-US"/>
          </a:p>
        </p:txBody>
      </p:sp>
    </p:spTree>
    <p:extLst>
      <p:ext uri="{BB962C8B-B14F-4D97-AF65-F5344CB8AC3E}">
        <p14:creationId xmlns:p14="http://schemas.microsoft.com/office/powerpoint/2010/main" val="391424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219200"/>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632199" y="1216152"/>
            <a:ext cx="4041648"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F8ABC410-65C2-40A0-A383-2783A5694B43}" type="datetimeFigureOut">
              <a:rPr lang="en-US"/>
              <a:pPr>
                <a:defRPr/>
              </a:pPr>
              <a:t>4/30/2021</a:t>
            </a:fld>
            <a:endParaRPr lang="en-US"/>
          </a:p>
        </p:txBody>
      </p:sp>
      <p:sp>
        <p:nvSpPr>
          <p:cNvPr id="6" name="2 Altbilgi Yer Tutucusu"/>
          <p:cNvSpPr>
            <a:spLocks noGrp="1"/>
          </p:cNvSpPr>
          <p:nvPr>
            <p:ph type="ftr" sz="quarter" idx="11"/>
          </p:nvPr>
        </p:nvSpPr>
        <p:spPr/>
        <p:txBody>
          <a:bodyPr/>
          <a:lstStyle>
            <a:lvl1pPr>
              <a:defRPr/>
            </a:lvl1pPr>
          </a:lstStyle>
          <a:p>
            <a:pPr>
              <a:defRPr/>
            </a:pPr>
            <a:endParaRPr lang="en-US"/>
          </a:p>
        </p:txBody>
      </p:sp>
      <p:sp>
        <p:nvSpPr>
          <p:cNvPr id="7" name="22 Slayt Numarası Yer Tutucusu"/>
          <p:cNvSpPr>
            <a:spLocks noGrp="1"/>
          </p:cNvSpPr>
          <p:nvPr>
            <p:ph type="sldNum" sz="quarter" idx="12"/>
          </p:nvPr>
        </p:nvSpPr>
        <p:spPr/>
        <p:txBody>
          <a:bodyPr/>
          <a:lstStyle>
            <a:lvl1pPr>
              <a:defRPr/>
            </a:lvl1pPr>
          </a:lstStyle>
          <a:p>
            <a:pPr>
              <a:defRPr/>
            </a:pPr>
            <a:fld id="{0C65966D-B50F-49A8-934C-42F9D758C9D5}" type="slidenum">
              <a:rPr lang="en-US"/>
              <a:pPr>
                <a:defRPr/>
              </a:pPr>
              <a:t>‹#›</a:t>
            </a:fld>
            <a:endParaRPr lang="en-US"/>
          </a:p>
        </p:txBody>
      </p:sp>
    </p:spTree>
    <p:extLst>
      <p:ext uri="{BB962C8B-B14F-4D97-AF65-F5344CB8AC3E}">
        <p14:creationId xmlns:p14="http://schemas.microsoft.com/office/powerpoint/2010/main" val="2569577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BDCE0FB1-B433-4FE1-A022-9094FE9AB26B}"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1EE08DD7-04B0-482D-BA9F-3C9636A2F1CC}" type="slidenum">
              <a:rPr lang="en-US" smtClean="0"/>
              <a:pPr>
                <a:defRPr/>
              </a:pPr>
              <a:t>‹#›</a:t>
            </a:fld>
            <a:endParaRPr lang="en-US"/>
          </a:p>
        </p:txBody>
      </p:sp>
    </p:spTree>
    <p:extLst>
      <p:ext uri="{BB962C8B-B14F-4D97-AF65-F5344CB8AC3E}">
        <p14:creationId xmlns:p14="http://schemas.microsoft.com/office/powerpoint/2010/main" val="1747504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A1DA1A3-62A4-4912-AF59-2094B2812653}"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255CE91-736B-4B42-86F8-EA7D458FBF04}" type="slidenum">
              <a:rPr lang="en-US" smtClean="0"/>
              <a:pPr>
                <a:defRPr/>
              </a:pPr>
              <a:t>‹#›</a:t>
            </a:fld>
            <a:endParaRPr lang="en-US"/>
          </a:p>
        </p:txBody>
      </p:sp>
    </p:spTree>
    <p:extLst>
      <p:ext uri="{BB962C8B-B14F-4D97-AF65-F5344CB8AC3E}">
        <p14:creationId xmlns:p14="http://schemas.microsoft.com/office/powerpoint/2010/main" val="1405825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F9848EF9-31D1-48D8-B652-10A3F923D97D}"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2F9BFFC-5B38-47A7-97CD-7A6D20DD96B6}" type="slidenum">
              <a:rPr lang="en-US" smtClean="0"/>
              <a:pPr>
                <a:defRPr/>
              </a:pPr>
              <a:t>‹#›</a:t>
            </a:fld>
            <a:endParaRPr lang="en-US"/>
          </a:p>
        </p:txBody>
      </p:sp>
    </p:spTree>
    <p:extLst>
      <p:ext uri="{BB962C8B-B14F-4D97-AF65-F5344CB8AC3E}">
        <p14:creationId xmlns:p14="http://schemas.microsoft.com/office/powerpoint/2010/main" val="470039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F8ABC410-65C2-40A0-A383-2783A5694B43}"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0C65966D-B50F-49A8-934C-42F9D758C9D5}" type="slidenum">
              <a:rPr lang="en-US" smtClean="0"/>
              <a:pPr>
                <a:defRPr/>
              </a:pPr>
              <a:t>‹#›</a:t>
            </a:fld>
            <a:endParaRPr lang="en-US"/>
          </a:p>
        </p:txBody>
      </p:sp>
    </p:spTree>
    <p:extLst>
      <p:ext uri="{BB962C8B-B14F-4D97-AF65-F5344CB8AC3E}">
        <p14:creationId xmlns:p14="http://schemas.microsoft.com/office/powerpoint/2010/main" val="4223481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28A153E3-2E4E-4B1D-87FD-9E47BD312B2B}" type="datetimeFigureOut">
              <a:rPr lang="en-US" smtClean="0"/>
              <a:pPr>
                <a:defRPr/>
              </a:pPr>
              <a:t>4/30/2021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F977EF49-1D7C-44D7-BA24-9D627A62D469}" type="slidenum">
              <a:rPr lang="en-US" smtClean="0"/>
              <a:pPr>
                <a:defRPr/>
              </a:pPr>
              <a:t>‹#›</a:t>
            </a:fld>
            <a:endParaRPr lang="en-US"/>
          </a:p>
        </p:txBody>
      </p:sp>
    </p:spTree>
    <p:extLst>
      <p:ext uri="{BB962C8B-B14F-4D97-AF65-F5344CB8AC3E}">
        <p14:creationId xmlns:p14="http://schemas.microsoft.com/office/powerpoint/2010/main" val="3879274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460CA8BF-652D-4706-9669-A504A93075FD}" type="datetimeFigureOut">
              <a:rPr lang="en-US" smtClean="0"/>
              <a:pPr>
                <a:defRPr/>
              </a:pPr>
              <a:t>4/30/2021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674F7412-4119-435A-8FA5-18F674658D16}" type="slidenum">
              <a:rPr lang="en-US" smtClean="0"/>
              <a:pPr>
                <a:defRPr/>
              </a:pPr>
              <a:t>‹#›</a:t>
            </a:fld>
            <a:endParaRPr lang="en-US"/>
          </a:p>
        </p:txBody>
      </p:sp>
    </p:spTree>
    <p:extLst>
      <p:ext uri="{BB962C8B-B14F-4D97-AF65-F5344CB8AC3E}">
        <p14:creationId xmlns:p14="http://schemas.microsoft.com/office/powerpoint/2010/main" val="3330535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42631D-5DF2-41F6-A28F-060856019EC5}" type="datetimeFigureOut">
              <a:rPr lang="en-US" smtClean="0"/>
              <a:pPr>
                <a:defRPr/>
              </a:pPr>
              <a:t>4/30/2021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03889D4C-91C8-470C-BF4B-841F1638192B}" type="slidenum">
              <a:rPr lang="en-US" smtClean="0"/>
              <a:pPr>
                <a:defRPr/>
              </a:pPr>
              <a:t>‹#›</a:t>
            </a:fld>
            <a:endParaRPr lang="en-US"/>
          </a:p>
        </p:txBody>
      </p:sp>
    </p:spTree>
    <p:extLst>
      <p:ext uri="{BB962C8B-B14F-4D97-AF65-F5344CB8AC3E}">
        <p14:creationId xmlns:p14="http://schemas.microsoft.com/office/powerpoint/2010/main" val="628897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568C56C-0DED-486A-B749-3C1F16954B29}"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57306D7-3BAE-4894-864C-321B24A1D786}" type="slidenum">
              <a:rPr lang="en-US" smtClean="0"/>
              <a:pPr>
                <a:defRPr/>
              </a:pPr>
              <a:t>‹#›</a:t>
            </a:fld>
            <a:endParaRPr lang="en-US"/>
          </a:p>
        </p:txBody>
      </p:sp>
    </p:spTree>
    <p:extLst>
      <p:ext uri="{BB962C8B-B14F-4D97-AF65-F5344CB8AC3E}">
        <p14:creationId xmlns:p14="http://schemas.microsoft.com/office/powerpoint/2010/main" val="2484809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27A0BBDD-F9B1-499D-9A49-8AE2D9F7530F}"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A6C4565-4CF5-47FE-A1CF-E1E7E1C6F317}" type="slidenum">
              <a:rPr lang="en-US" smtClean="0"/>
              <a:pPr>
                <a:defRPr/>
              </a:pPr>
              <a:t>‹#›</a:t>
            </a:fld>
            <a:endParaRPr lang="en-US"/>
          </a:p>
        </p:txBody>
      </p:sp>
    </p:spTree>
    <p:extLst>
      <p:ext uri="{BB962C8B-B14F-4D97-AF65-F5344CB8AC3E}">
        <p14:creationId xmlns:p14="http://schemas.microsoft.com/office/powerpoint/2010/main" val="2603122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6924FA6F-4D9E-46B1-8673-AA55E9772EA4}"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85A66CA-C8B7-4DB3-B9D4-95438EAE02E1}" type="slidenum">
              <a:rPr lang="en-US" smtClean="0"/>
              <a:pPr>
                <a:defRPr/>
              </a:pPr>
              <a:t>‹#›</a:t>
            </a:fld>
            <a:endParaRPr lang="en-US"/>
          </a:p>
        </p:txBody>
      </p:sp>
    </p:spTree>
    <p:extLst>
      <p:ext uri="{BB962C8B-B14F-4D97-AF65-F5344CB8AC3E}">
        <p14:creationId xmlns:p14="http://schemas.microsoft.com/office/powerpoint/2010/main" val="230893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1" y="1285875"/>
            <a:ext cx="4040188" cy="68580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8203" y="1295400"/>
            <a:ext cx="4041775" cy="68580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tr-TR" smtClean="0"/>
              <a:t>Asıl metin stillerini düzenlemek için tıklatın</a:t>
            </a:r>
          </a:p>
        </p:txBody>
      </p:sp>
      <p:sp>
        <p:nvSpPr>
          <p:cNvPr id="11" name="10 İçerik Yer Tutucusu"/>
          <p:cNvSpPr>
            <a:spLocks noGrp="1"/>
          </p:cNvSpPr>
          <p:nvPr>
            <p:ph sz="quarter" idx="2"/>
          </p:nvPr>
        </p:nvSpPr>
        <p:spPr>
          <a:xfrm>
            <a:off x="457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648200" y="2133600"/>
            <a:ext cx="40386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28A153E3-2E4E-4B1D-87FD-9E47BD312B2B}" type="datetimeFigureOut">
              <a:rPr lang="en-US"/>
              <a:pPr>
                <a:defRPr/>
              </a:pPr>
              <a:t>4/30/2021</a:t>
            </a:fld>
            <a:endParaRPr lang="en-US"/>
          </a:p>
        </p:txBody>
      </p:sp>
      <p:sp>
        <p:nvSpPr>
          <p:cNvPr id="8" name="2 Altbilgi Yer Tutucusu"/>
          <p:cNvSpPr>
            <a:spLocks noGrp="1"/>
          </p:cNvSpPr>
          <p:nvPr>
            <p:ph type="ftr" sz="quarter" idx="11"/>
          </p:nvPr>
        </p:nvSpPr>
        <p:spPr/>
        <p:txBody>
          <a:bodyPr/>
          <a:lstStyle>
            <a:lvl1pPr>
              <a:defRPr/>
            </a:lvl1pPr>
          </a:lstStyle>
          <a:p>
            <a:pPr>
              <a:defRPr/>
            </a:pPr>
            <a:endParaRPr lang="en-US"/>
          </a:p>
        </p:txBody>
      </p:sp>
      <p:sp>
        <p:nvSpPr>
          <p:cNvPr id="9" name="22 Slayt Numarası Yer Tutucusu"/>
          <p:cNvSpPr>
            <a:spLocks noGrp="1"/>
          </p:cNvSpPr>
          <p:nvPr>
            <p:ph type="sldNum" sz="quarter" idx="12"/>
          </p:nvPr>
        </p:nvSpPr>
        <p:spPr/>
        <p:txBody>
          <a:bodyPr/>
          <a:lstStyle>
            <a:lvl1pPr>
              <a:defRPr/>
            </a:lvl1pPr>
          </a:lstStyle>
          <a:p>
            <a:pPr>
              <a:defRPr/>
            </a:pPr>
            <a:fld id="{F977EF49-1D7C-44D7-BA24-9D627A62D469}" type="slidenum">
              <a:rPr lang="en-US"/>
              <a:pPr>
                <a:defRPr/>
              </a:pPr>
              <a:t>‹#›</a:t>
            </a:fld>
            <a:endParaRPr lang="en-US"/>
          </a:p>
        </p:txBody>
      </p:sp>
    </p:spTree>
    <p:extLst>
      <p:ext uri="{BB962C8B-B14F-4D97-AF65-F5344CB8AC3E}">
        <p14:creationId xmlns:p14="http://schemas.microsoft.com/office/powerpoint/2010/main" val="4124433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6924FA6F-4D9E-46B1-8673-AA55E9772EA4}"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85A66CA-C8B7-4DB3-B9D4-95438EAE02E1}"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2389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924FA6F-4D9E-46B1-8673-AA55E9772EA4}"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85A66CA-C8B7-4DB3-B9D4-95438EAE02E1}" type="slidenum">
              <a:rPr lang="en-US" smtClean="0"/>
              <a:pPr>
                <a:defRPr/>
              </a:pPr>
              <a:t>‹#›</a:t>
            </a:fld>
            <a:endParaRPr lang="en-US"/>
          </a:p>
        </p:txBody>
      </p:sp>
    </p:spTree>
    <p:extLst>
      <p:ext uri="{BB962C8B-B14F-4D97-AF65-F5344CB8AC3E}">
        <p14:creationId xmlns:p14="http://schemas.microsoft.com/office/powerpoint/2010/main" val="3587034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924FA6F-4D9E-46B1-8673-AA55E9772EA4}"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85A66CA-C8B7-4DB3-B9D4-95438EAE02E1}"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5789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924FA6F-4D9E-46B1-8673-AA55E9772EA4}" type="datetimeFigureOut">
              <a:rPr lang="en-US" smtClean="0"/>
              <a:pPr>
                <a:defRPr/>
              </a:pPr>
              <a:t>4/30/2021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85A66CA-C8B7-4DB3-B9D4-95438EAE02E1}" type="slidenum">
              <a:rPr lang="en-US" smtClean="0"/>
              <a:pPr>
                <a:defRPr/>
              </a:pPr>
              <a:t>‹#›</a:t>
            </a:fld>
            <a:endParaRPr lang="en-US"/>
          </a:p>
        </p:txBody>
      </p:sp>
    </p:spTree>
    <p:extLst>
      <p:ext uri="{BB962C8B-B14F-4D97-AF65-F5344CB8AC3E}">
        <p14:creationId xmlns:p14="http://schemas.microsoft.com/office/powerpoint/2010/main" val="2065106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771CEC0-1506-427A-9416-4EBBD422138E}"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EC95243-A925-4455-8635-FBDABE5600E2}" type="slidenum">
              <a:rPr lang="en-US" smtClean="0"/>
              <a:pPr>
                <a:defRPr/>
              </a:pPr>
              <a:t>‹#›</a:t>
            </a:fld>
            <a:endParaRPr lang="en-US"/>
          </a:p>
        </p:txBody>
      </p:sp>
    </p:spTree>
    <p:extLst>
      <p:ext uri="{BB962C8B-B14F-4D97-AF65-F5344CB8AC3E}">
        <p14:creationId xmlns:p14="http://schemas.microsoft.com/office/powerpoint/2010/main" val="812053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8AC2E3BE-7945-4EDC-93E0-CA403A0F3201}" type="datetimeFigureOut">
              <a:rPr lang="en-US" smtClean="0"/>
              <a:pPr>
                <a:defRPr/>
              </a:pPr>
              <a:t>4/30/2021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53FEDAC-F067-4C19-96F6-026D62FBDA5F}" type="slidenum">
              <a:rPr lang="en-US" smtClean="0"/>
              <a:pPr>
                <a:defRPr/>
              </a:pPr>
              <a:t>‹#›</a:t>
            </a:fld>
            <a:endParaRPr lang="en-US"/>
          </a:p>
        </p:txBody>
      </p:sp>
    </p:spTree>
    <p:extLst>
      <p:ext uri="{BB962C8B-B14F-4D97-AF65-F5344CB8AC3E}">
        <p14:creationId xmlns:p14="http://schemas.microsoft.com/office/powerpoint/2010/main" val="249156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5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1 Başlık"/>
          <p:cNvSpPr>
            <a:spLocks noGrp="1"/>
          </p:cNvSpPr>
          <p:nvPr>
            <p:ph type="title"/>
          </p:nvPr>
        </p:nvSpPr>
        <p:spPr>
          <a:xfrm>
            <a:off x="457200" y="228600"/>
            <a:ext cx="8229600" cy="914400"/>
          </a:xfrm>
        </p:spPr>
        <p:txBody>
          <a:bodyPr/>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lstStyle>
          <a:p>
            <a:pPr>
              <a:defRPr/>
            </a:pPr>
            <a:fld id="{460CA8BF-652D-4706-9669-A504A93075FD}" type="datetimeFigureOut">
              <a:rPr lang="en-US"/>
              <a:pPr>
                <a:defRPr/>
              </a:pPr>
              <a:t>4/30/2021</a:t>
            </a:fld>
            <a:endParaRPr lang="en-US"/>
          </a:p>
        </p:txBody>
      </p:sp>
      <p:sp>
        <p:nvSpPr>
          <p:cNvPr id="5" name="3 Altbilgi Yer Tutucusu"/>
          <p:cNvSpPr>
            <a:spLocks noGrp="1"/>
          </p:cNvSpPr>
          <p:nvPr>
            <p:ph type="ftr" sz="quarter" idx="11"/>
          </p:nvPr>
        </p:nvSpPr>
        <p:spPr/>
        <p:txBody>
          <a:bodyPr/>
          <a:lstStyle>
            <a:lvl1pPr>
              <a:defRPr/>
            </a:lvl1pPr>
          </a:lstStyle>
          <a:p>
            <a:pPr>
              <a:defRPr/>
            </a:pPr>
            <a:endParaRPr lang="en-US"/>
          </a:p>
        </p:txBody>
      </p:sp>
      <p:sp>
        <p:nvSpPr>
          <p:cNvPr id="6" name="4 Slayt Numarası Yer Tutucusu"/>
          <p:cNvSpPr>
            <a:spLocks noGrp="1"/>
          </p:cNvSpPr>
          <p:nvPr>
            <p:ph type="sldNum" sz="quarter" idx="12"/>
          </p:nvPr>
        </p:nvSpPr>
        <p:spPr/>
        <p:txBody>
          <a:bodyPr/>
          <a:lstStyle>
            <a:lvl1pPr>
              <a:defRPr/>
            </a:lvl1pPr>
          </a:lstStyle>
          <a:p>
            <a:pPr>
              <a:defRPr/>
            </a:pPr>
            <a:fld id="{674F7412-4119-435A-8FA5-18F674658D16}" type="slidenum">
              <a:rPr lang="en-US"/>
              <a:pPr>
                <a:defRPr/>
              </a:pPr>
              <a:t>‹#›</a:t>
            </a:fld>
            <a:endParaRPr lang="en-US"/>
          </a:p>
        </p:txBody>
      </p:sp>
    </p:spTree>
    <p:extLst>
      <p:ext uri="{BB962C8B-B14F-4D97-AF65-F5344CB8AC3E}">
        <p14:creationId xmlns:p14="http://schemas.microsoft.com/office/powerpoint/2010/main" val="14410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üz Bağlayıcı"/>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3" name="5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1 Veri Yer Tutucusu"/>
          <p:cNvSpPr>
            <a:spLocks noGrp="1"/>
          </p:cNvSpPr>
          <p:nvPr>
            <p:ph type="dt" sz="half" idx="10"/>
          </p:nvPr>
        </p:nvSpPr>
        <p:spPr/>
        <p:txBody>
          <a:bodyPr/>
          <a:lstStyle>
            <a:lvl1pPr>
              <a:defRPr/>
            </a:lvl1pPr>
          </a:lstStyle>
          <a:p>
            <a:pPr>
              <a:defRPr/>
            </a:pPr>
            <a:fld id="{CE42631D-5DF2-41F6-A28F-060856019EC5}" type="datetimeFigureOut">
              <a:rPr lang="en-US"/>
              <a:pPr>
                <a:defRPr/>
              </a:pPr>
              <a:t>4/30/2021</a:t>
            </a:fld>
            <a:endParaRPr lang="en-US"/>
          </a:p>
        </p:txBody>
      </p:sp>
      <p:sp>
        <p:nvSpPr>
          <p:cNvPr id="5" name="2 Altbilgi Yer Tutucusu"/>
          <p:cNvSpPr>
            <a:spLocks noGrp="1"/>
          </p:cNvSpPr>
          <p:nvPr>
            <p:ph type="ftr" sz="quarter" idx="11"/>
          </p:nvPr>
        </p:nvSpPr>
        <p:spPr/>
        <p:txBody>
          <a:bodyPr/>
          <a:lstStyle>
            <a:lvl1pPr>
              <a:defRPr/>
            </a:lvl1pPr>
          </a:lstStyle>
          <a:p>
            <a:pPr>
              <a:defRPr/>
            </a:pPr>
            <a:endParaRPr lang="en-US"/>
          </a:p>
        </p:txBody>
      </p:sp>
      <p:sp>
        <p:nvSpPr>
          <p:cNvPr id="6" name="3 Slayt Numarası Yer Tutucusu"/>
          <p:cNvSpPr>
            <a:spLocks noGrp="1"/>
          </p:cNvSpPr>
          <p:nvPr>
            <p:ph type="sldNum" sz="quarter" idx="12"/>
          </p:nvPr>
        </p:nvSpPr>
        <p:spPr/>
        <p:txBody>
          <a:bodyPr/>
          <a:lstStyle>
            <a:lvl1pPr>
              <a:defRPr/>
            </a:lvl1pPr>
          </a:lstStyle>
          <a:p>
            <a:pPr>
              <a:defRPr/>
            </a:pPr>
            <a:fld id="{03889D4C-91C8-470C-BF4B-841F1638192B}" type="slidenum">
              <a:rPr lang="en-US"/>
              <a:pPr>
                <a:defRPr/>
              </a:pPr>
              <a:t>‹#›</a:t>
            </a:fld>
            <a:endParaRPr lang="en-US"/>
          </a:p>
        </p:txBody>
      </p:sp>
    </p:spTree>
    <p:extLst>
      <p:ext uri="{BB962C8B-B14F-4D97-AF65-F5344CB8AC3E}">
        <p14:creationId xmlns:p14="http://schemas.microsoft.com/office/powerpoint/2010/main" val="288401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6" name="9 Düz Bağlayıcı"/>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7" name="8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1 Başlık"/>
          <p:cNvSpPr>
            <a:spLocks noGrp="1"/>
          </p:cNvSpPr>
          <p:nvPr>
            <p:ph type="title"/>
          </p:nvPr>
        </p:nvSpPr>
        <p:spPr>
          <a:xfrm>
            <a:off x="6324600" y="304800"/>
            <a:ext cx="2514600" cy="838200"/>
          </a:xfrm>
        </p:spPr>
        <p:txBody>
          <a:bodyPr>
            <a:noAutofit/>
          </a:bodyPr>
          <a:lstStyle>
            <a:lvl1pPr algn="l">
              <a:buNone/>
              <a:defRPr sz="1500" b="1">
                <a:solidFill>
                  <a:schemeClr val="tx2"/>
                </a:solidFill>
                <a:latin typeface="+mn-lt"/>
                <a:ea typeface="+mn-ea"/>
                <a:cs typeface="+mn-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324600" y="1219203"/>
            <a:ext cx="25146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a:r>
              <a:rPr lang="tr-TR" smtClean="0"/>
              <a:t>Asıl metin stillerini düzenlemek için tıklatın</a:t>
            </a:r>
          </a:p>
        </p:txBody>
      </p:sp>
      <p:sp>
        <p:nvSpPr>
          <p:cNvPr id="12" name="11 İçerik Yer Tutucusu"/>
          <p:cNvSpPr>
            <a:spLocks noGrp="1"/>
          </p:cNvSpPr>
          <p:nvPr>
            <p:ph sz="quarter" idx="1"/>
          </p:nvPr>
        </p:nvSpPr>
        <p:spPr>
          <a:xfrm>
            <a:off x="304800" y="304800"/>
            <a:ext cx="57150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4 Veri Yer Tutucusu"/>
          <p:cNvSpPr>
            <a:spLocks noGrp="1"/>
          </p:cNvSpPr>
          <p:nvPr>
            <p:ph type="dt" sz="half" idx="10"/>
          </p:nvPr>
        </p:nvSpPr>
        <p:spPr/>
        <p:txBody>
          <a:bodyPr/>
          <a:lstStyle>
            <a:lvl1pPr>
              <a:defRPr/>
            </a:lvl1pPr>
          </a:lstStyle>
          <a:p>
            <a:pPr>
              <a:defRPr/>
            </a:pPr>
            <a:fld id="{C568C56C-0DED-486A-B749-3C1F16954B29}" type="datetimeFigureOut">
              <a:rPr lang="en-US"/>
              <a:pPr>
                <a:defRPr/>
              </a:pPr>
              <a:t>4/30/2021</a:t>
            </a:fld>
            <a:endParaRPr lang="en-US"/>
          </a:p>
        </p:txBody>
      </p:sp>
      <p:sp>
        <p:nvSpPr>
          <p:cNvPr id="9" name="5 Altbilgi Yer Tutucusu"/>
          <p:cNvSpPr>
            <a:spLocks noGrp="1"/>
          </p:cNvSpPr>
          <p:nvPr>
            <p:ph type="ftr" sz="quarter" idx="11"/>
          </p:nvPr>
        </p:nvSpPr>
        <p:spPr/>
        <p:txBody>
          <a:bodyPr/>
          <a:lstStyle>
            <a:lvl1pPr>
              <a:defRPr/>
            </a:lvl1pPr>
          </a:lstStyle>
          <a:p>
            <a:pPr>
              <a:defRPr/>
            </a:pPr>
            <a:endParaRPr lang="en-US"/>
          </a:p>
        </p:txBody>
      </p:sp>
      <p:sp>
        <p:nvSpPr>
          <p:cNvPr id="10" name="6 Slayt Numarası Yer Tutucusu"/>
          <p:cNvSpPr>
            <a:spLocks noGrp="1"/>
          </p:cNvSpPr>
          <p:nvPr>
            <p:ph type="sldNum" sz="quarter" idx="12"/>
          </p:nvPr>
        </p:nvSpPr>
        <p:spPr/>
        <p:txBody>
          <a:bodyPr/>
          <a:lstStyle>
            <a:lvl1pPr>
              <a:defRPr/>
            </a:lvl1pPr>
          </a:lstStyle>
          <a:p>
            <a:pPr>
              <a:defRPr/>
            </a:pPr>
            <a:fld id="{B57306D7-3BAE-4894-864C-321B24A1D786}" type="slidenum">
              <a:rPr lang="en-US"/>
              <a:pPr>
                <a:defRPr/>
              </a:pPr>
              <a:t>‹#›</a:t>
            </a:fld>
            <a:endParaRPr lang="en-US"/>
          </a:p>
        </p:txBody>
      </p:sp>
    </p:spTree>
    <p:extLst>
      <p:ext uri="{BB962C8B-B14F-4D97-AF65-F5344CB8AC3E}">
        <p14:creationId xmlns:p14="http://schemas.microsoft.com/office/powerpoint/2010/main" val="101256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6" name="8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9 Dikdörtgen"/>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1500" b="0">
                <a:solidFill>
                  <a:schemeClr val="tx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450"/>
              </a:spcBef>
              <a:buNone/>
              <a:defRPr sz="24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457200" y="1219201"/>
            <a:ext cx="8229600" cy="53340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lstStyle>
          <a:p>
            <a:pPr>
              <a:defRPr/>
            </a:pPr>
            <a:fld id="{27A0BBDD-F9B1-499D-9A49-8AE2D9F7530F}" type="datetimeFigureOut">
              <a:rPr lang="en-US"/>
              <a:pPr>
                <a:defRPr/>
              </a:pPr>
              <a:t>4/30/2021</a:t>
            </a:fld>
            <a:endParaRPr lang="en-US"/>
          </a:p>
        </p:txBody>
      </p:sp>
      <p:sp>
        <p:nvSpPr>
          <p:cNvPr id="9" name="5 Altbilgi Yer Tutucusu"/>
          <p:cNvSpPr>
            <a:spLocks noGrp="1"/>
          </p:cNvSpPr>
          <p:nvPr>
            <p:ph type="ftr" sz="quarter" idx="11"/>
          </p:nvPr>
        </p:nvSpPr>
        <p:spPr/>
        <p:txBody>
          <a:bodyPr/>
          <a:lstStyle>
            <a:lvl1pPr>
              <a:defRPr/>
            </a:lvl1pPr>
          </a:lstStyle>
          <a:p>
            <a:pPr>
              <a:defRPr/>
            </a:pPr>
            <a:endParaRPr lang="en-US"/>
          </a:p>
        </p:txBody>
      </p:sp>
      <p:sp>
        <p:nvSpPr>
          <p:cNvPr id="10" name="6 Slayt Numarası Yer Tutucusu"/>
          <p:cNvSpPr>
            <a:spLocks noGrp="1"/>
          </p:cNvSpPr>
          <p:nvPr>
            <p:ph type="sldNum" sz="quarter" idx="12"/>
          </p:nvPr>
        </p:nvSpPr>
        <p:spPr/>
        <p:txBody>
          <a:bodyPr/>
          <a:lstStyle>
            <a:lvl1pPr>
              <a:defRPr/>
            </a:lvl1pPr>
          </a:lstStyle>
          <a:p>
            <a:pPr>
              <a:defRPr/>
            </a:pPr>
            <a:fld id="{1A6C4565-4CF5-47FE-A1CF-E1E7E1C6F317}" type="slidenum">
              <a:rPr lang="en-US"/>
              <a:pPr>
                <a:defRPr/>
              </a:pPr>
              <a:t>‹#›</a:t>
            </a:fld>
            <a:endParaRPr lang="en-US"/>
          </a:p>
        </p:txBody>
      </p:sp>
    </p:spTree>
    <p:extLst>
      <p:ext uri="{BB962C8B-B14F-4D97-AF65-F5344CB8AC3E}">
        <p14:creationId xmlns:p14="http://schemas.microsoft.com/office/powerpoint/2010/main" val="14894150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3" name="12 Metin Yer Tutucusu"/>
          <p:cNvSpPr>
            <a:spLocks noGrp="1"/>
          </p:cNvSpPr>
          <p:nvPr>
            <p:ph type="body" idx="1"/>
          </p:nvPr>
        </p:nvSpPr>
        <p:spPr>
          <a:xfrm>
            <a:off x="457200" y="1219200"/>
            <a:ext cx="8229600" cy="4910138"/>
          </a:xfrm>
          <a:prstGeom prst="rect">
            <a:avLst/>
          </a:prstGeom>
        </p:spPr>
        <p:txBody>
          <a:bodyPr vert="horz">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4" name="13 Veri Yer Tutucusu"/>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050" smtClean="0">
                <a:solidFill>
                  <a:schemeClr val="tx2"/>
                </a:solidFill>
              </a:defRPr>
            </a:lvl1pPr>
          </a:lstStyle>
          <a:p>
            <a:pPr>
              <a:defRPr/>
            </a:pPr>
            <a:fld id="{6924FA6F-4D9E-46B1-8673-AA55E9772EA4}" type="datetimeFigureOut">
              <a:rPr lang="en-US"/>
              <a:pPr>
                <a:defRPr/>
              </a:pPr>
              <a:t>4/30/2021</a:t>
            </a:fld>
            <a:endParaRPr lang="en-US"/>
          </a:p>
        </p:txBody>
      </p:sp>
      <p:sp>
        <p:nvSpPr>
          <p:cNvPr id="3" name="2 Altbilgi Yer Tutucusu"/>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050">
                <a:solidFill>
                  <a:schemeClr val="tx2"/>
                </a:solidFill>
              </a:defRPr>
            </a:lvl1pPr>
          </a:lstStyle>
          <a:p>
            <a:pPr>
              <a:defRPr/>
            </a:pPr>
            <a:endParaRPr lang="en-US"/>
          </a:p>
        </p:txBody>
      </p:sp>
      <p:sp>
        <p:nvSpPr>
          <p:cNvPr id="23" name="22 Slayt Numarası Yer Tutucusu"/>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050" smtClean="0">
                <a:solidFill>
                  <a:schemeClr val="tx2"/>
                </a:solidFill>
              </a:defRPr>
            </a:lvl1pPr>
          </a:lstStyle>
          <a:p>
            <a:pPr>
              <a:defRPr/>
            </a:pPr>
            <a:fld id="{E85A66CA-C8B7-4DB3-B9D4-95438EAE02E1}" type="slidenum">
              <a:rPr lang="en-US"/>
              <a:pPr>
                <a:defRPr/>
              </a:pPr>
              <a:t>‹#›</a:t>
            </a:fld>
            <a:endParaRPr lang="en-US"/>
          </a:p>
        </p:txBody>
      </p:sp>
      <p:sp>
        <p:nvSpPr>
          <p:cNvPr id="1031" name="27 Düz Bağlayıcı"/>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1032" name="28 Düz Bağlayıcı"/>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endParaRPr lang="tr-TR"/>
          </a:p>
        </p:txBody>
      </p:sp>
      <p:sp>
        <p:nvSpPr>
          <p:cNvPr id="10" name="9 İkizkenar Üçgen"/>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14" r:id="rId2"/>
    <p:sldLayoutId id="2147483742" r:id="rId3"/>
    <p:sldLayoutId id="2147483715" r:id="rId4"/>
    <p:sldLayoutId id="2147483716" r:id="rId5"/>
    <p:sldLayoutId id="2147483743" r:id="rId6"/>
    <p:sldLayoutId id="2147483744" r:id="rId7"/>
    <p:sldLayoutId id="2147483745" r:id="rId8"/>
    <p:sldLayoutId id="2147483746" r:id="rId9"/>
    <p:sldLayoutId id="2147483717" r:id="rId10"/>
    <p:sldLayoutId id="2147483747" r:id="rId11"/>
  </p:sldLayoutIdLst>
  <p:txStyles>
    <p:titleStyle>
      <a:lvl1pPr algn="l" rtl="0" fontAlgn="base">
        <a:spcBef>
          <a:spcPct val="0"/>
        </a:spcBef>
        <a:spcAft>
          <a:spcPct val="0"/>
        </a:spcAft>
        <a:defRPr sz="2400" kern="1200">
          <a:solidFill>
            <a:schemeClr val="tx2"/>
          </a:solidFill>
          <a:latin typeface="+mj-lt"/>
          <a:ea typeface="+mj-ea"/>
          <a:cs typeface="+mj-cs"/>
        </a:defRPr>
      </a:lvl1pPr>
      <a:lvl2pPr algn="l" rtl="0" fontAlgn="base">
        <a:spcBef>
          <a:spcPct val="0"/>
        </a:spcBef>
        <a:spcAft>
          <a:spcPct val="0"/>
        </a:spcAft>
        <a:defRPr sz="2400">
          <a:solidFill>
            <a:schemeClr val="tx2"/>
          </a:solidFill>
          <a:latin typeface="Bookman Old Style" panose="02050604050505020204" pitchFamily="18" charset="0"/>
        </a:defRPr>
      </a:lvl2pPr>
      <a:lvl3pPr algn="l" rtl="0" fontAlgn="base">
        <a:spcBef>
          <a:spcPct val="0"/>
        </a:spcBef>
        <a:spcAft>
          <a:spcPct val="0"/>
        </a:spcAft>
        <a:defRPr sz="2400">
          <a:solidFill>
            <a:schemeClr val="tx2"/>
          </a:solidFill>
          <a:latin typeface="Bookman Old Style" panose="02050604050505020204" pitchFamily="18" charset="0"/>
        </a:defRPr>
      </a:lvl3pPr>
      <a:lvl4pPr algn="l" rtl="0" fontAlgn="base">
        <a:spcBef>
          <a:spcPct val="0"/>
        </a:spcBef>
        <a:spcAft>
          <a:spcPct val="0"/>
        </a:spcAft>
        <a:defRPr sz="2400">
          <a:solidFill>
            <a:schemeClr val="tx2"/>
          </a:solidFill>
          <a:latin typeface="Bookman Old Style" panose="02050604050505020204" pitchFamily="18" charset="0"/>
        </a:defRPr>
      </a:lvl4pPr>
      <a:lvl5pPr algn="l" rtl="0" fontAlgn="base">
        <a:spcBef>
          <a:spcPct val="0"/>
        </a:spcBef>
        <a:spcAft>
          <a:spcPct val="0"/>
        </a:spcAft>
        <a:defRPr sz="2400">
          <a:solidFill>
            <a:schemeClr val="tx2"/>
          </a:solidFill>
          <a:latin typeface="Bookman Old Style" panose="02050604050505020204" pitchFamily="18" charset="0"/>
        </a:defRPr>
      </a:lvl5pPr>
      <a:lvl6pPr marL="457200" algn="l" rtl="0" fontAlgn="base">
        <a:spcBef>
          <a:spcPct val="0"/>
        </a:spcBef>
        <a:spcAft>
          <a:spcPct val="0"/>
        </a:spcAft>
        <a:defRPr sz="2400">
          <a:solidFill>
            <a:schemeClr val="tx2"/>
          </a:solidFill>
          <a:latin typeface="Bookman Old Style" panose="02050604050505020204" pitchFamily="18" charset="0"/>
        </a:defRPr>
      </a:lvl6pPr>
      <a:lvl7pPr marL="914400" algn="l" rtl="0" fontAlgn="base">
        <a:spcBef>
          <a:spcPct val="0"/>
        </a:spcBef>
        <a:spcAft>
          <a:spcPct val="0"/>
        </a:spcAft>
        <a:defRPr sz="2400">
          <a:solidFill>
            <a:schemeClr val="tx2"/>
          </a:solidFill>
          <a:latin typeface="Bookman Old Style" panose="02050604050505020204" pitchFamily="18" charset="0"/>
        </a:defRPr>
      </a:lvl7pPr>
      <a:lvl8pPr marL="1371600" algn="l" rtl="0" fontAlgn="base">
        <a:spcBef>
          <a:spcPct val="0"/>
        </a:spcBef>
        <a:spcAft>
          <a:spcPct val="0"/>
        </a:spcAft>
        <a:defRPr sz="2400">
          <a:solidFill>
            <a:schemeClr val="tx2"/>
          </a:solidFill>
          <a:latin typeface="Bookman Old Style" panose="02050604050505020204" pitchFamily="18" charset="0"/>
        </a:defRPr>
      </a:lvl8pPr>
      <a:lvl9pPr marL="1828800" algn="l" rtl="0" fontAlgn="base">
        <a:spcBef>
          <a:spcPct val="0"/>
        </a:spcBef>
        <a:spcAft>
          <a:spcPct val="0"/>
        </a:spcAft>
        <a:defRPr sz="2400">
          <a:solidFill>
            <a:schemeClr val="tx2"/>
          </a:solidFill>
          <a:latin typeface="Bookman Old Style" panose="02050604050505020204" pitchFamily="18" charset="0"/>
        </a:defRPr>
      </a:lvl9pPr>
    </p:titleStyle>
    <p:bodyStyle>
      <a:lvl1pPr marL="204788" indent="-204788" algn="l" rtl="0" fontAlgn="base">
        <a:spcBef>
          <a:spcPts val="450"/>
        </a:spcBef>
        <a:spcAft>
          <a:spcPct val="0"/>
        </a:spcAft>
        <a:buClr>
          <a:schemeClr val="accent1"/>
        </a:buClr>
        <a:buSzPct val="76000"/>
        <a:buFont typeface="Wingdings 3" panose="05040102010807070707" pitchFamily="18" charset="2"/>
        <a:buChar char=""/>
        <a:defRPr sz="1900" kern="1200">
          <a:solidFill>
            <a:schemeClr val="tx1"/>
          </a:solidFill>
          <a:latin typeface="+mn-lt"/>
          <a:ea typeface="+mn-ea"/>
          <a:cs typeface="+mn-cs"/>
        </a:defRPr>
      </a:lvl1pPr>
      <a:lvl2pPr marL="411163" indent="-204788" algn="l" rtl="0" fontAlgn="base">
        <a:spcBef>
          <a:spcPts val="375"/>
        </a:spcBef>
        <a:spcAft>
          <a:spcPct val="0"/>
        </a:spcAft>
        <a:buClr>
          <a:schemeClr val="accent2"/>
        </a:buClr>
        <a:buSzPct val="76000"/>
        <a:buFont typeface="Wingdings 3" panose="05040102010807070707" pitchFamily="18" charset="2"/>
        <a:buChar char=""/>
        <a:defRPr sz="1700" kern="1200">
          <a:solidFill>
            <a:schemeClr val="tx2"/>
          </a:solidFill>
          <a:latin typeface="+mn-lt"/>
          <a:ea typeface="+mn-ea"/>
          <a:cs typeface="+mn-cs"/>
        </a:defRPr>
      </a:lvl2pPr>
      <a:lvl3pPr marL="615950" indent="-171450" algn="l" rtl="0" fontAlgn="base">
        <a:spcBef>
          <a:spcPts val="375"/>
        </a:spcBef>
        <a:spcAft>
          <a:spcPct val="0"/>
        </a:spcAft>
        <a:buClr>
          <a:srgbClr val="BCBCBC"/>
        </a:buClr>
        <a:buSzPct val="76000"/>
        <a:buFont typeface="Wingdings 3" panose="05040102010807070707" pitchFamily="18" charset="2"/>
        <a:buChar char=""/>
        <a:defRPr sz="1500" kern="1200">
          <a:solidFill>
            <a:schemeClr val="tx1"/>
          </a:solidFill>
          <a:latin typeface="+mn-lt"/>
          <a:ea typeface="+mn-ea"/>
          <a:cs typeface="+mn-cs"/>
        </a:defRPr>
      </a:lvl3pPr>
      <a:lvl4pPr marL="822325" indent="-171450" algn="l" rtl="0" fontAlgn="base">
        <a:spcBef>
          <a:spcPts val="300"/>
        </a:spcBef>
        <a:spcAft>
          <a:spcPct val="0"/>
        </a:spcAft>
        <a:buClr>
          <a:srgbClr val="8BA2B4"/>
        </a:buClr>
        <a:buSzPct val="70000"/>
        <a:buFont typeface="Wingdings" panose="05000000000000000000" pitchFamily="2" charset="2"/>
        <a:buChar char=""/>
        <a:defRPr sz="1300" kern="1200">
          <a:solidFill>
            <a:schemeClr val="tx1"/>
          </a:solidFill>
          <a:latin typeface="+mn-lt"/>
          <a:ea typeface="+mn-ea"/>
          <a:cs typeface="+mn-cs"/>
        </a:defRPr>
      </a:lvl4pPr>
      <a:lvl5pPr marL="1028700" indent="-171450" algn="l" rtl="0" fontAlgn="base">
        <a:spcBef>
          <a:spcPts val="225"/>
        </a:spcBef>
        <a:spcAft>
          <a:spcPct val="0"/>
        </a:spcAft>
        <a:buClr>
          <a:schemeClr val="accent2"/>
        </a:buClr>
        <a:buSzPct val="70000"/>
        <a:buFont typeface="Wingdings" panose="05000000000000000000" pitchFamily="2" charset="2"/>
        <a:buChar char=""/>
        <a:defRPr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smtClean="0">
                <a:solidFill>
                  <a:srgbClr val="464653"/>
                </a:solidFill>
              </a:defRPr>
            </a:lvl1pPr>
          </a:lstStyle>
          <a:p>
            <a:pPr>
              <a:defRPr/>
            </a:pPr>
            <a:fld id="{1C7DF7D7-F9C1-412F-B403-09D1A73AF7E0}" type="datetimeFigureOut">
              <a:rPr lang="tr-TR"/>
              <a:pPr>
                <a:defRPr/>
              </a:pPr>
              <a:t>30.04.2021</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rgbClr val="464653"/>
                </a:solidFill>
              </a:defRPr>
            </a:lvl1pPr>
          </a:lstStyle>
          <a:p>
            <a:pPr>
              <a:defRPr/>
            </a:pPr>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smtClean="0">
                <a:solidFill>
                  <a:srgbClr val="464653"/>
                </a:solidFill>
              </a:defRPr>
            </a:lvl1pPr>
          </a:lstStyle>
          <a:p>
            <a:pPr>
              <a:defRPr/>
            </a:pPr>
            <a:fld id="{97033260-0218-4323-84AE-43134C22AB5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48" r:id="rId3"/>
    <p:sldLayoutId id="2147483720" r:id="rId4"/>
    <p:sldLayoutId id="2147483721" r:id="rId5"/>
    <p:sldLayoutId id="2147483722" r:id="rId6"/>
    <p:sldLayoutId id="2147483723" r:id="rId7"/>
    <p:sldLayoutId id="2147483724" r:id="rId8"/>
    <p:sldLayoutId id="2147483749" r:id="rId9"/>
    <p:sldLayoutId id="2147483725" r:id="rId10"/>
    <p:sldLayoutId id="2147483726"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076"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hangingPunct="1">
              <a:defRPr sz="1000" b="0" i="0" smtClean="0">
                <a:solidFill>
                  <a:schemeClr val="bg2">
                    <a:lumMod val="50000"/>
                  </a:schemeClr>
                </a:solidFill>
                <a:effectLst/>
                <a:latin typeface="+mn-lt"/>
              </a:defRPr>
            </a:lvl1pPr>
          </a:lstStyle>
          <a:p>
            <a:pPr>
              <a:defRPr/>
            </a:pPr>
            <a:fld id="{94059B61-90CE-4113-AB07-1BE80B19A422}" type="datetimeFigureOut">
              <a:rPr lang="en-US"/>
              <a:pPr>
                <a:defRPr/>
              </a:pPr>
              <a:t>4/30/2021</a:t>
            </a:fld>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hangingPunct="1">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hangingPunct="1">
              <a:defRPr sz="2800" b="0" i="0" smtClean="0">
                <a:solidFill>
                  <a:schemeClr val="bg2">
                    <a:lumMod val="50000"/>
                  </a:schemeClr>
                </a:solidFill>
                <a:effectLst/>
                <a:latin typeface="+mn-lt"/>
              </a:defRPr>
            </a:lvl1pPr>
          </a:lstStyle>
          <a:p>
            <a:pPr>
              <a:defRPr/>
            </a:pPr>
            <a:fld id="{3EBD383D-E3CF-4CD9-BD8F-BFABE9EFA2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0"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51" r:id="rId12"/>
    <p:sldLayoutId id="2147483737" r:id="rId13"/>
    <p:sldLayoutId id="2147483752" r:id="rId14"/>
    <p:sldLayoutId id="2147483738" r:id="rId15"/>
    <p:sldLayoutId id="2147483739" r:id="rId16"/>
    <p:sldLayoutId id="2147483740" r:id="rId17"/>
  </p:sldLayoutIdLst>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entury Gothic"/>
        </a:defRPr>
      </a:lvl2pPr>
      <a:lvl3pPr algn="l" defTabSz="457200" rtl="0" fontAlgn="base">
        <a:spcBef>
          <a:spcPct val="0"/>
        </a:spcBef>
        <a:spcAft>
          <a:spcPct val="0"/>
        </a:spcAft>
        <a:defRPr sz="3200">
          <a:solidFill>
            <a:schemeClr val="tx1"/>
          </a:solidFill>
          <a:latin typeface="Century Gothic"/>
        </a:defRPr>
      </a:lvl3pPr>
      <a:lvl4pPr algn="l" defTabSz="457200" rtl="0" fontAlgn="base">
        <a:spcBef>
          <a:spcPct val="0"/>
        </a:spcBef>
        <a:spcAft>
          <a:spcPct val="0"/>
        </a:spcAft>
        <a:defRPr sz="3200">
          <a:solidFill>
            <a:schemeClr val="tx1"/>
          </a:solidFill>
          <a:latin typeface="Century Gothic"/>
        </a:defRPr>
      </a:lvl4pPr>
      <a:lvl5pPr algn="l" defTabSz="457200" rtl="0" fontAlgn="base">
        <a:spcBef>
          <a:spcPct val="0"/>
        </a:spcBef>
        <a:spcAft>
          <a:spcPct val="0"/>
        </a:spcAft>
        <a:defRPr sz="3200">
          <a:solidFill>
            <a:schemeClr val="tx1"/>
          </a:solidFill>
          <a:latin typeface="Century Gothi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24FA6F-4D9E-46B1-8673-AA55E9772EA4}" type="datetimeFigureOut">
              <a:rPr lang="en-US" smtClean="0"/>
              <a:pPr>
                <a:defRPr/>
              </a:pPr>
              <a:t>4/30/2021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E85A66CA-C8B7-4DB3-B9D4-95438EAE02E1}" type="slidenum">
              <a:rPr lang="en-US" smtClean="0"/>
              <a:pPr>
                <a:defRPr/>
              </a:pPr>
              <a:t>‹#›</a:t>
            </a:fld>
            <a:endParaRPr lang="en-US"/>
          </a:p>
        </p:txBody>
      </p:sp>
    </p:spTree>
    <p:extLst>
      <p:ext uri="{BB962C8B-B14F-4D97-AF65-F5344CB8AC3E}">
        <p14:creationId xmlns:p14="http://schemas.microsoft.com/office/powerpoint/2010/main" val="24338640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tr-TR" smtClean="0"/>
              <a:t>Induced Pluripotent Stem Cells (iPS)</a:t>
            </a:r>
            <a:endParaRPr lang="en-US" smtClean="0"/>
          </a:p>
        </p:txBody>
      </p:sp>
      <p:sp>
        <p:nvSpPr>
          <p:cNvPr id="2" name="Alt Başlık 1"/>
          <p:cNvSpPr>
            <a:spLocks noGrp="1"/>
          </p:cNvSpPr>
          <p:nvPr>
            <p:ph type="subTitle" idx="1"/>
          </p:nvPr>
        </p:nvSpPr>
        <p:spPr/>
        <p:txBody>
          <a:bodyPr/>
          <a:lstStyle/>
          <a:p>
            <a:pPr fontAlgn="auto">
              <a:spcAft>
                <a:spcPts val="0"/>
              </a:spcAft>
              <a:buFont typeface="Wingdings 3"/>
              <a:buNone/>
              <a:defRPr/>
            </a:pPr>
            <a:r>
              <a:rPr lang="tr-TR" dirty="0" smtClean="0"/>
              <a:t>Week-7</a:t>
            </a: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2786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7576" y="764704"/>
            <a:ext cx="3429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4"/>
          <p:cNvCxnSpPr/>
          <p:nvPr/>
        </p:nvCxnSpPr>
        <p:spPr>
          <a:xfrm>
            <a:off x="3684514" y="1979141"/>
            <a:ext cx="150018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Generation</a:t>
            </a:r>
            <a:r>
              <a:rPr lang="tr-TR" dirty="0" smtClean="0"/>
              <a:t> of </a:t>
            </a:r>
            <a:r>
              <a:rPr lang="tr-TR" dirty="0" err="1" smtClean="0"/>
              <a:t>iPS</a:t>
            </a:r>
            <a:r>
              <a:rPr lang="tr-TR" dirty="0" smtClean="0"/>
              <a:t> </a:t>
            </a:r>
            <a:r>
              <a:rPr lang="tr-TR" dirty="0" err="1" smtClean="0"/>
              <a:t>cells</a:t>
            </a:r>
            <a:r>
              <a:rPr lang="tr-TR" dirty="0" smtClean="0"/>
              <a:t> </a:t>
            </a:r>
            <a:r>
              <a:rPr lang="tr-TR" dirty="0" err="1" smtClean="0"/>
              <a:t>without</a:t>
            </a:r>
            <a:r>
              <a:rPr lang="tr-TR" dirty="0" smtClean="0"/>
              <a:t> </a:t>
            </a:r>
            <a:r>
              <a:rPr lang="tr-TR" dirty="0" err="1" smtClean="0"/>
              <a:t>viral</a:t>
            </a:r>
            <a:r>
              <a:rPr lang="tr-TR" dirty="0" smtClean="0"/>
              <a:t> </a:t>
            </a:r>
            <a:r>
              <a:rPr lang="tr-TR" dirty="0" err="1" smtClean="0"/>
              <a:t>vectors</a:t>
            </a:r>
            <a:r>
              <a:rPr lang="tr-TR" dirty="0" smtClean="0"/>
              <a:t> </a:t>
            </a:r>
            <a:r>
              <a:rPr lang="tr-TR" dirty="0" err="1" smtClean="0"/>
              <a:t>and</a:t>
            </a:r>
            <a:r>
              <a:rPr lang="tr-TR" dirty="0" smtClean="0"/>
              <a:t> </a:t>
            </a:r>
            <a:r>
              <a:rPr lang="tr-TR" dirty="0" err="1" smtClean="0"/>
              <a:t>non</a:t>
            </a:r>
            <a:r>
              <a:rPr lang="tr-TR" dirty="0" smtClean="0"/>
              <a:t>-</a:t>
            </a:r>
            <a:r>
              <a:rPr lang="tr-TR" dirty="0" err="1" smtClean="0"/>
              <a:t>integrating</a:t>
            </a:r>
            <a:r>
              <a:rPr lang="tr-TR" dirty="0" smtClean="0"/>
              <a:t> </a:t>
            </a:r>
            <a:r>
              <a:rPr lang="tr-TR" dirty="0" err="1" smtClean="0"/>
              <a:t>systems</a:t>
            </a:r>
            <a:endParaRPr lang="tr-TR" dirty="0"/>
          </a:p>
        </p:txBody>
      </p:sp>
      <p:sp>
        <p:nvSpPr>
          <p:cNvPr id="3" name="2 İçerik Yer Tutucusu"/>
          <p:cNvSpPr>
            <a:spLocks noGrp="1"/>
          </p:cNvSpPr>
          <p:nvPr>
            <p:ph sz="quarter" idx="1"/>
          </p:nvPr>
        </p:nvSpPr>
        <p:spPr/>
        <p:txBody>
          <a:bodyPr>
            <a:normAutofit/>
          </a:bodyPr>
          <a:lstStyle/>
          <a:p>
            <a:r>
              <a:rPr lang="tr-TR" dirty="0" smtClean="0"/>
              <a:t>R</a:t>
            </a:r>
            <a:r>
              <a:rPr lang="en-US" dirty="0" err="1" smtClean="0"/>
              <a:t>etroviral</a:t>
            </a:r>
            <a:r>
              <a:rPr lang="tr-TR" dirty="0" smtClean="0"/>
              <a:t> </a:t>
            </a:r>
            <a:r>
              <a:rPr lang="en-US" dirty="0" smtClean="0"/>
              <a:t>integration of the other transcription</a:t>
            </a:r>
            <a:r>
              <a:rPr lang="tr-TR" dirty="0" smtClean="0"/>
              <a:t> </a:t>
            </a:r>
            <a:r>
              <a:rPr lang="en-US" dirty="0" smtClean="0"/>
              <a:t>factors may activate or inactivate host genes,</a:t>
            </a:r>
            <a:r>
              <a:rPr lang="tr-TR" dirty="0" smtClean="0"/>
              <a:t> </a:t>
            </a:r>
            <a:r>
              <a:rPr lang="en-US" dirty="0" smtClean="0"/>
              <a:t>resulting </a:t>
            </a:r>
            <a:r>
              <a:rPr lang="en-US" dirty="0" err="1" smtClean="0"/>
              <a:t>i</a:t>
            </a:r>
            <a:r>
              <a:rPr lang="tr-TR" dirty="0" smtClean="0"/>
              <a:t>n </a:t>
            </a:r>
            <a:r>
              <a:rPr lang="en-US" b="1" dirty="0" err="1" smtClean="0"/>
              <a:t>tumorigenicity</a:t>
            </a:r>
            <a:r>
              <a:rPr lang="en-US" dirty="0" smtClean="0"/>
              <a:t>, as was the case in</a:t>
            </a:r>
            <a:r>
              <a:rPr lang="tr-TR" dirty="0" smtClean="0"/>
              <a:t> </a:t>
            </a:r>
            <a:r>
              <a:rPr lang="en-US" dirty="0" smtClean="0"/>
              <a:t>some patients who underwent gene therapy</a:t>
            </a:r>
            <a:r>
              <a:rPr lang="tr-TR" dirty="0" smtClean="0"/>
              <a:t>. </a:t>
            </a:r>
            <a:r>
              <a:rPr lang="tr-TR" dirty="0" err="1" smtClean="0"/>
              <a:t>Moreover</a:t>
            </a:r>
            <a:r>
              <a:rPr lang="tr-TR" dirty="0" smtClean="0"/>
              <a:t>, a </a:t>
            </a:r>
            <a:r>
              <a:rPr lang="tr-TR" dirty="0" err="1" smtClean="0"/>
              <a:t>major</a:t>
            </a:r>
            <a:r>
              <a:rPr lang="tr-TR" dirty="0" smtClean="0"/>
              <a:t> </a:t>
            </a:r>
            <a:r>
              <a:rPr lang="tr-TR" dirty="0" err="1" smtClean="0"/>
              <a:t>limitation</a:t>
            </a:r>
            <a:r>
              <a:rPr lang="tr-TR" dirty="0" smtClean="0"/>
              <a:t> of </a:t>
            </a:r>
            <a:r>
              <a:rPr lang="tr-TR" dirty="0" err="1" smtClean="0"/>
              <a:t>this</a:t>
            </a:r>
            <a:r>
              <a:rPr lang="tr-TR" dirty="0" smtClean="0"/>
              <a:t> </a:t>
            </a:r>
            <a:r>
              <a:rPr lang="tr-TR" dirty="0" err="1" smtClean="0"/>
              <a:t>technology</a:t>
            </a:r>
            <a:r>
              <a:rPr lang="tr-TR" dirty="0" smtClean="0"/>
              <a:t> is </a:t>
            </a:r>
            <a:r>
              <a:rPr lang="tr-TR" dirty="0" err="1" smtClean="0"/>
              <a:t>use</a:t>
            </a:r>
            <a:r>
              <a:rPr lang="tr-TR" dirty="0" smtClean="0"/>
              <a:t> of </a:t>
            </a:r>
            <a:r>
              <a:rPr lang="tr-TR" dirty="0" err="1" smtClean="0"/>
              <a:t>viruses</a:t>
            </a:r>
            <a:r>
              <a:rPr lang="tr-TR" dirty="0" smtClean="0"/>
              <a:t> </a:t>
            </a:r>
            <a:r>
              <a:rPr lang="tr-TR" dirty="0" err="1" smtClean="0"/>
              <a:t>that</a:t>
            </a:r>
            <a:r>
              <a:rPr lang="tr-TR" dirty="0" smtClean="0"/>
              <a:t> </a:t>
            </a:r>
            <a:r>
              <a:rPr lang="tr-TR" dirty="0" err="1" smtClean="0"/>
              <a:t>integrate</a:t>
            </a:r>
            <a:r>
              <a:rPr lang="tr-TR" dirty="0" smtClean="0"/>
              <a:t> </a:t>
            </a:r>
            <a:r>
              <a:rPr lang="tr-TR" dirty="0" err="1" smtClean="0"/>
              <a:t>into</a:t>
            </a:r>
            <a:r>
              <a:rPr lang="tr-TR" dirty="0" smtClean="0"/>
              <a:t> </a:t>
            </a:r>
            <a:r>
              <a:rPr lang="tr-TR" dirty="0" err="1" smtClean="0"/>
              <a:t>the</a:t>
            </a:r>
            <a:r>
              <a:rPr lang="tr-TR" dirty="0" smtClean="0"/>
              <a:t> </a:t>
            </a:r>
            <a:r>
              <a:rPr lang="tr-TR" dirty="0" err="1" smtClean="0"/>
              <a:t>genome</a:t>
            </a:r>
            <a:r>
              <a:rPr lang="tr-TR" dirty="0" smtClean="0"/>
              <a:t> </a:t>
            </a:r>
            <a:r>
              <a:rPr lang="tr-TR" dirty="0" err="1" smtClean="0"/>
              <a:t>and</a:t>
            </a:r>
            <a:r>
              <a:rPr lang="tr-TR" dirty="0" smtClean="0"/>
              <a:t> </a:t>
            </a:r>
            <a:r>
              <a:rPr lang="tr-TR" dirty="0" err="1" smtClean="0"/>
              <a:t>are</a:t>
            </a:r>
            <a:r>
              <a:rPr lang="tr-TR" dirty="0" smtClean="0"/>
              <a:t> </a:t>
            </a:r>
            <a:r>
              <a:rPr lang="tr-TR" dirty="0" err="1" smtClean="0"/>
              <a:t>associated</a:t>
            </a:r>
            <a:r>
              <a:rPr lang="tr-TR" dirty="0" smtClean="0"/>
              <a:t> </a:t>
            </a:r>
            <a:r>
              <a:rPr lang="tr-TR" dirty="0" err="1" smtClean="0"/>
              <a:t>with</a:t>
            </a:r>
            <a:r>
              <a:rPr lang="tr-TR" dirty="0" smtClean="0"/>
              <a:t> </a:t>
            </a:r>
            <a:r>
              <a:rPr lang="tr-TR" dirty="0" err="1" smtClean="0"/>
              <a:t>the</a:t>
            </a:r>
            <a:r>
              <a:rPr lang="tr-TR" dirty="0" smtClean="0"/>
              <a:t> risk of </a:t>
            </a:r>
            <a:r>
              <a:rPr lang="tr-TR" dirty="0" err="1" smtClean="0"/>
              <a:t>tumor</a:t>
            </a:r>
            <a:r>
              <a:rPr lang="tr-TR" dirty="0" smtClean="0"/>
              <a:t> </a:t>
            </a:r>
            <a:r>
              <a:rPr lang="tr-TR" dirty="0" err="1" smtClean="0"/>
              <a:t>formation</a:t>
            </a:r>
            <a:r>
              <a:rPr lang="tr-TR" dirty="0" smtClean="0"/>
              <a:t> </a:t>
            </a:r>
            <a:r>
              <a:rPr lang="tr-TR" dirty="0" err="1" smtClean="0"/>
              <a:t>due</a:t>
            </a:r>
            <a:r>
              <a:rPr lang="tr-TR" dirty="0" smtClean="0"/>
              <a:t> </a:t>
            </a:r>
            <a:r>
              <a:rPr lang="tr-TR" dirty="0" err="1" smtClean="0"/>
              <a:t>to</a:t>
            </a:r>
            <a:r>
              <a:rPr lang="tr-TR" dirty="0" smtClean="0"/>
              <a:t>  </a:t>
            </a:r>
            <a:r>
              <a:rPr lang="tr-TR" dirty="0" err="1" smtClean="0"/>
              <a:t>reactivation</a:t>
            </a:r>
            <a:r>
              <a:rPr lang="tr-TR" dirty="0" smtClean="0"/>
              <a:t> of </a:t>
            </a:r>
            <a:r>
              <a:rPr lang="tr-TR" dirty="0" err="1" smtClean="0"/>
              <a:t>the</a:t>
            </a:r>
            <a:r>
              <a:rPr lang="tr-TR" dirty="0" smtClean="0"/>
              <a:t> </a:t>
            </a:r>
            <a:r>
              <a:rPr lang="tr-TR" dirty="0" err="1" smtClean="0"/>
              <a:t>viral</a:t>
            </a:r>
            <a:r>
              <a:rPr lang="tr-TR" dirty="0" smtClean="0"/>
              <a:t> </a:t>
            </a:r>
            <a:r>
              <a:rPr lang="tr-TR" dirty="0" err="1" smtClean="0"/>
              <a:t>transgenes</a:t>
            </a:r>
            <a:r>
              <a:rPr lang="tr-TR" dirty="0" smtClean="0"/>
              <a:t>. </a:t>
            </a:r>
          </a:p>
          <a:p>
            <a:pPr>
              <a:buNone/>
            </a:pPr>
            <a:endParaRPr lang="tr-TR" dirty="0" smtClean="0"/>
          </a:p>
          <a:p>
            <a:endParaRPr lang="tr-TR" dirty="0"/>
          </a:p>
          <a:p>
            <a:r>
              <a:rPr lang="en-US" dirty="0"/>
              <a:t>Distinct barriers and enhancers of reprogramming have been elucidated and non-integrating reprogramming methods have been reported.</a:t>
            </a:r>
            <a:endParaRPr lang="tr-TR" dirty="0"/>
          </a:p>
          <a:p>
            <a:endParaRPr lang="tr-TR" dirty="0" smtClean="0"/>
          </a:p>
          <a:p>
            <a:r>
              <a:rPr lang="tr-TR" dirty="0" smtClean="0"/>
              <a:t>T</a:t>
            </a:r>
            <a:r>
              <a:rPr lang="en-US" dirty="0" err="1" smtClean="0"/>
              <a:t>ransient</a:t>
            </a:r>
            <a:r>
              <a:rPr lang="en-US" dirty="0" smtClean="0"/>
              <a:t> </a:t>
            </a:r>
            <a:r>
              <a:rPr lang="en-US" dirty="0" err="1" smtClean="0"/>
              <a:t>transfection</a:t>
            </a:r>
            <a:r>
              <a:rPr lang="en-US" dirty="0" smtClean="0"/>
              <a:t>-reprogramming methods have</a:t>
            </a:r>
            <a:r>
              <a:rPr lang="tr-TR" dirty="0" smtClean="0"/>
              <a:t> </a:t>
            </a:r>
            <a:r>
              <a:rPr lang="en-US" dirty="0" smtClean="0"/>
              <a:t>been published to address this issue. However, the efficiency of</a:t>
            </a:r>
            <a:r>
              <a:rPr lang="tr-TR" dirty="0" smtClean="0"/>
              <a:t> </a:t>
            </a:r>
            <a:r>
              <a:rPr lang="en-US" dirty="0" smtClean="0"/>
              <a:t>both approaches is extremely low, and neither has been applied</a:t>
            </a:r>
            <a:r>
              <a:rPr lang="tr-TR" dirty="0" smtClean="0"/>
              <a:t> </a:t>
            </a:r>
            <a:r>
              <a:rPr lang="en-US" dirty="0" smtClean="0"/>
              <a:t>successfully to human cells so far</a:t>
            </a:r>
            <a:r>
              <a:rPr lang="tr-TR" dirty="0" smtClean="0"/>
              <a:t>.</a:t>
            </a:r>
          </a:p>
          <a:p>
            <a:endParaRPr lang="tr-TR" dirty="0"/>
          </a:p>
        </p:txBody>
      </p:sp>
    </p:spTree>
    <p:extLst>
      <p:ext uri="{BB962C8B-B14F-4D97-AF65-F5344CB8AC3E}">
        <p14:creationId xmlns:p14="http://schemas.microsoft.com/office/powerpoint/2010/main" val="2271624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38200" y="457202"/>
          <a:ext cx="8001000" cy="5638796"/>
        </p:xfrm>
        <a:graphic>
          <a:graphicData uri="http://schemas.openxmlformats.org/drawingml/2006/table">
            <a:tbl>
              <a:tblPr firstRow="1" bandRow="1">
                <a:tableStyleId>{5A111915-BE36-4E01-A7E5-04B1672EAD32}</a:tableStyleId>
              </a:tblPr>
              <a:tblGrid>
                <a:gridCol w="1600200"/>
                <a:gridCol w="1600200"/>
                <a:gridCol w="1600200"/>
                <a:gridCol w="1600200"/>
                <a:gridCol w="1600200"/>
              </a:tblGrid>
              <a:tr h="990598">
                <a:tc>
                  <a:txBody>
                    <a:bodyPr/>
                    <a:lstStyle/>
                    <a:p>
                      <a:pPr indent="228600" algn="l">
                        <a:spcAft>
                          <a:spcPts val="0"/>
                        </a:spcAft>
                      </a:pPr>
                      <a:r>
                        <a:rPr lang="tr-TR" sz="1000" dirty="0" err="1"/>
                        <a:t>Reference</a:t>
                      </a:r>
                      <a:r>
                        <a:rPr lang="tr-TR" sz="1000" dirty="0"/>
                        <a:t>&amp;</a:t>
                      </a:r>
                      <a:r>
                        <a:rPr lang="tr-TR" sz="1000" dirty="0" err="1"/>
                        <a:t>Date</a:t>
                      </a:r>
                      <a:r>
                        <a:rPr lang="tr-TR" sz="1000" dirty="0"/>
                        <a:t>  </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a:t>Transfection</a:t>
                      </a:r>
                      <a:r>
                        <a:rPr lang="tr-TR" sz="1000" dirty="0"/>
                        <a:t> </a:t>
                      </a:r>
                      <a:r>
                        <a:rPr lang="tr-TR" sz="1000" dirty="0" err="1"/>
                        <a:t>Methods</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dirty="0" err="1"/>
                        <a:t>Transfected</a:t>
                      </a:r>
                      <a:r>
                        <a:rPr lang="tr-TR" sz="1000" dirty="0"/>
                        <a:t> </a:t>
                      </a:r>
                      <a:r>
                        <a:rPr lang="tr-TR" sz="1000" dirty="0" err="1"/>
                        <a:t>Factors</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dirty="0" err="1"/>
                        <a:t>Cell</a:t>
                      </a:r>
                      <a:r>
                        <a:rPr lang="tr-TR" sz="1000" dirty="0"/>
                        <a:t> </a:t>
                      </a:r>
                      <a:r>
                        <a:rPr lang="tr-TR" sz="1000" dirty="0" err="1"/>
                        <a:t>Source</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dirty="0" err="1"/>
                        <a:t>Importance</a:t>
                      </a:r>
                      <a:endParaRPr lang="tr-TR" sz="1000" dirty="0">
                        <a:solidFill>
                          <a:srgbClr val="000000"/>
                        </a:solidFill>
                        <a:latin typeface="Arial" pitchFamily="34" charset="0"/>
                        <a:ea typeface="Calibri"/>
                        <a:cs typeface="Arial" pitchFamily="34" charset="0"/>
                      </a:endParaRPr>
                    </a:p>
                  </a:txBody>
                  <a:tcPr marL="68580" marR="68580" marT="0" marB="0"/>
                </a:tc>
              </a:tr>
              <a:tr h="952500">
                <a:tc>
                  <a:txBody>
                    <a:bodyPr/>
                    <a:lstStyle/>
                    <a:p>
                      <a:pPr indent="228600" algn="ctr">
                        <a:spcAft>
                          <a:spcPts val="0"/>
                        </a:spcAft>
                      </a:pPr>
                      <a:r>
                        <a:rPr lang="tr-TR" sz="1000" dirty="0" err="1" smtClean="0"/>
                        <a:t>Takahashi</a:t>
                      </a:r>
                      <a:r>
                        <a:rPr lang="tr-TR" sz="1000" dirty="0" smtClean="0"/>
                        <a:t> &amp;  </a:t>
                      </a:r>
                      <a:r>
                        <a:rPr lang="tr-TR" sz="1000" dirty="0" err="1" smtClean="0"/>
                        <a:t>Yamanaka</a:t>
                      </a:r>
                      <a:r>
                        <a:rPr lang="tr-TR" sz="1000" baseline="0" dirty="0" smtClean="0"/>
                        <a:t> </a:t>
                      </a:r>
                      <a:r>
                        <a:rPr lang="tr-TR" sz="1000" dirty="0" smtClean="0"/>
                        <a:t>;2006</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dirty="0" err="1"/>
                        <a:t>Retroviral</a:t>
                      </a:r>
                      <a:r>
                        <a:rPr lang="tr-TR" sz="1000" dirty="0"/>
                        <a:t> </a:t>
                      </a:r>
                      <a:r>
                        <a:rPr lang="tr-TR" sz="1000" dirty="0" err="1"/>
                        <a:t>Transfection</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Oct3/4, </a:t>
                      </a:r>
                      <a:r>
                        <a:rPr lang="tr-TR" sz="1000" dirty="0" err="1"/>
                        <a:t>Sox</a:t>
                      </a:r>
                      <a:r>
                        <a:rPr lang="tr-TR" sz="1000" dirty="0"/>
                        <a:t> 2, </a:t>
                      </a:r>
                      <a:r>
                        <a:rPr lang="tr-TR" sz="1000" dirty="0" err="1"/>
                        <a:t>Klf</a:t>
                      </a:r>
                      <a:r>
                        <a:rPr lang="tr-TR" sz="1000" dirty="0"/>
                        <a:t> 4,</a:t>
                      </a:r>
                    </a:p>
                    <a:p>
                      <a:pPr indent="228600" algn="ctr">
                        <a:spcAft>
                          <a:spcPts val="0"/>
                        </a:spcAft>
                      </a:pPr>
                      <a:r>
                        <a:rPr lang="tr-TR" sz="1000" dirty="0"/>
                        <a:t> c-</a:t>
                      </a:r>
                      <a:r>
                        <a:rPr lang="tr-TR" sz="1000" dirty="0" err="1"/>
                        <a:t>Myc</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Mouse </a:t>
                      </a:r>
                      <a:r>
                        <a:rPr lang="tr-TR" sz="1000" dirty="0" err="1"/>
                        <a:t>adult</a:t>
                      </a:r>
                      <a:r>
                        <a:rPr lang="tr-TR" sz="1000" dirty="0"/>
                        <a:t> </a:t>
                      </a:r>
                      <a:r>
                        <a:rPr lang="tr-TR" sz="1000" dirty="0" err="1"/>
                        <a:t>and</a:t>
                      </a:r>
                      <a:r>
                        <a:rPr lang="tr-TR" sz="1000" dirty="0"/>
                        <a:t> </a:t>
                      </a:r>
                      <a:r>
                        <a:rPr lang="tr-TR" sz="1000" dirty="0" err="1"/>
                        <a:t>embryonic</a:t>
                      </a:r>
                      <a:r>
                        <a:rPr lang="tr-TR" sz="1000" dirty="0"/>
                        <a:t> </a:t>
                      </a:r>
                      <a:r>
                        <a:rPr lang="tr-TR" sz="1000" dirty="0" err="1"/>
                        <a:t>fibroblast</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en-US" sz="1000" dirty="0" err="1"/>
                        <a:t>iPS</a:t>
                      </a:r>
                      <a:r>
                        <a:rPr lang="en-US" sz="1000" dirty="0"/>
                        <a:t> cells generation directly from mouse embryonic or adult fibroblast cultures</a:t>
                      </a:r>
                      <a:endParaRPr lang="tr-TR" sz="1000" dirty="0">
                        <a:solidFill>
                          <a:srgbClr val="000000"/>
                        </a:solidFill>
                        <a:latin typeface="Arial" pitchFamily="34" charset="0"/>
                        <a:ea typeface="Calibri"/>
                        <a:cs typeface="Arial" pitchFamily="34" charset="0"/>
                      </a:endParaRPr>
                    </a:p>
                  </a:txBody>
                  <a:tcPr marL="68580" marR="68580" marT="0" marB="0"/>
                </a:tc>
              </a:tr>
              <a:tr h="800100">
                <a:tc>
                  <a:txBody>
                    <a:bodyPr/>
                    <a:lstStyle/>
                    <a:p>
                      <a:pPr indent="228600" algn="l">
                        <a:spcAft>
                          <a:spcPts val="0"/>
                        </a:spcAft>
                      </a:pPr>
                      <a:r>
                        <a:rPr lang="tr-TR" sz="1000" dirty="0" err="1"/>
                        <a:t>Takahasi</a:t>
                      </a:r>
                      <a:r>
                        <a:rPr lang="tr-TR" sz="1000" dirty="0"/>
                        <a:t>&amp;</a:t>
                      </a:r>
                    </a:p>
                    <a:p>
                      <a:pPr indent="228600" algn="l">
                        <a:spcAft>
                          <a:spcPts val="0"/>
                        </a:spcAft>
                      </a:pPr>
                      <a:r>
                        <a:rPr lang="tr-TR" sz="1000" dirty="0" err="1"/>
                        <a:t>Yamanaka</a:t>
                      </a:r>
                      <a:r>
                        <a:rPr lang="tr-TR" sz="1000" dirty="0"/>
                        <a:t> et al.;2007</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dirty="0" err="1"/>
                        <a:t>Retroviral</a:t>
                      </a:r>
                      <a:r>
                        <a:rPr lang="tr-TR" sz="1000" dirty="0"/>
                        <a:t> </a:t>
                      </a:r>
                      <a:r>
                        <a:rPr lang="tr-TR" sz="1000" dirty="0" err="1"/>
                        <a:t>Transfection</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Oct3/4, </a:t>
                      </a:r>
                      <a:r>
                        <a:rPr lang="tr-TR" sz="1000" dirty="0" err="1"/>
                        <a:t>Sox</a:t>
                      </a:r>
                      <a:r>
                        <a:rPr lang="tr-TR" sz="1000" dirty="0"/>
                        <a:t> 2, </a:t>
                      </a:r>
                      <a:r>
                        <a:rPr lang="tr-TR" sz="1000" dirty="0" err="1"/>
                        <a:t>Klf</a:t>
                      </a:r>
                      <a:r>
                        <a:rPr lang="tr-TR" sz="1000" dirty="0"/>
                        <a:t> 4,</a:t>
                      </a:r>
                    </a:p>
                    <a:p>
                      <a:pPr indent="228600" algn="ctr">
                        <a:spcAft>
                          <a:spcPts val="0"/>
                        </a:spcAft>
                      </a:pPr>
                      <a:r>
                        <a:rPr lang="tr-TR" sz="1000" dirty="0"/>
                        <a:t> c-</a:t>
                      </a:r>
                      <a:r>
                        <a:rPr lang="tr-TR" sz="1000" dirty="0" err="1"/>
                        <a:t>Myc</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a:t>Human</a:t>
                      </a:r>
                      <a:r>
                        <a:rPr lang="tr-TR" sz="1000" dirty="0"/>
                        <a:t> </a:t>
                      </a:r>
                      <a:r>
                        <a:rPr lang="tr-TR" sz="1000" dirty="0" err="1"/>
                        <a:t>dermal</a:t>
                      </a:r>
                      <a:r>
                        <a:rPr lang="tr-TR" sz="1000" dirty="0"/>
                        <a:t> </a:t>
                      </a:r>
                      <a:r>
                        <a:rPr lang="tr-TR" sz="1000" dirty="0" err="1"/>
                        <a:t>fibroblast</a:t>
                      </a:r>
                      <a:r>
                        <a:rPr lang="tr-TR" sz="1000" dirty="0"/>
                        <a:t> </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a:t>iPS</a:t>
                      </a:r>
                      <a:r>
                        <a:rPr lang="tr-TR" sz="1000" dirty="0"/>
                        <a:t> </a:t>
                      </a:r>
                      <a:r>
                        <a:rPr lang="tr-TR" sz="1000" dirty="0" err="1"/>
                        <a:t>cells</a:t>
                      </a:r>
                      <a:r>
                        <a:rPr lang="tr-TR" sz="1000" dirty="0"/>
                        <a:t> can be </a:t>
                      </a:r>
                      <a:r>
                        <a:rPr lang="tr-TR" sz="1000" dirty="0" err="1"/>
                        <a:t>generated</a:t>
                      </a:r>
                      <a:r>
                        <a:rPr lang="tr-TR" sz="1000" dirty="0"/>
                        <a:t> </a:t>
                      </a:r>
                      <a:r>
                        <a:rPr lang="tr-TR" sz="1000" dirty="0" err="1"/>
                        <a:t>from</a:t>
                      </a:r>
                      <a:r>
                        <a:rPr lang="tr-TR" sz="1000" dirty="0"/>
                        <a:t> </a:t>
                      </a:r>
                      <a:r>
                        <a:rPr lang="tr-TR" sz="1000" dirty="0" err="1"/>
                        <a:t>adult</a:t>
                      </a:r>
                      <a:endParaRPr lang="tr-TR" sz="1000" dirty="0"/>
                    </a:p>
                    <a:p>
                      <a:pPr indent="228600" algn="ctr">
                        <a:spcAft>
                          <a:spcPts val="0"/>
                        </a:spcAft>
                      </a:pPr>
                      <a:r>
                        <a:rPr lang="tr-TR" sz="1000" dirty="0" err="1"/>
                        <a:t>human</a:t>
                      </a:r>
                      <a:r>
                        <a:rPr lang="tr-TR" sz="1000" dirty="0"/>
                        <a:t> </a:t>
                      </a:r>
                      <a:r>
                        <a:rPr lang="tr-TR" sz="1000" dirty="0" err="1"/>
                        <a:t>fibroblasts</a:t>
                      </a:r>
                      <a:endParaRPr lang="tr-TR" sz="1000" dirty="0">
                        <a:solidFill>
                          <a:srgbClr val="000000"/>
                        </a:solidFill>
                        <a:latin typeface="Arial" pitchFamily="34" charset="0"/>
                        <a:ea typeface="Calibri"/>
                        <a:cs typeface="Arial" pitchFamily="34" charset="0"/>
                      </a:endParaRPr>
                    </a:p>
                  </a:txBody>
                  <a:tcPr marL="68580" marR="68580" marT="0" marB="0"/>
                </a:tc>
              </a:tr>
              <a:tr h="952500">
                <a:tc>
                  <a:txBody>
                    <a:bodyPr/>
                    <a:lstStyle/>
                    <a:p>
                      <a:pPr indent="228600" algn="l">
                        <a:spcAft>
                          <a:spcPts val="0"/>
                        </a:spcAft>
                      </a:pPr>
                      <a:r>
                        <a:rPr lang="tr-TR" sz="1000" dirty="0" err="1"/>
                        <a:t>Junying</a:t>
                      </a:r>
                      <a:r>
                        <a:rPr lang="tr-TR" sz="1000" dirty="0"/>
                        <a:t> </a:t>
                      </a:r>
                      <a:r>
                        <a:rPr lang="tr-TR" sz="1000" dirty="0" err="1"/>
                        <a:t>Yu</a:t>
                      </a:r>
                      <a:r>
                        <a:rPr lang="tr-TR" sz="1000" dirty="0"/>
                        <a:t> et al.;2007</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a:t>Lentiviral Transfection</a:t>
                      </a:r>
                      <a:endParaRPr lang="tr-TR" sz="100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OCT4, SOX2, NANOG, LIN28</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en-US" sz="1000" dirty="0"/>
                        <a:t>IMR90</a:t>
                      </a:r>
                      <a:endParaRPr lang="tr-TR" sz="1000" dirty="0"/>
                    </a:p>
                    <a:p>
                      <a:pPr indent="228600" algn="l">
                        <a:spcAft>
                          <a:spcPts val="0"/>
                        </a:spcAft>
                      </a:pPr>
                      <a:r>
                        <a:rPr lang="en-US" sz="1000" dirty="0"/>
                        <a:t>fetal fibroblast</a:t>
                      </a:r>
                      <a:endParaRPr lang="tr-TR" sz="1000" dirty="0"/>
                    </a:p>
                    <a:p>
                      <a:pPr indent="228600" algn="l">
                        <a:spcAft>
                          <a:spcPts val="0"/>
                        </a:spcAft>
                      </a:pPr>
                      <a:r>
                        <a:rPr lang="en-US" sz="1000" dirty="0"/>
                        <a:t>&amp; foreskin fibroblast</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smtClean="0"/>
                        <a:t>iPS</a:t>
                      </a:r>
                      <a:r>
                        <a:rPr lang="tr-TR" sz="1000" dirty="0" smtClean="0"/>
                        <a:t> </a:t>
                      </a:r>
                      <a:r>
                        <a:rPr lang="tr-TR" sz="1000" dirty="0" err="1"/>
                        <a:t>generation</a:t>
                      </a:r>
                      <a:r>
                        <a:rPr lang="tr-TR" sz="1000" dirty="0"/>
                        <a:t> </a:t>
                      </a:r>
                      <a:r>
                        <a:rPr lang="tr-TR" sz="1000" dirty="0" err="1"/>
                        <a:t>from</a:t>
                      </a:r>
                      <a:r>
                        <a:rPr lang="tr-TR" sz="1000" dirty="0"/>
                        <a:t> </a:t>
                      </a:r>
                      <a:r>
                        <a:rPr lang="tr-TR" sz="1000" dirty="0" err="1"/>
                        <a:t>Human</a:t>
                      </a:r>
                      <a:r>
                        <a:rPr lang="tr-TR" sz="1000" dirty="0"/>
                        <a:t> </a:t>
                      </a:r>
                      <a:r>
                        <a:rPr lang="tr-TR" sz="1000" dirty="0" err="1"/>
                        <a:t>somatic</a:t>
                      </a:r>
                      <a:r>
                        <a:rPr lang="tr-TR" sz="1000" dirty="0"/>
                        <a:t>  </a:t>
                      </a:r>
                      <a:r>
                        <a:rPr lang="tr-TR" sz="1000" dirty="0" err="1"/>
                        <a:t>cells</a:t>
                      </a:r>
                      <a:r>
                        <a:rPr lang="tr-TR" sz="1000" dirty="0"/>
                        <a:t> </a:t>
                      </a:r>
                      <a:r>
                        <a:rPr lang="tr-TR" sz="1000" dirty="0" err="1"/>
                        <a:t>and</a:t>
                      </a:r>
                      <a:r>
                        <a:rPr lang="tr-TR" sz="1000" dirty="0"/>
                        <a:t> </a:t>
                      </a:r>
                      <a:r>
                        <a:rPr lang="tr-TR" sz="1000" dirty="0" err="1"/>
                        <a:t>newborn</a:t>
                      </a:r>
                      <a:r>
                        <a:rPr lang="tr-TR" sz="1000" dirty="0"/>
                        <a:t> </a:t>
                      </a:r>
                      <a:r>
                        <a:rPr lang="tr-TR" sz="1000" dirty="0" err="1"/>
                        <a:t>foreskin</a:t>
                      </a:r>
                      <a:r>
                        <a:rPr lang="tr-TR" sz="1000" dirty="0"/>
                        <a:t> </a:t>
                      </a:r>
                      <a:r>
                        <a:rPr lang="tr-TR" sz="1000" dirty="0" err="1"/>
                        <a:t>fibroblasts</a:t>
                      </a:r>
                      <a:endParaRPr lang="tr-TR" sz="1000" dirty="0">
                        <a:solidFill>
                          <a:srgbClr val="000000"/>
                        </a:solidFill>
                        <a:latin typeface="Arial" pitchFamily="34" charset="0"/>
                        <a:ea typeface="Calibri"/>
                        <a:cs typeface="Arial" pitchFamily="34" charset="0"/>
                      </a:endParaRPr>
                    </a:p>
                  </a:txBody>
                  <a:tcPr marL="68580" marR="68580" marT="0" marB="0"/>
                </a:tc>
              </a:tr>
              <a:tr h="990598">
                <a:tc>
                  <a:txBody>
                    <a:bodyPr/>
                    <a:lstStyle/>
                    <a:p>
                      <a:pPr indent="228600" algn="ctr">
                        <a:spcAft>
                          <a:spcPts val="0"/>
                        </a:spcAft>
                      </a:pPr>
                      <a:r>
                        <a:rPr lang="tr-TR" sz="1000" dirty="0" err="1"/>
                        <a:t>Okita</a:t>
                      </a:r>
                      <a:r>
                        <a:rPr lang="tr-TR" sz="1000" dirty="0"/>
                        <a:t> &amp; </a:t>
                      </a:r>
                      <a:r>
                        <a:rPr lang="tr-TR" sz="1000" dirty="0" err="1"/>
                        <a:t>Yamanaka</a:t>
                      </a:r>
                      <a:r>
                        <a:rPr lang="tr-TR" sz="1000" dirty="0"/>
                        <a:t> et </a:t>
                      </a:r>
                      <a:r>
                        <a:rPr lang="tr-TR" sz="1000" dirty="0" smtClean="0"/>
                        <a:t>     al</a:t>
                      </a:r>
                      <a:r>
                        <a:rPr lang="tr-TR" sz="1000" dirty="0"/>
                        <a:t>.;2007</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a:t>Retroviral</a:t>
                      </a:r>
                      <a:r>
                        <a:rPr lang="tr-TR" sz="1000" dirty="0"/>
                        <a:t> </a:t>
                      </a:r>
                      <a:r>
                        <a:rPr lang="tr-TR" sz="1000" dirty="0" err="1"/>
                        <a:t>Transfection</a:t>
                      </a:r>
                      <a:r>
                        <a:rPr lang="tr-TR" sz="1000" dirty="0"/>
                        <a:t> &amp; </a:t>
                      </a:r>
                      <a:r>
                        <a:rPr lang="tr-TR" sz="1000" dirty="0" err="1"/>
                        <a:t>Injection</a:t>
                      </a:r>
                      <a:r>
                        <a:rPr lang="tr-TR" sz="1000" dirty="0"/>
                        <a:t> </a:t>
                      </a:r>
                      <a:r>
                        <a:rPr lang="tr-TR" sz="1000" dirty="0" err="1"/>
                        <a:t>into</a:t>
                      </a:r>
                      <a:r>
                        <a:rPr lang="tr-TR" sz="1000" dirty="0"/>
                        <a:t> </a:t>
                      </a:r>
                      <a:r>
                        <a:rPr lang="tr-TR" sz="1000" dirty="0" err="1"/>
                        <a:t>Blastocyte</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Oct3/4, Sox2, c-</a:t>
                      </a:r>
                      <a:r>
                        <a:rPr lang="tr-TR" sz="1000" dirty="0" err="1"/>
                        <a:t>myc</a:t>
                      </a:r>
                      <a:r>
                        <a:rPr lang="tr-TR" sz="1000" dirty="0"/>
                        <a:t> ,</a:t>
                      </a:r>
                      <a:r>
                        <a:rPr lang="tr-TR" sz="1000" dirty="0" smtClean="0"/>
                        <a:t>Klf4,</a:t>
                      </a:r>
                      <a:r>
                        <a:rPr lang="tr-TR" sz="1000" dirty="0" err="1" smtClean="0"/>
                        <a:t>Nanog</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Mouse </a:t>
                      </a:r>
                      <a:r>
                        <a:rPr lang="tr-TR" sz="1000" dirty="0" err="1"/>
                        <a:t>embryonic</a:t>
                      </a:r>
                      <a:r>
                        <a:rPr lang="tr-TR" sz="1000" dirty="0"/>
                        <a:t> </a:t>
                      </a:r>
                      <a:r>
                        <a:rPr lang="tr-TR" sz="1000" dirty="0" err="1"/>
                        <a:t>fibroblasts</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smtClean="0"/>
                        <a:t>Nanog</a:t>
                      </a:r>
                      <a:r>
                        <a:rPr lang="tr-TR" sz="1000" baseline="0" dirty="0" smtClean="0"/>
                        <a:t> </a:t>
                      </a:r>
                      <a:r>
                        <a:rPr lang="en-US" sz="1000" dirty="0" err="1" smtClean="0"/>
                        <a:t>iPS</a:t>
                      </a:r>
                      <a:r>
                        <a:rPr lang="en-US" sz="1000" dirty="0" smtClean="0"/>
                        <a:t> </a:t>
                      </a:r>
                      <a:r>
                        <a:rPr lang="en-US" sz="1000" dirty="0"/>
                        <a:t>cells </a:t>
                      </a:r>
                      <a:r>
                        <a:rPr lang="tr-TR" sz="1000" dirty="0" err="1" smtClean="0"/>
                        <a:t>are</a:t>
                      </a:r>
                      <a:r>
                        <a:rPr lang="tr-TR" sz="1000" dirty="0" smtClean="0"/>
                        <a:t> </a:t>
                      </a:r>
                      <a:r>
                        <a:rPr lang="en-US" sz="1000" dirty="0" smtClean="0"/>
                        <a:t>competent </a:t>
                      </a:r>
                      <a:r>
                        <a:rPr lang="en-US" sz="1000" dirty="0"/>
                        <a:t>for </a:t>
                      </a:r>
                      <a:r>
                        <a:rPr lang="tr-TR" sz="1000" dirty="0" err="1" smtClean="0"/>
                        <a:t>adult</a:t>
                      </a:r>
                      <a:r>
                        <a:rPr lang="tr-TR" sz="1000" dirty="0" smtClean="0"/>
                        <a:t> </a:t>
                      </a:r>
                      <a:r>
                        <a:rPr lang="en-US" sz="1000" dirty="0" smtClean="0"/>
                        <a:t> chimer</a:t>
                      </a:r>
                      <a:r>
                        <a:rPr lang="tr-TR" sz="1000" dirty="0" err="1" smtClean="0"/>
                        <a:t>ic</a:t>
                      </a:r>
                      <a:r>
                        <a:rPr lang="tr-TR" sz="1000" baseline="0" dirty="0" smtClean="0"/>
                        <a:t> </a:t>
                      </a:r>
                      <a:r>
                        <a:rPr lang="tr-TR" sz="1000" baseline="0" dirty="0" err="1" smtClean="0"/>
                        <a:t>mice</a:t>
                      </a:r>
                      <a:r>
                        <a:rPr lang="en-US" sz="1000" dirty="0" smtClean="0"/>
                        <a:t> (but </a:t>
                      </a:r>
                      <a:r>
                        <a:rPr lang="en-US" sz="1000" dirty="0"/>
                        <a:t>retroviral introduction of c-</a:t>
                      </a:r>
                      <a:r>
                        <a:rPr lang="en-US" sz="1000" dirty="0" err="1"/>
                        <a:t>Myc</a:t>
                      </a:r>
                      <a:r>
                        <a:rPr lang="en-US" sz="1000" dirty="0"/>
                        <a:t> should be avoided for clinical application.)</a:t>
                      </a:r>
                      <a:endParaRPr lang="tr-TR" sz="1000" dirty="0">
                        <a:solidFill>
                          <a:srgbClr val="000000"/>
                        </a:solidFill>
                        <a:latin typeface="Arial" pitchFamily="34" charset="0"/>
                        <a:ea typeface="Calibri"/>
                        <a:cs typeface="Arial" pitchFamily="34" charset="0"/>
                      </a:endParaRPr>
                    </a:p>
                  </a:txBody>
                  <a:tcPr marL="68580" marR="68580" marT="0" marB="0"/>
                </a:tc>
              </a:tr>
              <a:tr h="952500">
                <a:tc>
                  <a:txBody>
                    <a:bodyPr/>
                    <a:lstStyle/>
                    <a:p>
                      <a:pPr indent="228600" algn="l">
                        <a:spcAft>
                          <a:spcPts val="0"/>
                        </a:spcAft>
                      </a:pPr>
                      <a:r>
                        <a:rPr lang="tr-TR" sz="1000" dirty="0" err="1"/>
                        <a:t>Maharelli</a:t>
                      </a:r>
                      <a:r>
                        <a:rPr lang="tr-TR" sz="1000" dirty="0"/>
                        <a:t> et al.;2007</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l">
                        <a:spcAft>
                          <a:spcPts val="0"/>
                        </a:spcAft>
                      </a:pPr>
                      <a:r>
                        <a:rPr lang="tr-TR" sz="1000"/>
                        <a:t>Retroviral transfection</a:t>
                      </a:r>
                      <a:endParaRPr lang="tr-TR" sz="100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Oct3/4, Sox2, c-</a:t>
                      </a:r>
                      <a:r>
                        <a:rPr lang="tr-TR" sz="1000" dirty="0" err="1"/>
                        <a:t>myc</a:t>
                      </a:r>
                      <a:r>
                        <a:rPr lang="tr-TR" sz="1000" dirty="0"/>
                        <a:t> ,Klf4</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a:t>Mouse </a:t>
                      </a:r>
                      <a:r>
                        <a:rPr lang="tr-TR" sz="1000" dirty="0" err="1"/>
                        <a:t>embryonic</a:t>
                      </a:r>
                      <a:r>
                        <a:rPr lang="tr-TR" sz="1000" dirty="0"/>
                        <a:t> </a:t>
                      </a:r>
                      <a:r>
                        <a:rPr lang="tr-TR" sz="1000" dirty="0" err="1" smtClean="0"/>
                        <a:t>fibroblasts</a:t>
                      </a:r>
                      <a:endParaRPr lang="tr-TR" sz="10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000" dirty="0" err="1"/>
                        <a:t>Four</a:t>
                      </a:r>
                      <a:r>
                        <a:rPr lang="tr-TR" sz="1000" dirty="0"/>
                        <a:t> </a:t>
                      </a:r>
                      <a:r>
                        <a:rPr lang="tr-TR" sz="1000" dirty="0" err="1"/>
                        <a:t>transcription</a:t>
                      </a:r>
                      <a:r>
                        <a:rPr lang="tr-TR" sz="1000" dirty="0"/>
                        <a:t> </a:t>
                      </a:r>
                      <a:r>
                        <a:rPr lang="tr-TR" sz="1000" dirty="0" err="1"/>
                        <a:t>factors</a:t>
                      </a:r>
                      <a:r>
                        <a:rPr lang="tr-TR" sz="1000" dirty="0"/>
                        <a:t> is </a:t>
                      </a:r>
                      <a:r>
                        <a:rPr lang="tr-TR" sz="1000" dirty="0" err="1"/>
                        <a:t>sufficient</a:t>
                      </a:r>
                      <a:endParaRPr lang="tr-TR" sz="1000" dirty="0"/>
                    </a:p>
                    <a:p>
                      <a:pPr indent="228600" algn="ctr">
                        <a:spcAft>
                          <a:spcPts val="0"/>
                        </a:spcAft>
                      </a:pPr>
                      <a:r>
                        <a:rPr lang="tr-TR" sz="1000" dirty="0" err="1"/>
                        <a:t>to</a:t>
                      </a:r>
                      <a:r>
                        <a:rPr lang="tr-TR" sz="1000" dirty="0"/>
                        <a:t> </a:t>
                      </a:r>
                      <a:r>
                        <a:rPr lang="tr-TR" sz="1000" dirty="0" err="1"/>
                        <a:t>globally</a:t>
                      </a:r>
                      <a:r>
                        <a:rPr lang="tr-TR" sz="1000" dirty="0"/>
                        <a:t> </a:t>
                      </a:r>
                      <a:r>
                        <a:rPr lang="tr-TR" sz="1000" dirty="0" err="1"/>
                        <a:t>reset</a:t>
                      </a:r>
                      <a:r>
                        <a:rPr lang="tr-TR" sz="1000" dirty="0"/>
                        <a:t> </a:t>
                      </a:r>
                      <a:r>
                        <a:rPr lang="tr-TR" sz="1000" dirty="0" err="1"/>
                        <a:t>the</a:t>
                      </a:r>
                      <a:r>
                        <a:rPr lang="tr-TR" sz="1000" dirty="0"/>
                        <a:t> </a:t>
                      </a:r>
                      <a:r>
                        <a:rPr lang="tr-TR" sz="1000" dirty="0" err="1"/>
                        <a:t>epigenetic</a:t>
                      </a:r>
                      <a:r>
                        <a:rPr lang="tr-TR" sz="1000" dirty="0"/>
                        <a:t> </a:t>
                      </a:r>
                      <a:r>
                        <a:rPr lang="tr-TR" sz="1000" dirty="0" err="1"/>
                        <a:t>state</a:t>
                      </a:r>
                      <a:r>
                        <a:rPr lang="tr-TR" sz="1000" dirty="0"/>
                        <a:t> of </a:t>
                      </a:r>
                      <a:r>
                        <a:rPr lang="tr-TR" sz="1000" dirty="0" err="1"/>
                        <a:t>fibroblasts</a:t>
                      </a:r>
                      <a:endParaRPr lang="tr-TR" sz="1000" dirty="0">
                        <a:solidFill>
                          <a:srgbClr val="000000"/>
                        </a:solidFill>
                        <a:latin typeface="Arial" pitchFamily="34" charset="0"/>
                        <a:ea typeface="Calibri"/>
                        <a:cs typeface="Arial" pitchFamily="34" charset="0"/>
                      </a:endParaRPr>
                    </a:p>
                  </a:txBody>
                  <a:tcPr marL="68580" marR="68580" marT="0" marB="0"/>
                </a:tc>
              </a:tr>
            </a:tbl>
          </a:graphicData>
        </a:graphic>
      </p:graphicFrame>
      <p:sp>
        <p:nvSpPr>
          <p:cNvPr id="3" name="Dikdörtgen 2"/>
          <p:cNvSpPr/>
          <p:nvPr/>
        </p:nvSpPr>
        <p:spPr>
          <a:xfrm>
            <a:off x="1403648" y="31626"/>
            <a:ext cx="2540119" cy="369332"/>
          </a:xfrm>
          <a:prstGeom prst="rect">
            <a:avLst/>
          </a:prstGeom>
        </p:spPr>
        <p:txBody>
          <a:bodyPr wrap="none">
            <a:spAutoFit/>
          </a:bodyPr>
          <a:lstStyle/>
          <a:p>
            <a:r>
              <a:rPr lang="tr-TR" dirty="0" err="1" smtClean="0"/>
              <a:t>Viral</a:t>
            </a:r>
            <a:r>
              <a:rPr lang="tr-TR" dirty="0" smtClean="0"/>
              <a:t> </a:t>
            </a:r>
            <a:r>
              <a:rPr lang="tr-TR" dirty="0" err="1" smtClean="0"/>
              <a:t>integrated</a:t>
            </a:r>
            <a:r>
              <a:rPr lang="tr-TR" dirty="0" smtClean="0"/>
              <a:t> </a:t>
            </a:r>
            <a:r>
              <a:rPr lang="tr-TR" dirty="0" err="1"/>
              <a:t>vectors</a:t>
            </a:r>
            <a:endParaRPr lang="tr-TR" dirty="0"/>
          </a:p>
        </p:txBody>
      </p:sp>
    </p:spTree>
    <p:extLst>
      <p:ext uri="{BB962C8B-B14F-4D97-AF65-F5344CB8AC3E}">
        <p14:creationId xmlns:p14="http://schemas.microsoft.com/office/powerpoint/2010/main" val="211470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381000" y="609600"/>
          <a:ext cx="8229600" cy="2066790"/>
        </p:xfrm>
        <a:graphic>
          <a:graphicData uri="http://schemas.openxmlformats.org/drawingml/2006/table">
            <a:tbl>
              <a:tblPr firstRow="1" bandRow="1">
                <a:tableStyleId>{5A111915-BE36-4E01-A7E5-04B1672EAD32}</a:tableStyleId>
              </a:tblPr>
              <a:tblGrid>
                <a:gridCol w="1645920"/>
                <a:gridCol w="1645920"/>
                <a:gridCol w="1645920"/>
                <a:gridCol w="1645920"/>
                <a:gridCol w="1645920"/>
              </a:tblGrid>
              <a:tr h="914400">
                <a:tc>
                  <a:txBody>
                    <a:bodyPr/>
                    <a:lstStyle/>
                    <a:p>
                      <a:pPr indent="228600" algn="ctr">
                        <a:spcAft>
                          <a:spcPts val="0"/>
                        </a:spcAft>
                      </a:pPr>
                      <a:r>
                        <a:rPr lang="tr-TR" sz="1100" dirty="0" err="1"/>
                        <a:t>Reference&amp;Date</a:t>
                      </a:r>
                      <a:r>
                        <a:rPr lang="tr-TR" sz="1100" dirty="0"/>
                        <a:t>  </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Transfection</a:t>
                      </a:r>
                      <a:r>
                        <a:rPr lang="tr-TR" sz="1100" dirty="0"/>
                        <a:t> </a:t>
                      </a:r>
                      <a:r>
                        <a:rPr lang="tr-TR" sz="1100" dirty="0" err="1"/>
                        <a:t>Methods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Transfected</a:t>
                      </a:r>
                      <a:r>
                        <a:rPr lang="tr-TR" sz="1100" dirty="0"/>
                        <a:t> </a:t>
                      </a:r>
                      <a:r>
                        <a:rPr lang="tr-TR" sz="1100" dirty="0" err="1"/>
                        <a:t>Factors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Cell</a:t>
                      </a:r>
                      <a:r>
                        <a:rPr lang="tr-TR" sz="1100" dirty="0"/>
                        <a:t> </a:t>
                      </a:r>
                      <a:r>
                        <a:rPr lang="tr-TR" sz="1100" dirty="0" err="1"/>
                        <a:t>Source</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Importance</a:t>
                      </a:r>
                      <a:endParaRPr lang="tr-TR" sz="1100" dirty="0">
                        <a:solidFill>
                          <a:srgbClr val="000000"/>
                        </a:solidFill>
                        <a:latin typeface="Arial" pitchFamily="34" charset="0"/>
                        <a:ea typeface="Calibri"/>
                        <a:cs typeface="Arial" pitchFamily="34" charset="0"/>
                      </a:endParaRPr>
                    </a:p>
                  </a:txBody>
                  <a:tcPr marL="68580" marR="68580" marT="0" marB="0"/>
                </a:tc>
              </a:tr>
              <a:tr h="1152390">
                <a:tc>
                  <a:txBody>
                    <a:bodyPr/>
                    <a:lstStyle/>
                    <a:p>
                      <a:pPr indent="228600" algn="ctr">
                        <a:spcAft>
                          <a:spcPts val="0"/>
                        </a:spcAft>
                      </a:pPr>
                      <a:r>
                        <a:rPr lang="tr-TR" sz="1100" dirty="0" err="1"/>
                        <a:t>Stadtfeld</a:t>
                      </a:r>
                      <a:r>
                        <a:rPr lang="tr-TR" sz="1100" dirty="0"/>
                        <a:t> et al. ;2008</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Adenoviral</a:t>
                      </a:r>
                      <a:r>
                        <a:rPr lang="tr-TR" sz="1100" dirty="0"/>
                        <a:t> </a:t>
                      </a:r>
                      <a:r>
                        <a:rPr lang="tr-TR" sz="1100" dirty="0" smtClean="0"/>
                        <a:t>   </a:t>
                      </a:r>
                      <a:r>
                        <a:rPr lang="tr-TR" sz="1100" dirty="0" err="1" smtClean="0"/>
                        <a:t>transfection</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a:t>Oct3/4, Sox2, c-</a:t>
                      </a:r>
                      <a:r>
                        <a:rPr lang="tr-TR" sz="1100" dirty="0" err="1"/>
                        <a:t>myc</a:t>
                      </a:r>
                      <a:r>
                        <a:rPr lang="tr-TR" sz="1100" dirty="0"/>
                        <a:t> ,Klf4</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a:t>Fetal liver cells</a:t>
                      </a:r>
                      <a:endParaRPr lang="tr-TR" sz="110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a:t>An </a:t>
                      </a:r>
                      <a:r>
                        <a:rPr lang="tr-TR" sz="1100" dirty="0" err="1"/>
                        <a:t>improved</a:t>
                      </a:r>
                      <a:r>
                        <a:rPr lang="tr-TR" sz="1100" dirty="0"/>
                        <a:t> </a:t>
                      </a:r>
                      <a:r>
                        <a:rPr lang="tr-TR" sz="1100" dirty="0" err="1"/>
                        <a:t>method</a:t>
                      </a:r>
                      <a:r>
                        <a:rPr lang="tr-TR" sz="1100" dirty="0"/>
                        <a:t> </a:t>
                      </a:r>
                      <a:r>
                        <a:rPr lang="tr-TR" sz="1100" dirty="0" err="1"/>
                        <a:t>for</a:t>
                      </a:r>
                      <a:r>
                        <a:rPr lang="tr-TR" sz="1100" dirty="0"/>
                        <a:t> </a:t>
                      </a:r>
                      <a:r>
                        <a:rPr lang="tr-TR" sz="1100" dirty="0" err="1"/>
                        <a:t>generating</a:t>
                      </a:r>
                      <a:r>
                        <a:rPr lang="tr-TR" sz="1100" dirty="0"/>
                        <a:t> </a:t>
                      </a:r>
                      <a:r>
                        <a:rPr lang="tr-TR" sz="1100" dirty="0" err="1"/>
                        <a:t>and</a:t>
                      </a:r>
                      <a:r>
                        <a:rPr lang="tr-TR" sz="1100" dirty="0"/>
                        <a:t> </a:t>
                      </a:r>
                      <a:r>
                        <a:rPr lang="tr-TR" sz="1100" dirty="0" err="1"/>
                        <a:t>studying</a:t>
                      </a:r>
                      <a:r>
                        <a:rPr lang="tr-TR" sz="1100" dirty="0"/>
                        <a:t> </a:t>
                      </a:r>
                      <a:r>
                        <a:rPr lang="tr-TR" sz="1100" dirty="0" err="1"/>
                        <a:t>patient</a:t>
                      </a:r>
                      <a:r>
                        <a:rPr lang="tr-TR" sz="1100" dirty="0"/>
                        <a:t>-</a:t>
                      </a:r>
                      <a:r>
                        <a:rPr lang="tr-TR" sz="1100" dirty="0" err="1"/>
                        <a:t>specific</a:t>
                      </a:r>
                      <a:r>
                        <a:rPr lang="tr-TR" sz="1100" dirty="0"/>
                        <a:t> </a:t>
                      </a:r>
                      <a:r>
                        <a:rPr lang="tr-TR" sz="1100" dirty="0" err="1" smtClean="0"/>
                        <a:t>stem</a:t>
                      </a:r>
                      <a:r>
                        <a:rPr lang="tr-TR" sz="1100" baseline="0" dirty="0"/>
                        <a:t> </a:t>
                      </a:r>
                      <a:r>
                        <a:rPr lang="tr-TR" sz="1100" baseline="0" dirty="0" smtClean="0"/>
                        <a:t>   </a:t>
                      </a:r>
                      <a:r>
                        <a:rPr lang="tr-TR" sz="1100" dirty="0" err="1" smtClean="0"/>
                        <a:t>cells</a:t>
                      </a:r>
                      <a:endParaRPr lang="tr-TR" sz="1100" dirty="0">
                        <a:solidFill>
                          <a:srgbClr val="000000"/>
                        </a:solidFill>
                        <a:latin typeface="Arial" pitchFamily="34" charset="0"/>
                        <a:ea typeface="Calibri"/>
                        <a:cs typeface="Arial" pitchFamily="34" charset="0"/>
                      </a:endParaRPr>
                    </a:p>
                  </a:txBody>
                  <a:tcPr marL="68580" marR="68580" marT="0" marB="0"/>
                </a:tc>
              </a:tr>
            </a:tbl>
          </a:graphicData>
        </a:graphic>
      </p:graphicFrame>
      <p:sp>
        <p:nvSpPr>
          <p:cNvPr id="2" name="Dikdörtgen 1"/>
          <p:cNvSpPr/>
          <p:nvPr/>
        </p:nvSpPr>
        <p:spPr>
          <a:xfrm>
            <a:off x="1259632" y="23169"/>
            <a:ext cx="3044423" cy="369332"/>
          </a:xfrm>
          <a:prstGeom prst="rect">
            <a:avLst/>
          </a:prstGeom>
        </p:spPr>
        <p:txBody>
          <a:bodyPr wrap="none">
            <a:spAutoFit/>
          </a:bodyPr>
          <a:lstStyle/>
          <a:p>
            <a:r>
              <a:rPr lang="tr-TR" dirty="0" err="1"/>
              <a:t>Non-integrative</a:t>
            </a:r>
            <a:r>
              <a:rPr lang="tr-TR" dirty="0"/>
              <a:t> </a:t>
            </a:r>
            <a:r>
              <a:rPr lang="tr-TR" dirty="0" err="1"/>
              <a:t>viral</a:t>
            </a:r>
            <a:r>
              <a:rPr lang="tr-TR" dirty="0"/>
              <a:t> </a:t>
            </a:r>
            <a:r>
              <a:rPr lang="tr-TR" dirty="0" err="1"/>
              <a:t>vectors</a:t>
            </a:r>
            <a:endParaRPr lang="tr-TR" dirty="0"/>
          </a:p>
        </p:txBody>
      </p:sp>
    </p:spTree>
    <p:extLst>
      <p:ext uri="{BB962C8B-B14F-4D97-AF65-F5344CB8AC3E}">
        <p14:creationId xmlns:p14="http://schemas.microsoft.com/office/powerpoint/2010/main" val="185404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3542036107"/>
              </p:ext>
            </p:extLst>
          </p:nvPr>
        </p:nvGraphicFramePr>
        <p:xfrm>
          <a:off x="179512" y="629980"/>
          <a:ext cx="8964490" cy="6130240"/>
        </p:xfrm>
        <a:graphic>
          <a:graphicData uri="http://schemas.openxmlformats.org/drawingml/2006/table">
            <a:tbl>
              <a:tblPr firstRow="1" bandRow="1">
                <a:tableStyleId>{5A111915-BE36-4E01-A7E5-04B1672EAD32}</a:tableStyleId>
              </a:tblPr>
              <a:tblGrid>
                <a:gridCol w="1512168"/>
                <a:gridCol w="1944216"/>
                <a:gridCol w="1922310"/>
                <a:gridCol w="1534074"/>
                <a:gridCol w="2051722"/>
              </a:tblGrid>
              <a:tr h="350552">
                <a:tc>
                  <a:txBody>
                    <a:bodyPr/>
                    <a:lstStyle/>
                    <a:p>
                      <a:pPr indent="228600" algn="ctr">
                        <a:spcAft>
                          <a:spcPts val="0"/>
                        </a:spcAft>
                      </a:pPr>
                      <a:r>
                        <a:rPr lang="tr-TR" sz="1100" dirty="0" err="1"/>
                        <a:t>Reference&amp;Date</a:t>
                      </a:r>
                      <a:r>
                        <a:rPr lang="tr-TR" sz="1100" dirty="0"/>
                        <a:t>  </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Transfection</a:t>
                      </a:r>
                      <a:r>
                        <a:rPr lang="tr-TR" sz="1100" dirty="0"/>
                        <a:t> </a:t>
                      </a:r>
                      <a:r>
                        <a:rPr lang="tr-TR" sz="1100" dirty="0" err="1"/>
                        <a:t>Methods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Transfected</a:t>
                      </a:r>
                      <a:r>
                        <a:rPr lang="tr-TR" sz="1100" dirty="0"/>
                        <a:t> </a:t>
                      </a:r>
                      <a:r>
                        <a:rPr lang="tr-TR" sz="1100" dirty="0" err="1"/>
                        <a:t>Factors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Cell</a:t>
                      </a:r>
                      <a:r>
                        <a:rPr lang="tr-TR" sz="1100" dirty="0"/>
                        <a:t> </a:t>
                      </a:r>
                      <a:r>
                        <a:rPr lang="tr-TR" sz="1100" dirty="0" err="1"/>
                        <a:t>Source</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Importance</a:t>
                      </a:r>
                      <a:endParaRPr lang="tr-TR" sz="1100" dirty="0">
                        <a:solidFill>
                          <a:srgbClr val="000000"/>
                        </a:solidFill>
                        <a:latin typeface="Arial" pitchFamily="34" charset="0"/>
                        <a:ea typeface="Calibri"/>
                        <a:cs typeface="Arial" pitchFamily="34" charset="0"/>
                      </a:endParaRPr>
                    </a:p>
                  </a:txBody>
                  <a:tcPr marL="68580" marR="68580" marT="0" marB="0"/>
                </a:tc>
              </a:tr>
              <a:tr h="2160240">
                <a:tc>
                  <a:txBody>
                    <a:bodyPr/>
                    <a:lstStyle/>
                    <a:p>
                      <a:pPr indent="228600" algn="ctr">
                        <a:spcAft>
                          <a:spcPts val="0"/>
                        </a:spcAft>
                      </a:pPr>
                      <a:r>
                        <a:rPr lang="da-DK" sz="1100" dirty="0" smtClean="0"/>
                        <a:t>Kaji et al. and Woltjen et al.</a:t>
                      </a:r>
                      <a:r>
                        <a:rPr lang="tr-TR" sz="1100" dirty="0" smtClean="0"/>
                        <a:t>,2009</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en-US" sz="1100" dirty="0" smtClean="0"/>
                        <a:t> </a:t>
                      </a:r>
                      <a:r>
                        <a:rPr lang="en-US" sz="1100" dirty="0" err="1" smtClean="0"/>
                        <a:t>piggybac</a:t>
                      </a:r>
                      <a:r>
                        <a:rPr lang="en-US" sz="1100" dirty="0" smtClean="0"/>
                        <a:t> (PB) transposon-based delivery system</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a:t>Oct3/4, Sox2, c-</a:t>
                      </a:r>
                      <a:r>
                        <a:rPr lang="tr-TR" sz="1100" dirty="0" err="1"/>
                        <a:t>myc</a:t>
                      </a:r>
                      <a:r>
                        <a:rPr lang="tr-TR" sz="1100" dirty="0"/>
                        <a:t> ,Klf4</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smtClean="0"/>
                        <a:t>fibroblasat</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en-US" sz="1100" dirty="0" smtClean="0"/>
                        <a:t>a mobile genetic  element which includes an enzyme PB </a:t>
                      </a:r>
                      <a:r>
                        <a:rPr lang="en-US" sz="1100" dirty="0" err="1" smtClean="0"/>
                        <a:t>transposase</a:t>
                      </a:r>
                      <a:r>
                        <a:rPr lang="en-US" sz="1100" dirty="0" smtClean="0"/>
                        <a:t> (that mediate gene transfer by insertion and excision)</a:t>
                      </a:r>
                      <a:r>
                        <a:rPr lang="tr-TR" sz="1100" dirty="0" smtClean="0"/>
                        <a:t>.</a:t>
                      </a:r>
                      <a:r>
                        <a:rPr lang="en-US" sz="1100" dirty="0" smtClean="0"/>
                        <a:t> Once the reprogramming is achieved, the enzyme can precisely delete the  transgenes without any genetic scars thus avoiding the risk of </a:t>
                      </a:r>
                      <a:r>
                        <a:rPr lang="en-US" sz="1100" dirty="0" err="1" smtClean="0"/>
                        <a:t>insertional</a:t>
                      </a:r>
                      <a:r>
                        <a:rPr lang="en-US" sz="1100" dirty="0" smtClean="0"/>
                        <a:t> mutagenesis</a:t>
                      </a:r>
                      <a:endParaRPr lang="tr-TR" sz="1100" dirty="0">
                        <a:solidFill>
                          <a:srgbClr val="000000"/>
                        </a:solidFill>
                        <a:latin typeface="Arial" pitchFamily="34" charset="0"/>
                        <a:ea typeface="Calibri"/>
                        <a:cs typeface="Arial" pitchFamily="34" charset="0"/>
                      </a:endParaRPr>
                    </a:p>
                  </a:txBody>
                  <a:tcPr marL="68580" marR="68580" marT="0" marB="0"/>
                </a:tc>
              </a:tr>
              <a:tr h="1272488">
                <a:tc>
                  <a:txBody>
                    <a:bodyPr/>
                    <a:lstStyle/>
                    <a:p>
                      <a:pPr indent="228600" algn="ctr">
                        <a:spcAft>
                          <a:spcPts val="0"/>
                        </a:spcAft>
                      </a:pPr>
                      <a:r>
                        <a:rPr kumimoji="0" lang="tr-TR" sz="1100" b="0" i="0" kern="1200" dirty="0" err="1" smtClean="0">
                          <a:solidFill>
                            <a:schemeClr val="tx1"/>
                          </a:solidFill>
                          <a:effectLst/>
                          <a:latin typeface="+mn-lt"/>
                          <a:ea typeface="+mn-ea"/>
                          <a:cs typeface="+mn-cs"/>
                        </a:rPr>
                        <a:t>Grabundzija</a:t>
                      </a:r>
                      <a:r>
                        <a:rPr kumimoji="0" lang="tr-TR" sz="1100" b="0" i="0" kern="1200" dirty="0" smtClean="0">
                          <a:solidFill>
                            <a:schemeClr val="tx1"/>
                          </a:solidFill>
                          <a:effectLst/>
                          <a:latin typeface="+mn-lt"/>
                          <a:ea typeface="+mn-ea"/>
                          <a:cs typeface="+mn-cs"/>
                        </a:rPr>
                        <a:t> et</a:t>
                      </a:r>
                      <a:r>
                        <a:rPr kumimoji="0" lang="tr-TR" sz="1100" b="0" i="0" kern="1200" baseline="0" dirty="0" smtClean="0">
                          <a:solidFill>
                            <a:schemeClr val="tx1"/>
                          </a:solidFill>
                          <a:effectLst/>
                          <a:latin typeface="+mn-lt"/>
                          <a:ea typeface="+mn-ea"/>
                          <a:cs typeface="+mn-cs"/>
                        </a:rPr>
                        <a:t> al.;</a:t>
                      </a:r>
                      <a:r>
                        <a:rPr kumimoji="0" lang="tr-TR" sz="1100" b="0" i="0" kern="1200" dirty="0" smtClean="0">
                          <a:solidFill>
                            <a:schemeClr val="tx1"/>
                          </a:solidFill>
                          <a:effectLst/>
                          <a:latin typeface="+mn-lt"/>
                          <a:ea typeface="+mn-ea"/>
                          <a:cs typeface="+mn-cs"/>
                        </a:rPr>
                        <a:t>2013</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smtClean="0"/>
                        <a:t>Sleeping</a:t>
                      </a:r>
                      <a:r>
                        <a:rPr lang="tr-TR" sz="1100" dirty="0" smtClean="0"/>
                        <a:t> </a:t>
                      </a:r>
                      <a:r>
                        <a:rPr lang="tr-TR" sz="1100" dirty="0" err="1" smtClean="0"/>
                        <a:t>Beauty</a:t>
                      </a:r>
                      <a:r>
                        <a:rPr lang="tr-TR" sz="1100" dirty="0" smtClean="0"/>
                        <a:t> (SB)</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a:t>Oct3/4, Sox2, c-</a:t>
                      </a:r>
                      <a:r>
                        <a:rPr lang="tr-TR" sz="1100" dirty="0" err="1"/>
                        <a:t>myc</a:t>
                      </a:r>
                      <a:r>
                        <a:rPr lang="tr-TR" sz="1100" dirty="0"/>
                        <a:t> ,Klf4</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kumimoji="0" lang="en-US" sz="1100" b="0" i="0" kern="1200" dirty="0" smtClean="0">
                          <a:solidFill>
                            <a:schemeClr val="tx1"/>
                          </a:solidFill>
                          <a:effectLst/>
                          <a:latin typeface="+mn-lt"/>
                          <a:ea typeface="+mn-ea"/>
                          <a:cs typeface="+mn-cs"/>
                        </a:rPr>
                        <a:t>mouse embryonic fibroblasts and human foreskin fibroblasts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smtClean="0"/>
                        <a:t>S</a:t>
                      </a:r>
                      <a:r>
                        <a:rPr lang="en-US" sz="1100" dirty="0" smtClean="0"/>
                        <a:t>B integrates less compare to the PB</a:t>
                      </a:r>
                      <a:endParaRPr lang="tr-TR" sz="1100" dirty="0">
                        <a:solidFill>
                          <a:srgbClr val="000000"/>
                        </a:solidFill>
                        <a:latin typeface="Arial" pitchFamily="34" charset="0"/>
                        <a:ea typeface="Calibri"/>
                        <a:cs typeface="Arial" pitchFamily="34" charset="0"/>
                      </a:endParaRPr>
                    </a:p>
                  </a:txBody>
                  <a:tcPr marL="68580" marR="68580" marT="0" marB="0"/>
                </a:tc>
              </a:tr>
              <a:tr h="1156661">
                <a:tc>
                  <a:txBody>
                    <a:bodyPr/>
                    <a:lstStyle/>
                    <a:p>
                      <a:pPr indent="228600" algn="ctr">
                        <a:spcAft>
                          <a:spcPts val="0"/>
                        </a:spcAft>
                      </a:pPr>
                      <a:r>
                        <a:rPr lang="tr-TR" sz="1100" dirty="0" err="1"/>
                        <a:t>Okita</a:t>
                      </a:r>
                      <a:r>
                        <a:rPr lang="tr-TR" sz="1100" dirty="0"/>
                        <a:t> &amp;</a:t>
                      </a:r>
                      <a:r>
                        <a:rPr lang="tr-TR" sz="1100" dirty="0" err="1"/>
                        <a:t>Yamanaka</a:t>
                      </a:r>
                      <a:r>
                        <a:rPr lang="tr-TR" sz="1100" dirty="0"/>
                        <a:t> et al.;2008</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Plasmid</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a:t>Oct3/4, Sox2, c-</a:t>
                      </a:r>
                      <a:r>
                        <a:rPr lang="tr-TR" sz="1100" dirty="0" err="1"/>
                        <a:t>myc</a:t>
                      </a:r>
                      <a:r>
                        <a:rPr lang="tr-TR" sz="1100" dirty="0"/>
                        <a:t> ,Klf4</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Hepatocytes</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The</a:t>
                      </a:r>
                      <a:r>
                        <a:rPr lang="tr-TR" sz="1100" dirty="0"/>
                        <a:t> </a:t>
                      </a:r>
                      <a:r>
                        <a:rPr lang="tr-TR" sz="1100" dirty="0" err="1"/>
                        <a:t>production</a:t>
                      </a:r>
                      <a:r>
                        <a:rPr lang="tr-TR" sz="1100" dirty="0"/>
                        <a:t> of </a:t>
                      </a:r>
                      <a:r>
                        <a:rPr lang="tr-TR" sz="1100" dirty="0" err="1"/>
                        <a:t>virus</a:t>
                      </a:r>
                      <a:r>
                        <a:rPr lang="tr-TR" sz="1100" dirty="0"/>
                        <a:t>-</a:t>
                      </a:r>
                      <a:r>
                        <a:rPr lang="tr-TR" sz="1100" dirty="0" err="1"/>
                        <a:t>free</a:t>
                      </a:r>
                      <a:r>
                        <a:rPr lang="tr-TR" sz="1100" dirty="0"/>
                        <a:t> </a:t>
                      </a:r>
                      <a:r>
                        <a:rPr lang="tr-TR" sz="1100" dirty="0" err="1"/>
                        <a:t>iPS</a:t>
                      </a:r>
                      <a:r>
                        <a:rPr lang="tr-TR" sz="1100" dirty="0"/>
                        <a:t> </a:t>
                      </a:r>
                      <a:r>
                        <a:rPr lang="tr-TR" sz="1100" dirty="0" err="1"/>
                        <a:t>cells</a:t>
                      </a:r>
                      <a:r>
                        <a:rPr lang="tr-TR" sz="1100" dirty="0"/>
                        <a:t>, </a:t>
                      </a:r>
                      <a:r>
                        <a:rPr lang="tr-TR" sz="1100" dirty="0" err="1"/>
                        <a:t>albeit</a:t>
                      </a:r>
                      <a:r>
                        <a:rPr lang="tr-TR" sz="1100" dirty="0"/>
                        <a:t> </a:t>
                      </a:r>
                      <a:r>
                        <a:rPr lang="tr-TR" sz="1100" dirty="0" err="1"/>
                        <a:t>from</a:t>
                      </a:r>
                      <a:endParaRPr lang="tr-TR" sz="1100" dirty="0"/>
                    </a:p>
                    <a:p>
                      <a:pPr indent="228600" algn="ctr">
                        <a:spcAft>
                          <a:spcPts val="0"/>
                        </a:spcAft>
                      </a:pPr>
                      <a:r>
                        <a:rPr lang="tr-TR" sz="1100" dirty="0" err="1"/>
                        <a:t>embryonic</a:t>
                      </a:r>
                      <a:r>
                        <a:rPr lang="tr-TR" sz="1100" dirty="0"/>
                        <a:t> </a:t>
                      </a:r>
                      <a:r>
                        <a:rPr lang="tr-TR" sz="1100" dirty="0" err="1"/>
                        <a:t>fibroblasts</a:t>
                      </a:r>
                      <a:r>
                        <a:rPr lang="tr-TR" sz="1100" dirty="0"/>
                        <a:t>, </a:t>
                      </a:r>
                      <a:r>
                        <a:rPr lang="tr-TR" sz="1100" dirty="0" err="1"/>
                        <a:t>addresses</a:t>
                      </a:r>
                      <a:r>
                        <a:rPr lang="tr-TR" sz="1100" dirty="0"/>
                        <a:t> a </a:t>
                      </a:r>
                      <a:r>
                        <a:rPr lang="tr-TR" sz="1100" dirty="0" err="1"/>
                        <a:t>critical</a:t>
                      </a:r>
                      <a:r>
                        <a:rPr lang="tr-TR" sz="1100" dirty="0"/>
                        <a:t> </a:t>
                      </a:r>
                      <a:r>
                        <a:rPr lang="tr-TR" sz="1100" dirty="0" err="1"/>
                        <a:t>safety</a:t>
                      </a:r>
                      <a:r>
                        <a:rPr lang="tr-TR" sz="1100" dirty="0"/>
                        <a:t> </a:t>
                      </a:r>
                      <a:r>
                        <a:rPr lang="tr-TR" sz="1100" dirty="0" err="1"/>
                        <a:t>concern</a:t>
                      </a:r>
                      <a:r>
                        <a:rPr lang="tr-TR" sz="1100" dirty="0"/>
                        <a:t> </a:t>
                      </a:r>
                      <a:r>
                        <a:rPr lang="tr-TR" sz="1100" dirty="0" err="1"/>
                        <a:t>for</a:t>
                      </a:r>
                      <a:r>
                        <a:rPr lang="tr-TR" sz="1100" dirty="0"/>
                        <a:t> </a:t>
                      </a:r>
                      <a:r>
                        <a:rPr lang="tr-TR" sz="1100" dirty="0" err="1"/>
                        <a:t>potential</a:t>
                      </a:r>
                      <a:r>
                        <a:rPr lang="tr-TR" sz="1100" dirty="0"/>
                        <a:t> </a:t>
                      </a:r>
                      <a:r>
                        <a:rPr lang="tr-TR" sz="1100" dirty="0" err="1"/>
                        <a:t>use</a:t>
                      </a:r>
                      <a:r>
                        <a:rPr lang="tr-TR" sz="1100" dirty="0"/>
                        <a:t> of </a:t>
                      </a:r>
                      <a:r>
                        <a:rPr lang="tr-TR" sz="1100" dirty="0" err="1"/>
                        <a:t>iPS</a:t>
                      </a:r>
                      <a:r>
                        <a:rPr lang="tr-TR" sz="1100" dirty="0"/>
                        <a:t> </a:t>
                      </a:r>
                      <a:r>
                        <a:rPr lang="tr-TR" sz="1100" dirty="0" err="1"/>
                        <a:t>cells</a:t>
                      </a:r>
                      <a:r>
                        <a:rPr lang="tr-TR" sz="1100" dirty="0"/>
                        <a:t> in</a:t>
                      </a:r>
                    </a:p>
                    <a:p>
                      <a:pPr indent="228600" algn="ctr">
                        <a:spcAft>
                          <a:spcPts val="0"/>
                        </a:spcAft>
                      </a:pPr>
                      <a:r>
                        <a:rPr lang="tr-TR" sz="1100" dirty="0" err="1"/>
                        <a:t>regenerative</a:t>
                      </a:r>
                      <a:r>
                        <a:rPr lang="tr-TR" sz="1100" dirty="0"/>
                        <a:t>  </a:t>
                      </a:r>
                    </a:p>
                    <a:p>
                      <a:pPr indent="228600" algn="ctr">
                        <a:spcAft>
                          <a:spcPts val="0"/>
                        </a:spcAft>
                      </a:pPr>
                      <a:r>
                        <a:rPr lang="tr-TR" sz="1100" dirty="0" err="1" smtClean="0"/>
                        <a:t>medicine</a:t>
                      </a:r>
                      <a:r>
                        <a:rPr lang="tr-TR" sz="1100" dirty="0"/>
                        <a:t>.</a:t>
                      </a:r>
                      <a:endParaRPr lang="tr-TR" sz="1100" dirty="0">
                        <a:solidFill>
                          <a:srgbClr val="000000"/>
                        </a:solidFill>
                        <a:latin typeface="Arial" pitchFamily="34" charset="0"/>
                        <a:ea typeface="Calibri"/>
                        <a:cs typeface="Arial" pitchFamily="34" charset="0"/>
                      </a:endParaRPr>
                    </a:p>
                  </a:txBody>
                  <a:tcPr marL="68580" marR="68580" marT="0" marB="0"/>
                </a:tc>
              </a:tr>
              <a:tr h="373331">
                <a:tc>
                  <a:txBody>
                    <a:bodyPr/>
                    <a:lstStyle/>
                    <a:p>
                      <a:pPr indent="228600" algn="ctr">
                        <a:spcAft>
                          <a:spcPts val="0"/>
                        </a:spcAft>
                      </a:pPr>
                      <a:r>
                        <a:rPr lang="tr-TR" sz="1100" dirty="0" err="1"/>
                        <a:t>Kaji</a:t>
                      </a:r>
                      <a:r>
                        <a:rPr lang="tr-TR" sz="1100" dirty="0"/>
                        <a:t> et al.;2009</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Single</a:t>
                      </a:r>
                      <a:r>
                        <a:rPr lang="tr-TR" sz="1100" dirty="0"/>
                        <a:t> </a:t>
                      </a:r>
                      <a:r>
                        <a:rPr lang="tr-TR" sz="1100" dirty="0" err="1" smtClean="0"/>
                        <a:t>plasmid</a:t>
                      </a:r>
                      <a:r>
                        <a:rPr lang="tr-TR" sz="1100" dirty="0" smtClean="0"/>
                        <a:t> (</a:t>
                      </a:r>
                      <a:r>
                        <a:rPr lang="tr-TR" sz="1100" dirty="0" err="1" smtClean="0"/>
                        <a:t>Cre</a:t>
                      </a:r>
                      <a:r>
                        <a:rPr lang="tr-TR" sz="1100" dirty="0" smtClean="0"/>
                        <a:t>/</a:t>
                      </a:r>
                      <a:r>
                        <a:rPr lang="tr-TR" sz="1100" dirty="0" err="1" smtClean="0"/>
                        <a:t>loxP</a:t>
                      </a:r>
                      <a:r>
                        <a:rPr lang="tr-TR" sz="1100" dirty="0" smtClean="0"/>
                        <a:t>)</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smtClean="0"/>
                        <a:t>Oct3/4</a:t>
                      </a:r>
                      <a:r>
                        <a:rPr lang="tr-TR" sz="1100" dirty="0"/>
                        <a:t>, Sox2, c-</a:t>
                      </a:r>
                      <a:r>
                        <a:rPr lang="tr-TR" sz="1100" dirty="0" err="1"/>
                        <a:t>myc</a:t>
                      </a:r>
                      <a:r>
                        <a:rPr lang="tr-TR" sz="1100" dirty="0"/>
                        <a:t> ,Klf4</a:t>
                      </a:r>
                      <a:endParaRPr lang="tr-TR" sz="1100" dirty="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a:t>Mouse embryonic fibroblasts</a:t>
                      </a:r>
                      <a:endParaRPr lang="tr-TR" sz="1100">
                        <a:solidFill>
                          <a:srgbClr val="000000"/>
                        </a:solidFill>
                        <a:latin typeface="Arial" pitchFamily="34" charset="0"/>
                        <a:ea typeface="Calibri"/>
                        <a:cs typeface="Arial" pitchFamily="34" charset="0"/>
                      </a:endParaRPr>
                    </a:p>
                  </a:txBody>
                  <a:tcPr marL="68580" marR="68580" marT="0" marB="0"/>
                </a:tc>
                <a:tc>
                  <a:txBody>
                    <a:bodyPr/>
                    <a:lstStyle/>
                    <a:p>
                      <a:pPr indent="228600" algn="ctr">
                        <a:spcAft>
                          <a:spcPts val="0"/>
                        </a:spcAft>
                      </a:pPr>
                      <a:r>
                        <a:rPr lang="tr-TR" sz="1100" dirty="0" err="1"/>
                        <a:t>Single</a:t>
                      </a:r>
                      <a:r>
                        <a:rPr lang="tr-TR" sz="1100" dirty="0"/>
                        <a:t>-</a:t>
                      </a:r>
                      <a:r>
                        <a:rPr lang="tr-TR" sz="1100" dirty="0" err="1"/>
                        <a:t>vector</a:t>
                      </a:r>
                      <a:r>
                        <a:rPr lang="tr-TR" sz="1100" dirty="0"/>
                        <a:t> </a:t>
                      </a:r>
                      <a:r>
                        <a:rPr lang="tr-TR" sz="1100" dirty="0" err="1"/>
                        <a:t>system</a:t>
                      </a:r>
                      <a:r>
                        <a:rPr lang="tr-TR" sz="1100" dirty="0"/>
                        <a:t> has </a:t>
                      </a:r>
                      <a:r>
                        <a:rPr lang="tr-TR" sz="1100" dirty="0" err="1"/>
                        <a:t>enabled</a:t>
                      </a:r>
                      <a:r>
                        <a:rPr lang="tr-TR" sz="1100" dirty="0"/>
                        <a:t> </a:t>
                      </a:r>
                      <a:r>
                        <a:rPr lang="tr-TR" sz="1100" dirty="0" err="1"/>
                        <a:t>complete</a:t>
                      </a:r>
                      <a:endParaRPr lang="tr-TR" sz="1100" dirty="0"/>
                    </a:p>
                    <a:p>
                      <a:pPr indent="228600" algn="ctr">
                        <a:spcAft>
                          <a:spcPts val="0"/>
                        </a:spcAft>
                      </a:pPr>
                      <a:r>
                        <a:rPr lang="tr-TR" sz="1100" dirty="0" err="1"/>
                        <a:t>elimination</a:t>
                      </a:r>
                      <a:r>
                        <a:rPr lang="tr-TR" sz="1100" dirty="0"/>
                        <a:t> of </a:t>
                      </a:r>
                      <a:r>
                        <a:rPr lang="tr-TR" sz="1100" dirty="0" err="1"/>
                        <a:t>exogenous</a:t>
                      </a:r>
                      <a:r>
                        <a:rPr lang="tr-TR" sz="1100" dirty="0"/>
                        <a:t> </a:t>
                      </a:r>
                      <a:r>
                        <a:rPr lang="tr-TR" sz="1100" dirty="0" err="1"/>
                        <a:t>genes</a:t>
                      </a:r>
                      <a:r>
                        <a:rPr lang="tr-TR" sz="1100" dirty="0"/>
                        <a:t> </a:t>
                      </a:r>
                      <a:r>
                        <a:rPr lang="tr-TR" sz="1100" dirty="0" err="1"/>
                        <a:t>without</a:t>
                      </a:r>
                      <a:r>
                        <a:rPr lang="tr-TR" sz="1100" dirty="0"/>
                        <a:t> </a:t>
                      </a:r>
                      <a:r>
                        <a:rPr lang="tr-TR" sz="1100" dirty="0" err="1"/>
                        <a:t>disturbing</a:t>
                      </a:r>
                      <a:r>
                        <a:rPr lang="tr-TR" sz="1100" dirty="0"/>
                        <a:t> </a:t>
                      </a:r>
                      <a:r>
                        <a:rPr lang="tr-TR" sz="1100" dirty="0" err="1"/>
                        <a:t>maintenance</a:t>
                      </a:r>
                      <a:r>
                        <a:rPr lang="tr-TR" sz="1100" dirty="0"/>
                        <a:t> of</a:t>
                      </a:r>
                    </a:p>
                    <a:p>
                      <a:pPr indent="228600" algn="ctr">
                        <a:spcAft>
                          <a:spcPts val="0"/>
                        </a:spcAft>
                      </a:pPr>
                      <a:r>
                        <a:rPr lang="tr-TR" sz="1100" dirty="0" err="1"/>
                        <a:t>the</a:t>
                      </a:r>
                      <a:r>
                        <a:rPr lang="tr-TR" sz="1100" dirty="0"/>
                        <a:t> </a:t>
                      </a:r>
                      <a:r>
                        <a:rPr lang="tr-TR" sz="1100" dirty="0" err="1"/>
                        <a:t>iPS</a:t>
                      </a:r>
                      <a:r>
                        <a:rPr lang="tr-TR" sz="1100" dirty="0"/>
                        <a:t> </a:t>
                      </a:r>
                      <a:r>
                        <a:rPr lang="tr-TR" sz="1100" dirty="0" err="1"/>
                        <a:t>cell</a:t>
                      </a:r>
                      <a:r>
                        <a:rPr lang="tr-TR" sz="1100" dirty="0"/>
                        <a:t> </a:t>
                      </a:r>
                      <a:r>
                        <a:rPr lang="tr-TR" sz="1100" dirty="0" err="1"/>
                        <a:t>state</a:t>
                      </a:r>
                      <a:endParaRPr lang="tr-TR" sz="1100" dirty="0">
                        <a:solidFill>
                          <a:srgbClr val="000000"/>
                        </a:solidFill>
                        <a:latin typeface="Arial" pitchFamily="34" charset="0"/>
                        <a:ea typeface="Calibri"/>
                        <a:cs typeface="Arial" pitchFamily="34" charset="0"/>
                      </a:endParaRPr>
                    </a:p>
                  </a:txBody>
                  <a:tcPr marL="68580" marR="68580" marT="0" marB="0"/>
                </a:tc>
              </a:tr>
            </a:tbl>
          </a:graphicData>
        </a:graphic>
      </p:graphicFrame>
      <p:sp>
        <p:nvSpPr>
          <p:cNvPr id="6" name="Dikdörtgen 5"/>
          <p:cNvSpPr/>
          <p:nvPr/>
        </p:nvSpPr>
        <p:spPr>
          <a:xfrm>
            <a:off x="1043608" y="260648"/>
            <a:ext cx="5532284" cy="369332"/>
          </a:xfrm>
          <a:prstGeom prst="rect">
            <a:avLst/>
          </a:prstGeom>
        </p:spPr>
        <p:txBody>
          <a:bodyPr wrap="none">
            <a:spAutoFit/>
          </a:bodyPr>
          <a:lstStyle/>
          <a:p>
            <a:r>
              <a:rPr lang="tr-TR" dirty="0" err="1"/>
              <a:t>Non-viral</a:t>
            </a:r>
            <a:r>
              <a:rPr lang="tr-TR" dirty="0"/>
              <a:t> </a:t>
            </a:r>
            <a:r>
              <a:rPr lang="tr-TR" dirty="0" err="1"/>
              <a:t>integrative</a:t>
            </a:r>
            <a:r>
              <a:rPr lang="tr-TR" dirty="0"/>
              <a:t>/</a:t>
            </a:r>
            <a:r>
              <a:rPr lang="tr-TR" dirty="0" err="1"/>
              <a:t>Non-integrative</a:t>
            </a:r>
            <a:r>
              <a:rPr lang="tr-TR" dirty="0"/>
              <a:t> </a:t>
            </a:r>
            <a:r>
              <a:rPr lang="tr-TR" dirty="0" smtClean="0"/>
              <a:t> </a:t>
            </a:r>
            <a:r>
              <a:rPr lang="tr-TR" dirty="0" err="1"/>
              <a:t>delivery</a:t>
            </a:r>
            <a:r>
              <a:rPr lang="tr-TR" dirty="0"/>
              <a:t> </a:t>
            </a:r>
            <a:r>
              <a:rPr lang="tr-TR" dirty="0" err="1"/>
              <a:t>vector</a:t>
            </a:r>
            <a:endParaRPr lang="tr-TR" dirty="0"/>
          </a:p>
        </p:txBody>
      </p:sp>
    </p:spTree>
    <p:extLst>
      <p:ext uri="{BB962C8B-B14F-4D97-AF65-F5344CB8AC3E}">
        <p14:creationId xmlns:p14="http://schemas.microsoft.com/office/powerpoint/2010/main" val="304724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179512" y="692696"/>
            <a:ext cx="8507288" cy="5464264"/>
          </a:xfrm>
        </p:spPr>
        <p:txBody>
          <a:bodyPr>
            <a:normAutofit fontScale="85000" lnSpcReduction="20000"/>
          </a:bodyPr>
          <a:lstStyle/>
          <a:p>
            <a:endParaRPr lang="tr-TR" dirty="0"/>
          </a:p>
          <a:p>
            <a:r>
              <a:rPr lang="tr-TR" sz="1900" dirty="0" err="1">
                <a:latin typeface="Arial" panose="020B0604020202020204" pitchFamily="34" charset="0"/>
                <a:cs typeface="Arial" panose="020B0604020202020204" pitchFamily="34" charset="0"/>
              </a:rPr>
              <a:t>Yu</a:t>
            </a:r>
            <a:r>
              <a:rPr lang="tr-TR" sz="1900" dirty="0">
                <a:latin typeface="Arial" panose="020B0604020202020204" pitchFamily="34" charset="0"/>
                <a:cs typeface="Arial" panose="020B0604020202020204" pitchFamily="34" charset="0"/>
              </a:rPr>
              <a:t> et al. </a:t>
            </a:r>
            <a:r>
              <a:rPr lang="tr-TR" sz="1900" dirty="0" err="1">
                <a:latin typeface="Arial" panose="020B0604020202020204" pitchFamily="34" charset="0"/>
                <a:cs typeface="Arial" panose="020B0604020202020204" pitchFamily="34" charset="0"/>
              </a:rPr>
              <a:t>demonstrated</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that</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the</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generation</a:t>
            </a:r>
            <a:r>
              <a:rPr lang="tr-TR" sz="1900" dirty="0">
                <a:latin typeface="Arial" panose="020B0604020202020204" pitchFamily="34" charset="0"/>
                <a:cs typeface="Arial" panose="020B0604020202020204" pitchFamily="34" charset="0"/>
              </a:rPr>
              <a:t> of </a:t>
            </a:r>
            <a:r>
              <a:rPr lang="tr-TR" sz="1900" dirty="0" err="1">
                <a:latin typeface="Arial" panose="020B0604020202020204" pitchFamily="34" charset="0"/>
                <a:cs typeface="Arial" panose="020B0604020202020204" pitchFamily="34" charset="0"/>
              </a:rPr>
              <a:t>iPS</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cells</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which</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are</a:t>
            </a:r>
            <a:r>
              <a:rPr lang="tr-TR" sz="1900" dirty="0">
                <a:latin typeface="Arial" panose="020B0604020202020204" pitchFamily="34" charset="0"/>
                <a:cs typeface="Arial" panose="020B0604020202020204" pitchFamily="34" charset="0"/>
              </a:rPr>
              <a:t> </a:t>
            </a:r>
            <a:endParaRPr lang="tr-TR" sz="1900" dirty="0" smtClean="0">
              <a:latin typeface="Arial" panose="020B0604020202020204" pitchFamily="34" charset="0"/>
              <a:cs typeface="Arial" panose="020B0604020202020204" pitchFamily="34" charset="0"/>
            </a:endParaRPr>
          </a:p>
          <a:p>
            <a:r>
              <a:rPr lang="tr-TR" sz="1900" dirty="0" err="1" smtClean="0">
                <a:latin typeface="Arial" panose="020B0604020202020204" pitchFamily="34" charset="0"/>
                <a:cs typeface="Arial" panose="020B0604020202020204" pitchFamily="34" charset="0"/>
              </a:rPr>
              <a:t>completely</a:t>
            </a:r>
            <a:r>
              <a:rPr lang="tr-TR" sz="1900" dirty="0" smtClean="0">
                <a:latin typeface="Arial" panose="020B0604020202020204" pitchFamily="34" charset="0"/>
                <a:cs typeface="Arial" panose="020B0604020202020204" pitchFamily="34" charset="0"/>
              </a:rPr>
              <a:t> </a:t>
            </a:r>
            <a:r>
              <a:rPr lang="tr-TR" sz="1900" i="1" dirty="0" err="1">
                <a:solidFill>
                  <a:srgbClr val="0070C0"/>
                </a:solidFill>
                <a:latin typeface="Arial" panose="020B0604020202020204" pitchFamily="34" charset="0"/>
                <a:cs typeface="Arial" panose="020B0604020202020204" pitchFamily="34" charset="0"/>
              </a:rPr>
              <a:t>free</a:t>
            </a:r>
            <a:r>
              <a:rPr lang="tr-TR" sz="1900" i="1" dirty="0">
                <a:solidFill>
                  <a:srgbClr val="0070C0"/>
                </a:solidFill>
                <a:latin typeface="Arial" panose="020B0604020202020204" pitchFamily="34" charset="0"/>
                <a:cs typeface="Arial" panose="020B0604020202020204" pitchFamily="34" charset="0"/>
              </a:rPr>
              <a:t> of </a:t>
            </a:r>
            <a:r>
              <a:rPr lang="tr-TR" sz="1900" i="1" dirty="0" err="1">
                <a:solidFill>
                  <a:srgbClr val="0070C0"/>
                </a:solidFill>
                <a:latin typeface="Arial" panose="020B0604020202020204" pitchFamily="34" charset="0"/>
                <a:cs typeface="Arial" panose="020B0604020202020204" pitchFamily="34" charset="0"/>
              </a:rPr>
              <a:t>vector</a:t>
            </a:r>
            <a:r>
              <a:rPr lang="tr-TR" sz="1900" i="1" dirty="0">
                <a:solidFill>
                  <a:srgbClr val="0070C0"/>
                </a:solidFill>
                <a:latin typeface="Arial" panose="020B0604020202020204" pitchFamily="34" charset="0"/>
                <a:cs typeface="Arial" panose="020B0604020202020204" pitchFamily="34" charset="0"/>
              </a:rPr>
              <a:t> </a:t>
            </a:r>
            <a:r>
              <a:rPr lang="tr-TR" sz="1900" i="1" dirty="0" err="1">
                <a:solidFill>
                  <a:srgbClr val="0070C0"/>
                </a:solidFill>
                <a:latin typeface="Arial" panose="020B0604020202020204" pitchFamily="34" charset="0"/>
                <a:cs typeface="Arial" panose="020B0604020202020204" pitchFamily="34" charset="0"/>
              </a:rPr>
              <a:t>and</a:t>
            </a:r>
            <a:r>
              <a:rPr lang="tr-TR" sz="1900" i="1" dirty="0">
                <a:solidFill>
                  <a:srgbClr val="0070C0"/>
                </a:solidFill>
                <a:latin typeface="Arial" panose="020B0604020202020204" pitchFamily="34" charset="0"/>
                <a:cs typeface="Arial" panose="020B0604020202020204" pitchFamily="34" charset="0"/>
              </a:rPr>
              <a:t> </a:t>
            </a:r>
            <a:r>
              <a:rPr lang="tr-TR" sz="1900" i="1" dirty="0" err="1">
                <a:solidFill>
                  <a:srgbClr val="0070C0"/>
                </a:solidFill>
                <a:latin typeface="Arial" panose="020B0604020202020204" pitchFamily="34" charset="0"/>
                <a:cs typeface="Arial" panose="020B0604020202020204" pitchFamily="34" charset="0"/>
              </a:rPr>
              <a:t>transgenes</a:t>
            </a:r>
            <a:r>
              <a:rPr lang="tr-TR" sz="1900" i="1" dirty="0">
                <a:solidFill>
                  <a:srgbClr val="0070C0"/>
                </a:solidFill>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from</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fibroblasts</a:t>
            </a:r>
            <a:r>
              <a:rPr lang="tr-TR" sz="1900" dirty="0">
                <a:latin typeface="Arial" panose="020B0604020202020204" pitchFamily="34" charset="0"/>
                <a:cs typeface="Arial" panose="020B0604020202020204" pitchFamily="34" charset="0"/>
              </a:rPr>
              <a:t> is </a:t>
            </a:r>
            <a:r>
              <a:rPr lang="tr-TR" sz="1900" dirty="0" err="1" smtClean="0">
                <a:latin typeface="Arial" panose="020B0604020202020204" pitchFamily="34" charset="0"/>
                <a:cs typeface="Arial" panose="020B0604020202020204" pitchFamily="34" charset="0"/>
              </a:rPr>
              <a:t>possible</a:t>
            </a:r>
            <a:endParaRPr lang="tr-TR" sz="1900" dirty="0" smtClean="0">
              <a:latin typeface="Arial" panose="020B0604020202020204" pitchFamily="34" charset="0"/>
              <a:cs typeface="Arial" panose="020B0604020202020204" pitchFamily="34" charset="0"/>
            </a:endParaRPr>
          </a:p>
          <a:p>
            <a:pPr marL="0" indent="0">
              <a:buNone/>
            </a:pPr>
            <a:r>
              <a:rPr lang="tr-TR" sz="1900" dirty="0" smtClean="0">
                <a:latin typeface="Arial" panose="020B0604020202020204" pitchFamily="34" charset="0"/>
                <a:cs typeface="Arial" panose="020B0604020202020204" pitchFamily="34" charset="0"/>
              </a:rPr>
              <a:t> (2009) </a:t>
            </a:r>
            <a:r>
              <a:rPr lang="tr-TR" sz="1900" dirty="0">
                <a:latin typeface="Arial" panose="020B0604020202020204" pitchFamily="34" charset="0"/>
                <a:cs typeface="Arial" panose="020B0604020202020204" pitchFamily="34" charset="0"/>
              </a:rPr>
              <a:t>.</a:t>
            </a:r>
          </a:p>
          <a:p>
            <a:endParaRPr lang="tr-TR" sz="1900" dirty="0" smtClean="0">
              <a:latin typeface="Arial" panose="020B0604020202020204" pitchFamily="34" charset="0"/>
              <a:cs typeface="Arial" panose="020B0604020202020204" pitchFamily="34" charset="0"/>
            </a:endParaRPr>
          </a:p>
          <a:p>
            <a:endParaRPr lang="tr-TR" sz="1900" dirty="0">
              <a:latin typeface="Arial" panose="020B0604020202020204" pitchFamily="34" charset="0"/>
              <a:cs typeface="Arial" panose="020B0604020202020204" pitchFamily="34" charset="0"/>
            </a:endParaRPr>
          </a:p>
          <a:p>
            <a:r>
              <a:rPr lang="tr-TR" sz="1900" dirty="0" err="1" smtClean="0">
                <a:latin typeface="Arial" panose="020B0604020202020204" pitchFamily="34" charset="0"/>
                <a:cs typeface="Arial" panose="020B0604020202020204" pitchFamily="34" charset="0"/>
              </a:rPr>
              <a:t>Episomal</a:t>
            </a:r>
            <a:r>
              <a:rPr lang="tr-TR" sz="1900" dirty="0" smtClean="0">
                <a:latin typeface="Arial" panose="020B0604020202020204" pitchFamily="34" charset="0"/>
                <a:cs typeface="Arial" panose="020B0604020202020204" pitchFamily="34" charset="0"/>
              </a:rPr>
              <a:t> </a:t>
            </a:r>
            <a:r>
              <a:rPr lang="tr-TR" sz="1900" dirty="0" err="1" smtClean="0">
                <a:latin typeface="Arial" panose="020B0604020202020204" pitchFamily="34" charset="0"/>
                <a:cs typeface="Arial" panose="020B0604020202020204" pitchFamily="34" charset="0"/>
              </a:rPr>
              <a:t>vector</a:t>
            </a:r>
            <a:r>
              <a:rPr lang="tr-TR" sz="1900"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can exist either autonomously in the cytoplasm or as part of a chromosome.</a:t>
            </a:r>
            <a:endParaRPr lang="tr-TR" sz="1900" dirty="0" smtClean="0">
              <a:latin typeface="Arial" panose="020B0604020202020204" pitchFamily="34" charset="0"/>
              <a:cs typeface="Arial" panose="020B0604020202020204" pitchFamily="34" charset="0"/>
            </a:endParaRPr>
          </a:p>
          <a:p>
            <a:endParaRPr lang="tr-TR"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These vectors are bacterial plasmids or bacterial artificial</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chromosomes in which </a:t>
            </a:r>
            <a:r>
              <a:rPr lang="en-US" sz="1900" dirty="0" err="1" smtClean="0">
                <a:latin typeface="Arial" panose="020B0604020202020204" pitchFamily="34" charset="0"/>
                <a:cs typeface="Arial" panose="020B0604020202020204" pitchFamily="34" charset="0"/>
              </a:rPr>
              <a:t>episomal</a:t>
            </a:r>
            <a:r>
              <a:rPr lang="en-US" sz="1900" dirty="0" smtClean="0">
                <a:latin typeface="Arial" panose="020B0604020202020204" pitchFamily="34" charset="0"/>
                <a:cs typeface="Arial" panose="020B0604020202020204" pitchFamily="34" charset="0"/>
              </a:rPr>
              <a:t> replication an</a:t>
            </a:r>
            <a:r>
              <a:rPr lang="tr-TR" sz="1900" dirty="0" smtClean="0">
                <a:latin typeface="Arial" panose="020B0604020202020204" pitchFamily="34" charset="0"/>
                <a:cs typeface="Arial" panose="020B0604020202020204" pitchFamily="34" charset="0"/>
              </a:rPr>
              <a:t>d </a:t>
            </a:r>
            <a:r>
              <a:rPr lang="en-US" sz="1900" dirty="0" smtClean="0">
                <a:latin typeface="Arial" panose="020B0604020202020204" pitchFamily="34" charset="0"/>
                <a:cs typeface="Arial" panose="020B0604020202020204" pitchFamily="34" charset="0"/>
              </a:rPr>
              <a:t>segregation</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are achieved </a:t>
            </a:r>
            <a:r>
              <a:rPr lang="en-US" sz="1900" b="1" i="1" dirty="0" smtClean="0">
                <a:latin typeface="Arial" panose="020B0604020202020204" pitchFamily="34" charset="0"/>
                <a:cs typeface="Arial" panose="020B0604020202020204" pitchFamily="34" charset="0"/>
              </a:rPr>
              <a:t>through DNA sequences derived from the</a:t>
            </a:r>
            <a:r>
              <a:rPr lang="tr-TR" sz="1900" b="1" i="1" dirty="0" smtClean="0">
                <a:latin typeface="Arial" panose="020B0604020202020204" pitchFamily="34" charset="0"/>
                <a:cs typeface="Arial" panose="020B0604020202020204" pitchFamily="34" charset="0"/>
              </a:rPr>
              <a:t> </a:t>
            </a:r>
            <a:r>
              <a:rPr lang="tr-TR" sz="1900" b="1" i="1" dirty="0" err="1" smtClean="0">
                <a:latin typeface="Arial" panose="020B0604020202020204" pitchFamily="34" charset="0"/>
                <a:cs typeface="Arial" panose="020B0604020202020204" pitchFamily="34" charset="0"/>
              </a:rPr>
              <a:t>Epstein-Barr</a:t>
            </a:r>
            <a:r>
              <a:rPr lang="tr-TR" sz="1900" b="1" i="1" dirty="0" smtClean="0">
                <a:latin typeface="Arial" panose="020B0604020202020204" pitchFamily="34" charset="0"/>
                <a:cs typeface="Arial" panose="020B0604020202020204" pitchFamily="34" charset="0"/>
              </a:rPr>
              <a:t> </a:t>
            </a:r>
            <a:r>
              <a:rPr lang="tr-TR" sz="1900" b="1" i="1" dirty="0" err="1" smtClean="0">
                <a:latin typeface="Arial" panose="020B0604020202020204" pitchFamily="34" charset="0"/>
                <a:cs typeface="Arial" panose="020B0604020202020204" pitchFamily="34" charset="0"/>
              </a:rPr>
              <a:t>virus</a:t>
            </a:r>
            <a:r>
              <a:rPr lang="tr-TR" sz="1900" b="1" i="1" dirty="0" smtClean="0">
                <a:latin typeface="Arial" panose="020B0604020202020204" pitchFamily="34" charset="0"/>
                <a:cs typeface="Arial" panose="020B0604020202020204" pitchFamily="34" charset="0"/>
              </a:rPr>
              <a:t> (EBV) </a:t>
            </a:r>
            <a:r>
              <a:rPr lang="tr-TR" sz="1900" dirty="0" err="1" smtClean="0">
                <a:latin typeface="Arial" panose="020B0604020202020204" pitchFamily="34" charset="0"/>
                <a:cs typeface="Arial" panose="020B0604020202020204" pitchFamily="34" charset="0"/>
              </a:rPr>
              <a:t>which</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is </a:t>
            </a:r>
            <a:r>
              <a:rPr lang="en-US" sz="1900" dirty="0">
                <a:latin typeface="Arial" panose="020B0604020202020204" pitchFamily="34" charset="0"/>
                <a:cs typeface="Arial" panose="020B0604020202020204" pitchFamily="34" charset="0"/>
              </a:rPr>
              <a:t>considered to be the</a:t>
            </a:r>
            <a:r>
              <a:rPr lang="tr-T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etiologic agent of various malignancies in human, including</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Burkitt’s</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lymphoma</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nasopharyngeal</a:t>
            </a: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carcinoma</a:t>
            </a:r>
            <a:r>
              <a:rPr lang="tr-T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Hodgkin’s disease, and malignant lymphoma</a:t>
            </a:r>
            <a:r>
              <a:rPr lang="tr-TR"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occurring in </a:t>
            </a:r>
            <a:r>
              <a:rPr lang="en-US" sz="1900" dirty="0" err="1">
                <a:latin typeface="Arial" panose="020B0604020202020204" pitchFamily="34" charset="0"/>
                <a:cs typeface="Arial" panose="020B0604020202020204" pitchFamily="34" charset="0"/>
              </a:rPr>
              <a:t>immunocompromised</a:t>
            </a:r>
            <a:r>
              <a:rPr lang="en-US" sz="1900" dirty="0">
                <a:latin typeface="Arial" panose="020B0604020202020204" pitchFamily="34" charset="0"/>
                <a:cs typeface="Arial" panose="020B0604020202020204" pitchFamily="34" charset="0"/>
              </a:rPr>
              <a:t> host</a:t>
            </a:r>
            <a:endParaRPr lang="tr-TR" sz="1900" b="1" i="1" dirty="0" smtClean="0">
              <a:latin typeface="Arial" panose="020B0604020202020204" pitchFamily="34" charset="0"/>
              <a:cs typeface="Arial" panose="020B0604020202020204" pitchFamily="34" charset="0"/>
            </a:endParaRPr>
          </a:p>
          <a:p>
            <a:pPr>
              <a:buNone/>
            </a:pPr>
            <a:endParaRPr lang="tr-TR" sz="1900" dirty="0" smtClean="0">
              <a:latin typeface="Arial" panose="020B0604020202020204" pitchFamily="34" charset="0"/>
              <a:cs typeface="Arial" panose="020B0604020202020204" pitchFamily="34" charset="0"/>
            </a:endParaRPr>
          </a:p>
          <a:p>
            <a:r>
              <a:rPr lang="en-US" sz="1900" dirty="0" err="1" smtClean="0">
                <a:latin typeface="Arial" panose="020B0604020202020204" pitchFamily="34" charset="0"/>
                <a:cs typeface="Arial" panose="020B0604020202020204" pitchFamily="34" charset="0"/>
              </a:rPr>
              <a:t>Episomal</a:t>
            </a:r>
            <a:r>
              <a:rPr lang="en-US" sz="1900" dirty="0" smtClean="0">
                <a:latin typeface="Arial" panose="020B0604020202020204" pitchFamily="34" charset="0"/>
                <a:cs typeface="Arial" panose="020B0604020202020204" pitchFamily="34" charset="0"/>
              </a:rPr>
              <a:t> replication requires</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for stable maintenance of the viral genome which replicates</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once per cell cycle and segregates equally to the daughter</a:t>
            </a:r>
            <a:r>
              <a:rPr lang="tr-TR" sz="1900" dirty="0" smtClean="0">
                <a:latin typeface="Arial" panose="020B0604020202020204" pitchFamily="34" charset="0"/>
                <a:cs typeface="Arial" panose="020B0604020202020204" pitchFamily="34" charset="0"/>
              </a:rPr>
              <a:t> </a:t>
            </a:r>
            <a:r>
              <a:rPr lang="tr-TR" sz="1900" dirty="0" err="1" smtClean="0">
                <a:latin typeface="Arial" panose="020B0604020202020204" pitchFamily="34" charset="0"/>
                <a:cs typeface="Arial" panose="020B0604020202020204" pitchFamily="34" charset="0"/>
              </a:rPr>
              <a:t>cells</a:t>
            </a:r>
            <a:r>
              <a:rPr lang="tr-TR" sz="1900" dirty="0" smtClean="0">
                <a:latin typeface="Arial" panose="020B0604020202020204" pitchFamily="34" charset="0"/>
                <a:cs typeface="Arial" panose="020B0604020202020204" pitchFamily="34" charset="0"/>
              </a:rPr>
              <a:t> in </a:t>
            </a:r>
            <a:r>
              <a:rPr lang="tr-TR" sz="1900" dirty="0" err="1" smtClean="0">
                <a:latin typeface="Arial" panose="020B0604020202020204" pitchFamily="34" charset="0"/>
                <a:cs typeface="Arial" panose="020B0604020202020204" pitchFamily="34" charset="0"/>
              </a:rPr>
              <a:t>mitosis</a:t>
            </a:r>
            <a:r>
              <a:rPr lang="en-US" sz="1900" dirty="0" smtClean="0">
                <a:latin typeface="Arial" panose="020B0604020202020204" pitchFamily="34" charset="0"/>
                <a:cs typeface="Arial" panose="020B0604020202020204" pitchFamily="34" charset="0"/>
              </a:rPr>
              <a:t> </a:t>
            </a:r>
            <a:r>
              <a:rPr lang="tr-TR" sz="1900" dirty="0" smtClean="0">
                <a:latin typeface="Arial" panose="020B0604020202020204" pitchFamily="34" charset="0"/>
                <a:cs typeface="Arial" panose="020B0604020202020204" pitchFamily="34" charset="0"/>
              </a:rPr>
              <a:t> </a:t>
            </a:r>
            <a:r>
              <a:rPr lang="tr-TR" sz="1900" dirty="0" err="1" smtClean="0">
                <a:latin typeface="Arial" panose="020B0604020202020204" pitchFamily="34" charset="0"/>
                <a:cs typeface="Arial" panose="020B0604020202020204" pitchFamily="34" charset="0"/>
              </a:rPr>
              <a:t>two</a:t>
            </a:r>
            <a:r>
              <a:rPr lang="tr-TR" sz="1900" dirty="0" smtClean="0">
                <a:latin typeface="Arial" panose="020B0604020202020204" pitchFamily="34" charset="0"/>
                <a:cs typeface="Arial" panose="020B0604020202020204" pitchFamily="34" charset="0"/>
              </a:rPr>
              <a:t> </a:t>
            </a:r>
            <a:r>
              <a:rPr lang="tr-TR" sz="1900" dirty="0" err="1" smtClean="0">
                <a:latin typeface="Arial" panose="020B0604020202020204" pitchFamily="34" charset="0"/>
                <a:cs typeface="Arial" panose="020B0604020202020204" pitchFamily="34" charset="0"/>
              </a:rPr>
              <a:t>viral</a:t>
            </a:r>
            <a:r>
              <a:rPr lang="tr-TR" sz="1900" dirty="0" smtClean="0">
                <a:latin typeface="Arial" panose="020B0604020202020204" pitchFamily="34" charset="0"/>
                <a:cs typeface="Arial" panose="020B0604020202020204" pitchFamily="34" charset="0"/>
              </a:rPr>
              <a:t> </a:t>
            </a:r>
            <a:r>
              <a:rPr lang="tr-TR" sz="1900" dirty="0" err="1" smtClean="0">
                <a:latin typeface="Arial" panose="020B0604020202020204" pitchFamily="34" charset="0"/>
                <a:cs typeface="Arial" panose="020B0604020202020204" pitchFamily="34" charset="0"/>
              </a:rPr>
              <a:t>components</a:t>
            </a:r>
            <a:r>
              <a:rPr lang="tr-TR" sz="1900" dirty="0" smtClean="0">
                <a:latin typeface="Arial" panose="020B0604020202020204" pitchFamily="34" charset="0"/>
                <a:cs typeface="Arial" panose="020B0604020202020204" pitchFamily="34" charset="0"/>
              </a:rPr>
              <a:t>  ; </a:t>
            </a:r>
            <a:r>
              <a:rPr lang="en-US" sz="1900" dirty="0" smtClean="0">
                <a:latin typeface="Arial" panose="020B0604020202020204" pitchFamily="34" charset="0"/>
                <a:cs typeface="Arial" panose="020B0604020202020204" pitchFamily="34" charset="0"/>
              </a:rPr>
              <a:t>a viral sequence </a:t>
            </a:r>
            <a:r>
              <a:rPr lang="en-US" sz="1900" i="1" dirty="0" smtClean="0">
                <a:latin typeface="Arial" panose="020B0604020202020204" pitchFamily="34" charset="0"/>
                <a:cs typeface="Arial" panose="020B0604020202020204" pitchFamily="34" charset="0"/>
              </a:rPr>
              <a:t>in </a:t>
            </a:r>
            <a:r>
              <a:rPr lang="en-US" sz="1900" i="1" dirty="0" err="1" smtClean="0">
                <a:latin typeface="Arial" panose="020B0604020202020204" pitchFamily="34" charset="0"/>
                <a:cs typeface="Arial" panose="020B0604020202020204" pitchFamily="34" charset="0"/>
              </a:rPr>
              <a:t>cis</a:t>
            </a:r>
            <a:r>
              <a:rPr lang="en-US" sz="1900" dirty="0" smtClean="0">
                <a:latin typeface="Arial" panose="020B0604020202020204" pitchFamily="34" charset="0"/>
                <a:cs typeface="Arial" panose="020B0604020202020204" pitchFamily="34" charset="0"/>
              </a:rPr>
              <a:t>,</a:t>
            </a:r>
            <a:r>
              <a:rPr lang="tr-TR" sz="1900" dirty="0" smtClean="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termed </a:t>
            </a:r>
            <a:r>
              <a:rPr lang="en-US" sz="1900" i="1" dirty="0" err="1" smtClean="0">
                <a:latin typeface="Arial" panose="020B0604020202020204" pitchFamily="34" charset="0"/>
                <a:cs typeface="Arial" panose="020B0604020202020204" pitchFamily="34" charset="0"/>
              </a:rPr>
              <a:t>oriP</a:t>
            </a:r>
            <a:r>
              <a:rPr lang="en-US" sz="1900" i="1"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 and a single viral protein EBNA1</a:t>
            </a:r>
            <a:r>
              <a:rPr lang="tr-TR" sz="1900" dirty="0" smtClean="0">
                <a:latin typeface="Arial" panose="020B0604020202020204" pitchFamily="34" charset="0"/>
                <a:cs typeface="Arial" panose="020B0604020202020204" pitchFamily="34" charset="0"/>
              </a:rPr>
              <a:t>.</a:t>
            </a:r>
          </a:p>
          <a:p>
            <a:endParaRPr lang="tr-TR" dirty="0"/>
          </a:p>
        </p:txBody>
      </p:sp>
      <p:pic>
        <p:nvPicPr>
          <p:cNvPr id="4" name="Picture 3"/>
          <p:cNvPicPr>
            <a:picLocks noChangeAspect="1" noChangeArrowheads="1"/>
          </p:cNvPicPr>
          <p:nvPr/>
        </p:nvPicPr>
        <p:blipFill>
          <a:blip r:embed="rId2" cstate="print"/>
          <a:srcRect/>
          <a:stretch>
            <a:fillRect/>
          </a:stretch>
        </p:blipFill>
        <p:spPr bwMode="auto">
          <a:xfrm>
            <a:off x="7235141" y="152400"/>
            <a:ext cx="1472569" cy="1988840"/>
          </a:xfrm>
          <a:prstGeom prst="rect">
            <a:avLst/>
          </a:prstGeom>
          <a:noFill/>
          <a:ln w="9525">
            <a:noFill/>
            <a:miter lim="800000"/>
            <a:headEnd/>
            <a:tailEnd/>
          </a:ln>
        </p:spPr>
      </p:pic>
    </p:spTree>
    <p:extLst>
      <p:ext uri="{BB962C8B-B14F-4D97-AF65-F5344CB8AC3E}">
        <p14:creationId xmlns:p14="http://schemas.microsoft.com/office/powerpoint/2010/main" val="36291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Episomel</a:t>
            </a:r>
            <a:r>
              <a:rPr lang="tr-TR" dirty="0" smtClean="0"/>
              <a:t> </a:t>
            </a:r>
            <a:r>
              <a:rPr lang="tr-TR" dirty="0" err="1" smtClean="0"/>
              <a:t>vector</a:t>
            </a:r>
            <a:r>
              <a:rPr lang="tr-TR" dirty="0" smtClean="0"/>
              <a:t>: </a:t>
            </a:r>
            <a:endParaRPr lang="tr-TR" dirty="0"/>
          </a:p>
        </p:txBody>
      </p:sp>
      <p:sp>
        <p:nvSpPr>
          <p:cNvPr id="3" name="İçerik Yer Tutucusu 2"/>
          <p:cNvSpPr>
            <a:spLocks noGrp="1"/>
          </p:cNvSpPr>
          <p:nvPr>
            <p:ph sz="quarter" idx="1"/>
          </p:nvPr>
        </p:nvSpPr>
        <p:spPr/>
        <p:txBody>
          <a:bodyPr/>
          <a:lstStyle/>
          <a:p>
            <a:endParaRPr lang="tr-TR" dirty="0"/>
          </a:p>
        </p:txBody>
      </p:sp>
      <p:sp>
        <p:nvSpPr>
          <p:cNvPr id="4" name="Dikdörtgen 3"/>
          <p:cNvSpPr/>
          <p:nvPr/>
        </p:nvSpPr>
        <p:spPr>
          <a:xfrm>
            <a:off x="606388" y="1597205"/>
            <a:ext cx="7931224" cy="2862322"/>
          </a:xfrm>
          <a:prstGeom prst="rect">
            <a:avLst/>
          </a:prstGeom>
        </p:spPr>
        <p:txBody>
          <a:bodyPr wrap="square">
            <a:spAutoFit/>
          </a:bodyPr>
          <a:lstStyle/>
          <a:p>
            <a:r>
              <a:rPr lang="en-US" dirty="0"/>
              <a:t>Unlike retro- and </a:t>
            </a:r>
            <a:r>
              <a:rPr lang="en-US" dirty="0" err="1" smtClean="0"/>
              <a:t>lentiviruses</a:t>
            </a:r>
            <a:r>
              <a:rPr lang="en-US" dirty="0"/>
              <a:t>, this technique is relatively simple and easy to use and does not integrate into the host genome. </a:t>
            </a:r>
            <a:endParaRPr lang="tr-TR" dirty="0" smtClean="0"/>
          </a:p>
          <a:p>
            <a:endParaRPr lang="tr-TR" dirty="0" smtClean="0"/>
          </a:p>
          <a:p>
            <a:r>
              <a:rPr lang="en-US" dirty="0" smtClean="0"/>
              <a:t>However</a:t>
            </a:r>
            <a:r>
              <a:rPr lang="en-US" dirty="0"/>
              <a:t>, since their expression is only transient, they require multiple transfections. </a:t>
            </a:r>
            <a:endParaRPr lang="tr-TR" dirty="0" smtClean="0"/>
          </a:p>
          <a:p>
            <a:endParaRPr lang="tr-TR" dirty="0" smtClean="0"/>
          </a:p>
          <a:p>
            <a:r>
              <a:rPr lang="en-US" dirty="0" smtClean="0"/>
              <a:t>In </a:t>
            </a:r>
            <a:r>
              <a:rPr lang="en-US" dirty="0"/>
              <a:t>general, their </a:t>
            </a:r>
            <a:r>
              <a:rPr lang="en-US" dirty="0" smtClean="0"/>
              <a:t>reprogramming </a:t>
            </a:r>
            <a:r>
              <a:rPr lang="en-US" dirty="0"/>
              <a:t>efficiency is low although when compared to </a:t>
            </a:r>
            <a:r>
              <a:rPr lang="en-US" b="1" dirty="0"/>
              <a:t>plasmids</a:t>
            </a:r>
            <a:r>
              <a:rPr lang="en-US" dirty="0"/>
              <a:t>, the </a:t>
            </a:r>
            <a:r>
              <a:rPr lang="en-US" b="1" dirty="0" err="1"/>
              <a:t>minicircle</a:t>
            </a:r>
            <a:r>
              <a:rPr lang="en-US" dirty="0"/>
              <a:t> has a higher </a:t>
            </a:r>
            <a:r>
              <a:rPr lang="en-US" dirty="0" smtClean="0"/>
              <a:t>transfection </a:t>
            </a:r>
            <a:r>
              <a:rPr lang="en-US" dirty="0"/>
              <a:t>efficiency (probably due to it’s smaller size) and a longer ectopic expression of the transgenes </a:t>
            </a:r>
            <a:r>
              <a:rPr lang="en-US" dirty="0" smtClean="0"/>
              <a:t> </a:t>
            </a:r>
            <a:r>
              <a:rPr lang="en-US" dirty="0"/>
              <a:t>(due to a lowered silencing mechanisms) </a:t>
            </a:r>
            <a:endParaRPr lang="tr-TR" dirty="0" smtClean="0"/>
          </a:p>
        </p:txBody>
      </p:sp>
    </p:spTree>
    <p:extLst>
      <p:ext uri="{BB962C8B-B14F-4D97-AF65-F5344CB8AC3E}">
        <p14:creationId xmlns:p14="http://schemas.microsoft.com/office/powerpoint/2010/main" val="252976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772816"/>
            <a:ext cx="8064896" cy="3139321"/>
          </a:xfrm>
          <a:prstGeom prst="rect">
            <a:avLst/>
          </a:prstGeom>
        </p:spPr>
        <p:txBody>
          <a:bodyPr wrap="square">
            <a:spAutoFit/>
          </a:bodyPr>
          <a:lstStyle/>
          <a:p>
            <a:r>
              <a:rPr lang="en-US" dirty="0"/>
              <a:t>RNA </a:t>
            </a:r>
            <a:r>
              <a:rPr lang="en-US" dirty="0" smtClean="0"/>
              <a:t>delivery</a:t>
            </a:r>
            <a:r>
              <a:rPr lang="tr-TR" dirty="0" smtClean="0"/>
              <a:t> (</a:t>
            </a:r>
            <a:r>
              <a:rPr lang="tr-TR" dirty="0" err="1" smtClean="0"/>
              <a:t>especially</a:t>
            </a:r>
            <a:r>
              <a:rPr lang="tr-TR" dirty="0" smtClean="0"/>
              <a:t> </a:t>
            </a:r>
            <a:r>
              <a:rPr lang="tr-TR" dirty="0" err="1" smtClean="0"/>
              <a:t>miRNA</a:t>
            </a:r>
            <a:r>
              <a:rPr lang="tr-TR" dirty="0" smtClean="0"/>
              <a:t>) :</a:t>
            </a:r>
            <a:r>
              <a:rPr lang="en-US" dirty="0" smtClean="0"/>
              <a:t> </a:t>
            </a:r>
            <a:r>
              <a:rPr lang="en-US" dirty="0" err="1"/>
              <a:t>iPSCs</a:t>
            </a:r>
            <a:r>
              <a:rPr lang="en-US" dirty="0"/>
              <a:t> have been generated by direct delivery of synthetic mRNA into somatic cells .  This method has the highest reprogramming efficiency when compared with other non-integrative delivery systems. </a:t>
            </a:r>
            <a:endParaRPr lang="tr-TR" dirty="0"/>
          </a:p>
          <a:p>
            <a:r>
              <a:rPr lang="en-US" dirty="0"/>
              <a:t>RNA have short half lives, thus repeated transfection is required to sustain the reprogramming  process. RNA-based methods are also highly immunogenic. </a:t>
            </a:r>
            <a:endParaRPr lang="tr-TR" dirty="0"/>
          </a:p>
          <a:p>
            <a:endParaRPr lang="tr-TR" dirty="0"/>
          </a:p>
          <a:p>
            <a:r>
              <a:rPr lang="en-US" dirty="0"/>
              <a:t> Protein </a:t>
            </a:r>
            <a:r>
              <a:rPr lang="en-US" dirty="0" smtClean="0"/>
              <a:t>delivery</a:t>
            </a:r>
            <a:r>
              <a:rPr lang="tr-TR" dirty="0" smtClean="0"/>
              <a:t>: </a:t>
            </a:r>
            <a:r>
              <a:rPr lang="en-US" dirty="0" smtClean="0"/>
              <a:t>Reprogramming </a:t>
            </a:r>
            <a:r>
              <a:rPr lang="en-US" dirty="0"/>
              <a:t>factors can be directly delivered as recombinant proteins into somatic cells for </a:t>
            </a:r>
            <a:r>
              <a:rPr lang="en-US" dirty="0" err="1"/>
              <a:t>iPSCs</a:t>
            </a:r>
            <a:r>
              <a:rPr lang="en-US" dirty="0"/>
              <a:t> generation. The reprogramming efficiency is low and repeated transfection is also  required to maintain the intracellular protein level for reprogramming.</a:t>
            </a:r>
            <a:endParaRPr lang="tr-TR" dirty="0"/>
          </a:p>
        </p:txBody>
      </p:sp>
    </p:spTree>
    <p:extLst>
      <p:ext uri="{BB962C8B-B14F-4D97-AF65-F5344CB8AC3E}">
        <p14:creationId xmlns:p14="http://schemas.microsoft.com/office/powerpoint/2010/main" val="285610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Characterization</a:t>
            </a:r>
            <a:r>
              <a:rPr lang="tr-TR" dirty="0" smtClean="0"/>
              <a:t> of </a:t>
            </a:r>
            <a:r>
              <a:rPr lang="tr-TR" dirty="0" err="1" smtClean="0"/>
              <a:t>iPS</a:t>
            </a:r>
            <a:r>
              <a:rPr lang="tr-TR" dirty="0" smtClean="0"/>
              <a:t> </a:t>
            </a:r>
            <a:r>
              <a:rPr lang="tr-TR" dirty="0" err="1" smtClean="0"/>
              <a:t>cells</a:t>
            </a:r>
            <a:endParaRPr lang="tr-TR" dirty="0"/>
          </a:p>
        </p:txBody>
      </p:sp>
      <p:sp>
        <p:nvSpPr>
          <p:cNvPr id="3" name="2 İçerik Yer Tutucusu"/>
          <p:cNvSpPr>
            <a:spLocks noGrp="1"/>
          </p:cNvSpPr>
          <p:nvPr>
            <p:ph sz="quarter" idx="1"/>
          </p:nvPr>
        </p:nvSpPr>
        <p:spPr/>
        <p:txBody>
          <a:bodyPr/>
          <a:lstStyle/>
          <a:p>
            <a:pPr>
              <a:buNone/>
            </a:pPr>
            <a:endParaRPr lang="tr-TR" dirty="0" smtClean="0"/>
          </a:p>
          <a:p>
            <a:r>
              <a:rPr lang="tr-TR" sz="1800" dirty="0" err="1" smtClean="0"/>
              <a:t>Expression</a:t>
            </a:r>
            <a:r>
              <a:rPr lang="tr-TR" sz="1800" dirty="0" smtClean="0"/>
              <a:t> of ESC </a:t>
            </a:r>
            <a:r>
              <a:rPr lang="tr-TR" sz="1800" dirty="0" err="1" smtClean="0"/>
              <a:t>markers</a:t>
            </a:r>
            <a:r>
              <a:rPr lang="tr-TR" sz="1800" dirty="0" smtClean="0"/>
              <a:t>: Oct4, Sox2 ,</a:t>
            </a:r>
            <a:r>
              <a:rPr lang="tr-TR" sz="1800" dirty="0" err="1" smtClean="0"/>
              <a:t>Nanog</a:t>
            </a:r>
            <a:r>
              <a:rPr lang="tr-TR" sz="1800" dirty="0" smtClean="0"/>
              <a:t>, E-</a:t>
            </a:r>
            <a:r>
              <a:rPr lang="tr-TR" sz="1800" dirty="0" err="1" smtClean="0"/>
              <a:t>cadherin</a:t>
            </a:r>
            <a:r>
              <a:rPr lang="tr-TR" sz="1800" dirty="0" smtClean="0"/>
              <a:t>,h-</a:t>
            </a:r>
            <a:r>
              <a:rPr lang="tr-TR" sz="1800" dirty="0" err="1" smtClean="0"/>
              <a:t>Tert</a:t>
            </a:r>
            <a:r>
              <a:rPr lang="tr-TR" sz="1800" dirty="0" smtClean="0"/>
              <a:t>, Lin28, klf4,c-</a:t>
            </a:r>
            <a:r>
              <a:rPr lang="tr-TR" sz="1800" dirty="0" err="1" smtClean="0"/>
              <a:t>Myc</a:t>
            </a:r>
            <a:r>
              <a:rPr lang="tr-TR" sz="1800" dirty="0" smtClean="0"/>
              <a:t>,Rex1</a:t>
            </a:r>
          </a:p>
          <a:p>
            <a:endParaRPr lang="tr-TR" sz="1800" dirty="0" smtClean="0"/>
          </a:p>
          <a:p>
            <a:endParaRPr lang="tr-TR" sz="1800" dirty="0" smtClean="0"/>
          </a:p>
          <a:p>
            <a:endParaRPr lang="tr-TR" sz="1800" dirty="0" smtClean="0"/>
          </a:p>
          <a:p>
            <a:endParaRPr lang="tr-TR" sz="1800" dirty="0" smtClean="0"/>
          </a:p>
          <a:p>
            <a:endParaRPr lang="tr-TR" sz="1800" dirty="0" smtClean="0"/>
          </a:p>
          <a:p>
            <a:r>
              <a:rPr lang="tr-TR" sz="1800" dirty="0" err="1" smtClean="0"/>
              <a:t>High</a:t>
            </a:r>
            <a:r>
              <a:rPr lang="tr-TR" sz="1800" dirty="0" smtClean="0"/>
              <a:t> </a:t>
            </a:r>
            <a:r>
              <a:rPr lang="tr-TR" sz="1800" dirty="0" err="1" smtClean="0"/>
              <a:t>telomerase</a:t>
            </a:r>
            <a:r>
              <a:rPr lang="tr-TR" sz="1800" dirty="0" smtClean="0"/>
              <a:t> </a:t>
            </a:r>
            <a:r>
              <a:rPr lang="tr-TR" sz="1800" dirty="0" err="1" smtClean="0"/>
              <a:t>activity</a:t>
            </a:r>
            <a:endParaRPr lang="tr-TR" sz="1800" dirty="0" smtClean="0"/>
          </a:p>
          <a:p>
            <a:pPr>
              <a:buNone/>
            </a:pPr>
            <a:endParaRPr lang="tr-TR" sz="2800" dirty="0" smtClean="0"/>
          </a:p>
          <a:p>
            <a:endParaRPr lang="tr-TR" dirty="0"/>
          </a:p>
        </p:txBody>
      </p:sp>
      <p:sp>
        <p:nvSpPr>
          <p:cNvPr id="4" name="3 İçerik Yer Tutucusu"/>
          <p:cNvSpPr>
            <a:spLocks noGrp="1"/>
          </p:cNvSpPr>
          <p:nvPr>
            <p:ph sz="quarter" idx="2"/>
          </p:nvPr>
        </p:nvSpPr>
        <p:spPr/>
        <p:txBody>
          <a:bodyPr/>
          <a:lstStyle/>
          <a:p>
            <a:pPr>
              <a:buNone/>
            </a:pPr>
            <a:endParaRPr lang="tr-TR" dirty="0" smtClean="0"/>
          </a:p>
          <a:p>
            <a:r>
              <a:rPr lang="tr-TR" sz="1800" dirty="0" smtClean="0"/>
              <a:t>ESC </a:t>
            </a:r>
            <a:r>
              <a:rPr lang="tr-TR" sz="1800" dirty="0" err="1" smtClean="0"/>
              <a:t>morphology</a:t>
            </a:r>
            <a:r>
              <a:rPr lang="tr-TR" sz="1800" dirty="0" smtClean="0"/>
              <a:t>: </a:t>
            </a:r>
            <a:r>
              <a:rPr lang="tr-TR" sz="1800" dirty="0" err="1" smtClean="0"/>
              <a:t>compact</a:t>
            </a:r>
            <a:r>
              <a:rPr lang="tr-TR" sz="1800" dirty="0" smtClean="0"/>
              <a:t> </a:t>
            </a:r>
            <a:r>
              <a:rPr lang="tr-TR" sz="1800" dirty="0" err="1" smtClean="0"/>
              <a:t>colonies</a:t>
            </a:r>
            <a:r>
              <a:rPr lang="tr-TR" sz="1800" dirty="0" smtClean="0"/>
              <a:t>,</a:t>
            </a:r>
            <a:r>
              <a:rPr lang="tr-TR" sz="1800" dirty="0" err="1" smtClean="0"/>
              <a:t>round</a:t>
            </a:r>
            <a:r>
              <a:rPr lang="tr-TR" sz="1800" dirty="0" smtClean="0"/>
              <a:t> </a:t>
            </a:r>
            <a:r>
              <a:rPr lang="tr-TR" sz="1800" dirty="0" err="1" smtClean="0"/>
              <a:t>shape</a:t>
            </a:r>
            <a:r>
              <a:rPr lang="tr-TR" sz="1800" dirty="0" smtClean="0"/>
              <a:t>,</a:t>
            </a:r>
            <a:r>
              <a:rPr lang="tr-TR" sz="1800" dirty="0" err="1" smtClean="0"/>
              <a:t>large</a:t>
            </a:r>
            <a:r>
              <a:rPr lang="tr-TR" sz="1800" dirty="0" smtClean="0"/>
              <a:t> </a:t>
            </a:r>
            <a:r>
              <a:rPr lang="tr-TR" sz="1800" dirty="0" err="1" smtClean="0"/>
              <a:t>nucleoli</a:t>
            </a:r>
            <a:r>
              <a:rPr lang="tr-TR" sz="1800" dirty="0" smtClean="0"/>
              <a:t>,</a:t>
            </a:r>
            <a:r>
              <a:rPr lang="tr-TR" sz="1800" dirty="0" err="1" smtClean="0"/>
              <a:t>scant</a:t>
            </a:r>
            <a:r>
              <a:rPr lang="tr-TR" sz="1800" dirty="0" smtClean="0"/>
              <a:t> </a:t>
            </a:r>
            <a:r>
              <a:rPr lang="tr-TR" sz="1800" dirty="0" err="1" smtClean="0"/>
              <a:t>cytoplasm</a:t>
            </a:r>
            <a:endParaRPr lang="tr-TR" sz="1800" dirty="0" smtClean="0"/>
          </a:p>
          <a:p>
            <a:endParaRPr lang="tr-TR" sz="1800" dirty="0" smtClean="0"/>
          </a:p>
          <a:p>
            <a:r>
              <a:rPr lang="tr-TR" sz="1800" dirty="0" err="1" smtClean="0"/>
              <a:t>Teratoma</a:t>
            </a:r>
            <a:r>
              <a:rPr lang="tr-TR" sz="1800" dirty="0" smtClean="0"/>
              <a:t> </a:t>
            </a:r>
            <a:r>
              <a:rPr lang="tr-TR" sz="1800" dirty="0" err="1" smtClean="0"/>
              <a:t>formation</a:t>
            </a:r>
            <a:endParaRPr lang="tr-TR" sz="1800" dirty="0" smtClean="0"/>
          </a:p>
          <a:p>
            <a:endParaRPr lang="tr-TR" sz="1800" dirty="0" smtClean="0"/>
          </a:p>
          <a:p>
            <a:r>
              <a:rPr lang="tr-TR" sz="1800" dirty="0" err="1" smtClean="0"/>
              <a:t>Epigenetic</a:t>
            </a:r>
            <a:r>
              <a:rPr lang="tr-TR" sz="1800" dirty="0" smtClean="0"/>
              <a:t> </a:t>
            </a:r>
            <a:r>
              <a:rPr lang="tr-TR" sz="1800" dirty="0" err="1" smtClean="0"/>
              <a:t>status</a:t>
            </a:r>
            <a:r>
              <a:rPr lang="tr-TR" sz="1800" dirty="0" smtClean="0"/>
              <a:t> of </a:t>
            </a:r>
            <a:r>
              <a:rPr lang="tr-TR" sz="1800" dirty="0" err="1" smtClean="0"/>
              <a:t>iPSCs</a:t>
            </a:r>
            <a:r>
              <a:rPr lang="tr-TR" sz="1800" dirty="0" smtClean="0"/>
              <a:t> :</a:t>
            </a:r>
            <a:r>
              <a:rPr lang="tr-TR" sz="1800" dirty="0" err="1" smtClean="0"/>
              <a:t>promoter</a:t>
            </a:r>
            <a:r>
              <a:rPr lang="tr-TR" sz="1800" dirty="0" smtClean="0"/>
              <a:t> </a:t>
            </a:r>
            <a:r>
              <a:rPr lang="tr-TR" sz="1800" dirty="0" err="1" smtClean="0"/>
              <a:t>regions</a:t>
            </a:r>
            <a:r>
              <a:rPr lang="tr-TR" sz="1800" dirty="0" smtClean="0"/>
              <a:t> of </a:t>
            </a:r>
            <a:r>
              <a:rPr lang="tr-TR" sz="1800" dirty="0" err="1" smtClean="0"/>
              <a:t>Nanog</a:t>
            </a:r>
            <a:r>
              <a:rPr lang="tr-TR" sz="1800" dirty="0" smtClean="0"/>
              <a:t> </a:t>
            </a:r>
            <a:r>
              <a:rPr lang="tr-TR" sz="1800" dirty="0" err="1" smtClean="0"/>
              <a:t>and</a:t>
            </a:r>
            <a:r>
              <a:rPr lang="tr-TR" sz="1800" dirty="0" smtClean="0"/>
              <a:t> Oct4 </a:t>
            </a:r>
            <a:r>
              <a:rPr lang="tr-TR" sz="1800" dirty="0" err="1" smtClean="0"/>
              <a:t>were</a:t>
            </a:r>
            <a:r>
              <a:rPr lang="tr-TR" sz="1800" dirty="0" smtClean="0"/>
              <a:t> </a:t>
            </a:r>
            <a:r>
              <a:rPr lang="tr-TR" sz="1800" dirty="0" err="1" smtClean="0"/>
              <a:t>evaluated</a:t>
            </a:r>
            <a:r>
              <a:rPr lang="tr-TR" sz="1800" dirty="0" smtClean="0"/>
              <a:t>. </a:t>
            </a:r>
          </a:p>
          <a:p>
            <a:endParaRPr lang="tr-TR" sz="1800" dirty="0" smtClean="0"/>
          </a:p>
          <a:p>
            <a:endParaRPr lang="tr-TR" sz="1800" dirty="0" smtClean="0"/>
          </a:p>
          <a:p>
            <a:endParaRPr lang="tr-TR" dirty="0"/>
          </a:p>
        </p:txBody>
      </p:sp>
      <p:pic>
        <p:nvPicPr>
          <p:cNvPr id="5" name="Picture 3"/>
          <p:cNvPicPr>
            <a:picLocks noChangeAspect="1" noChangeArrowheads="1"/>
          </p:cNvPicPr>
          <p:nvPr/>
        </p:nvPicPr>
        <p:blipFill>
          <a:blip r:embed="rId2" cstate="print"/>
          <a:srcRect l="25884" t="38585" r="4662" b="21286"/>
          <a:stretch>
            <a:fillRect/>
          </a:stretch>
        </p:blipFill>
        <p:spPr bwMode="auto">
          <a:xfrm>
            <a:off x="228600" y="2667000"/>
            <a:ext cx="4220308" cy="1524000"/>
          </a:xfrm>
          <a:prstGeom prst="rect">
            <a:avLst/>
          </a:prstGeom>
          <a:noFill/>
          <a:ln w="9525">
            <a:noFill/>
            <a:miter lim="800000"/>
            <a:headEnd/>
            <a:tailEnd/>
          </a:ln>
        </p:spPr>
      </p:pic>
    </p:spTree>
    <p:extLst>
      <p:ext uri="{BB962C8B-B14F-4D97-AF65-F5344CB8AC3E}">
        <p14:creationId xmlns:p14="http://schemas.microsoft.com/office/powerpoint/2010/main" val="63768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Characterization</a:t>
            </a:r>
            <a:r>
              <a:rPr lang="tr-TR" dirty="0" smtClean="0"/>
              <a:t> of </a:t>
            </a:r>
            <a:r>
              <a:rPr lang="tr-TR" dirty="0" err="1" smtClean="0"/>
              <a:t>iPS</a:t>
            </a:r>
            <a:r>
              <a:rPr lang="tr-TR" dirty="0" smtClean="0"/>
              <a:t> </a:t>
            </a:r>
            <a:r>
              <a:rPr lang="tr-TR" dirty="0" err="1" smtClean="0"/>
              <a:t>cells</a:t>
            </a:r>
            <a:endParaRPr lang="tr-TR" dirty="0"/>
          </a:p>
        </p:txBody>
      </p:sp>
      <p:sp>
        <p:nvSpPr>
          <p:cNvPr id="3" name="2 İçerik Yer Tutucusu"/>
          <p:cNvSpPr>
            <a:spLocks noGrp="1"/>
          </p:cNvSpPr>
          <p:nvPr>
            <p:ph sz="quarter" idx="1"/>
          </p:nvPr>
        </p:nvSpPr>
        <p:spPr/>
        <p:txBody>
          <a:bodyPr/>
          <a:lstStyle/>
          <a:p>
            <a:r>
              <a:rPr lang="tr-TR" sz="1600" dirty="0" err="1" smtClean="0"/>
              <a:t>In</a:t>
            </a:r>
            <a:r>
              <a:rPr lang="tr-TR" sz="1600" dirty="0" smtClean="0"/>
              <a:t> </a:t>
            </a:r>
            <a:r>
              <a:rPr lang="tr-TR" sz="1600" dirty="0" err="1" smtClean="0"/>
              <a:t>vitro</a:t>
            </a:r>
            <a:r>
              <a:rPr lang="tr-TR" sz="1600" dirty="0" smtClean="0"/>
              <a:t> </a:t>
            </a:r>
            <a:r>
              <a:rPr lang="tr-TR" sz="1600" dirty="0" err="1" smtClean="0"/>
              <a:t>differentiation</a:t>
            </a:r>
            <a:r>
              <a:rPr lang="tr-TR" sz="1600" dirty="0" smtClean="0"/>
              <a:t> </a:t>
            </a:r>
            <a:r>
              <a:rPr lang="tr-TR" sz="1600" dirty="0" err="1" smtClean="0"/>
              <a:t>into</a:t>
            </a:r>
            <a:r>
              <a:rPr lang="tr-TR" sz="1600" dirty="0" smtClean="0"/>
              <a:t> </a:t>
            </a:r>
            <a:r>
              <a:rPr lang="tr-TR" sz="1600" dirty="0" err="1" smtClean="0"/>
              <a:t>three</a:t>
            </a:r>
            <a:r>
              <a:rPr lang="tr-TR" sz="1600" dirty="0" smtClean="0"/>
              <a:t> </a:t>
            </a:r>
            <a:r>
              <a:rPr lang="tr-TR" sz="1600" dirty="0" err="1" smtClean="0"/>
              <a:t>germ</a:t>
            </a:r>
            <a:r>
              <a:rPr lang="tr-TR" sz="1600" dirty="0" smtClean="0"/>
              <a:t> </a:t>
            </a:r>
            <a:r>
              <a:rPr lang="tr-TR" sz="1600" dirty="0" err="1" smtClean="0"/>
              <a:t>layers</a:t>
            </a:r>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r>
              <a:rPr lang="tr-TR" sz="1600" dirty="0" smtClean="0"/>
              <a:t>Alkaline </a:t>
            </a:r>
            <a:r>
              <a:rPr lang="tr-TR" sz="1600" dirty="0" err="1" smtClean="0"/>
              <a:t>Phosphatase</a:t>
            </a:r>
            <a:r>
              <a:rPr lang="tr-TR" sz="1600" dirty="0" smtClean="0"/>
              <a:t> </a:t>
            </a:r>
            <a:r>
              <a:rPr lang="tr-TR" sz="1600" dirty="0" err="1" smtClean="0"/>
              <a:t>Staining</a:t>
            </a:r>
            <a:endParaRPr lang="tr-TR" sz="1600" dirty="0" smtClean="0"/>
          </a:p>
          <a:p>
            <a:endParaRPr lang="tr-TR" sz="1600" dirty="0" smtClean="0"/>
          </a:p>
          <a:p>
            <a:endParaRPr lang="tr-TR" sz="1600" dirty="0" smtClean="0"/>
          </a:p>
          <a:p>
            <a:endParaRPr lang="tr-TR" sz="1600" dirty="0" smtClean="0"/>
          </a:p>
          <a:p>
            <a:endParaRPr lang="tr-TR" sz="1600" dirty="0" smtClean="0"/>
          </a:p>
          <a:p>
            <a:pPr>
              <a:buNone/>
            </a:pPr>
            <a:endParaRPr lang="tr-TR" sz="1600" dirty="0" smtClean="0"/>
          </a:p>
          <a:p>
            <a:endParaRPr lang="tr-TR" sz="1600" dirty="0" smtClean="0"/>
          </a:p>
          <a:p>
            <a:endParaRPr lang="tr-TR" dirty="0"/>
          </a:p>
        </p:txBody>
      </p:sp>
      <p:sp>
        <p:nvSpPr>
          <p:cNvPr id="4" name="3 İçerik Yer Tutucusu"/>
          <p:cNvSpPr>
            <a:spLocks noGrp="1"/>
          </p:cNvSpPr>
          <p:nvPr>
            <p:ph sz="quarter" idx="2"/>
          </p:nvPr>
        </p:nvSpPr>
        <p:spPr/>
        <p:txBody>
          <a:bodyPr/>
          <a:lstStyle/>
          <a:p>
            <a:r>
              <a:rPr lang="tr-TR" sz="1800" dirty="0" err="1" smtClean="0"/>
              <a:t>Embryoid</a:t>
            </a:r>
            <a:r>
              <a:rPr lang="tr-TR" sz="1800" dirty="0" smtClean="0"/>
              <a:t> body </a:t>
            </a:r>
            <a:r>
              <a:rPr lang="tr-TR" sz="1800" dirty="0" err="1" smtClean="0"/>
              <a:t>formation</a:t>
            </a:r>
            <a:r>
              <a:rPr lang="tr-TR" sz="1800" dirty="0" smtClean="0"/>
              <a:t> : </a:t>
            </a:r>
            <a:r>
              <a:rPr lang="en-US" sz="1800" dirty="0" smtClean="0"/>
              <a:t>used to examine the differentiation potential of the embryonic stem</a:t>
            </a:r>
            <a:r>
              <a:rPr lang="tr-TR" sz="1800" dirty="0" smtClean="0"/>
              <a:t> </a:t>
            </a:r>
            <a:r>
              <a:rPr lang="tr-TR" sz="1800" dirty="0" err="1" smtClean="0"/>
              <a:t>cells</a:t>
            </a:r>
            <a:endParaRPr lang="tr-TR" sz="1800" dirty="0" smtClean="0"/>
          </a:p>
          <a:p>
            <a:endParaRPr lang="tr-TR" sz="1800" dirty="0" smtClean="0"/>
          </a:p>
          <a:p>
            <a:endParaRPr lang="tr-TR" sz="1800" dirty="0" smtClean="0"/>
          </a:p>
          <a:p>
            <a:endParaRPr lang="tr-TR" sz="1800" dirty="0" smtClean="0"/>
          </a:p>
          <a:p>
            <a:endParaRPr lang="tr-TR" sz="2800" dirty="0" smtClean="0"/>
          </a:p>
          <a:p>
            <a:endParaRPr lang="tr-TR" dirty="0"/>
          </a:p>
        </p:txBody>
      </p:sp>
      <p:pic>
        <p:nvPicPr>
          <p:cNvPr id="5" name="Picture 3"/>
          <p:cNvPicPr>
            <a:picLocks noChangeAspect="1" noChangeArrowheads="1"/>
          </p:cNvPicPr>
          <p:nvPr/>
        </p:nvPicPr>
        <p:blipFill>
          <a:blip r:embed="rId2" cstate="print"/>
          <a:srcRect l="28778" t="61736" r="9486" b="12026"/>
          <a:stretch>
            <a:fillRect/>
          </a:stretch>
        </p:blipFill>
        <p:spPr bwMode="auto">
          <a:xfrm>
            <a:off x="152401" y="1905000"/>
            <a:ext cx="4267200" cy="11334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8424" t="58650" r="31672" b="21286"/>
          <a:stretch>
            <a:fillRect/>
          </a:stretch>
        </p:blipFill>
        <p:spPr bwMode="auto">
          <a:xfrm>
            <a:off x="4724400" y="2362200"/>
            <a:ext cx="3997570" cy="1676400"/>
          </a:xfrm>
          <a:prstGeom prst="rect">
            <a:avLst/>
          </a:prstGeom>
          <a:noFill/>
          <a:ln w="9525">
            <a:noFill/>
            <a:miter lim="800000"/>
            <a:headEnd/>
            <a:tailEnd/>
          </a:ln>
        </p:spPr>
      </p:pic>
      <p:sp>
        <p:nvSpPr>
          <p:cNvPr id="7" name="6 Metin kutusu"/>
          <p:cNvSpPr txBox="1"/>
          <p:nvPr/>
        </p:nvSpPr>
        <p:spPr>
          <a:xfrm>
            <a:off x="6400800" y="6019800"/>
            <a:ext cx="2743200" cy="253916"/>
          </a:xfrm>
          <a:prstGeom prst="rect">
            <a:avLst/>
          </a:prstGeom>
          <a:noFill/>
        </p:spPr>
        <p:txBody>
          <a:bodyPr wrap="square" rtlCol="0">
            <a:spAutoFit/>
          </a:bodyPr>
          <a:lstStyle/>
          <a:p>
            <a:r>
              <a:rPr lang="tr-TR" sz="1050" i="1" dirty="0" smtClean="0"/>
              <a:t>                          </a:t>
            </a:r>
            <a:r>
              <a:rPr lang="tr-TR" sz="1050" i="1" dirty="0" err="1" smtClean="0"/>
              <a:t>Takahashi</a:t>
            </a:r>
            <a:r>
              <a:rPr lang="tr-TR" sz="1050" i="1" dirty="0" smtClean="0"/>
              <a:t> et al.2007.Cell</a:t>
            </a:r>
            <a:endParaRPr lang="tr-TR" sz="1050" i="1" dirty="0"/>
          </a:p>
        </p:txBody>
      </p:sp>
      <p:pic>
        <p:nvPicPr>
          <p:cNvPr id="8" name="Picture 2"/>
          <p:cNvPicPr>
            <a:picLocks noChangeAspect="1" noChangeArrowheads="1"/>
          </p:cNvPicPr>
          <p:nvPr/>
        </p:nvPicPr>
        <p:blipFill>
          <a:blip r:embed="rId4" cstate="print"/>
          <a:srcRect l="29375" t="19000" r="43125" b="37000"/>
          <a:stretch>
            <a:fillRect/>
          </a:stretch>
        </p:blipFill>
        <p:spPr bwMode="auto">
          <a:xfrm>
            <a:off x="838200" y="3733800"/>
            <a:ext cx="2362200" cy="2362200"/>
          </a:xfrm>
          <a:prstGeom prst="rect">
            <a:avLst/>
          </a:prstGeom>
          <a:noFill/>
          <a:ln w="9525">
            <a:noFill/>
            <a:miter lim="800000"/>
            <a:headEnd/>
            <a:tailEnd/>
          </a:ln>
        </p:spPr>
      </p:pic>
    </p:spTree>
    <p:extLst>
      <p:ext uri="{BB962C8B-B14F-4D97-AF65-F5344CB8AC3E}">
        <p14:creationId xmlns:p14="http://schemas.microsoft.com/office/powerpoint/2010/main" val="3749193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Pros</a:t>
            </a:r>
            <a:r>
              <a:rPr lang="tr-TR" dirty="0" smtClean="0"/>
              <a:t> </a:t>
            </a:r>
            <a:r>
              <a:rPr lang="tr-TR" dirty="0" err="1" smtClean="0"/>
              <a:t>and</a:t>
            </a:r>
            <a:r>
              <a:rPr lang="tr-TR" dirty="0" smtClean="0"/>
              <a:t> </a:t>
            </a:r>
            <a:r>
              <a:rPr lang="tr-TR" dirty="0" err="1" smtClean="0"/>
              <a:t>Cons</a:t>
            </a:r>
            <a:r>
              <a:rPr lang="tr-TR" dirty="0" smtClean="0"/>
              <a:t> of  </a:t>
            </a:r>
            <a:r>
              <a:rPr lang="tr-TR" dirty="0" err="1" smtClean="0"/>
              <a:t>iPS</a:t>
            </a:r>
            <a:r>
              <a:rPr lang="tr-TR" dirty="0" smtClean="0"/>
              <a:t> </a:t>
            </a:r>
            <a:r>
              <a:rPr lang="tr-TR" dirty="0" err="1" smtClean="0"/>
              <a:t>cell</a:t>
            </a:r>
            <a:r>
              <a:rPr lang="tr-TR" dirty="0" smtClean="0"/>
              <a:t> </a:t>
            </a:r>
            <a:r>
              <a:rPr lang="tr-TR" dirty="0" err="1" smtClean="0"/>
              <a:t>generation</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sz="1800" dirty="0" err="1" smtClean="0"/>
              <a:t>Overcoming</a:t>
            </a:r>
            <a:r>
              <a:rPr lang="tr-TR" sz="1800" dirty="0" smtClean="0"/>
              <a:t> </a:t>
            </a:r>
            <a:r>
              <a:rPr lang="tr-TR" sz="1800" dirty="0" err="1" smtClean="0"/>
              <a:t>the</a:t>
            </a:r>
            <a:r>
              <a:rPr lang="tr-TR" sz="1800" dirty="0" smtClean="0"/>
              <a:t>  </a:t>
            </a:r>
            <a:r>
              <a:rPr lang="tr-TR" sz="1800" dirty="0" err="1" smtClean="0"/>
              <a:t>difficulties</a:t>
            </a:r>
            <a:r>
              <a:rPr lang="tr-TR" sz="1800" dirty="0" smtClean="0"/>
              <a:t> </a:t>
            </a:r>
            <a:r>
              <a:rPr lang="tr-TR" sz="1800" dirty="0" err="1" smtClean="0"/>
              <a:t>regarding</a:t>
            </a:r>
            <a:r>
              <a:rPr lang="tr-TR" sz="1800" dirty="0" smtClean="0"/>
              <a:t> </a:t>
            </a:r>
            <a:r>
              <a:rPr lang="tr-TR" sz="1800" dirty="0" err="1" smtClean="0"/>
              <a:t>the</a:t>
            </a:r>
            <a:r>
              <a:rPr lang="tr-TR" sz="1800" dirty="0" smtClean="0"/>
              <a:t> </a:t>
            </a:r>
            <a:r>
              <a:rPr lang="tr-TR" sz="1800" dirty="0" err="1" smtClean="0"/>
              <a:t>use</a:t>
            </a:r>
            <a:r>
              <a:rPr lang="tr-TR" sz="1800" dirty="0" smtClean="0"/>
              <a:t> of </a:t>
            </a:r>
            <a:r>
              <a:rPr lang="tr-TR" sz="1800" dirty="0" err="1" smtClean="0"/>
              <a:t>human</a:t>
            </a:r>
            <a:r>
              <a:rPr lang="tr-TR" sz="1800" dirty="0" smtClean="0"/>
              <a:t> </a:t>
            </a:r>
            <a:r>
              <a:rPr lang="tr-TR" sz="1800" dirty="0" err="1" smtClean="0"/>
              <a:t>embryos</a:t>
            </a:r>
            <a:r>
              <a:rPr lang="tr-TR" sz="1800" dirty="0" smtClean="0"/>
              <a:t> as </a:t>
            </a:r>
            <a:r>
              <a:rPr lang="tr-TR" sz="1800" dirty="0" err="1" smtClean="0"/>
              <a:t>well</a:t>
            </a:r>
            <a:r>
              <a:rPr lang="tr-TR" sz="1800" dirty="0" smtClean="0"/>
              <a:t> as </a:t>
            </a:r>
            <a:r>
              <a:rPr lang="tr-TR" sz="1800" dirty="0" err="1" smtClean="0"/>
              <a:t>the</a:t>
            </a:r>
            <a:r>
              <a:rPr lang="tr-TR" sz="1800" dirty="0" smtClean="0"/>
              <a:t> problem of </a:t>
            </a:r>
            <a:r>
              <a:rPr lang="tr-TR" sz="1800" dirty="0" err="1" smtClean="0"/>
              <a:t>tissue</a:t>
            </a:r>
            <a:r>
              <a:rPr lang="tr-TR" sz="1800" dirty="0" smtClean="0"/>
              <a:t> </a:t>
            </a:r>
            <a:r>
              <a:rPr lang="tr-TR" sz="1800" dirty="0" err="1" smtClean="0"/>
              <a:t>rejection</a:t>
            </a:r>
            <a:r>
              <a:rPr lang="tr-TR" sz="1800" dirty="0" smtClean="0"/>
              <a:t> </a:t>
            </a:r>
            <a:r>
              <a:rPr lang="tr-TR" sz="1800" dirty="0" err="1" smtClean="0"/>
              <a:t>following</a:t>
            </a:r>
            <a:r>
              <a:rPr lang="tr-TR" sz="1800" dirty="0" smtClean="0"/>
              <a:t> </a:t>
            </a:r>
            <a:r>
              <a:rPr lang="tr-TR" sz="1800" dirty="0" err="1" smtClean="0"/>
              <a:t>transplantation</a:t>
            </a:r>
            <a:r>
              <a:rPr lang="tr-TR" sz="1800" dirty="0" smtClean="0"/>
              <a:t> in </a:t>
            </a:r>
            <a:r>
              <a:rPr lang="tr-TR" sz="1800" dirty="0" err="1" smtClean="0"/>
              <a:t>patients</a:t>
            </a:r>
            <a:r>
              <a:rPr lang="tr-TR" sz="1800" dirty="0" smtClean="0"/>
              <a:t>.</a:t>
            </a:r>
            <a:r>
              <a:rPr lang="tr-TR" sz="1800" dirty="0" err="1" smtClean="0"/>
              <a:t>Patient</a:t>
            </a:r>
            <a:r>
              <a:rPr lang="tr-TR" sz="1800" dirty="0" smtClean="0"/>
              <a:t>-</a:t>
            </a:r>
            <a:r>
              <a:rPr lang="tr-TR" sz="1800" dirty="0" err="1" smtClean="0"/>
              <a:t>specific</a:t>
            </a:r>
            <a:r>
              <a:rPr lang="tr-TR" sz="1800" dirty="0" smtClean="0"/>
              <a:t> </a:t>
            </a:r>
            <a:r>
              <a:rPr lang="tr-TR" sz="1800" dirty="0" err="1" smtClean="0"/>
              <a:t>iPS</a:t>
            </a:r>
            <a:r>
              <a:rPr lang="tr-TR" sz="1800" dirty="0" smtClean="0"/>
              <a:t> </a:t>
            </a:r>
            <a:r>
              <a:rPr lang="tr-TR" sz="1800" dirty="0" err="1" smtClean="0"/>
              <a:t>cell</a:t>
            </a:r>
            <a:r>
              <a:rPr lang="tr-TR" sz="1800" dirty="0" smtClean="0"/>
              <a:t> </a:t>
            </a:r>
            <a:r>
              <a:rPr lang="tr-TR" sz="1800" dirty="0" err="1" smtClean="0"/>
              <a:t>lines</a:t>
            </a:r>
            <a:r>
              <a:rPr lang="tr-TR" sz="1800" dirty="0" smtClean="0"/>
              <a:t> </a:t>
            </a:r>
            <a:r>
              <a:rPr lang="tr-TR" sz="1800" dirty="0" err="1" smtClean="0"/>
              <a:t>may</a:t>
            </a:r>
            <a:r>
              <a:rPr lang="tr-TR" sz="1800" dirty="0" smtClean="0"/>
              <a:t> be </a:t>
            </a:r>
            <a:r>
              <a:rPr lang="tr-TR" sz="1800" dirty="0" err="1" smtClean="0"/>
              <a:t>ideally</a:t>
            </a:r>
            <a:r>
              <a:rPr lang="tr-TR" sz="1800" dirty="0" smtClean="0"/>
              <a:t> </a:t>
            </a:r>
            <a:r>
              <a:rPr lang="tr-TR" sz="1800" dirty="0" err="1" smtClean="0"/>
              <a:t>suited</a:t>
            </a:r>
            <a:r>
              <a:rPr lang="tr-TR" sz="1800" dirty="0" smtClean="0"/>
              <a:t> </a:t>
            </a:r>
            <a:r>
              <a:rPr lang="tr-TR" sz="1800" dirty="0" err="1" smtClean="0"/>
              <a:t>for</a:t>
            </a:r>
            <a:r>
              <a:rPr lang="tr-TR" sz="1800" dirty="0" smtClean="0"/>
              <a:t> </a:t>
            </a:r>
            <a:r>
              <a:rPr lang="tr-TR" sz="1800" dirty="0" err="1" smtClean="0"/>
              <a:t>cellular</a:t>
            </a:r>
            <a:r>
              <a:rPr lang="tr-TR" sz="1800" dirty="0" smtClean="0"/>
              <a:t> </a:t>
            </a:r>
            <a:r>
              <a:rPr lang="tr-TR" sz="1800" dirty="0" err="1" smtClean="0"/>
              <a:t>therapy</a:t>
            </a:r>
            <a:r>
              <a:rPr lang="tr-TR" sz="1800" dirty="0" smtClean="0"/>
              <a:t>,</a:t>
            </a:r>
            <a:r>
              <a:rPr lang="tr-TR" sz="1800" dirty="0" err="1" smtClean="0"/>
              <a:t>by</a:t>
            </a:r>
            <a:r>
              <a:rPr lang="tr-TR" sz="1800" dirty="0" smtClean="0"/>
              <a:t> </a:t>
            </a:r>
            <a:r>
              <a:rPr lang="tr-TR" sz="1800" dirty="0" err="1" smtClean="0"/>
              <a:t>minimizing</a:t>
            </a:r>
            <a:r>
              <a:rPr lang="tr-TR" sz="1800" dirty="0" smtClean="0"/>
              <a:t> </a:t>
            </a:r>
            <a:r>
              <a:rPr lang="tr-TR" sz="1800" dirty="0" err="1" smtClean="0"/>
              <a:t>rejection</a:t>
            </a:r>
            <a:r>
              <a:rPr lang="tr-TR" sz="1800" dirty="0" smtClean="0"/>
              <a:t>.</a:t>
            </a:r>
          </a:p>
          <a:p>
            <a:endParaRPr lang="tr-TR" sz="1800" dirty="0" smtClean="0"/>
          </a:p>
          <a:p>
            <a:r>
              <a:rPr lang="tr-TR" sz="1800" dirty="0" err="1" smtClean="0"/>
              <a:t>Generation</a:t>
            </a:r>
            <a:r>
              <a:rPr lang="tr-TR" sz="1800" dirty="0" smtClean="0"/>
              <a:t> is </a:t>
            </a:r>
            <a:r>
              <a:rPr lang="tr-TR" sz="1800" dirty="0" err="1" smtClean="0"/>
              <a:t>easier</a:t>
            </a:r>
            <a:r>
              <a:rPr lang="tr-TR" sz="1800" dirty="0" smtClean="0"/>
              <a:t> </a:t>
            </a:r>
            <a:r>
              <a:rPr lang="tr-TR" sz="1800" dirty="0" err="1" smtClean="0"/>
              <a:t>than</a:t>
            </a:r>
            <a:r>
              <a:rPr lang="tr-TR" sz="1800" dirty="0" smtClean="0"/>
              <a:t> </a:t>
            </a:r>
            <a:r>
              <a:rPr lang="tr-TR" sz="1800" dirty="0" err="1" smtClean="0"/>
              <a:t>hESC</a:t>
            </a:r>
            <a:r>
              <a:rPr lang="tr-TR" sz="1800" dirty="0" smtClean="0"/>
              <a:t> in </a:t>
            </a:r>
            <a:r>
              <a:rPr lang="tr-TR" sz="1800" dirty="0" err="1" smtClean="0"/>
              <a:t>lab</a:t>
            </a:r>
            <a:r>
              <a:rPr lang="tr-TR" sz="1800" dirty="0" smtClean="0"/>
              <a:t>.</a:t>
            </a:r>
          </a:p>
          <a:p>
            <a:endParaRPr lang="tr-TR" sz="1800" dirty="0" smtClean="0"/>
          </a:p>
          <a:p>
            <a:r>
              <a:rPr lang="tr-TR" sz="1800" dirty="0" err="1" smtClean="0"/>
              <a:t>Drug</a:t>
            </a:r>
            <a:r>
              <a:rPr lang="tr-TR" sz="1800" dirty="0" smtClean="0"/>
              <a:t> </a:t>
            </a:r>
            <a:r>
              <a:rPr lang="tr-TR" sz="1800" dirty="0" err="1" smtClean="0"/>
              <a:t>development</a:t>
            </a:r>
            <a:r>
              <a:rPr lang="tr-TR" sz="1800" dirty="0" smtClean="0"/>
              <a:t> : </a:t>
            </a:r>
            <a:r>
              <a:rPr lang="tr-TR" sz="1800" dirty="0" err="1" smtClean="0"/>
              <a:t>Hepatocytes</a:t>
            </a:r>
            <a:r>
              <a:rPr lang="tr-TR" sz="1800" dirty="0" smtClean="0"/>
              <a:t> </a:t>
            </a:r>
            <a:r>
              <a:rPr lang="tr-TR" sz="1800" dirty="0" err="1" smtClean="0"/>
              <a:t>generated</a:t>
            </a:r>
            <a:r>
              <a:rPr lang="tr-TR" sz="1800" dirty="0" smtClean="0"/>
              <a:t> </a:t>
            </a:r>
            <a:r>
              <a:rPr lang="tr-TR" sz="1800" dirty="0" err="1" smtClean="0"/>
              <a:t>from</a:t>
            </a:r>
            <a:r>
              <a:rPr lang="tr-TR" sz="1800" dirty="0" smtClean="0"/>
              <a:t> </a:t>
            </a:r>
            <a:r>
              <a:rPr lang="tr-TR" sz="1800" dirty="0" err="1" smtClean="0"/>
              <a:t>iPS</a:t>
            </a:r>
            <a:r>
              <a:rPr lang="tr-TR" sz="1800" dirty="0" smtClean="0"/>
              <a:t> </a:t>
            </a:r>
            <a:r>
              <a:rPr lang="tr-TR" sz="1800" dirty="0" err="1" smtClean="0"/>
              <a:t>cells</a:t>
            </a:r>
            <a:r>
              <a:rPr lang="tr-TR" sz="1800" dirty="0" smtClean="0"/>
              <a:t> </a:t>
            </a:r>
            <a:r>
              <a:rPr lang="tr-TR" sz="1800" dirty="0" err="1" smtClean="0"/>
              <a:t>from</a:t>
            </a:r>
            <a:r>
              <a:rPr lang="tr-TR" sz="1800" dirty="0" smtClean="0"/>
              <a:t> </a:t>
            </a:r>
            <a:r>
              <a:rPr lang="tr-TR" sz="1800" dirty="0" err="1" smtClean="0"/>
              <a:t>individuals</a:t>
            </a:r>
            <a:r>
              <a:rPr lang="tr-TR" sz="1800" dirty="0" smtClean="0"/>
              <a:t> </a:t>
            </a:r>
            <a:r>
              <a:rPr lang="tr-TR" sz="1800" dirty="0" err="1" smtClean="0"/>
              <a:t>with</a:t>
            </a:r>
            <a:r>
              <a:rPr lang="tr-TR" sz="1800" dirty="0" smtClean="0"/>
              <a:t> </a:t>
            </a:r>
            <a:r>
              <a:rPr lang="tr-TR" sz="1800" dirty="0" err="1" smtClean="0"/>
              <a:t>different</a:t>
            </a:r>
            <a:r>
              <a:rPr lang="tr-TR" sz="1800" dirty="0" smtClean="0"/>
              <a:t> </a:t>
            </a:r>
            <a:r>
              <a:rPr lang="tr-TR" sz="1800" dirty="0" err="1" smtClean="0"/>
              <a:t>cytochrome</a:t>
            </a:r>
            <a:r>
              <a:rPr lang="tr-TR" sz="1800" dirty="0" smtClean="0"/>
              <a:t> p450 </a:t>
            </a:r>
            <a:r>
              <a:rPr lang="tr-TR" sz="1800" dirty="0" err="1" smtClean="0"/>
              <a:t>enzymes</a:t>
            </a:r>
            <a:r>
              <a:rPr lang="tr-TR" sz="1800" dirty="0" smtClean="0"/>
              <a:t> </a:t>
            </a:r>
            <a:r>
              <a:rPr lang="tr-TR" sz="1800" dirty="0" err="1" smtClean="0"/>
              <a:t>would</a:t>
            </a:r>
            <a:r>
              <a:rPr lang="tr-TR" sz="1800" dirty="0" smtClean="0"/>
              <a:t> be of </a:t>
            </a:r>
            <a:r>
              <a:rPr lang="tr-TR" sz="1800" dirty="0" err="1" smtClean="0"/>
              <a:t>value</a:t>
            </a:r>
            <a:r>
              <a:rPr lang="tr-TR" sz="1800" dirty="0" smtClean="0"/>
              <a:t> </a:t>
            </a:r>
            <a:r>
              <a:rPr lang="tr-TR" sz="1800" dirty="0" err="1" smtClean="0"/>
              <a:t>for</a:t>
            </a:r>
            <a:r>
              <a:rPr lang="tr-TR" sz="1800" dirty="0" smtClean="0"/>
              <a:t> </a:t>
            </a:r>
            <a:r>
              <a:rPr lang="tr-TR" sz="1800" dirty="0" err="1" smtClean="0"/>
              <a:t>predicting</a:t>
            </a:r>
            <a:r>
              <a:rPr lang="tr-TR" sz="1800" dirty="0" smtClean="0"/>
              <a:t> </a:t>
            </a:r>
            <a:r>
              <a:rPr lang="tr-TR" sz="1800" dirty="0" err="1" smtClean="0"/>
              <a:t>the</a:t>
            </a:r>
            <a:r>
              <a:rPr lang="tr-TR" sz="1800" dirty="0" smtClean="0"/>
              <a:t> </a:t>
            </a:r>
            <a:r>
              <a:rPr lang="tr-TR" sz="1800" dirty="0" err="1" smtClean="0"/>
              <a:t>liver</a:t>
            </a:r>
            <a:r>
              <a:rPr lang="tr-TR" sz="1800" dirty="0" smtClean="0"/>
              <a:t> </a:t>
            </a:r>
            <a:r>
              <a:rPr lang="tr-TR" sz="1800" dirty="0" err="1" smtClean="0"/>
              <a:t>toxicity</a:t>
            </a:r>
            <a:r>
              <a:rPr lang="tr-TR" sz="1800" dirty="0" smtClean="0"/>
              <a:t> of </a:t>
            </a:r>
            <a:r>
              <a:rPr lang="tr-TR" sz="1800" dirty="0" err="1" smtClean="0"/>
              <a:t>new</a:t>
            </a:r>
            <a:r>
              <a:rPr lang="tr-TR" sz="1800" dirty="0" smtClean="0"/>
              <a:t> </a:t>
            </a:r>
            <a:r>
              <a:rPr lang="tr-TR" sz="1800" dirty="0" err="1" smtClean="0"/>
              <a:t>drugs</a:t>
            </a:r>
            <a:endParaRPr lang="tr-TR" sz="1800" dirty="0" smtClean="0"/>
          </a:p>
        </p:txBody>
      </p:sp>
      <p:sp>
        <p:nvSpPr>
          <p:cNvPr id="4" name="3 İçerik Yer Tutucusu"/>
          <p:cNvSpPr>
            <a:spLocks noGrp="1"/>
          </p:cNvSpPr>
          <p:nvPr>
            <p:ph sz="quarter" idx="2"/>
          </p:nvPr>
        </p:nvSpPr>
        <p:spPr/>
        <p:txBody>
          <a:bodyPr>
            <a:normAutofit fontScale="92500" lnSpcReduction="20000"/>
          </a:bodyPr>
          <a:lstStyle/>
          <a:p>
            <a:pPr>
              <a:buFont typeface="Wingdings" panose="05000000000000000000" pitchFamily="2" charset="2"/>
              <a:buChar char="q"/>
            </a:pPr>
            <a:r>
              <a:rPr lang="tr-TR" dirty="0" err="1" smtClean="0"/>
              <a:t>More</a:t>
            </a:r>
            <a:r>
              <a:rPr lang="tr-TR" dirty="0" smtClean="0"/>
              <a:t> </a:t>
            </a:r>
            <a:r>
              <a:rPr lang="tr-TR" dirty="0" err="1" smtClean="0"/>
              <a:t>genome</a:t>
            </a:r>
            <a:r>
              <a:rPr lang="tr-TR" dirty="0" smtClean="0"/>
              <a:t>-</a:t>
            </a:r>
            <a:r>
              <a:rPr lang="tr-TR" dirty="0" err="1" smtClean="0"/>
              <a:t>wide</a:t>
            </a:r>
            <a:r>
              <a:rPr lang="tr-TR" dirty="0" smtClean="0"/>
              <a:t> </a:t>
            </a:r>
            <a:r>
              <a:rPr lang="tr-TR" dirty="0" err="1" smtClean="0"/>
              <a:t>studies</a:t>
            </a:r>
            <a:r>
              <a:rPr lang="tr-TR" dirty="0" smtClean="0"/>
              <a:t> </a:t>
            </a:r>
            <a:r>
              <a:rPr lang="tr-TR" dirty="0" err="1" smtClean="0"/>
              <a:t>are</a:t>
            </a:r>
            <a:r>
              <a:rPr lang="tr-TR" dirty="0" smtClean="0"/>
              <a:t> </a:t>
            </a:r>
            <a:r>
              <a:rPr lang="tr-TR" dirty="0" err="1" smtClean="0"/>
              <a:t>needed</a:t>
            </a:r>
            <a:r>
              <a:rPr lang="tr-TR" dirty="0" smtClean="0"/>
              <a:t> </a:t>
            </a:r>
            <a:r>
              <a:rPr lang="tr-TR" dirty="0" err="1" smtClean="0"/>
              <a:t>to</a:t>
            </a:r>
            <a:r>
              <a:rPr lang="tr-TR" dirty="0" smtClean="0"/>
              <a:t> define </a:t>
            </a:r>
            <a:r>
              <a:rPr lang="tr-TR" dirty="0" err="1" smtClean="0"/>
              <a:t>the</a:t>
            </a:r>
            <a:r>
              <a:rPr lang="tr-TR" dirty="0" smtClean="0"/>
              <a:t> </a:t>
            </a:r>
            <a:r>
              <a:rPr lang="tr-TR" dirty="0" err="1" smtClean="0"/>
              <a:t>extent</a:t>
            </a:r>
            <a:r>
              <a:rPr lang="tr-TR" dirty="0" smtClean="0"/>
              <a:t> </a:t>
            </a:r>
            <a:r>
              <a:rPr lang="tr-TR" dirty="0" err="1" smtClean="0"/>
              <a:t>and</a:t>
            </a:r>
            <a:r>
              <a:rPr lang="tr-TR" dirty="0" smtClean="0"/>
              <a:t> </a:t>
            </a:r>
            <a:r>
              <a:rPr lang="tr-TR" dirty="0" err="1" smtClean="0"/>
              <a:t>functions</a:t>
            </a:r>
            <a:r>
              <a:rPr lang="tr-TR" dirty="0" smtClean="0"/>
              <a:t> of </a:t>
            </a:r>
            <a:r>
              <a:rPr lang="tr-TR" dirty="0" err="1" smtClean="0"/>
              <a:t>epigenetic</a:t>
            </a:r>
            <a:r>
              <a:rPr lang="tr-TR" dirty="0" smtClean="0"/>
              <a:t> </a:t>
            </a:r>
            <a:r>
              <a:rPr lang="tr-TR" dirty="0" err="1" smtClean="0"/>
              <a:t>remodeling</a:t>
            </a:r>
            <a:r>
              <a:rPr lang="tr-TR" dirty="0" smtClean="0"/>
              <a:t> </a:t>
            </a:r>
            <a:r>
              <a:rPr lang="tr-TR" dirty="0" err="1" smtClean="0"/>
              <a:t>during</a:t>
            </a:r>
            <a:r>
              <a:rPr lang="tr-TR" dirty="0" smtClean="0"/>
              <a:t> </a:t>
            </a:r>
            <a:r>
              <a:rPr lang="tr-TR" dirty="0" err="1" smtClean="0"/>
              <a:t>reprogramming</a:t>
            </a:r>
            <a:r>
              <a:rPr lang="tr-TR" dirty="0" smtClean="0"/>
              <a:t>.</a:t>
            </a:r>
          </a:p>
          <a:p>
            <a:pPr>
              <a:buFont typeface="Wingdings" panose="05000000000000000000" pitchFamily="2" charset="2"/>
              <a:buChar char="q"/>
            </a:pPr>
            <a:endParaRPr lang="tr-TR" dirty="0" smtClean="0"/>
          </a:p>
          <a:p>
            <a:pPr>
              <a:buFont typeface="Wingdings" panose="05000000000000000000" pitchFamily="2" charset="2"/>
              <a:buChar char="q"/>
            </a:pPr>
            <a:r>
              <a:rPr lang="tr-TR" dirty="0" err="1" smtClean="0"/>
              <a:t>The</a:t>
            </a:r>
            <a:r>
              <a:rPr lang="tr-TR" dirty="0" smtClean="0"/>
              <a:t> </a:t>
            </a:r>
            <a:r>
              <a:rPr lang="tr-TR" dirty="0" err="1" smtClean="0"/>
              <a:t>integrated</a:t>
            </a:r>
            <a:r>
              <a:rPr lang="tr-TR" dirty="0" smtClean="0"/>
              <a:t> </a:t>
            </a:r>
            <a:r>
              <a:rPr lang="tr-TR" dirty="0" err="1" smtClean="0"/>
              <a:t>proviruses</a:t>
            </a:r>
            <a:r>
              <a:rPr lang="tr-TR" dirty="0" smtClean="0"/>
              <a:t> </a:t>
            </a:r>
            <a:r>
              <a:rPr lang="tr-TR" dirty="0" err="1" smtClean="0"/>
              <a:t>are</a:t>
            </a:r>
            <a:r>
              <a:rPr lang="tr-TR" dirty="0" smtClean="0"/>
              <a:t> </a:t>
            </a:r>
            <a:r>
              <a:rPr lang="tr-TR" dirty="0" err="1" smtClean="0"/>
              <a:t>silenced</a:t>
            </a:r>
            <a:r>
              <a:rPr lang="tr-TR" dirty="0" smtClean="0"/>
              <a:t> </a:t>
            </a:r>
            <a:r>
              <a:rPr lang="tr-TR" dirty="0" err="1" smtClean="0"/>
              <a:t>during</a:t>
            </a:r>
            <a:r>
              <a:rPr lang="tr-TR" dirty="0" smtClean="0"/>
              <a:t> </a:t>
            </a:r>
            <a:r>
              <a:rPr lang="tr-TR" dirty="0" err="1" smtClean="0"/>
              <a:t>iPS</a:t>
            </a:r>
            <a:r>
              <a:rPr lang="tr-TR" dirty="0" smtClean="0"/>
              <a:t> </a:t>
            </a:r>
            <a:r>
              <a:rPr lang="tr-TR" dirty="0" err="1" smtClean="0"/>
              <a:t>cell</a:t>
            </a:r>
            <a:r>
              <a:rPr lang="tr-TR" dirty="0" smtClean="0"/>
              <a:t> </a:t>
            </a:r>
            <a:r>
              <a:rPr lang="tr-TR" dirty="0" err="1" smtClean="0"/>
              <a:t>generation</a:t>
            </a:r>
            <a:r>
              <a:rPr lang="tr-TR" dirty="0" smtClean="0"/>
              <a:t>, but </a:t>
            </a:r>
            <a:r>
              <a:rPr lang="tr-TR" dirty="0" err="1" smtClean="0"/>
              <a:t>there</a:t>
            </a:r>
            <a:r>
              <a:rPr lang="tr-TR" dirty="0" smtClean="0"/>
              <a:t> is </a:t>
            </a:r>
            <a:r>
              <a:rPr lang="tr-TR" dirty="0" err="1" smtClean="0"/>
              <a:t>potential</a:t>
            </a:r>
            <a:r>
              <a:rPr lang="tr-TR" dirty="0" smtClean="0"/>
              <a:t> </a:t>
            </a:r>
            <a:r>
              <a:rPr lang="tr-TR" dirty="0" err="1" smtClean="0"/>
              <a:t>for</a:t>
            </a:r>
            <a:r>
              <a:rPr lang="tr-TR" dirty="0" smtClean="0"/>
              <a:t> </a:t>
            </a:r>
            <a:r>
              <a:rPr lang="tr-TR" dirty="0" err="1" smtClean="0"/>
              <a:t>reactivation</a:t>
            </a:r>
            <a:r>
              <a:rPr lang="tr-TR" dirty="0" smtClean="0"/>
              <a:t> of </a:t>
            </a:r>
            <a:r>
              <a:rPr lang="tr-TR" dirty="0" err="1" smtClean="0"/>
              <a:t>these</a:t>
            </a:r>
            <a:r>
              <a:rPr lang="tr-TR" dirty="0" smtClean="0"/>
              <a:t> </a:t>
            </a:r>
            <a:r>
              <a:rPr lang="tr-TR" dirty="0" err="1" smtClean="0"/>
              <a:t>viral</a:t>
            </a:r>
            <a:r>
              <a:rPr lang="tr-TR" dirty="0" smtClean="0"/>
              <a:t> </a:t>
            </a:r>
            <a:r>
              <a:rPr lang="tr-TR" dirty="0" err="1" smtClean="0"/>
              <a:t>transgenes</a:t>
            </a:r>
            <a:r>
              <a:rPr lang="tr-TR" dirty="0" smtClean="0"/>
              <a:t>.</a:t>
            </a:r>
          </a:p>
          <a:p>
            <a:pPr>
              <a:buFont typeface="Wingdings" panose="05000000000000000000" pitchFamily="2" charset="2"/>
              <a:buChar char="q"/>
            </a:pPr>
            <a:endParaRPr lang="tr-TR" dirty="0" smtClean="0"/>
          </a:p>
          <a:p>
            <a:pPr>
              <a:buFont typeface="Wingdings" panose="05000000000000000000" pitchFamily="2" charset="2"/>
              <a:buChar char="q"/>
            </a:pPr>
            <a:r>
              <a:rPr lang="tr-TR" dirty="0" err="1" smtClean="0"/>
              <a:t>Leaky</a:t>
            </a:r>
            <a:r>
              <a:rPr lang="tr-TR" dirty="0" smtClean="0"/>
              <a:t> </a:t>
            </a:r>
            <a:r>
              <a:rPr lang="tr-TR" dirty="0" err="1" smtClean="0"/>
              <a:t>expression</a:t>
            </a:r>
            <a:r>
              <a:rPr lang="tr-TR" dirty="0" smtClean="0"/>
              <a:t> of </a:t>
            </a:r>
            <a:r>
              <a:rPr lang="tr-TR" dirty="0" err="1" smtClean="0"/>
              <a:t>these</a:t>
            </a:r>
            <a:r>
              <a:rPr lang="tr-TR" dirty="0" smtClean="0"/>
              <a:t> </a:t>
            </a:r>
            <a:r>
              <a:rPr lang="tr-TR" dirty="0" err="1" smtClean="0"/>
              <a:t>transgenes</a:t>
            </a:r>
            <a:r>
              <a:rPr lang="tr-TR" dirty="0" smtClean="0"/>
              <a:t> </a:t>
            </a:r>
            <a:r>
              <a:rPr lang="tr-TR" dirty="0" err="1" smtClean="0"/>
              <a:t>may</a:t>
            </a:r>
            <a:r>
              <a:rPr lang="tr-TR" dirty="0" smtClean="0"/>
              <a:t> </a:t>
            </a:r>
            <a:r>
              <a:rPr lang="tr-TR" dirty="0" err="1" smtClean="0"/>
              <a:t>also</a:t>
            </a:r>
            <a:r>
              <a:rPr lang="tr-TR" dirty="0" smtClean="0"/>
              <a:t> </a:t>
            </a:r>
            <a:r>
              <a:rPr lang="tr-TR" dirty="0" err="1" smtClean="0"/>
              <a:t>inhibit</a:t>
            </a:r>
            <a:r>
              <a:rPr lang="tr-TR" dirty="0" smtClean="0"/>
              <a:t> </a:t>
            </a:r>
            <a:r>
              <a:rPr lang="tr-TR" dirty="0" err="1" smtClean="0"/>
              <a:t>complete</a:t>
            </a:r>
            <a:r>
              <a:rPr lang="tr-TR" dirty="0" smtClean="0"/>
              <a:t> </a:t>
            </a:r>
            <a:r>
              <a:rPr lang="tr-TR" dirty="0" err="1" smtClean="0"/>
              <a:t>iPS</a:t>
            </a:r>
            <a:r>
              <a:rPr lang="tr-TR" dirty="0" smtClean="0"/>
              <a:t> </a:t>
            </a:r>
            <a:r>
              <a:rPr lang="tr-TR" dirty="0" err="1" smtClean="0"/>
              <a:t>cell</a:t>
            </a:r>
            <a:r>
              <a:rPr lang="tr-TR" dirty="0" smtClean="0"/>
              <a:t> </a:t>
            </a:r>
            <a:r>
              <a:rPr lang="tr-TR" dirty="0" err="1" smtClean="0"/>
              <a:t>differentiation</a:t>
            </a:r>
            <a:r>
              <a:rPr lang="tr-TR" dirty="0" smtClean="0"/>
              <a:t> </a:t>
            </a:r>
            <a:r>
              <a:rPr lang="tr-TR" dirty="0" err="1" smtClean="0"/>
              <a:t>and</a:t>
            </a:r>
            <a:r>
              <a:rPr lang="tr-TR" dirty="0" smtClean="0"/>
              <a:t> </a:t>
            </a:r>
            <a:r>
              <a:rPr lang="tr-TR" dirty="0" err="1" smtClean="0"/>
              <a:t>maturation</a:t>
            </a:r>
            <a:r>
              <a:rPr lang="tr-TR" dirty="0" smtClean="0"/>
              <a:t>, </a:t>
            </a:r>
            <a:r>
              <a:rPr lang="tr-TR" dirty="0" err="1" smtClean="0"/>
              <a:t>leading</a:t>
            </a:r>
            <a:r>
              <a:rPr lang="tr-TR" dirty="0" smtClean="0"/>
              <a:t> </a:t>
            </a:r>
            <a:r>
              <a:rPr lang="tr-TR" dirty="0" err="1" smtClean="0"/>
              <a:t>to</a:t>
            </a:r>
            <a:r>
              <a:rPr lang="tr-TR" dirty="0" smtClean="0"/>
              <a:t> a </a:t>
            </a:r>
            <a:r>
              <a:rPr lang="tr-TR" dirty="0" err="1" smtClean="0"/>
              <a:t>greater</a:t>
            </a:r>
            <a:r>
              <a:rPr lang="tr-TR" dirty="0" smtClean="0"/>
              <a:t> risk of </a:t>
            </a:r>
            <a:r>
              <a:rPr lang="tr-TR" dirty="0" err="1" smtClean="0"/>
              <a:t>immature</a:t>
            </a:r>
            <a:r>
              <a:rPr lang="tr-TR" dirty="0" smtClean="0"/>
              <a:t> </a:t>
            </a:r>
            <a:r>
              <a:rPr lang="tr-TR" dirty="0" err="1" smtClean="0"/>
              <a:t>teratoma</a:t>
            </a:r>
            <a:r>
              <a:rPr lang="tr-TR" dirty="0" smtClean="0"/>
              <a:t> </a:t>
            </a:r>
            <a:r>
              <a:rPr lang="tr-TR" dirty="0" err="1" smtClean="0"/>
              <a:t>formation</a:t>
            </a:r>
            <a:r>
              <a:rPr lang="tr-TR" dirty="0" smtClean="0"/>
              <a:t> </a:t>
            </a:r>
          </a:p>
          <a:p>
            <a:pPr>
              <a:buFont typeface="Wingdings" panose="05000000000000000000" pitchFamily="2" charset="2"/>
              <a:buChar char="q"/>
            </a:pPr>
            <a:endParaRPr lang="tr-TR" dirty="0" smtClean="0"/>
          </a:p>
          <a:p>
            <a:pPr>
              <a:buFont typeface="Wingdings" panose="05000000000000000000" pitchFamily="2" charset="2"/>
              <a:buChar char="q"/>
            </a:pPr>
            <a:r>
              <a:rPr lang="tr-TR" dirty="0" err="1" smtClean="0"/>
              <a:t>Low</a:t>
            </a:r>
            <a:r>
              <a:rPr lang="tr-TR" dirty="0" smtClean="0"/>
              <a:t> </a:t>
            </a:r>
            <a:r>
              <a:rPr lang="tr-TR" dirty="0" err="1" smtClean="0"/>
              <a:t>efficiency</a:t>
            </a:r>
            <a:r>
              <a:rPr lang="tr-TR" dirty="0" smtClean="0"/>
              <a:t> </a:t>
            </a:r>
            <a:r>
              <a:rPr lang="tr-TR" dirty="0" err="1" smtClean="0"/>
              <a:t>after</a:t>
            </a:r>
            <a:r>
              <a:rPr lang="tr-TR" dirty="0" smtClean="0"/>
              <a:t> RNA </a:t>
            </a:r>
            <a:r>
              <a:rPr lang="tr-TR" dirty="0" err="1" smtClean="0"/>
              <a:t>and</a:t>
            </a:r>
            <a:r>
              <a:rPr lang="tr-TR" dirty="0" smtClean="0"/>
              <a:t> protein </a:t>
            </a:r>
            <a:r>
              <a:rPr lang="tr-TR" dirty="0" err="1" smtClean="0"/>
              <a:t>transduction</a:t>
            </a:r>
            <a:r>
              <a:rPr lang="tr-TR" dirty="0" smtClean="0"/>
              <a:t>(</a:t>
            </a:r>
            <a:r>
              <a:rPr lang="tr-TR" dirty="0" err="1" smtClean="0"/>
              <a:t>several</a:t>
            </a:r>
            <a:r>
              <a:rPr lang="tr-TR" dirty="0" smtClean="0"/>
              <a:t> </a:t>
            </a:r>
            <a:r>
              <a:rPr lang="tr-TR" dirty="0" err="1" smtClean="0"/>
              <a:t>rounds</a:t>
            </a:r>
            <a:r>
              <a:rPr lang="tr-TR" dirty="0" smtClean="0"/>
              <a:t> of </a:t>
            </a:r>
            <a:r>
              <a:rPr lang="tr-TR" dirty="0" err="1" smtClean="0"/>
              <a:t>treatment</a:t>
            </a:r>
            <a:r>
              <a:rPr lang="tr-TR" dirty="0" smtClean="0"/>
              <a:t> </a:t>
            </a:r>
            <a:r>
              <a:rPr lang="tr-TR" dirty="0" err="1" smtClean="0"/>
              <a:t>and</a:t>
            </a:r>
            <a:r>
              <a:rPr lang="tr-TR" dirty="0" smtClean="0"/>
              <a:t> </a:t>
            </a:r>
            <a:r>
              <a:rPr lang="tr-TR" dirty="0" err="1" smtClean="0"/>
              <a:t>the</a:t>
            </a:r>
            <a:r>
              <a:rPr lang="tr-TR" dirty="0" smtClean="0"/>
              <a:t> </a:t>
            </a:r>
            <a:r>
              <a:rPr lang="tr-TR" dirty="0" err="1" smtClean="0"/>
              <a:t>slow</a:t>
            </a:r>
            <a:r>
              <a:rPr lang="tr-TR" dirty="0" smtClean="0"/>
              <a:t> </a:t>
            </a:r>
            <a:r>
              <a:rPr lang="tr-TR" dirty="0" err="1" smtClean="0"/>
              <a:t>reprogramming</a:t>
            </a:r>
            <a:r>
              <a:rPr lang="tr-TR" dirty="0" smtClean="0"/>
              <a:t> )</a:t>
            </a:r>
            <a:endParaRPr lang="tr-TR" dirty="0"/>
          </a:p>
        </p:txBody>
      </p:sp>
      <p:pic>
        <p:nvPicPr>
          <p:cNvPr id="5" name="Picture 2"/>
          <p:cNvPicPr>
            <a:picLocks noChangeAspect="1" noChangeArrowheads="1"/>
          </p:cNvPicPr>
          <p:nvPr/>
        </p:nvPicPr>
        <p:blipFill>
          <a:blip r:embed="rId2" cstate="print"/>
          <a:srcRect l="29017" t="41360" r="26095" b="32800"/>
          <a:stretch>
            <a:fillRect/>
          </a:stretch>
        </p:blipFill>
        <p:spPr bwMode="auto">
          <a:xfrm>
            <a:off x="668502" y="4621134"/>
            <a:ext cx="3958389" cy="1600200"/>
          </a:xfrm>
          <a:prstGeom prst="rect">
            <a:avLst/>
          </a:prstGeom>
          <a:noFill/>
          <a:ln w="9525">
            <a:noFill/>
            <a:miter lim="800000"/>
            <a:headEnd/>
            <a:tailEnd/>
          </a:ln>
        </p:spPr>
      </p:pic>
    </p:spTree>
    <p:extLst>
      <p:ext uri="{BB962C8B-B14F-4D97-AF65-F5344CB8AC3E}">
        <p14:creationId xmlns:p14="http://schemas.microsoft.com/office/powerpoint/2010/main" val="1590039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1219200"/>
            <a:ext cx="8229600" cy="4709160"/>
          </a:xfrm>
        </p:spPr>
        <p:txBody>
          <a:bodyPr>
            <a:normAutofit fontScale="92500" lnSpcReduction="20000"/>
          </a:bodyPr>
          <a:lstStyle/>
          <a:p>
            <a:r>
              <a:rPr lang="en-US" sz="1700" dirty="0" smtClean="0"/>
              <a:t>Embryonic stem (ES) cells derived</a:t>
            </a:r>
            <a:r>
              <a:rPr lang="tr-TR" sz="1700" dirty="0" smtClean="0"/>
              <a:t> </a:t>
            </a:r>
            <a:r>
              <a:rPr lang="en-US" sz="1700" dirty="0" smtClean="0"/>
              <a:t>from </a:t>
            </a:r>
            <a:r>
              <a:rPr lang="en-US" sz="1700" dirty="0" err="1" smtClean="0"/>
              <a:t>totipotent</a:t>
            </a:r>
            <a:r>
              <a:rPr lang="en-US" sz="1700" dirty="0" smtClean="0"/>
              <a:t> cells of the early mammalian</a:t>
            </a:r>
            <a:r>
              <a:rPr lang="tr-TR" sz="1700" dirty="0" smtClean="0"/>
              <a:t> </a:t>
            </a:r>
            <a:r>
              <a:rPr lang="en-US" sz="1700" dirty="0" smtClean="0"/>
              <a:t>embryo </a:t>
            </a:r>
            <a:r>
              <a:rPr lang="tr-TR" sz="1700" dirty="0" err="1" smtClean="0"/>
              <a:t>are</a:t>
            </a:r>
            <a:r>
              <a:rPr lang="tr-TR" sz="1700" dirty="0" smtClean="0"/>
              <a:t> </a:t>
            </a:r>
            <a:r>
              <a:rPr lang="en-US" sz="1700" dirty="0" smtClean="0"/>
              <a:t>capable of unlimited,</a:t>
            </a:r>
            <a:r>
              <a:rPr lang="tr-TR" sz="1700" dirty="0" smtClean="0"/>
              <a:t> </a:t>
            </a:r>
            <a:r>
              <a:rPr lang="tr-TR" sz="1700" dirty="0" err="1" smtClean="0"/>
              <a:t>undifferentiated</a:t>
            </a:r>
            <a:r>
              <a:rPr lang="tr-TR" sz="1700" dirty="0" smtClean="0"/>
              <a:t> </a:t>
            </a:r>
            <a:r>
              <a:rPr lang="tr-TR" sz="1700" dirty="0" err="1" smtClean="0"/>
              <a:t>proliferation</a:t>
            </a:r>
            <a:r>
              <a:rPr lang="tr-TR" sz="1700" dirty="0" smtClean="0"/>
              <a:t> in </a:t>
            </a:r>
            <a:r>
              <a:rPr lang="tr-TR" sz="1700" dirty="0" err="1" smtClean="0"/>
              <a:t>vitro</a:t>
            </a:r>
            <a:r>
              <a:rPr lang="tr-TR" sz="1700" dirty="0" smtClean="0"/>
              <a:t>.(1)</a:t>
            </a:r>
          </a:p>
          <a:p>
            <a:endParaRPr lang="tr-TR" sz="1700" dirty="0" smtClean="0"/>
          </a:p>
          <a:p>
            <a:r>
              <a:rPr lang="tr-TR" sz="1700" dirty="0" smtClean="0"/>
              <a:t>H</a:t>
            </a:r>
            <a:r>
              <a:rPr lang="en-US" sz="1700" dirty="0" err="1" smtClean="0"/>
              <a:t>uman</a:t>
            </a:r>
            <a:r>
              <a:rPr lang="en-US" sz="1700" dirty="0" smtClean="0"/>
              <a:t> embryonic stem (</a:t>
            </a:r>
            <a:r>
              <a:rPr lang="en-US" sz="1700" dirty="0" err="1" smtClean="0"/>
              <a:t>hES</a:t>
            </a:r>
            <a:r>
              <a:rPr lang="en-US" sz="1700" dirty="0" smtClean="0"/>
              <a:t>) cells are</a:t>
            </a:r>
            <a:r>
              <a:rPr lang="tr-TR" sz="1700" dirty="0" smtClean="0"/>
              <a:t> </a:t>
            </a:r>
            <a:r>
              <a:rPr lang="en-US" sz="1700" dirty="0" smtClean="0"/>
              <a:t>considered to have the greatest potential for biomedical and</a:t>
            </a:r>
            <a:r>
              <a:rPr lang="tr-TR" sz="1700" dirty="0" smtClean="0"/>
              <a:t> </a:t>
            </a:r>
            <a:r>
              <a:rPr lang="tr-TR" sz="1700" dirty="0" err="1" smtClean="0"/>
              <a:t>clinical</a:t>
            </a:r>
            <a:r>
              <a:rPr lang="tr-TR" sz="1700" dirty="0" smtClean="0"/>
              <a:t> </a:t>
            </a:r>
            <a:r>
              <a:rPr lang="tr-TR" sz="1700" dirty="0" err="1" smtClean="0"/>
              <a:t>research</a:t>
            </a:r>
            <a:r>
              <a:rPr lang="tr-TR" sz="1700" dirty="0" smtClean="0"/>
              <a:t>.</a:t>
            </a:r>
          </a:p>
          <a:p>
            <a:endParaRPr lang="tr-TR" sz="1700" dirty="0" smtClean="0"/>
          </a:p>
          <a:p>
            <a:r>
              <a:rPr lang="en-US" sz="1700" dirty="0" smtClean="0"/>
              <a:t>These properties have led</a:t>
            </a:r>
            <a:r>
              <a:rPr lang="tr-TR" sz="1700" dirty="0" smtClean="0"/>
              <a:t> </a:t>
            </a:r>
            <a:r>
              <a:rPr lang="en-US" sz="1700" dirty="0" smtClean="0"/>
              <a:t>to expectations that human ES cells might be useful to understand</a:t>
            </a:r>
            <a:r>
              <a:rPr lang="tr-TR" sz="1700" dirty="0" smtClean="0"/>
              <a:t> </a:t>
            </a:r>
            <a:r>
              <a:rPr lang="en-US" sz="1700" dirty="0" smtClean="0"/>
              <a:t>disease mechanisms, to screen effective and</a:t>
            </a:r>
            <a:r>
              <a:rPr lang="tr-TR" sz="1700" dirty="0" smtClean="0"/>
              <a:t> </a:t>
            </a:r>
            <a:r>
              <a:rPr lang="en-US" sz="1700" dirty="0" smtClean="0"/>
              <a:t>safe drugs, and to treat patients of various diseases and</a:t>
            </a:r>
            <a:r>
              <a:rPr lang="tr-TR" sz="1700" dirty="0" smtClean="0"/>
              <a:t> </a:t>
            </a:r>
            <a:r>
              <a:rPr lang="en-US" sz="1700" dirty="0" smtClean="0"/>
              <a:t>injuries, such as juvenile diabetes and spinal cord injury</a:t>
            </a:r>
            <a:r>
              <a:rPr lang="tr-TR" sz="1700" dirty="0" smtClean="0"/>
              <a:t>.(2)</a:t>
            </a:r>
          </a:p>
          <a:p>
            <a:endParaRPr lang="tr-TR" sz="1700" dirty="0" smtClean="0"/>
          </a:p>
          <a:p>
            <a:r>
              <a:rPr lang="tr-TR" sz="1700" dirty="0" err="1" smtClean="0"/>
              <a:t>Many</a:t>
            </a:r>
            <a:r>
              <a:rPr lang="tr-TR" sz="1700" dirty="0" smtClean="0"/>
              <a:t> </a:t>
            </a:r>
            <a:r>
              <a:rPr lang="tr-TR" sz="1700" dirty="0" err="1" smtClean="0"/>
              <a:t>diseases</a:t>
            </a:r>
            <a:r>
              <a:rPr lang="tr-TR" sz="1700" dirty="0" smtClean="0"/>
              <a:t>, </a:t>
            </a:r>
            <a:r>
              <a:rPr lang="tr-TR" sz="1700" dirty="0" err="1" smtClean="0"/>
              <a:t>such</a:t>
            </a:r>
            <a:r>
              <a:rPr lang="tr-TR" sz="1700" dirty="0"/>
              <a:t> </a:t>
            </a:r>
            <a:r>
              <a:rPr lang="en-US" sz="1700" dirty="0" smtClean="0"/>
              <a:t>as Parkinson’s disease and diabetes</a:t>
            </a:r>
            <a:r>
              <a:rPr lang="tr-TR" sz="1700" dirty="0"/>
              <a:t> </a:t>
            </a:r>
            <a:r>
              <a:rPr lang="en-US" sz="1700" dirty="0" smtClean="0"/>
              <a:t>mellitus, </a:t>
            </a:r>
            <a:r>
              <a:rPr lang="tr-TR" sz="1700" dirty="0" err="1" smtClean="0"/>
              <a:t>are</a:t>
            </a:r>
            <a:r>
              <a:rPr lang="tr-TR" sz="1700" dirty="0" smtClean="0"/>
              <a:t> </a:t>
            </a:r>
            <a:r>
              <a:rPr lang="tr-TR" sz="1700" dirty="0" err="1" smtClean="0"/>
              <a:t>causes</a:t>
            </a:r>
            <a:r>
              <a:rPr lang="tr-TR" sz="1700" dirty="0" smtClean="0"/>
              <a:t> of </a:t>
            </a:r>
            <a:r>
              <a:rPr lang="en-US" sz="1700" dirty="0" smtClean="0"/>
              <a:t>the death</a:t>
            </a:r>
            <a:r>
              <a:rPr lang="tr-TR" sz="1700" dirty="0" smtClean="0"/>
              <a:t>/</a:t>
            </a:r>
            <a:r>
              <a:rPr lang="en-US" sz="1700" dirty="0" smtClean="0"/>
              <a:t>dysfunction</a:t>
            </a:r>
            <a:r>
              <a:rPr lang="tr-TR" sz="1700" dirty="0" smtClean="0"/>
              <a:t> </a:t>
            </a:r>
            <a:r>
              <a:rPr lang="en-US" sz="1700" dirty="0" smtClean="0"/>
              <a:t>of just one or a few cell types. </a:t>
            </a:r>
            <a:r>
              <a:rPr lang="en-US" sz="1700" b="1" dirty="0" smtClean="0"/>
              <a:t>The replacement</a:t>
            </a:r>
            <a:r>
              <a:rPr lang="tr-TR" sz="1700" b="1" dirty="0" smtClean="0"/>
              <a:t> </a:t>
            </a:r>
            <a:r>
              <a:rPr lang="en-US" sz="1700" b="1" dirty="0" smtClean="0"/>
              <a:t>of those cells could offer lifelong treatment</a:t>
            </a:r>
            <a:r>
              <a:rPr lang="en-US" sz="1700" dirty="0" smtClean="0"/>
              <a:t>.</a:t>
            </a:r>
            <a:r>
              <a:rPr lang="tr-TR" sz="1700" dirty="0" smtClean="0"/>
              <a:t>(1)</a:t>
            </a:r>
          </a:p>
          <a:p>
            <a:endParaRPr lang="tr-TR" sz="1700" dirty="0" smtClean="0"/>
          </a:p>
          <a:p>
            <a:r>
              <a:rPr lang="en-US" sz="1700" dirty="0" smtClean="0"/>
              <a:t>James Thomson and colleagues</a:t>
            </a:r>
            <a:r>
              <a:rPr lang="tr-TR" sz="1700" dirty="0" smtClean="0"/>
              <a:t> </a:t>
            </a:r>
            <a:r>
              <a:rPr lang="tr-TR" sz="1700" dirty="0" err="1" smtClean="0"/>
              <a:t>obtained</a:t>
            </a:r>
            <a:r>
              <a:rPr lang="tr-TR" sz="1700" dirty="0" smtClean="0"/>
              <a:t> </a:t>
            </a:r>
            <a:r>
              <a:rPr lang="tr-TR" sz="1700" dirty="0" err="1" smtClean="0"/>
              <a:t>hESCs</a:t>
            </a:r>
            <a:r>
              <a:rPr lang="en-US" sz="1700" dirty="0" smtClean="0"/>
              <a:t> from the inner cell mass</a:t>
            </a:r>
            <a:r>
              <a:rPr lang="tr-TR" sz="1700" dirty="0" smtClean="0"/>
              <a:t> </a:t>
            </a:r>
            <a:r>
              <a:rPr lang="en-US" sz="1700" dirty="0" smtClean="0"/>
              <a:t>(ICM) of pre-implantation </a:t>
            </a:r>
            <a:r>
              <a:rPr lang="en-US" sz="1700" dirty="0" err="1" smtClean="0"/>
              <a:t>blastocysts</a:t>
            </a:r>
            <a:r>
              <a:rPr lang="en-US" sz="1700" dirty="0" smtClean="0"/>
              <a:t> in 1998</a:t>
            </a:r>
            <a:endParaRPr lang="tr-TR" sz="1700" dirty="0" smtClean="0"/>
          </a:p>
          <a:p>
            <a:endParaRPr lang="tr-TR" sz="1700" dirty="0" smtClean="0"/>
          </a:p>
          <a:p>
            <a:r>
              <a:rPr lang="tr-TR" sz="1700" dirty="0" err="1" smtClean="0"/>
              <a:t>However</a:t>
            </a:r>
            <a:r>
              <a:rPr lang="tr-TR" sz="1700" dirty="0" smtClean="0"/>
              <a:t> </a:t>
            </a:r>
            <a:r>
              <a:rPr lang="tr-TR" sz="1700" dirty="0" err="1" smtClean="0"/>
              <a:t>there</a:t>
            </a:r>
            <a:r>
              <a:rPr lang="tr-TR" sz="1700" dirty="0" smtClean="0"/>
              <a:t> </a:t>
            </a:r>
            <a:r>
              <a:rPr lang="tr-TR" sz="1700" dirty="0" err="1" smtClean="0"/>
              <a:t>are</a:t>
            </a:r>
            <a:r>
              <a:rPr lang="tr-TR" sz="1700" dirty="0" smtClean="0"/>
              <a:t> </a:t>
            </a:r>
            <a:r>
              <a:rPr lang="tr-TR" sz="1700" dirty="0" err="1" smtClean="0"/>
              <a:t>ethical</a:t>
            </a:r>
            <a:r>
              <a:rPr lang="tr-TR" sz="1700" dirty="0" smtClean="0"/>
              <a:t> </a:t>
            </a:r>
            <a:r>
              <a:rPr lang="tr-TR" sz="1700" dirty="0" err="1" smtClean="0"/>
              <a:t>difficulties</a:t>
            </a:r>
            <a:r>
              <a:rPr lang="tr-TR" sz="1700" dirty="0" smtClean="0"/>
              <a:t> </a:t>
            </a:r>
            <a:r>
              <a:rPr lang="tr-TR" sz="1700" dirty="0" err="1" smtClean="0"/>
              <a:t>regarding</a:t>
            </a:r>
            <a:r>
              <a:rPr lang="tr-TR" sz="1700" dirty="0" smtClean="0"/>
              <a:t> </a:t>
            </a:r>
            <a:r>
              <a:rPr lang="tr-TR" sz="1700" dirty="0" err="1" smtClean="0"/>
              <a:t>the</a:t>
            </a:r>
            <a:r>
              <a:rPr lang="tr-TR" sz="1700" dirty="0" smtClean="0"/>
              <a:t> </a:t>
            </a:r>
            <a:r>
              <a:rPr lang="tr-TR" sz="1700" dirty="0" err="1" smtClean="0"/>
              <a:t>use</a:t>
            </a:r>
            <a:r>
              <a:rPr lang="tr-TR" sz="1700" dirty="0" smtClean="0"/>
              <a:t> of </a:t>
            </a:r>
            <a:r>
              <a:rPr lang="tr-TR" sz="1700" dirty="0" err="1" smtClean="0"/>
              <a:t>human</a:t>
            </a:r>
            <a:r>
              <a:rPr lang="tr-TR" sz="1700" dirty="0" smtClean="0"/>
              <a:t> </a:t>
            </a:r>
            <a:r>
              <a:rPr lang="tr-TR" sz="1700" dirty="0" err="1" smtClean="0"/>
              <a:t>embryos</a:t>
            </a:r>
            <a:r>
              <a:rPr lang="tr-TR" sz="1700" dirty="0" smtClean="0"/>
              <a:t> as </a:t>
            </a:r>
            <a:r>
              <a:rPr lang="tr-TR" sz="1700" dirty="0" err="1" smtClean="0"/>
              <a:t>well</a:t>
            </a:r>
            <a:r>
              <a:rPr lang="tr-TR" sz="1700" dirty="0" smtClean="0"/>
              <a:t> as </a:t>
            </a:r>
            <a:r>
              <a:rPr lang="tr-TR" sz="1700" dirty="0" err="1" smtClean="0"/>
              <a:t>the</a:t>
            </a:r>
            <a:r>
              <a:rPr lang="tr-TR" sz="1700" dirty="0" smtClean="0"/>
              <a:t> problem of </a:t>
            </a:r>
            <a:r>
              <a:rPr lang="tr-TR" sz="1700" dirty="0" err="1" smtClean="0"/>
              <a:t>tissue</a:t>
            </a:r>
            <a:r>
              <a:rPr lang="tr-TR" sz="1700" dirty="0" smtClean="0"/>
              <a:t> </a:t>
            </a:r>
            <a:r>
              <a:rPr lang="tr-TR" sz="1700" dirty="0" err="1" smtClean="0"/>
              <a:t>rejection</a:t>
            </a:r>
            <a:r>
              <a:rPr lang="tr-TR" sz="1700" dirty="0" smtClean="0"/>
              <a:t> </a:t>
            </a:r>
            <a:r>
              <a:rPr lang="tr-TR" sz="1700" dirty="0" err="1" smtClean="0"/>
              <a:t>following</a:t>
            </a:r>
            <a:r>
              <a:rPr lang="tr-TR" sz="1700" dirty="0" smtClean="0"/>
              <a:t> </a:t>
            </a:r>
            <a:r>
              <a:rPr lang="tr-TR" sz="1700" dirty="0" err="1" smtClean="0"/>
              <a:t>transplantation</a:t>
            </a:r>
            <a:r>
              <a:rPr lang="tr-TR" sz="1700" dirty="0" smtClean="0"/>
              <a:t> in </a:t>
            </a:r>
            <a:r>
              <a:rPr lang="tr-TR" sz="1700" dirty="0" err="1" smtClean="0"/>
              <a:t>patients</a:t>
            </a:r>
            <a:r>
              <a:rPr lang="tr-TR" sz="1700" dirty="0" smtClean="0"/>
              <a:t>. </a:t>
            </a:r>
            <a:endParaRPr lang="en-US" sz="1700" dirty="0" smtClean="0"/>
          </a:p>
          <a:p>
            <a:endParaRPr lang="tr-TR" sz="1900" dirty="0" smtClean="0"/>
          </a:p>
          <a:p>
            <a:endParaRPr lang="tr-TR" dirty="0" smtClean="0"/>
          </a:p>
          <a:p>
            <a:endParaRPr lang="tr-TR" dirty="0"/>
          </a:p>
        </p:txBody>
      </p:sp>
    </p:spTree>
    <p:extLst>
      <p:ext uri="{BB962C8B-B14F-4D97-AF65-F5344CB8AC3E}">
        <p14:creationId xmlns:p14="http://schemas.microsoft.com/office/powerpoint/2010/main" val="424540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0712" t="22400" r="37001" b="22301"/>
          <a:stretch/>
        </p:blipFill>
        <p:spPr>
          <a:xfrm>
            <a:off x="1403648" y="22767"/>
            <a:ext cx="5904656" cy="5688632"/>
          </a:xfrm>
          <a:prstGeom prst="rect">
            <a:avLst/>
          </a:prstGeom>
        </p:spPr>
      </p:pic>
    </p:spTree>
    <p:extLst>
      <p:ext uri="{BB962C8B-B14F-4D97-AF65-F5344CB8AC3E}">
        <p14:creationId xmlns:p14="http://schemas.microsoft.com/office/powerpoint/2010/main" val="389205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Epigenetic reprogramming </a:t>
            </a:r>
          </a:p>
        </p:txBody>
      </p:sp>
      <p:sp>
        <p:nvSpPr>
          <p:cNvPr id="14339" name="Content Placeholder 2"/>
          <p:cNvSpPr>
            <a:spLocks noGrp="1"/>
          </p:cNvSpPr>
          <p:nvPr>
            <p:ph sz="quarter" idx="1"/>
          </p:nvPr>
        </p:nvSpPr>
        <p:spPr>
          <a:xfrm>
            <a:off x="457200" y="1219200"/>
            <a:ext cx="8229600" cy="4937125"/>
          </a:xfrm>
        </p:spPr>
        <p:txBody>
          <a:bodyPr/>
          <a:lstStyle/>
          <a:p>
            <a:pPr marL="205740" indent="-205740" fontAlgn="auto">
              <a:spcAft>
                <a:spcPts val="0"/>
              </a:spcAft>
              <a:buFont typeface="Wingdings 3"/>
              <a:buChar char=""/>
              <a:defRPr/>
            </a:pPr>
            <a:r>
              <a:rPr lang="en-US" sz="2000" smtClean="0">
                <a:solidFill>
                  <a:srgbClr val="FF0000"/>
                </a:solidFill>
              </a:rPr>
              <a:t>Promoter demethylation: </a:t>
            </a:r>
            <a:r>
              <a:rPr lang="en-US" sz="2000" smtClean="0"/>
              <a:t>Widespread methylation of a gene interferes with expression by preventing the activity of expression proteins or recruiting enzymes that interfere with expression. Thus, methylation of a gene effectively silences it by preventing transcription. </a:t>
            </a:r>
            <a:r>
              <a:rPr lang="en-US" sz="2000" u="sng" smtClean="0"/>
              <a:t>Promoters of pluripotency-associated genes, including Oct-3/4, Rex1, and Nanog, were demethylated in iPSCs, </a:t>
            </a:r>
            <a:r>
              <a:rPr lang="en-US" sz="2000" smtClean="0"/>
              <a:t>demonstrating their promoter activity and the active promotion and expression of pluripotency-associated genes in iPSCs.</a:t>
            </a:r>
          </a:p>
          <a:p>
            <a:pPr marL="205740" indent="-205740" fontAlgn="auto">
              <a:spcAft>
                <a:spcPts val="0"/>
              </a:spcAft>
              <a:buFont typeface="Wingdings 3"/>
              <a:buChar char=""/>
              <a:defRPr/>
            </a:pPr>
            <a:r>
              <a:rPr lang="en-US" sz="2000" smtClean="0">
                <a:solidFill>
                  <a:srgbClr val="FF0000"/>
                </a:solidFill>
              </a:rPr>
              <a:t>Histone demethylation: </a:t>
            </a:r>
            <a:r>
              <a:rPr lang="en-US" sz="2000" smtClean="0"/>
              <a:t>H3 histones associated with Oct-3/4, Sox2, and Nanog were demethylated, indicating the expression of Oct-3/4, Sox2, and Nanog.</a:t>
            </a:r>
          </a:p>
          <a:p>
            <a:pPr marL="205740" indent="-205740" fontAlgn="auto">
              <a:spcAft>
                <a:spcPts val="0"/>
              </a:spcAft>
              <a:buFont typeface="Wingdings 3"/>
              <a:buChar char=""/>
              <a:defRPr/>
            </a:pPr>
            <a:endParaRPr lang="en-US" sz="195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a:srcRect l="31100" t="26201" r="34644" b="24799"/>
          <a:stretch/>
        </p:blipFill>
        <p:spPr>
          <a:xfrm>
            <a:off x="1115616" y="980728"/>
            <a:ext cx="6264696" cy="5040560"/>
          </a:xfrm>
          <a:prstGeom prst="rect">
            <a:avLst/>
          </a:prstGeom>
        </p:spPr>
      </p:pic>
    </p:spTree>
    <p:extLst>
      <p:ext uri="{BB962C8B-B14F-4D97-AF65-F5344CB8AC3E}">
        <p14:creationId xmlns:p14="http://schemas.microsoft.com/office/powerpoint/2010/main" val="87197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1106" t="22400" r="35819" b="39100"/>
          <a:stretch/>
        </p:blipFill>
        <p:spPr>
          <a:xfrm>
            <a:off x="1258616" y="20277"/>
            <a:ext cx="6048672" cy="3960440"/>
          </a:xfrm>
          <a:prstGeom prst="rect">
            <a:avLst/>
          </a:prstGeom>
        </p:spPr>
      </p:pic>
      <p:sp>
        <p:nvSpPr>
          <p:cNvPr id="4" name="Dikdörtgen 3"/>
          <p:cNvSpPr/>
          <p:nvPr/>
        </p:nvSpPr>
        <p:spPr>
          <a:xfrm>
            <a:off x="970584" y="4437112"/>
            <a:ext cx="6624736" cy="646331"/>
          </a:xfrm>
          <a:prstGeom prst="rect">
            <a:avLst/>
          </a:prstGeom>
        </p:spPr>
        <p:txBody>
          <a:bodyPr wrap="square">
            <a:spAutoFit/>
          </a:bodyPr>
          <a:lstStyle/>
          <a:p>
            <a:r>
              <a:rPr lang="en-US" dirty="0"/>
              <a:t>(a) The Elite model, (b) The Deterministic model, and (c) The Stochastic model. </a:t>
            </a:r>
            <a:endParaRPr lang="tr-TR" dirty="0"/>
          </a:p>
        </p:txBody>
      </p:sp>
    </p:spTree>
    <p:extLst>
      <p:ext uri="{BB962C8B-B14F-4D97-AF65-F5344CB8AC3E}">
        <p14:creationId xmlns:p14="http://schemas.microsoft.com/office/powerpoint/2010/main" val="357412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lications of iPSC in the fields of drug screening, disease modeling,...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16"/>
            <a:ext cx="6994380"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691680" y="188640"/>
            <a:ext cx="4464496" cy="369332"/>
          </a:xfrm>
          <a:prstGeom prst="rect">
            <a:avLst/>
          </a:prstGeom>
          <a:noFill/>
        </p:spPr>
        <p:txBody>
          <a:bodyPr wrap="square" rtlCol="0">
            <a:spAutoFit/>
          </a:bodyPr>
          <a:lstStyle/>
          <a:p>
            <a:r>
              <a:rPr lang="tr-TR" dirty="0" err="1" smtClean="0"/>
              <a:t>İPSCs</a:t>
            </a:r>
            <a:r>
              <a:rPr lang="tr-TR" dirty="0" smtClean="0"/>
              <a:t> </a:t>
            </a:r>
            <a:r>
              <a:rPr lang="tr-TR" dirty="0" err="1" smtClean="0"/>
              <a:t>applications</a:t>
            </a:r>
            <a:r>
              <a:rPr lang="tr-TR" dirty="0" smtClean="0"/>
              <a:t>:</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quarter" idx="1"/>
          </p:nvPr>
        </p:nvSpPr>
        <p:spPr>
          <a:xfrm>
            <a:off x="571500" y="571500"/>
            <a:ext cx="8229600" cy="4525963"/>
          </a:xfrm>
        </p:spPr>
        <p:txBody>
          <a:bodyPr/>
          <a:lstStyle/>
          <a:p>
            <a:pPr marL="205740" indent="-205740" fontAlgn="auto">
              <a:spcAft>
                <a:spcPts val="0"/>
              </a:spcAft>
              <a:buFont typeface="Wingdings 3"/>
              <a:buChar char=""/>
              <a:defRPr/>
            </a:pPr>
            <a:r>
              <a:rPr lang="en-US" sz="1950" smtClean="0"/>
              <a:t>1. Which types of somatic cells are ideal as a source for iPS cell induction?</a:t>
            </a:r>
          </a:p>
          <a:p>
            <a:pPr marL="205740" indent="-205740" fontAlgn="auto">
              <a:spcAft>
                <a:spcPts val="0"/>
              </a:spcAft>
              <a:buFont typeface="Wingdings 3"/>
              <a:buChar char=""/>
              <a:defRPr/>
            </a:pPr>
            <a:r>
              <a:rPr lang="en-US" sz="1950" smtClean="0"/>
              <a:t>2. What are the molecular mechanisms underlying reprogramming by the four factors?</a:t>
            </a:r>
          </a:p>
          <a:p>
            <a:pPr marL="205740" indent="-205740" fontAlgn="auto">
              <a:spcAft>
                <a:spcPts val="0"/>
              </a:spcAft>
              <a:buFont typeface="Wingdings 3"/>
              <a:buChar char=""/>
              <a:defRPr/>
            </a:pPr>
            <a:r>
              <a:rPr lang="en-US" sz="1950" smtClean="0"/>
              <a:t>3. Can the use of retrovirus, which may result in tumorigenesis, be replaced by other methods?</a:t>
            </a:r>
          </a:p>
          <a:p>
            <a:pPr marL="205740" indent="-205740" fontAlgn="auto">
              <a:spcAft>
                <a:spcPts val="0"/>
              </a:spcAft>
              <a:buFont typeface="Wingdings 3"/>
              <a:buChar char=""/>
              <a:defRPr/>
            </a:pPr>
            <a:r>
              <a:rPr lang="en-US" sz="1950" smtClean="0"/>
              <a:t>4. Can small molecules, instead of genes, induce pluripotency in somatic cells?</a:t>
            </a:r>
          </a:p>
          <a:p>
            <a:pPr marL="205740" indent="-205740" fontAlgn="auto">
              <a:spcAft>
                <a:spcPts val="0"/>
              </a:spcAft>
              <a:buFont typeface="Wingdings 3"/>
              <a:buChar char=""/>
              <a:defRPr/>
            </a:pPr>
            <a:endParaRPr lang="tr-TR" sz="195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etin kutusu 1"/>
          <p:cNvSpPr txBox="1">
            <a:spLocks noChangeArrowheads="1"/>
          </p:cNvSpPr>
          <p:nvPr/>
        </p:nvSpPr>
        <p:spPr bwMode="auto">
          <a:xfrm>
            <a:off x="2987675" y="2349500"/>
            <a:ext cx="5184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4800"/>
              <a:t>Organoid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1"/>
          <p:cNvSpPr>
            <a:spLocks noChangeArrowheads="1"/>
          </p:cNvSpPr>
          <p:nvPr/>
        </p:nvSpPr>
        <p:spPr bwMode="auto">
          <a:xfrm>
            <a:off x="468313" y="3716338"/>
            <a:ext cx="85677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505050"/>
                </a:solidFill>
                <a:latin typeface="Helvetica" panose="020B0604020202020204" pitchFamily="34" charset="0"/>
              </a:rPr>
              <a:t>Organoids are 3D </a:t>
            </a:r>
            <a:r>
              <a:rPr lang="en-US" i="1">
                <a:solidFill>
                  <a:srgbClr val="505050"/>
                </a:solidFill>
                <a:latin typeface="Helvetica" panose="020B0604020202020204" pitchFamily="34" charset="0"/>
              </a:rPr>
              <a:t>in vitro</a:t>
            </a:r>
            <a:r>
              <a:rPr lang="en-US">
                <a:solidFill>
                  <a:srgbClr val="505050"/>
                </a:solidFill>
                <a:latin typeface="Helvetica" panose="020B0604020202020204" pitchFamily="34" charset="0"/>
              </a:rPr>
              <a:t> culture systems derived from self-organizing stem cells. They can recapitulate the </a:t>
            </a:r>
            <a:r>
              <a:rPr lang="en-US" i="1">
                <a:solidFill>
                  <a:srgbClr val="505050"/>
                </a:solidFill>
                <a:latin typeface="Helvetica" panose="020B0604020202020204" pitchFamily="34" charset="0"/>
              </a:rPr>
              <a:t>in vivo</a:t>
            </a:r>
            <a:r>
              <a:rPr lang="en-US">
                <a:solidFill>
                  <a:srgbClr val="505050"/>
                </a:solidFill>
                <a:latin typeface="Helvetica" panose="020B0604020202020204" pitchFamily="34" charset="0"/>
              </a:rPr>
              <a:t> architecture, functionality, and genetic signature of original tissues. </a:t>
            </a:r>
            <a:endParaRPr lang="tr-TR">
              <a:solidFill>
                <a:srgbClr val="505050"/>
              </a:solidFill>
              <a:latin typeface="Helvetica" panose="020B0604020202020204" pitchFamily="34" charset="0"/>
            </a:endParaRPr>
          </a:p>
          <a:p>
            <a:pPr eaLnBrk="1" hangingPunct="1"/>
            <a:endParaRPr lang="tr-TR">
              <a:solidFill>
                <a:srgbClr val="505050"/>
              </a:solidFill>
              <a:latin typeface="Helvetica" panose="020B0604020202020204" pitchFamily="34" charset="0"/>
            </a:endParaRPr>
          </a:p>
          <a:p>
            <a:pPr eaLnBrk="1" hangingPunct="1"/>
            <a:r>
              <a:rPr lang="en-US">
                <a:solidFill>
                  <a:srgbClr val="505050"/>
                </a:solidFill>
                <a:latin typeface="Helvetica" panose="020B0604020202020204" pitchFamily="34" charset="0"/>
              </a:rPr>
              <a:t>organoid technology has been rapidly applied to understanding stem cell biology, organogenesis, and various human pathologies. </a:t>
            </a:r>
            <a:endParaRPr lang="tr-TR"/>
          </a:p>
        </p:txBody>
      </p:sp>
      <p:pic>
        <p:nvPicPr>
          <p:cNvPr id="33795"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92150"/>
            <a:ext cx="76485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0;                        figure&#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768725"/>
            <a:ext cx="57499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Dikdörtgen 1"/>
          <p:cNvSpPr>
            <a:spLocks noChangeArrowheads="1"/>
          </p:cNvSpPr>
          <p:nvPr/>
        </p:nvSpPr>
        <p:spPr bwMode="auto">
          <a:xfrm>
            <a:off x="22225" y="333375"/>
            <a:ext cx="94678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333333"/>
                </a:solidFill>
              </a:rPr>
              <a:t>iPS cell-based research and organoid technology have rapidly advanced and aimed at the reconstitution of organs in the past decade </a:t>
            </a:r>
            <a:endParaRPr lang="tr-TR">
              <a:solidFill>
                <a:srgbClr val="333333"/>
              </a:solidFill>
            </a:endParaRPr>
          </a:p>
          <a:p>
            <a:pPr eaLnBrk="1" hangingPunct="1"/>
            <a:endParaRPr lang="tr-TR">
              <a:solidFill>
                <a:srgbClr val="333333"/>
              </a:solidFill>
            </a:endParaRPr>
          </a:p>
          <a:p>
            <a:pPr eaLnBrk="1" hangingPunct="1"/>
            <a:r>
              <a:rPr lang="en-US">
                <a:solidFill>
                  <a:srgbClr val="333333"/>
                </a:solidFill>
              </a:rPr>
              <a:t>Most recently, several types of organoids have been transplanted to mature or to create a disease model </a:t>
            </a:r>
            <a:r>
              <a:rPr lang="en-US" i="1">
                <a:solidFill>
                  <a:srgbClr val="333333"/>
                </a:solidFill>
              </a:rPr>
              <a:t>in vivo</a:t>
            </a:r>
            <a:endParaRPr lang="tr-TR" i="1">
              <a:solidFill>
                <a:srgbClr val="333333"/>
              </a:solidFill>
            </a:endParaRPr>
          </a:p>
          <a:p>
            <a:pPr eaLnBrk="1" hangingPunct="1"/>
            <a:endParaRPr lang="tr-TR">
              <a:solidFill>
                <a:srgbClr val="333333"/>
              </a:solidFill>
            </a:endParaRPr>
          </a:p>
          <a:p>
            <a:pPr eaLnBrk="1" hangingPunct="1"/>
            <a:r>
              <a:rPr lang="en-US">
                <a:solidFill>
                  <a:srgbClr val="333333"/>
                </a:solidFill>
              </a:rPr>
              <a:t>An organoid is particularly expected to become a functional organ in the host tissue because it is more complex and functional than a single cell population. </a:t>
            </a:r>
            <a:endParaRPr lang="tr-TR">
              <a:solidFill>
                <a:srgbClr val="333333"/>
              </a:solidFill>
            </a:endParaRPr>
          </a:p>
          <a:p>
            <a:pPr eaLnBrk="1" hangingPunct="1"/>
            <a:endParaRPr lang="tr-TR">
              <a:solidFill>
                <a:srgbClr val="333333"/>
              </a:solidFill>
            </a:endParaRPr>
          </a:p>
          <a:p>
            <a:pPr eaLnBrk="1" hangingPunct="1"/>
            <a:endParaRPr lang="tr-TR">
              <a:solidFill>
                <a:srgbClr val="333333"/>
              </a:solidFill>
            </a:endParaRPr>
          </a:p>
          <a:p>
            <a:pPr eaLnBrk="1" hangingPunct="1"/>
            <a:r>
              <a:rPr lang="en-US">
                <a:solidFill>
                  <a:srgbClr val="333333"/>
                </a:solidFill>
              </a:rPr>
              <a:t>In the liver, mass production of organoids is essential for treating chronic fibrosis and cirrhosis because most liver tissues cannot regenerate under these conditions,</a:t>
            </a:r>
            <a:endParaRPr lang="tr-TR">
              <a:solidFill>
                <a:srgbClr val="333333"/>
              </a:solidFill>
            </a:endParaRPr>
          </a:p>
          <a:p>
            <a:pPr eaLnBrk="1" hangingPunct="1"/>
            <a:endParaRPr lang="tr-TR">
              <a:solidFill>
                <a:srgbClr val="33333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a:lstStyle/>
          <a:p>
            <a:r>
              <a:rPr lang="tr-TR" smtClean="0"/>
              <a:t>Basics of Organoids:</a:t>
            </a:r>
          </a:p>
        </p:txBody>
      </p:sp>
      <p:sp>
        <p:nvSpPr>
          <p:cNvPr id="37891" name="İçerik Yer Tutucusu 2"/>
          <p:cNvSpPr>
            <a:spLocks noGrp="1"/>
          </p:cNvSpPr>
          <p:nvPr>
            <p:ph sz="quarter" idx="1"/>
          </p:nvPr>
        </p:nvSpPr>
        <p:spPr bwMode="auto">
          <a:xfrm>
            <a:off x="250825" y="1600200"/>
            <a:ext cx="8435975" cy="4525963"/>
          </a:xfrm>
        </p:spPr>
        <p:txBody>
          <a:bodyPr wrap="square" lIns="91440" tIns="45720" rIns="91440" bIns="45720" numCol="1" anchor="t" anchorCtr="0" compatLnSpc="1">
            <a:prstTxWarp prst="textNoShape">
              <a:avLst/>
            </a:prstTxWarp>
          </a:bodyPr>
          <a:lstStyle/>
          <a:p>
            <a:r>
              <a:rPr lang="tr-TR" sz="1800" dirty="0" err="1" smtClean="0"/>
              <a:t>Organoids</a:t>
            </a:r>
            <a:r>
              <a:rPr lang="tr-TR" sz="1800" dirty="0" smtClean="0"/>
              <a:t> can be </a:t>
            </a:r>
            <a:r>
              <a:rPr lang="tr-TR" sz="1800" dirty="0" err="1" smtClean="0"/>
              <a:t>developed</a:t>
            </a:r>
            <a:r>
              <a:rPr lang="tr-TR" sz="1800" dirty="0" smtClean="0"/>
              <a:t> </a:t>
            </a:r>
            <a:r>
              <a:rPr lang="tr-TR" sz="1800" dirty="0" err="1" smtClean="0"/>
              <a:t>from</a:t>
            </a:r>
            <a:r>
              <a:rPr lang="tr-TR" sz="1800" dirty="0" smtClean="0"/>
              <a:t> </a:t>
            </a:r>
            <a:r>
              <a:rPr lang="tr-TR" sz="1800" b="1" dirty="0" err="1" smtClean="0"/>
              <a:t>pluripotent</a:t>
            </a:r>
            <a:r>
              <a:rPr lang="tr-TR" sz="1800" b="1" dirty="0" smtClean="0"/>
              <a:t> </a:t>
            </a:r>
            <a:r>
              <a:rPr lang="tr-TR" sz="1800" b="1" dirty="0" err="1" smtClean="0"/>
              <a:t>stem</a:t>
            </a:r>
            <a:r>
              <a:rPr lang="tr-TR" sz="1800" b="1" dirty="0" smtClean="0"/>
              <a:t> </a:t>
            </a:r>
            <a:r>
              <a:rPr lang="tr-TR" sz="1800" b="1" dirty="0" err="1" smtClean="0"/>
              <a:t>cells</a:t>
            </a:r>
            <a:r>
              <a:rPr lang="tr-TR" sz="1800" b="1" dirty="0" smtClean="0"/>
              <a:t> </a:t>
            </a:r>
            <a:r>
              <a:rPr lang="tr-TR" sz="1800" b="1" dirty="0" err="1" smtClean="0"/>
              <a:t>and</a:t>
            </a:r>
            <a:r>
              <a:rPr lang="tr-TR" sz="1800" b="1" dirty="0" smtClean="0"/>
              <a:t> </a:t>
            </a:r>
            <a:r>
              <a:rPr lang="tr-TR" sz="1800" b="1" dirty="0" err="1" smtClean="0"/>
              <a:t>adult</a:t>
            </a:r>
            <a:r>
              <a:rPr lang="tr-TR" sz="1800" b="1" dirty="0" smtClean="0"/>
              <a:t> </a:t>
            </a:r>
            <a:r>
              <a:rPr lang="tr-TR" sz="1800" b="1" dirty="0" err="1" smtClean="0"/>
              <a:t>stem</a:t>
            </a:r>
            <a:r>
              <a:rPr lang="tr-TR" sz="1800" b="1" dirty="0" smtClean="0"/>
              <a:t> </a:t>
            </a:r>
            <a:r>
              <a:rPr lang="tr-TR" sz="1800" b="1" dirty="0" err="1" smtClean="0"/>
              <a:t>cells</a:t>
            </a:r>
            <a:r>
              <a:rPr lang="tr-TR" sz="1800" dirty="0" smtClean="0"/>
              <a:t>.</a:t>
            </a:r>
          </a:p>
          <a:p>
            <a:r>
              <a:rPr lang="tr-TR" sz="1800" dirty="0" err="1" smtClean="0"/>
              <a:t>Organoids</a:t>
            </a:r>
            <a:r>
              <a:rPr lang="tr-TR" sz="1800" dirty="0" smtClean="0"/>
              <a:t> </a:t>
            </a:r>
            <a:r>
              <a:rPr lang="tr-TR" sz="1800" dirty="0" err="1" smtClean="0"/>
              <a:t>have</a:t>
            </a:r>
            <a:r>
              <a:rPr lang="tr-TR" sz="1800" dirty="0" smtClean="0"/>
              <a:t> </a:t>
            </a:r>
            <a:r>
              <a:rPr lang="tr-TR" sz="1800" dirty="0" err="1" smtClean="0"/>
              <a:t>been</a:t>
            </a:r>
            <a:r>
              <a:rPr lang="tr-TR" sz="1800" dirty="0" smtClean="0"/>
              <a:t> </a:t>
            </a:r>
            <a:r>
              <a:rPr lang="tr-TR" sz="1800" dirty="0" err="1" smtClean="0"/>
              <a:t>established</a:t>
            </a:r>
            <a:r>
              <a:rPr lang="tr-TR" sz="1800" dirty="0" smtClean="0"/>
              <a:t> </a:t>
            </a:r>
            <a:r>
              <a:rPr lang="tr-TR" sz="1800" dirty="0" err="1" smtClean="0"/>
              <a:t>for</a:t>
            </a:r>
            <a:r>
              <a:rPr lang="tr-TR" sz="1800" dirty="0" smtClean="0"/>
              <a:t> </a:t>
            </a:r>
            <a:r>
              <a:rPr lang="tr-TR" sz="1800" dirty="0" err="1" smtClean="0"/>
              <a:t>multiple</a:t>
            </a:r>
            <a:r>
              <a:rPr lang="tr-TR" sz="1800" dirty="0" smtClean="0"/>
              <a:t> </a:t>
            </a:r>
            <a:r>
              <a:rPr lang="tr-TR" sz="1800" dirty="0" err="1" smtClean="0"/>
              <a:t>organs</a:t>
            </a:r>
            <a:r>
              <a:rPr lang="tr-TR" sz="1800" dirty="0" smtClean="0"/>
              <a:t> </a:t>
            </a:r>
            <a:r>
              <a:rPr lang="tr-TR" sz="1800" dirty="0" err="1" smtClean="0"/>
              <a:t>including</a:t>
            </a:r>
            <a:r>
              <a:rPr lang="tr-TR" sz="1800" dirty="0" smtClean="0"/>
              <a:t> </a:t>
            </a:r>
            <a:r>
              <a:rPr lang="tr-TR" sz="1800" dirty="0" err="1" smtClean="0"/>
              <a:t>intestine</a:t>
            </a:r>
            <a:r>
              <a:rPr lang="tr-TR" sz="1800" dirty="0" smtClean="0"/>
              <a:t>, </a:t>
            </a:r>
            <a:r>
              <a:rPr lang="tr-TR" sz="1800" dirty="0" err="1" smtClean="0"/>
              <a:t>kidney</a:t>
            </a:r>
            <a:r>
              <a:rPr lang="tr-TR" sz="1800" dirty="0" smtClean="0"/>
              <a:t>, </a:t>
            </a:r>
            <a:r>
              <a:rPr lang="tr-TR" sz="1800" dirty="0" err="1" smtClean="0"/>
              <a:t>brain</a:t>
            </a:r>
            <a:r>
              <a:rPr lang="tr-TR" sz="1800" dirty="0" smtClean="0"/>
              <a:t>, </a:t>
            </a:r>
            <a:r>
              <a:rPr lang="tr-TR" sz="1800" dirty="0" err="1" smtClean="0"/>
              <a:t>liver</a:t>
            </a:r>
            <a:r>
              <a:rPr lang="tr-TR" sz="1800" dirty="0" smtClean="0"/>
              <a:t>, </a:t>
            </a:r>
            <a:r>
              <a:rPr lang="tr-TR" sz="1800" dirty="0" err="1" smtClean="0"/>
              <a:t>stomach</a:t>
            </a:r>
            <a:r>
              <a:rPr lang="tr-TR" sz="1800" dirty="0" smtClean="0"/>
              <a:t>, </a:t>
            </a:r>
            <a:r>
              <a:rPr lang="tr-TR" sz="1800" dirty="0" err="1" smtClean="0"/>
              <a:t>pancreas</a:t>
            </a:r>
            <a:r>
              <a:rPr lang="tr-TR" sz="1800" dirty="0" smtClean="0"/>
              <a:t>, </a:t>
            </a:r>
            <a:r>
              <a:rPr lang="tr-TR" sz="1800" dirty="0" err="1" smtClean="0"/>
              <a:t>ovary</a:t>
            </a:r>
            <a:r>
              <a:rPr lang="tr-TR" sz="1800" dirty="0" smtClean="0"/>
              <a:t>, </a:t>
            </a:r>
            <a:r>
              <a:rPr lang="tr-TR" sz="1800" dirty="0" err="1" smtClean="0"/>
              <a:t>and</a:t>
            </a:r>
            <a:r>
              <a:rPr lang="tr-TR" sz="1800" dirty="0" smtClean="0"/>
              <a:t> </a:t>
            </a:r>
            <a:r>
              <a:rPr lang="tr-TR" sz="1800" dirty="0" err="1" smtClean="0"/>
              <a:t>lung</a:t>
            </a:r>
            <a:r>
              <a:rPr lang="tr-TR" sz="1800" dirty="0" smtClean="0"/>
              <a:t>.</a:t>
            </a:r>
          </a:p>
          <a:p>
            <a:r>
              <a:rPr lang="tr-TR" sz="1800" dirty="0" err="1" smtClean="0"/>
              <a:t>Organoids</a:t>
            </a:r>
            <a:r>
              <a:rPr lang="tr-TR" sz="1800" dirty="0" smtClean="0"/>
              <a:t> can be </a:t>
            </a:r>
            <a:r>
              <a:rPr lang="tr-TR" sz="1800" dirty="0" err="1" smtClean="0"/>
              <a:t>used</a:t>
            </a:r>
            <a:r>
              <a:rPr lang="tr-TR" sz="1800" dirty="0" smtClean="0"/>
              <a:t> in </a:t>
            </a:r>
            <a:r>
              <a:rPr lang="tr-TR" sz="1800" dirty="0" err="1" smtClean="0"/>
              <a:t>multiple</a:t>
            </a:r>
            <a:r>
              <a:rPr lang="tr-TR" sz="1800" dirty="0" smtClean="0"/>
              <a:t> </a:t>
            </a:r>
            <a:r>
              <a:rPr lang="tr-TR" sz="1800" dirty="0" err="1" smtClean="0"/>
              <a:t>clinical</a:t>
            </a:r>
            <a:r>
              <a:rPr lang="tr-TR" sz="1800" dirty="0" smtClean="0"/>
              <a:t> </a:t>
            </a:r>
            <a:r>
              <a:rPr lang="tr-TR" sz="1800" dirty="0" err="1" smtClean="0"/>
              <a:t>applications</a:t>
            </a:r>
            <a:r>
              <a:rPr lang="tr-TR" sz="1800" dirty="0" smtClean="0"/>
              <a:t> </a:t>
            </a:r>
            <a:r>
              <a:rPr lang="tr-TR" sz="1800" dirty="0" err="1" smtClean="0"/>
              <a:t>including</a:t>
            </a:r>
            <a:r>
              <a:rPr lang="tr-TR" sz="1800" dirty="0" smtClean="0"/>
              <a:t> </a:t>
            </a:r>
            <a:r>
              <a:rPr lang="tr-TR" sz="1800" dirty="0" err="1" smtClean="0"/>
              <a:t>disease</a:t>
            </a:r>
            <a:r>
              <a:rPr lang="tr-TR" sz="1800" dirty="0" smtClean="0"/>
              <a:t> </a:t>
            </a:r>
            <a:r>
              <a:rPr lang="tr-TR" sz="1800" dirty="0" err="1" smtClean="0"/>
              <a:t>modeling</a:t>
            </a:r>
            <a:r>
              <a:rPr lang="tr-TR" sz="1800" dirty="0" smtClean="0"/>
              <a:t>, </a:t>
            </a:r>
            <a:r>
              <a:rPr lang="tr-TR" sz="1800" dirty="0" err="1" smtClean="0"/>
              <a:t>drug</a:t>
            </a:r>
            <a:r>
              <a:rPr lang="tr-TR" sz="1800" dirty="0" smtClean="0"/>
              <a:t> </a:t>
            </a:r>
            <a:r>
              <a:rPr lang="tr-TR" sz="1800" dirty="0" err="1" smtClean="0"/>
              <a:t>screening</a:t>
            </a:r>
            <a:r>
              <a:rPr lang="tr-TR" sz="1800" dirty="0" smtClean="0"/>
              <a:t>, </a:t>
            </a:r>
            <a:r>
              <a:rPr lang="tr-TR" sz="1800" dirty="0" err="1" smtClean="0"/>
              <a:t>host</a:t>
            </a:r>
            <a:r>
              <a:rPr lang="tr-TR" sz="1800" dirty="0" smtClean="0"/>
              <a:t>–</a:t>
            </a:r>
            <a:r>
              <a:rPr lang="tr-TR" sz="1800" dirty="0" err="1" smtClean="0"/>
              <a:t>microbe</a:t>
            </a:r>
            <a:r>
              <a:rPr lang="tr-TR" sz="1800" dirty="0" smtClean="0"/>
              <a:t> </a:t>
            </a:r>
            <a:r>
              <a:rPr lang="tr-TR" sz="1800" dirty="0" err="1" smtClean="0"/>
              <a:t>interactions</a:t>
            </a:r>
            <a:r>
              <a:rPr lang="tr-TR" sz="1800" dirty="0" smtClean="0"/>
              <a:t>, </a:t>
            </a:r>
            <a:r>
              <a:rPr lang="tr-TR" sz="1800" dirty="0" err="1" smtClean="0"/>
              <a:t>and</a:t>
            </a:r>
            <a:r>
              <a:rPr lang="tr-TR" sz="1800" dirty="0" smtClean="0"/>
              <a:t> </a:t>
            </a:r>
            <a:r>
              <a:rPr lang="tr-TR" sz="1800" dirty="0" err="1" smtClean="0"/>
              <a:t>regenerative</a:t>
            </a:r>
            <a:r>
              <a:rPr lang="tr-TR" sz="1800" dirty="0" smtClean="0"/>
              <a:t> </a:t>
            </a:r>
            <a:r>
              <a:rPr lang="tr-TR" sz="1800" dirty="0" err="1" smtClean="0"/>
              <a:t>therapy</a:t>
            </a:r>
            <a:r>
              <a:rPr lang="tr-TR" sz="1800" dirty="0" smtClean="0"/>
              <a:t>. </a:t>
            </a:r>
            <a:r>
              <a:rPr lang="tr-TR" sz="1800" b="1" dirty="0" err="1" smtClean="0"/>
              <a:t>Patient-derived</a:t>
            </a:r>
            <a:r>
              <a:rPr lang="tr-TR" sz="1800" b="1" dirty="0" smtClean="0"/>
              <a:t> </a:t>
            </a:r>
            <a:r>
              <a:rPr lang="tr-TR" sz="1800" b="1" dirty="0" err="1" smtClean="0"/>
              <a:t>organoids</a:t>
            </a:r>
            <a:r>
              <a:rPr lang="tr-TR" sz="1800" b="1" dirty="0" smtClean="0"/>
              <a:t> </a:t>
            </a:r>
            <a:r>
              <a:rPr lang="tr-TR" sz="1800" b="1" dirty="0" err="1" smtClean="0"/>
              <a:t>may</a:t>
            </a:r>
            <a:r>
              <a:rPr lang="tr-TR" sz="1800" b="1" dirty="0" smtClean="0"/>
              <a:t> </a:t>
            </a:r>
            <a:r>
              <a:rPr lang="tr-TR" sz="1800" b="1" dirty="0" err="1" smtClean="0"/>
              <a:t>enable</a:t>
            </a:r>
            <a:r>
              <a:rPr lang="tr-TR" sz="1800" b="1" dirty="0" smtClean="0"/>
              <a:t> </a:t>
            </a:r>
            <a:r>
              <a:rPr lang="tr-TR" sz="1800" b="1" dirty="0" err="1" smtClean="0"/>
              <a:t>personalized</a:t>
            </a:r>
            <a:r>
              <a:rPr lang="tr-TR" sz="1800" b="1" dirty="0" smtClean="0"/>
              <a:t> </a:t>
            </a:r>
            <a:r>
              <a:rPr lang="tr-TR" sz="1800" b="1" dirty="0" err="1" smtClean="0"/>
              <a:t>medicine</a:t>
            </a:r>
            <a:r>
              <a:rPr lang="tr-TR" sz="1800" b="1" dirty="0" smtClean="0"/>
              <a:t>.</a:t>
            </a:r>
          </a:p>
          <a:p>
            <a:r>
              <a:rPr lang="tr-TR" sz="1800" dirty="0" err="1" smtClean="0"/>
              <a:t>Genes</a:t>
            </a:r>
            <a:r>
              <a:rPr lang="tr-TR" sz="1800" dirty="0" smtClean="0"/>
              <a:t> can be </a:t>
            </a:r>
            <a:r>
              <a:rPr lang="tr-TR" sz="1800" dirty="0" err="1" smtClean="0"/>
              <a:t>manipulated</a:t>
            </a:r>
            <a:r>
              <a:rPr lang="tr-TR" sz="1800" dirty="0" smtClean="0"/>
              <a:t> </a:t>
            </a:r>
            <a:r>
              <a:rPr lang="tr-TR" sz="1800" dirty="0" err="1" smtClean="0"/>
              <a:t>within</a:t>
            </a:r>
            <a:r>
              <a:rPr lang="tr-TR" sz="1800" dirty="0" smtClean="0"/>
              <a:t> </a:t>
            </a:r>
            <a:r>
              <a:rPr lang="tr-TR" sz="1800" dirty="0" err="1" smtClean="0"/>
              <a:t>organoids</a:t>
            </a:r>
            <a:r>
              <a:rPr lang="tr-TR" sz="1800" dirty="0" smtClean="0"/>
              <a:t> </a:t>
            </a:r>
            <a:r>
              <a:rPr lang="tr-TR" sz="1800" dirty="0" err="1" smtClean="0"/>
              <a:t>using</a:t>
            </a:r>
            <a:r>
              <a:rPr lang="tr-TR" sz="1800" dirty="0" smtClean="0"/>
              <a:t> </a:t>
            </a:r>
            <a:r>
              <a:rPr lang="tr-TR" sz="1800" dirty="0" err="1" smtClean="0"/>
              <a:t>molecular</a:t>
            </a:r>
            <a:r>
              <a:rPr lang="tr-TR" sz="1800" dirty="0" smtClean="0"/>
              <a:t> </a:t>
            </a:r>
            <a:r>
              <a:rPr lang="tr-TR" sz="1800" dirty="0" err="1" smtClean="0"/>
              <a:t>technologies</a:t>
            </a:r>
            <a:r>
              <a:rPr lang="tr-TR" sz="1800" dirty="0" smtClean="0"/>
              <a:t> </a:t>
            </a:r>
            <a:r>
              <a:rPr lang="tr-TR" sz="1800" dirty="0" err="1" smtClean="0"/>
              <a:t>such</a:t>
            </a:r>
            <a:r>
              <a:rPr lang="tr-TR" sz="1800" dirty="0" smtClean="0"/>
              <a:t> as </a:t>
            </a:r>
            <a:r>
              <a:rPr lang="tr-TR" sz="1800" dirty="0" err="1" smtClean="0"/>
              <a:t>the</a:t>
            </a:r>
            <a:r>
              <a:rPr lang="tr-TR" sz="1800" dirty="0" smtClean="0"/>
              <a:t> </a:t>
            </a:r>
            <a:r>
              <a:rPr lang="tr-TR" sz="1800" dirty="0" err="1" smtClean="0"/>
              <a:t>lentiviral</a:t>
            </a:r>
            <a:r>
              <a:rPr lang="tr-TR" sz="1800" dirty="0" smtClean="0"/>
              <a:t> </a:t>
            </a:r>
            <a:r>
              <a:rPr lang="tr-TR" sz="1800" dirty="0" err="1" smtClean="0"/>
              <a:t>expression</a:t>
            </a:r>
            <a:r>
              <a:rPr lang="tr-TR" sz="1800" dirty="0" smtClean="0"/>
              <a:t> </a:t>
            </a:r>
            <a:r>
              <a:rPr lang="tr-TR" sz="1800" dirty="0" err="1" smtClean="0"/>
              <a:t>system</a:t>
            </a:r>
            <a:r>
              <a:rPr lang="tr-TR" sz="1800" dirty="0" smtClean="0"/>
              <a:t> </a:t>
            </a:r>
            <a:r>
              <a:rPr lang="tr-TR" sz="1800" dirty="0" err="1" smtClean="0"/>
              <a:t>and</a:t>
            </a:r>
            <a:r>
              <a:rPr lang="tr-TR" sz="1800" dirty="0" smtClean="0"/>
              <a:t> </a:t>
            </a:r>
            <a:r>
              <a:rPr lang="tr-TR" sz="1800" b="1" dirty="0" smtClean="0"/>
              <a:t>CRISPR/Cas9; </a:t>
            </a:r>
            <a:r>
              <a:rPr lang="tr-TR" sz="1800" b="1" dirty="0" err="1" smtClean="0"/>
              <a:t>this</a:t>
            </a:r>
            <a:r>
              <a:rPr lang="tr-TR" sz="1800" b="1" dirty="0" smtClean="0"/>
              <a:t> </a:t>
            </a:r>
            <a:r>
              <a:rPr lang="tr-TR" sz="1800" b="1" dirty="0" err="1" smtClean="0"/>
              <a:t>may</a:t>
            </a:r>
            <a:r>
              <a:rPr lang="tr-TR" sz="1800" b="1" dirty="0" smtClean="0"/>
              <a:t> </a:t>
            </a:r>
            <a:r>
              <a:rPr lang="tr-TR" sz="1800" b="1" dirty="0" err="1" smtClean="0"/>
              <a:t>enable</a:t>
            </a:r>
            <a:r>
              <a:rPr lang="tr-TR" sz="1800" b="1" dirty="0" smtClean="0"/>
              <a:t> </a:t>
            </a:r>
            <a:r>
              <a:rPr lang="tr-TR" sz="1800" b="1" dirty="0" err="1" smtClean="0"/>
              <a:t>disease</a:t>
            </a:r>
            <a:r>
              <a:rPr lang="tr-TR" sz="1800" b="1" dirty="0" smtClean="0"/>
              <a:t> </a:t>
            </a:r>
            <a:r>
              <a:rPr lang="tr-TR" sz="1800" b="1" dirty="0" err="1" smtClean="0"/>
              <a:t>modeling</a:t>
            </a:r>
            <a:r>
              <a:rPr lang="tr-TR" sz="1800" b="1" dirty="0" smtClean="0"/>
              <a:t> </a:t>
            </a:r>
            <a:r>
              <a:rPr lang="tr-TR" sz="1800" b="1" dirty="0" err="1" smtClean="0"/>
              <a:t>and</a:t>
            </a:r>
            <a:r>
              <a:rPr lang="tr-TR" sz="1800" b="1" dirty="0" smtClean="0"/>
              <a:t> </a:t>
            </a:r>
            <a:r>
              <a:rPr lang="tr-TR" sz="1800" b="1" dirty="0" err="1" smtClean="0"/>
              <a:t>targeted</a:t>
            </a:r>
            <a:r>
              <a:rPr lang="tr-TR" sz="1800" b="1" dirty="0" smtClean="0"/>
              <a:t> gene </a:t>
            </a:r>
            <a:r>
              <a:rPr lang="tr-TR" sz="1800" b="1" dirty="0" err="1" smtClean="0"/>
              <a:t>therapy</a:t>
            </a:r>
            <a:r>
              <a:rPr lang="tr-TR" sz="1800" b="1" dirty="0" smtClean="0"/>
              <a:t>.</a:t>
            </a:r>
          </a:p>
          <a:p>
            <a:r>
              <a:rPr lang="tr-TR" sz="1800" dirty="0" err="1" smtClean="0"/>
              <a:t>The</a:t>
            </a:r>
            <a:r>
              <a:rPr lang="tr-TR" sz="1800" dirty="0" smtClean="0"/>
              <a:t> </a:t>
            </a:r>
            <a:r>
              <a:rPr lang="tr-TR" sz="1800" b="1" dirty="0" err="1" smtClean="0"/>
              <a:t>complex</a:t>
            </a:r>
            <a:r>
              <a:rPr lang="tr-TR" sz="1800" b="1" dirty="0" smtClean="0"/>
              <a:t> </a:t>
            </a:r>
            <a:r>
              <a:rPr lang="tr-TR" sz="1800" b="1" dirty="0" err="1" smtClean="0"/>
              <a:t>interplay</a:t>
            </a:r>
            <a:r>
              <a:rPr lang="tr-TR" sz="1800" b="1" dirty="0" smtClean="0"/>
              <a:t> </a:t>
            </a:r>
            <a:r>
              <a:rPr lang="tr-TR" sz="1800" dirty="0" err="1" smtClean="0"/>
              <a:t>between</a:t>
            </a:r>
            <a:r>
              <a:rPr lang="tr-TR" sz="1800" dirty="0" smtClean="0"/>
              <a:t> </a:t>
            </a:r>
            <a:r>
              <a:rPr lang="tr-TR" sz="1800" dirty="0" err="1" smtClean="0"/>
              <a:t>microbes</a:t>
            </a:r>
            <a:r>
              <a:rPr lang="tr-TR" sz="1800" dirty="0" smtClean="0"/>
              <a:t> – </a:t>
            </a:r>
            <a:r>
              <a:rPr lang="tr-TR" sz="1800" dirty="0" err="1" smtClean="0"/>
              <a:t>bacteria</a:t>
            </a:r>
            <a:r>
              <a:rPr lang="tr-TR" sz="1800" dirty="0" smtClean="0"/>
              <a:t>, </a:t>
            </a:r>
            <a:r>
              <a:rPr lang="tr-TR" sz="1800" dirty="0" err="1" smtClean="0"/>
              <a:t>parasites</a:t>
            </a:r>
            <a:r>
              <a:rPr lang="tr-TR" sz="1800" dirty="0" smtClean="0"/>
              <a:t>, </a:t>
            </a:r>
            <a:r>
              <a:rPr lang="tr-TR" sz="1800" dirty="0" err="1" smtClean="0"/>
              <a:t>and</a:t>
            </a:r>
            <a:r>
              <a:rPr lang="tr-TR" sz="1800" dirty="0" smtClean="0"/>
              <a:t> </a:t>
            </a:r>
            <a:r>
              <a:rPr lang="tr-TR" sz="1800" dirty="0" err="1" smtClean="0"/>
              <a:t>viruses</a:t>
            </a:r>
            <a:r>
              <a:rPr lang="tr-TR" sz="1800" dirty="0" smtClean="0"/>
              <a:t> – </a:t>
            </a:r>
            <a:r>
              <a:rPr lang="tr-TR" sz="1800" dirty="0" err="1" smtClean="0"/>
              <a:t>and</a:t>
            </a:r>
            <a:r>
              <a:rPr lang="tr-TR" sz="1800" dirty="0" smtClean="0"/>
              <a:t> </a:t>
            </a:r>
            <a:r>
              <a:rPr lang="tr-TR" sz="1800" dirty="0" err="1" smtClean="0"/>
              <a:t>the</a:t>
            </a:r>
            <a:r>
              <a:rPr lang="tr-TR" sz="1800" dirty="0" smtClean="0"/>
              <a:t> </a:t>
            </a:r>
            <a:r>
              <a:rPr lang="tr-TR" sz="1800" dirty="0" err="1" smtClean="0"/>
              <a:t>host</a:t>
            </a:r>
            <a:r>
              <a:rPr lang="tr-TR" sz="1800" dirty="0" smtClean="0"/>
              <a:t> </a:t>
            </a:r>
            <a:r>
              <a:rPr lang="tr-TR" sz="1800" dirty="0" err="1" smtClean="0"/>
              <a:t>epithelium</a:t>
            </a:r>
            <a:r>
              <a:rPr lang="tr-TR" sz="1800" dirty="0" smtClean="0"/>
              <a:t> </a:t>
            </a:r>
            <a:r>
              <a:rPr lang="tr-TR" sz="1800" dirty="0" err="1" smtClean="0"/>
              <a:t>have</a:t>
            </a:r>
            <a:r>
              <a:rPr lang="tr-TR" sz="1800" dirty="0" smtClean="0"/>
              <a:t> </a:t>
            </a:r>
            <a:r>
              <a:rPr lang="tr-TR" sz="1800" dirty="0" err="1" smtClean="0"/>
              <a:t>been</a:t>
            </a:r>
            <a:r>
              <a:rPr lang="tr-TR" sz="1800" dirty="0" smtClean="0"/>
              <a:t> </a:t>
            </a:r>
            <a:r>
              <a:rPr lang="tr-TR" sz="1800" dirty="0" err="1" smtClean="0"/>
              <a:t>dissected</a:t>
            </a:r>
            <a:r>
              <a:rPr lang="tr-TR" sz="1800" dirty="0" smtClean="0"/>
              <a:t> </a:t>
            </a:r>
            <a:r>
              <a:rPr lang="tr-TR" sz="1800" dirty="0" err="1" smtClean="0"/>
              <a:t>using</a:t>
            </a:r>
            <a:r>
              <a:rPr lang="tr-TR" sz="1800" dirty="0" smtClean="0"/>
              <a:t> </a:t>
            </a:r>
            <a:r>
              <a:rPr lang="tr-TR" sz="1800" dirty="0" err="1" smtClean="0"/>
              <a:t>organoids</a:t>
            </a:r>
            <a:r>
              <a:rPr lang="tr-TR" sz="1800" dirty="0" smtClean="0"/>
              <a:t> </a:t>
            </a:r>
            <a:r>
              <a:rPr lang="tr-TR" sz="1800" dirty="0" err="1" smtClean="0"/>
              <a:t>derived</a:t>
            </a:r>
            <a:r>
              <a:rPr lang="tr-TR" sz="1800" dirty="0" smtClean="0"/>
              <a:t> </a:t>
            </a:r>
            <a:r>
              <a:rPr lang="tr-TR" sz="1800" dirty="0" err="1" smtClean="0"/>
              <a:t>from</a:t>
            </a:r>
            <a:r>
              <a:rPr lang="tr-TR" sz="1800" dirty="0" smtClean="0"/>
              <a:t> </a:t>
            </a:r>
            <a:r>
              <a:rPr lang="tr-TR" sz="1800" dirty="0" err="1" smtClean="0"/>
              <a:t>brain</a:t>
            </a:r>
            <a:r>
              <a:rPr lang="tr-TR" sz="1800" dirty="0" smtClean="0"/>
              <a:t>, </a:t>
            </a:r>
            <a:r>
              <a:rPr lang="tr-TR" sz="1800" dirty="0" err="1" smtClean="0"/>
              <a:t>stomach</a:t>
            </a:r>
            <a:r>
              <a:rPr lang="tr-TR" sz="1800" dirty="0" smtClean="0"/>
              <a:t>, </a:t>
            </a:r>
            <a:r>
              <a:rPr lang="tr-TR" sz="1800" dirty="0" err="1" smtClean="0"/>
              <a:t>and</a:t>
            </a:r>
            <a:r>
              <a:rPr lang="tr-TR" sz="1800" dirty="0" smtClean="0"/>
              <a:t> </a:t>
            </a:r>
            <a:r>
              <a:rPr lang="tr-TR" sz="1800" dirty="0" err="1" smtClean="0"/>
              <a:t>intestine</a:t>
            </a:r>
            <a:r>
              <a:rPr lang="tr-TR" sz="1800" dirty="0" smtClean="0"/>
              <a:t>.</a:t>
            </a:r>
          </a:p>
          <a:p>
            <a:r>
              <a:rPr lang="tr-TR" sz="1800" dirty="0" err="1" smtClean="0"/>
              <a:t>Mechanically</a:t>
            </a:r>
            <a:r>
              <a:rPr lang="tr-TR" sz="1800" dirty="0" smtClean="0"/>
              <a:t> </a:t>
            </a:r>
            <a:r>
              <a:rPr lang="tr-TR" sz="1800" dirty="0" err="1" smtClean="0"/>
              <a:t>dynamic</a:t>
            </a:r>
            <a:r>
              <a:rPr lang="tr-TR" sz="1800" dirty="0" smtClean="0"/>
              <a:t> </a:t>
            </a:r>
            <a:r>
              <a:rPr lang="tr-TR" sz="1800" dirty="0" err="1" smtClean="0"/>
              <a:t>designer</a:t>
            </a:r>
            <a:r>
              <a:rPr lang="tr-TR" sz="1800" dirty="0" smtClean="0"/>
              <a:t> </a:t>
            </a:r>
            <a:r>
              <a:rPr lang="tr-TR" sz="1800" dirty="0" err="1" smtClean="0"/>
              <a:t>matrices</a:t>
            </a:r>
            <a:r>
              <a:rPr lang="tr-TR" sz="1800" dirty="0" smtClean="0"/>
              <a:t> </a:t>
            </a:r>
            <a:r>
              <a:rPr lang="tr-TR" sz="1800" dirty="0" err="1" smtClean="0"/>
              <a:t>such</a:t>
            </a:r>
            <a:r>
              <a:rPr lang="tr-TR" sz="1800" dirty="0" smtClean="0"/>
              <a:t> as </a:t>
            </a:r>
            <a:r>
              <a:rPr lang="tr-TR" sz="1800" dirty="0" err="1" smtClean="0"/>
              <a:t>hybrid</a:t>
            </a:r>
            <a:r>
              <a:rPr lang="tr-TR" sz="1800" dirty="0" smtClean="0"/>
              <a:t> </a:t>
            </a:r>
            <a:r>
              <a:rPr lang="tr-TR" sz="1800" dirty="0" err="1" smtClean="0"/>
              <a:t>polyethylene</a:t>
            </a:r>
            <a:r>
              <a:rPr lang="tr-TR" sz="1800" dirty="0" smtClean="0"/>
              <a:t> </a:t>
            </a:r>
            <a:r>
              <a:rPr lang="tr-TR" sz="1800" dirty="0" err="1" smtClean="0"/>
              <a:t>glycol</a:t>
            </a:r>
            <a:r>
              <a:rPr lang="tr-TR" sz="1800" dirty="0" smtClean="0"/>
              <a:t> </a:t>
            </a:r>
            <a:r>
              <a:rPr lang="tr-TR" sz="1800" dirty="0" err="1" smtClean="0"/>
              <a:t>hydrogels</a:t>
            </a:r>
            <a:r>
              <a:rPr lang="tr-TR" sz="1800" dirty="0" smtClean="0"/>
              <a:t> </a:t>
            </a:r>
            <a:r>
              <a:rPr lang="tr-TR" sz="1800" dirty="0" err="1" smtClean="0"/>
              <a:t>might</a:t>
            </a:r>
            <a:r>
              <a:rPr lang="tr-TR" sz="1800" dirty="0" smtClean="0"/>
              <a:t> </a:t>
            </a:r>
            <a:r>
              <a:rPr lang="tr-TR" sz="1800" dirty="0" err="1" smtClean="0"/>
              <a:t>expand</a:t>
            </a:r>
            <a:r>
              <a:rPr lang="tr-TR" sz="1800" dirty="0" smtClean="0"/>
              <a:t> </a:t>
            </a:r>
            <a:r>
              <a:rPr lang="tr-TR" sz="1800" dirty="0" err="1" smtClean="0"/>
              <a:t>the</a:t>
            </a:r>
            <a:r>
              <a:rPr lang="tr-TR" sz="1800" dirty="0" smtClean="0"/>
              <a:t> </a:t>
            </a:r>
            <a:r>
              <a:rPr lang="tr-TR" sz="1800" dirty="0" err="1" smtClean="0"/>
              <a:t>applicability</a:t>
            </a:r>
            <a:r>
              <a:rPr lang="tr-TR" sz="1800" dirty="0" smtClean="0"/>
              <a:t> of </a:t>
            </a:r>
            <a:r>
              <a:rPr lang="tr-TR" sz="1800" dirty="0" err="1" smtClean="0"/>
              <a:t>organoids</a:t>
            </a:r>
            <a:r>
              <a:rPr lang="tr-TR" sz="1800" dirty="0" smtClean="0"/>
              <a:t> in </a:t>
            </a:r>
            <a:r>
              <a:rPr lang="tr-TR" sz="1800" dirty="0" err="1" smtClean="0"/>
              <a:t>the</a:t>
            </a:r>
            <a:r>
              <a:rPr lang="tr-TR" sz="1800" dirty="0" smtClean="0"/>
              <a:t> </a:t>
            </a:r>
            <a:r>
              <a:rPr lang="tr-TR" sz="1800" dirty="0" err="1" smtClean="0"/>
              <a:t>future</a:t>
            </a:r>
            <a:r>
              <a:rPr lang="tr-TR" sz="1800" dirty="0" smtClean="0"/>
              <a:t>.</a:t>
            </a:r>
          </a:p>
          <a:p>
            <a:endParaRPr lang="tr-TR"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00188" y="571500"/>
            <a:ext cx="5329237" cy="1143000"/>
          </a:xfrm>
        </p:spPr>
        <p:txBody>
          <a:bodyPr/>
          <a:lstStyle/>
          <a:p>
            <a:r>
              <a:rPr lang="en-US" smtClean="0"/>
              <a:t>iPS Cells</a:t>
            </a:r>
          </a:p>
        </p:txBody>
      </p:sp>
      <p:sp>
        <p:nvSpPr>
          <p:cNvPr id="3" name="Content Placeholder 2"/>
          <p:cNvSpPr>
            <a:spLocks noGrp="1"/>
          </p:cNvSpPr>
          <p:nvPr>
            <p:ph sz="quarter" idx="1"/>
          </p:nvPr>
        </p:nvSpPr>
        <p:spPr>
          <a:xfrm>
            <a:off x="428625" y="2332038"/>
            <a:ext cx="8229600" cy="3740150"/>
          </a:xfrm>
        </p:spPr>
        <p:txBody>
          <a:bodyPr/>
          <a:lstStyle/>
          <a:p>
            <a:pPr marL="205740" indent="-205740" fontAlgn="auto">
              <a:spcAft>
                <a:spcPts val="0"/>
              </a:spcAft>
              <a:buFont typeface="Arial" charset="0"/>
              <a:buChar char="•"/>
              <a:defRPr/>
            </a:pPr>
            <a:r>
              <a:rPr lang="en-US" sz="2400" dirty="0" smtClean="0">
                <a:solidFill>
                  <a:schemeClr val="tx2">
                    <a:lumMod val="50000"/>
                  </a:schemeClr>
                </a:solidFill>
              </a:rPr>
              <a:t>Typically, an adult somatic cell induced to express genes responsible for a </a:t>
            </a:r>
            <a:r>
              <a:rPr lang="en-US" sz="2400" dirty="0" err="1" smtClean="0">
                <a:solidFill>
                  <a:schemeClr val="tx2">
                    <a:lumMod val="50000"/>
                  </a:schemeClr>
                </a:solidFill>
              </a:rPr>
              <a:t>pluripotent</a:t>
            </a:r>
            <a:r>
              <a:rPr lang="en-US" sz="2400" dirty="0" smtClean="0">
                <a:solidFill>
                  <a:schemeClr val="tx2">
                    <a:lumMod val="50000"/>
                  </a:schemeClr>
                </a:solidFill>
              </a:rPr>
              <a:t> state.</a:t>
            </a:r>
            <a:endParaRPr lang="tr-TR" sz="2400" dirty="0" smtClean="0">
              <a:solidFill>
                <a:schemeClr val="tx2">
                  <a:lumMod val="50000"/>
                </a:schemeClr>
              </a:solidFill>
            </a:endParaRPr>
          </a:p>
          <a:p>
            <a:pPr marL="205740" indent="-205740" fontAlgn="auto">
              <a:spcAft>
                <a:spcPts val="0"/>
              </a:spcAft>
              <a:buFont typeface="Arial" charset="0"/>
              <a:buChar char="•"/>
              <a:defRPr/>
            </a:pPr>
            <a:r>
              <a:rPr lang="tr-TR" sz="2400" dirty="0" smtClean="0"/>
              <a:t>Very similar </a:t>
            </a:r>
            <a:r>
              <a:rPr lang="en-US" sz="2400" dirty="0" smtClean="0"/>
              <a:t>to natural </a:t>
            </a:r>
            <a:r>
              <a:rPr lang="en-US" sz="2400" dirty="0" err="1" smtClean="0"/>
              <a:t>pluripotent</a:t>
            </a:r>
            <a:r>
              <a:rPr lang="en-US" sz="2400" dirty="0" smtClean="0"/>
              <a:t> stem cells, such as embryonic stem (ES) cells</a:t>
            </a:r>
            <a:r>
              <a:rPr lang="tr-TR" sz="2400" dirty="0" smtClean="0"/>
              <a:t> </a:t>
            </a:r>
            <a:r>
              <a:rPr lang="en-US" sz="2400" dirty="0" smtClean="0"/>
              <a:t>in many respects, such as the expression of certain stem cell genes and proteins, chromatin </a:t>
            </a:r>
            <a:r>
              <a:rPr lang="en-US" sz="2400" dirty="0" err="1" smtClean="0"/>
              <a:t>methylation</a:t>
            </a:r>
            <a:r>
              <a:rPr lang="tr-TR" sz="2400" dirty="0" smtClean="0"/>
              <a:t> </a:t>
            </a:r>
            <a:r>
              <a:rPr lang="en-US" sz="2400" dirty="0" smtClean="0"/>
              <a:t>patterns, doubling time, </a:t>
            </a:r>
            <a:r>
              <a:rPr lang="en-US" sz="2400" dirty="0" err="1" smtClean="0"/>
              <a:t>embryoid</a:t>
            </a:r>
            <a:r>
              <a:rPr lang="en-US" sz="2400" dirty="0" smtClean="0"/>
              <a:t> body</a:t>
            </a:r>
            <a:r>
              <a:rPr lang="tr-TR" sz="2400" dirty="0" smtClean="0"/>
              <a:t> </a:t>
            </a:r>
            <a:r>
              <a:rPr lang="en-US" sz="2400" dirty="0" smtClean="0"/>
              <a:t>formation, </a:t>
            </a:r>
            <a:r>
              <a:rPr lang="en-US" sz="2400" dirty="0" err="1" smtClean="0"/>
              <a:t>teratoma</a:t>
            </a:r>
            <a:r>
              <a:rPr lang="tr-TR" sz="2400" dirty="0" smtClean="0"/>
              <a:t> </a:t>
            </a:r>
            <a:r>
              <a:rPr lang="en-US" sz="2400" dirty="0" smtClean="0"/>
              <a:t>formation, viable chimera</a:t>
            </a:r>
            <a:r>
              <a:rPr lang="tr-TR" sz="2400" dirty="0" smtClean="0"/>
              <a:t> </a:t>
            </a:r>
            <a:r>
              <a:rPr lang="en-US" sz="2400" dirty="0" smtClean="0"/>
              <a:t>formation, and potency and differentiability</a:t>
            </a:r>
            <a:r>
              <a:rPr lang="tr-TR" sz="2400" dirty="0" smtClean="0"/>
              <a:t>.</a:t>
            </a:r>
            <a:endParaRPr lang="en-US" sz="2400" dirty="0" smtClean="0"/>
          </a:p>
          <a:p>
            <a:pPr marL="205740" indent="-205740" fontAlgn="auto">
              <a:spcAft>
                <a:spcPts val="0"/>
              </a:spcAft>
              <a:buFont typeface="Arial" charset="0"/>
              <a:buNone/>
              <a:defRPr/>
            </a:pPr>
            <a:endParaRPr lang="en-US" sz="1950" dirty="0" smtClean="0">
              <a:solidFill>
                <a:schemeClr val="tx2">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n external file that holds a picture, illustration, etc.&#10;Object name is nihms-1017230-f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4640263"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Resim 1"/>
          <p:cNvPicPr>
            <a:picLocks noChangeAspect="1"/>
          </p:cNvPicPr>
          <p:nvPr/>
        </p:nvPicPr>
        <p:blipFill>
          <a:blip r:embed="rId4">
            <a:extLst>
              <a:ext uri="{28A0092B-C50C-407E-A947-70E740481C1C}">
                <a14:useLocalDpi xmlns:a14="http://schemas.microsoft.com/office/drawing/2010/main" val="0"/>
              </a:ext>
            </a:extLst>
          </a:blip>
          <a:srcRect l="34644" t="21301" r="42519" b="19901"/>
          <a:stretch>
            <a:fillRect/>
          </a:stretch>
        </p:blipFill>
        <p:spPr bwMode="auto">
          <a:xfrm>
            <a:off x="3599657" y="-99392"/>
            <a:ext cx="3800475"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Metin kutusu 2"/>
          <p:cNvSpPr txBox="1">
            <a:spLocks noChangeArrowheads="1"/>
          </p:cNvSpPr>
          <p:nvPr/>
        </p:nvSpPr>
        <p:spPr bwMode="auto">
          <a:xfrm>
            <a:off x="6300788" y="80963"/>
            <a:ext cx="6408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t>Limitations </a:t>
            </a:r>
          </a:p>
        </p:txBody>
      </p:sp>
      <p:sp>
        <p:nvSpPr>
          <p:cNvPr id="39941" name="Metin kutusu 3"/>
          <p:cNvSpPr txBox="1">
            <a:spLocks noChangeArrowheads="1"/>
          </p:cNvSpPr>
          <p:nvPr/>
        </p:nvSpPr>
        <p:spPr bwMode="auto">
          <a:xfrm>
            <a:off x="1627188" y="9842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t>Applications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908720"/>
            <a:ext cx="7848872" cy="147732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fontAlgn="auto" hangingPunct="1">
              <a:spcAft>
                <a:spcPts val="0"/>
              </a:spcAft>
              <a:defRPr/>
            </a:pPr>
            <a:r>
              <a:rPr lang="en-US" dirty="0">
                <a:solidFill>
                  <a:schemeClr val="tx1"/>
                </a:solidFill>
                <a:latin typeface="Arial" panose="020B0604020202020204" pitchFamily="34" charset="0"/>
                <a:cs typeface="Arial" panose="020B0604020202020204" pitchFamily="34" charset="0"/>
              </a:rPr>
              <a:t>Encouraging results come from the use of </a:t>
            </a:r>
            <a:r>
              <a:rPr lang="en-US" dirty="0" err="1">
                <a:solidFill>
                  <a:schemeClr val="tx1"/>
                </a:solidFill>
                <a:latin typeface="Arial" panose="020B0604020202020204" pitchFamily="34" charset="0"/>
                <a:cs typeface="Arial" panose="020B0604020202020204" pitchFamily="34" charset="0"/>
              </a:rPr>
              <a:t>iPSC</a:t>
            </a:r>
            <a:r>
              <a:rPr lang="en-US" dirty="0">
                <a:solidFill>
                  <a:schemeClr val="tx1"/>
                </a:solidFill>
                <a:latin typeface="Arial" panose="020B0604020202020204" pitchFamily="34" charset="0"/>
                <a:cs typeface="Arial" panose="020B0604020202020204" pitchFamily="34" charset="0"/>
              </a:rPr>
              <a:t> and </a:t>
            </a:r>
            <a:r>
              <a:rPr lang="en-US" dirty="0" err="1">
                <a:solidFill>
                  <a:schemeClr val="tx1"/>
                </a:solidFill>
                <a:latin typeface="Arial" panose="020B0604020202020204" pitchFamily="34" charset="0"/>
                <a:cs typeface="Arial" panose="020B0604020202020204" pitchFamily="34" charset="0"/>
              </a:rPr>
              <a:t>organoids</a:t>
            </a:r>
            <a:r>
              <a:rPr lang="en-US" dirty="0">
                <a:solidFill>
                  <a:schemeClr val="tx1"/>
                </a:solidFill>
                <a:latin typeface="Arial" panose="020B0604020202020204" pitchFamily="34" charset="0"/>
                <a:cs typeface="Arial" panose="020B0604020202020204" pitchFamily="34" charset="0"/>
              </a:rPr>
              <a:t> for drug testing</a:t>
            </a:r>
            <a:r>
              <a:rPr lang="en-US" b="1" dirty="0">
                <a:solidFill>
                  <a:schemeClr val="tx1"/>
                </a:solidFill>
                <a:latin typeface="Arial" panose="020B0604020202020204" pitchFamily="34" charset="0"/>
                <a:cs typeface="Arial" panose="020B0604020202020204" pitchFamily="34" charset="0"/>
              </a:rPr>
              <a:t>. The continuous effort of bioengineers to create biomaterials and </a:t>
            </a:r>
            <a:r>
              <a:rPr lang="tr-TR" b="1" dirty="0" err="1">
                <a:solidFill>
                  <a:schemeClr val="tx1"/>
                </a:solidFill>
                <a:latin typeface="Arial" panose="020B0604020202020204" pitchFamily="34" charset="0"/>
                <a:cs typeface="Arial" panose="020B0604020202020204" pitchFamily="34" charset="0"/>
              </a:rPr>
              <a:t>extracellular</a:t>
            </a:r>
            <a:r>
              <a:rPr lang="tr-TR" b="1" dirty="0">
                <a:solidFill>
                  <a:schemeClr val="tx1"/>
                </a:solidFill>
                <a:latin typeface="Arial" panose="020B0604020202020204" pitchFamily="34" charset="0"/>
                <a:cs typeface="Arial" panose="020B0604020202020204" pitchFamily="34" charset="0"/>
              </a:rPr>
              <a:t> </a:t>
            </a:r>
            <a:r>
              <a:rPr lang="tr-TR" b="1" dirty="0" err="1">
                <a:solidFill>
                  <a:schemeClr val="tx1"/>
                </a:solidFill>
                <a:latin typeface="Arial" panose="020B0604020202020204" pitchFamily="34" charset="0"/>
                <a:cs typeface="Arial" panose="020B0604020202020204" pitchFamily="34" charset="0"/>
              </a:rPr>
              <a:t>matrix</a:t>
            </a:r>
            <a:r>
              <a:rPr lang="tr-TR"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able to improve the maturation of these cells will allow </a:t>
            </a:r>
            <a:r>
              <a:rPr lang="en-US" dirty="0">
                <a:solidFill>
                  <a:schemeClr val="tx1"/>
                </a:solidFill>
                <a:latin typeface="Arial" panose="020B0604020202020204" pitchFamily="34" charset="0"/>
                <a:cs typeface="Arial" panose="020B0604020202020204" pitchFamily="34" charset="0"/>
              </a:rPr>
              <a:t>the generation of “clinical grade” platform in substitution of primary or immortalized cell cultures.</a:t>
            </a:r>
            <a:endParaRPr lang="tr-TR" dirty="0">
              <a:solidFill>
                <a:schemeClr val="tx1"/>
              </a:solidFill>
              <a:latin typeface="Arial" panose="020B0604020202020204" pitchFamily="34" charset="0"/>
              <a:cs typeface="Arial" panose="020B0604020202020204" pitchFamily="34" charset="0"/>
            </a:endParaRPr>
          </a:p>
        </p:txBody>
      </p:sp>
      <p:sp>
        <p:nvSpPr>
          <p:cNvPr id="4" name="Dikdörtgen 3"/>
          <p:cNvSpPr/>
          <p:nvPr/>
        </p:nvSpPr>
        <p:spPr>
          <a:xfrm>
            <a:off x="1403350" y="3284538"/>
            <a:ext cx="7038975" cy="286232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organoids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are similar to fetal organs </a:t>
            </a:r>
            <a:r>
              <a:rPr lang="en-US"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not to adult organs </a:t>
            </a:r>
            <a:r>
              <a:rPr lang="en-US" dirty="0">
                <a:latin typeface="Arial" panose="020B0604020202020204" pitchFamily="34" charset="0"/>
                <a:cs typeface="Arial" panose="020B0604020202020204" pitchFamily="34" charset="0"/>
              </a:rPr>
              <a:t>Functional and mature </a:t>
            </a:r>
            <a:r>
              <a:rPr lang="en-US" dirty="0" err="1">
                <a:latin typeface="Arial" panose="020B0604020202020204" pitchFamily="34" charset="0"/>
                <a:cs typeface="Arial" panose="020B0604020202020204" pitchFamily="34" charset="0"/>
              </a:rPr>
              <a:t>organoids</a:t>
            </a:r>
            <a:r>
              <a:rPr lang="en-US" dirty="0">
                <a:latin typeface="Arial" panose="020B0604020202020204" pitchFamily="34" charset="0"/>
                <a:cs typeface="Arial" panose="020B0604020202020204" pitchFamily="34" charset="0"/>
              </a:rPr>
              <a:t> are preferable for organ replacement. </a:t>
            </a:r>
            <a:endParaRPr lang="tr-TR" dirty="0" smtClean="0">
              <a:latin typeface="Arial" panose="020B0604020202020204" pitchFamily="34" charset="0"/>
              <a:cs typeface="Arial" panose="020B0604020202020204" pitchFamily="34" charset="0"/>
            </a:endParaRPr>
          </a:p>
          <a:p>
            <a:pPr eaLnBrk="1" fontAlgn="auto" hangingPunct="1">
              <a:spcAft>
                <a:spcPts val="0"/>
              </a:spcAft>
              <a:defRPr/>
            </a:pPr>
            <a:endParaRPr lang="tr-TR" dirty="0" smtClean="0">
              <a:latin typeface="Arial" panose="020B0604020202020204" pitchFamily="34" charset="0"/>
              <a:cs typeface="Arial" panose="020B0604020202020204" pitchFamily="34" charset="0"/>
            </a:endParaRPr>
          </a:p>
          <a:p>
            <a:pPr eaLnBrk="1" fontAlgn="auto" hangingPunct="1">
              <a:spcAft>
                <a:spcPts val="0"/>
              </a:spcAft>
              <a:defRPr/>
            </a:pPr>
            <a:r>
              <a:rPr lang="en-US" dirty="0" smtClean="0">
                <a:latin typeface="Arial" panose="020B0604020202020204" pitchFamily="34" charset="0"/>
                <a:cs typeface="Arial" panose="020B0604020202020204" pitchFamily="34" charset="0"/>
              </a:rPr>
              <a:t>Novel </a:t>
            </a:r>
            <a:r>
              <a:rPr lang="en-US" dirty="0">
                <a:latin typeface="Arial" panose="020B0604020202020204" pitchFamily="34" charset="0"/>
                <a:cs typeface="Arial" panose="020B0604020202020204" pitchFamily="34" charset="0"/>
              </a:rPr>
              <a:t>techniques permit expansion of hepatocytes in long-term culture embedded in </a:t>
            </a:r>
            <a:r>
              <a:rPr lang="en-US" dirty="0" err="1">
                <a:latin typeface="Arial" panose="020B0604020202020204" pitchFamily="34" charset="0"/>
                <a:cs typeface="Arial" panose="020B0604020202020204" pitchFamily="34" charset="0"/>
              </a:rPr>
              <a:t>Matrigel</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eaLnBrk="1" fontAlgn="auto" hangingPunct="1">
              <a:spcAft>
                <a:spcPts val="0"/>
              </a:spcAft>
              <a:defRPr/>
            </a:pPr>
            <a:endParaRPr lang="tr-TR" dirty="0" smtClean="0">
              <a:latin typeface="Arial" panose="020B0604020202020204" pitchFamily="34" charset="0"/>
              <a:cs typeface="Arial" panose="020B0604020202020204" pitchFamily="34" charset="0"/>
            </a:endParaRPr>
          </a:p>
          <a:p>
            <a:pPr eaLnBrk="1" fontAlgn="auto" hangingPunct="1">
              <a:spcAft>
                <a:spcPts val="0"/>
              </a:spcAft>
              <a:defRPr/>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Some growth factors or TNF-α enable proliferation of hepatocyte </a:t>
            </a:r>
            <a:r>
              <a:rPr lang="en-US" dirty="0" err="1">
                <a:latin typeface="Arial" panose="020B0604020202020204" pitchFamily="34" charset="0"/>
                <a:cs typeface="Arial" panose="020B0604020202020204" pitchFamily="34" charset="0"/>
              </a:rPr>
              <a:t>organoids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in vitro</a:t>
            </a:r>
            <a:r>
              <a:rPr lang="en-US" dirty="0">
                <a:latin typeface="Arial" panose="020B0604020202020204" pitchFamily="34" charset="0"/>
                <a:cs typeface="Arial" panose="020B0604020202020204" pitchFamily="34" charset="0"/>
              </a:rPr>
              <a:t> and the repopulation of human hepatocytes after engraftment into a liver injury mouse model.</a:t>
            </a:r>
            <a:endParaRPr lang="tr-TR" dirty="0">
              <a:latin typeface="Arial" panose="020B0604020202020204" pitchFamily="34" charset="0"/>
              <a:cs typeface="Arial" panose="020B0604020202020204" pitchFamily="34" charset="0"/>
            </a:endParaRPr>
          </a:p>
        </p:txBody>
      </p:sp>
      <p:sp>
        <p:nvSpPr>
          <p:cNvPr id="41990" name="Metin kutusu 4"/>
          <p:cNvSpPr txBox="1">
            <a:spLocks noChangeArrowheads="1"/>
          </p:cNvSpPr>
          <p:nvPr/>
        </p:nvSpPr>
        <p:spPr bwMode="auto">
          <a:xfrm>
            <a:off x="611188" y="333375"/>
            <a:ext cx="6408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cs typeface="Arial" panose="020B0604020202020204" pitchFamily="34" charset="0"/>
              </a:rPr>
              <a:t>Limitations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684213" y="1196975"/>
          <a:ext cx="7226301" cy="4265658"/>
        </p:xfrm>
        <a:graphic>
          <a:graphicData uri="http://schemas.openxmlformats.org/drawingml/2006/table">
            <a:tbl>
              <a:tblPr>
                <a:tableStyleId>{B301B821-A1FF-4177-AEE7-76D212191A09}</a:tableStyleId>
              </a:tblPr>
              <a:tblGrid>
                <a:gridCol w="2408767"/>
                <a:gridCol w="2408767"/>
                <a:gridCol w="2408767"/>
              </a:tblGrid>
              <a:tr h="344467">
                <a:tc>
                  <a:txBody>
                    <a:bodyPr/>
                    <a:lstStyle/>
                    <a:p>
                      <a:pPr algn="l" fontAlgn="t"/>
                      <a:r>
                        <a:rPr lang="tr-TR" sz="1700" dirty="0" err="1">
                          <a:effectLst/>
                        </a:rPr>
                        <a:t>Tissue</a:t>
                      </a:r>
                      <a:endParaRPr lang="tr-TR" sz="1700" dirty="0">
                        <a:effectLst/>
                      </a:endParaRPr>
                    </a:p>
                  </a:txBody>
                  <a:tcPr marL="85386" marR="85386" marT="42697" marB="42697"/>
                </a:tc>
                <a:tc>
                  <a:txBody>
                    <a:bodyPr/>
                    <a:lstStyle/>
                    <a:p>
                      <a:pPr algn="l" fontAlgn="t"/>
                      <a:r>
                        <a:rPr lang="tr-TR" sz="1700">
                          <a:effectLst/>
                        </a:rPr>
                        <a:t>2D Phenotype</a:t>
                      </a:r>
                    </a:p>
                  </a:txBody>
                  <a:tcPr marL="85386" marR="85386" marT="42697" marB="42697"/>
                </a:tc>
                <a:tc>
                  <a:txBody>
                    <a:bodyPr/>
                    <a:lstStyle/>
                    <a:p>
                      <a:pPr algn="l" fontAlgn="t"/>
                      <a:r>
                        <a:rPr lang="tr-TR" sz="1700">
                          <a:effectLst/>
                        </a:rPr>
                        <a:t>3D Phenotype</a:t>
                      </a:r>
                    </a:p>
                  </a:txBody>
                  <a:tcPr marL="85386" marR="85386" marT="42697" marB="42697"/>
                </a:tc>
              </a:tr>
              <a:tr h="862615">
                <a:tc>
                  <a:txBody>
                    <a:bodyPr/>
                    <a:lstStyle/>
                    <a:p>
                      <a:pPr algn="l" fontAlgn="t"/>
                      <a:r>
                        <a:rPr lang="tr-TR" sz="1700" dirty="0">
                          <a:effectLst/>
                        </a:rPr>
                        <a:t>Blood</a:t>
                      </a:r>
                    </a:p>
                  </a:txBody>
                  <a:tcPr marL="85386" marR="85386" marT="42697" marB="42697"/>
                </a:tc>
                <a:tc>
                  <a:txBody>
                    <a:bodyPr/>
                    <a:lstStyle/>
                    <a:p>
                      <a:pPr algn="l" fontAlgn="t"/>
                      <a:r>
                        <a:rPr lang="tr-TR" sz="1700">
                          <a:effectLst/>
                        </a:rPr>
                        <a:t>Oligopotent differentiation</a:t>
                      </a:r>
                    </a:p>
                  </a:txBody>
                  <a:tcPr marL="85386" marR="85386" marT="42697" marB="42697"/>
                </a:tc>
                <a:tc>
                  <a:txBody>
                    <a:bodyPr/>
                    <a:lstStyle/>
                    <a:p>
                      <a:pPr algn="l" fontAlgn="t"/>
                      <a:r>
                        <a:rPr lang="tr-TR" sz="1700">
                          <a:effectLst/>
                        </a:rPr>
                        <a:t>Multipotent differentiation, engraftment</a:t>
                      </a:r>
                    </a:p>
                  </a:txBody>
                  <a:tcPr marL="85386" marR="85386" marT="42697" marB="42697"/>
                </a:tc>
              </a:tr>
              <a:tr h="1438966">
                <a:tc>
                  <a:txBody>
                    <a:bodyPr/>
                    <a:lstStyle/>
                    <a:p>
                      <a:pPr algn="l" fontAlgn="t"/>
                      <a:r>
                        <a:rPr lang="tr-TR" sz="1700">
                          <a:effectLst/>
                        </a:rPr>
                        <a:t>Neural</a:t>
                      </a:r>
                    </a:p>
                  </a:txBody>
                  <a:tcPr marL="85386" marR="85386" marT="42697" marB="42697"/>
                </a:tc>
                <a:tc>
                  <a:txBody>
                    <a:bodyPr/>
                    <a:lstStyle/>
                    <a:p>
                      <a:pPr algn="l" fontAlgn="t"/>
                      <a:r>
                        <a:rPr lang="tr-TR" sz="1700">
                          <a:effectLst/>
                        </a:rPr>
                        <a:t>Neural differentiation, gene expression, neurite formation</a:t>
                      </a:r>
                    </a:p>
                  </a:txBody>
                  <a:tcPr marL="85386" marR="85386" marT="42697" marB="42697"/>
                </a:tc>
                <a:tc>
                  <a:txBody>
                    <a:bodyPr/>
                    <a:lstStyle/>
                    <a:p>
                      <a:pPr algn="l" fontAlgn="t"/>
                      <a:r>
                        <a:rPr lang="tr-TR" sz="1700">
                          <a:effectLst/>
                        </a:rPr>
                        <a:t>Cortical organization, regional specification, cell-cell interactions, neuronal migration</a:t>
                      </a:r>
                    </a:p>
                  </a:txBody>
                  <a:tcPr marL="85386" marR="85386" marT="42697" marB="42697"/>
                </a:tc>
              </a:tr>
              <a:tr h="862615">
                <a:tc>
                  <a:txBody>
                    <a:bodyPr/>
                    <a:lstStyle/>
                    <a:p>
                      <a:pPr algn="l" fontAlgn="t"/>
                      <a:r>
                        <a:rPr lang="tr-TR" sz="1700">
                          <a:effectLst/>
                        </a:rPr>
                        <a:t>Cardiac</a:t>
                      </a:r>
                    </a:p>
                  </a:txBody>
                  <a:tcPr marL="85386" marR="85386" marT="42697" marB="42697"/>
                </a:tc>
                <a:tc>
                  <a:txBody>
                    <a:bodyPr/>
                    <a:lstStyle/>
                    <a:p>
                      <a:pPr algn="l" fontAlgn="t"/>
                      <a:r>
                        <a:rPr lang="tr-TR" sz="1700">
                          <a:effectLst/>
                        </a:rPr>
                        <a:t>Action potential, contractility</a:t>
                      </a:r>
                    </a:p>
                  </a:txBody>
                  <a:tcPr marL="85386" marR="85386" marT="42697" marB="42697"/>
                </a:tc>
                <a:tc>
                  <a:txBody>
                    <a:bodyPr/>
                    <a:lstStyle/>
                    <a:p>
                      <a:pPr algn="l" fontAlgn="t"/>
                      <a:r>
                        <a:rPr lang="en-US" sz="1700">
                          <a:effectLst/>
                        </a:rPr>
                        <a:t>Self-organization, integration of biophysical cues</a:t>
                      </a:r>
                    </a:p>
                  </a:txBody>
                  <a:tcPr marL="85386" marR="85386" marT="42697" marB="42697"/>
                </a:tc>
              </a:tr>
              <a:tr h="756950">
                <a:tc>
                  <a:txBody>
                    <a:bodyPr/>
                    <a:lstStyle/>
                    <a:p>
                      <a:pPr algn="l" fontAlgn="t"/>
                      <a:r>
                        <a:rPr lang="tr-TR" sz="1700">
                          <a:effectLst/>
                        </a:rPr>
                        <a:t>Gastrointestinal</a:t>
                      </a:r>
                    </a:p>
                  </a:txBody>
                  <a:tcPr marL="85386" marR="85386" marT="42697" marB="42697"/>
                </a:tc>
                <a:tc>
                  <a:txBody>
                    <a:bodyPr/>
                    <a:lstStyle/>
                    <a:p>
                      <a:pPr algn="l" fontAlgn="t"/>
                      <a:r>
                        <a:rPr lang="tr-TR" sz="1700">
                          <a:effectLst/>
                        </a:rPr>
                        <a:t>Differentiation</a:t>
                      </a:r>
                    </a:p>
                  </a:txBody>
                  <a:tcPr marL="85386" marR="85386" marT="42697" marB="42697"/>
                </a:tc>
                <a:tc>
                  <a:txBody>
                    <a:bodyPr/>
                    <a:lstStyle/>
                    <a:p>
                      <a:pPr algn="l" fontAlgn="t"/>
                      <a:r>
                        <a:rPr lang="tr-TR" sz="1700" dirty="0">
                          <a:effectLst/>
                        </a:rPr>
                        <a:t>Bile </a:t>
                      </a:r>
                      <a:r>
                        <a:rPr lang="tr-TR" sz="1700" dirty="0" err="1">
                          <a:effectLst/>
                        </a:rPr>
                        <a:t>secretion</a:t>
                      </a:r>
                      <a:r>
                        <a:rPr lang="tr-TR" sz="1700" dirty="0">
                          <a:effectLst/>
                        </a:rPr>
                        <a:t>, </a:t>
                      </a:r>
                      <a:r>
                        <a:rPr lang="tr-TR" sz="1700" dirty="0" err="1">
                          <a:effectLst/>
                        </a:rPr>
                        <a:t>motility</a:t>
                      </a:r>
                      <a:r>
                        <a:rPr lang="tr-TR" sz="1700" dirty="0">
                          <a:effectLst/>
                        </a:rPr>
                        <a:t>, </a:t>
                      </a:r>
                      <a:r>
                        <a:rPr lang="tr-TR" sz="1700" dirty="0" err="1">
                          <a:effectLst/>
                        </a:rPr>
                        <a:t>cell-cell</a:t>
                      </a:r>
                      <a:r>
                        <a:rPr lang="tr-TR" sz="1700" dirty="0">
                          <a:effectLst/>
                        </a:rPr>
                        <a:t> </a:t>
                      </a:r>
                      <a:r>
                        <a:rPr lang="tr-TR" sz="1700" dirty="0" err="1">
                          <a:effectLst/>
                        </a:rPr>
                        <a:t>interactions</a:t>
                      </a:r>
                      <a:endParaRPr lang="tr-TR" sz="1700" dirty="0">
                        <a:effectLst/>
                      </a:endParaRPr>
                    </a:p>
                  </a:txBody>
                  <a:tcPr marL="85386" marR="85386" marT="42697" marB="42697"/>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358775" y="908050"/>
          <a:ext cx="8137524" cy="3321050"/>
        </p:xfrm>
        <a:graphic>
          <a:graphicData uri="http://schemas.openxmlformats.org/drawingml/2006/table">
            <a:tbl>
              <a:tblPr>
                <a:tableStyleId>{22838BEF-8BB2-4498-84A7-C5851F593DF1}</a:tableStyleId>
              </a:tblPr>
              <a:tblGrid>
                <a:gridCol w="1356254"/>
                <a:gridCol w="1356254"/>
                <a:gridCol w="1356254"/>
                <a:gridCol w="1356254"/>
                <a:gridCol w="1356254"/>
                <a:gridCol w="1356254"/>
              </a:tblGrid>
              <a:tr h="811262">
                <a:tc>
                  <a:txBody>
                    <a:bodyPr/>
                    <a:lstStyle/>
                    <a:p>
                      <a:pPr algn="l" fontAlgn="t"/>
                      <a:r>
                        <a:rPr lang="tr-TR" sz="1600" dirty="0">
                          <a:effectLst/>
                        </a:rPr>
                        <a:t>Organ </a:t>
                      </a:r>
                      <a:r>
                        <a:rPr lang="tr-TR" sz="1600" dirty="0" err="1">
                          <a:effectLst/>
                        </a:rPr>
                        <a:t>system</a:t>
                      </a:r>
                      <a:endParaRPr lang="tr-TR" sz="1600" dirty="0">
                        <a:effectLst/>
                      </a:endParaRPr>
                    </a:p>
                  </a:txBody>
                  <a:tcPr marL="79409" marR="79409" marT="39718" marB="39718"/>
                </a:tc>
                <a:tc>
                  <a:txBody>
                    <a:bodyPr/>
                    <a:lstStyle/>
                    <a:p>
                      <a:pPr algn="l" fontAlgn="t"/>
                      <a:r>
                        <a:rPr lang="tr-TR" sz="1600">
                          <a:effectLst/>
                        </a:rPr>
                        <a:t>Site</a:t>
                      </a:r>
                    </a:p>
                  </a:txBody>
                  <a:tcPr marL="79409" marR="79409" marT="39718" marB="39718"/>
                </a:tc>
                <a:tc>
                  <a:txBody>
                    <a:bodyPr/>
                    <a:lstStyle/>
                    <a:p>
                      <a:pPr algn="l" fontAlgn="t"/>
                      <a:r>
                        <a:rPr lang="tr-TR" sz="1600">
                          <a:effectLst/>
                        </a:rPr>
                        <a:t>Cell types analysed</a:t>
                      </a:r>
                    </a:p>
                  </a:txBody>
                  <a:tcPr marL="79409" marR="79409" marT="39718" marB="39718"/>
                </a:tc>
                <a:tc>
                  <a:txBody>
                    <a:bodyPr/>
                    <a:lstStyle/>
                    <a:p>
                      <a:pPr algn="l" fontAlgn="t"/>
                      <a:r>
                        <a:rPr lang="tr-TR" sz="1600">
                          <a:effectLst/>
                        </a:rPr>
                        <a:t>Diseases modelled</a:t>
                      </a:r>
                    </a:p>
                  </a:txBody>
                  <a:tcPr marL="79409" marR="79409" marT="39718" marB="39718"/>
                </a:tc>
                <a:tc>
                  <a:txBody>
                    <a:bodyPr/>
                    <a:lstStyle/>
                    <a:p>
                      <a:pPr algn="l" fontAlgn="t"/>
                      <a:r>
                        <a:rPr lang="tr-TR" sz="1600">
                          <a:effectLst/>
                        </a:rPr>
                        <a:t>Gene, locus or intervention</a:t>
                      </a:r>
                    </a:p>
                  </a:txBody>
                  <a:tcPr marL="79409" marR="79409" marT="39718" marB="39718"/>
                </a:tc>
                <a:tc>
                  <a:txBody>
                    <a:bodyPr/>
                    <a:lstStyle/>
                    <a:p>
                      <a:pPr algn="l" fontAlgn="t"/>
                      <a:r>
                        <a:rPr lang="tr-TR" sz="1600">
                          <a:effectLst/>
                        </a:rPr>
                        <a:t>Disease phenotype</a:t>
                      </a:r>
                    </a:p>
                  </a:txBody>
                  <a:tcPr marL="79409" marR="79409" marT="39718" marB="39718"/>
                </a:tc>
              </a:tr>
              <a:tr h="1299147">
                <a:tc>
                  <a:txBody>
                    <a:bodyPr/>
                    <a:lstStyle/>
                    <a:p>
                      <a:pPr algn="l" fontAlgn="t"/>
                      <a:r>
                        <a:rPr lang="tr-TR" sz="1600">
                          <a:effectLst/>
                        </a:rPr>
                        <a:t>Neural</a:t>
                      </a:r>
                    </a:p>
                  </a:txBody>
                  <a:tcPr marL="79409" marR="79409" marT="39718" marB="39718"/>
                </a:tc>
                <a:tc>
                  <a:txBody>
                    <a:bodyPr/>
                    <a:lstStyle/>
                    <a:p>
                      <a:pPr algn="l" fontAlgn="t"/>
                      <a:r>
                        <a:rPr lang="tr-TR" sz="1600">
                          <a:effectLst/>
                        </a:rPr>
                        <a:t>Cerebrum</a:t>
                      </a:r>
                    </a:p>
                  </a:txBody>
                  <a:tcPr marL="79409" marR="79409" marT="39718" marB="39718"/>
                </a:tc>
                <a:tc>
                  <a:txBody>
                    <a:bodyPr/>
                    <a:lstStyle/>
                    <a:p>
                      <a:pPr algn="l" fontAlgn="t"/>
                      <a:r>
                        <a:rPr lang="tr-TR" sz="1600" dirty="0" err="1">
                          <a:effectLst/>
                        </a:rPr>
                        <a:t>Neurons</a:t>
                      </a:r>
                      <a:r>
                        <a:rPr lang="tr-TR" sz="1600" dirty="0">
                          <a:effectLst/>
                        </a:rPr>
                        <a:t>, </a:t>
                      </a:r>
                      <a:r>
                        <a:rPr lang="tr-TR" sz="1600" dirty="0" err="1">
                          <a:effectLst/>
                        </a:rPr>
                        <a:t>NPCs</a:t>
                      </a:r>
                      <a:r>
                        <a:rPr lang="tr-TR" sz="1600" dirty="0">
                          <a:effectLst/>
                        </a:rPr>
                        <a:t>, RG, retina, </a:t>
                      </a:r>
                      <a:r>
                        <a:rPr lang="tr-TR" sz="1600" dirty="0" err="1">
                          <a:effectLst/>
                        </a:rPr>
                        <a:t>choroid</a:t>
                      </a:r>
                      <a:r>
                        <a:rPr lang="tr-TR" sz="1600" dirty="0">
                          <a:effectLst/>
                        </a:rPr>
                        <a:t> </a:t>
                      </a:r>
                      <a:r>
                        <a:rPr lang="tr-TR" sz="1600" dirty="0" err="1">
                          <a:effectLst/>
                        </a:rPr>
                        <a:t>plexus</a:t>
                      </a:r>
                      <a:r>
                        <a:rPr lang="tr-TR" sz="1600" dirty="0">
                          <a:effectLst/>
                        </a:rPr>
                        <a:t>, </a:t>
                      </a:r>
                      <a:r>
                        <a:rPr lang="tr-TR" sz="1600" dirty="0" err="1">
                          <a:effectLst/>
                        </a:rPr>
                        <a:t>meninges</a:t>
                      </a:r>
                      <a:endParaRPr lang="tr-TR" sz="1600" dirty="0">
                        <a:effectLst/>
                      </a:endParaRPr>
                    </a:p>
                  </a:txBody>
                  <a:tcPr marL="79409" marR="79409" marT="39718" marB="39718"/>
                </a:tc>
                <a:tc>
                  <a:txBody>
                    <a:bodyPr/>
                    <a:lstStyle/>
                    <a:p>
                      <a:pPr algn="l" fontAlgn="t"/>
                      <a:r>
                        <a:rPr lang="tr-TR" sz="1600" dirty="0" err="1">
                          <a:effectLst/>
                        </a:rPr>
                        <a:t>Microcephaly</a:t>
                      </a:r>
                      <a:endParaRPr lang="tr-TR" sz="1600" dirty="0">
                        <a:effectLst/>
                      </a:endParaRPr>
                    </a:p>
                  </a:txBody>
                  <a:tcPr marL="79409" marR="79409" marT="39718" marB="39718"/>
                </a:tc>
                <a:tc>
                  <a:txBody>
                    <a:bodyPr/>
                    <a:lstStyle/>
                    <a:p>
                      <a:pPr algn="l" fontAlgn="t"/>
                      <a:r>
                        <a:rPr lang="tr-TR" sz="1600">
                          <a:effectLst/>
                        </a:rPr>
                        <a:t>CDK5RAP2</a:t>
                      </a:r>
                    </a:p>
                  </a:txBody>
                  <a:tcPr marL="79409" marR="79409" marT="39718" marB="39718"/>
                </a:tc>
                <a:tc>
                  <a:txBody>
                    <a:bodyPr/>
                    <a:lstStyle/>
                    <a:p>
                      <a:pPr algn="l" fontAlgn="t"/>
                      <a:r>
                        <a:rPr lang="tr-TR" sz="1600">
                          <a:effectLst/>
                        </a:rPr>
                        <a:t>Premature neuronal differentiation</a:t>
                      </a:r>
                    </a:p>
                  </a:txBody>
                  <a:tcPr marL="79409" marR="79409" marT="39718" marB="39718"/>
                </a:tc>
              </a:tr>
              <a:tr h="1210641">
                <a:tc>
                  <a:txBody>
                    <a:bodyPr/>
                    <a:lstStyle/>
                    <a:p>
                      <a:pPr algn="l" fontAlgn="t"/>
                      <a:r>
                        <a:rPr lang="tr-TR" sz="1800">
                          <a:effectLst/>
                        </a:rPr>
                        <a:t>Neural</a:t>
                      </a:r>
                    </a:p>
                  </a:txBody>
                  <a:tcPr marL="91447" marR="91447" marT="45739" marB="45739"/>
                </a:tc>
                <a:tc>
                  <a:txBody>
                    <a:bodyPr/>
                    <a:lstStyle/>
                    <a:p>
                      <a:pPr algn="l" fontAlgn="t"/>
                      <a:r>
                        <a:rPr lang="tr-TR" sz="1800" dirty="0" err="1">
                          <a:effectLst/>
                        </a:rPr>
                        <a:t>Cerebrum</a:t>
                      </a:r>
                      <a:endParaRPr lang="tr-TR" sz="1800" dirty="0">
                        <a:effectLst/>
                      </a:endParaRPr>
                    </a:p>
                  </a:txBody>
                  <a:tcPr marL="91447" marR="91447" marT="45739" marB="45739"/>
                </a:tc>
                <a:tc>
                  <a:txBody>
                    <a:bodyPr/>
                    <a:lstStyle/>
                    <a:p>
                      <a:pPr algn="l" fontAlgn="t"/>
                      <a:r>
                        <a:rPr lang="tr-TR" sz="1800">
                          <a:effectLst/>
                        </a:rPr>
                        <a:t>Neurons, RG, NPCs</a:t>
                      </a:r>
                    </a:p>
                  </a:txBody>
                  <a:tcPr marL="91447" marR="91447" marT="45739" marB="45739"/>
                </a:tc>
                <a:tc>
                  <a:txBody>
                    <a:bodyPr/>
                    <a:lstStyle/>
                    <a:p>
                      <a:pPr algn="l" fontAlgn="t"/>
                      <a:r>
                        <a:rPr lang="tr-TR" sz="1800">
                          <a:effectLst/>
                        </a:rPr>
                        <a:t>Autism</a:t>
                      </a:r>
                    </a:p>
                  </a:txBody>
                  <a:tcPr marL="91447" marR="91447" marT="45739" marB="45739"/>
                </a:tc>
                <a:tc>
                  <a:txBody>
                    <a:bodyPr/>
                    <a:lstStyle/>
                    <a:p>
                      <a:pPr algn="l" fontAlgn="t"/>
                      <a:r>
                        <a:rPr lang="tr-TR" sz="1800">
                          <a:effectLst/>
                        </a:rPr>
                        <a:t>N/A</a:t>
                      </a:r>
                    </a:p>
                  </a:txBody>
                  <a:tcPr marL="91447" marR="91447" marT="45739" marB="45739"/>
                </a:tc>
                <a:tc>
                  <a:txBody>
                    <a:bodyPr/>
                    <a:lstStyle/>
                    <a:p>
                      <a:pPr algn="l" fontAlgn="t"/>
                      <a:r>
                        <a:rPr lang="tr-TR" sz="1800" dirty="0" err="1">
                          <a:effectLst/>
                        </a:rPr>
                        <a:t>Increased</a:t>
                      </a:r>
                      <a:r>
                        <a:rPr lang="tr-TR" sz="1800" dirty="0">
                          <a:effectLst/>
                        </a:rPr>
                        <a:t> </a:t>
                      </a:r>
                      <a:r>
                        <a:rPr lang="tr-TR" sz="1800" dirty="0" err="1">
                          <a:effectLst/>
                        </a:rPr>
                        <a:t>GABAergic</a:t>
                      </a:r>
                      <a:r>
                        <a:rPr lang="tr-TR" sz="1800" dirty="0">
                          <a:effectLst/>
                        </a:rPr>
                        <a:t> </a:t>
                      </a:r>
                      <a:r>
                        <a:rPr lang="tr-TR" sz="1800" dirty="0" err="1">
                          <a:effectLst/>
                        </a:rPr>
                        <a:t>neuron</a:t>
                      </a:r>
                      <a:r>
                        <a:rPr lang="tr-TR" sz="1800" dirty="0">
                          <a:effectLst/>
                        </a:rPr>
                        <a:t> </a:t>
                      </a:r>
                      <a:r>
                        <a:rPr lang="tr-TR" sz="1800" dirty="0" err="1">
                          <a:effectLst/>
                        </a:rPr>
                        <a:t>fate</a:t>
                      </a:r>
                      <a:endParaRPr lang="tr-TR" sz="1800" dirty="0">
                        <a:effectLst/>
                      </a:endParaRPr>
                    </a:p>
                  </a:txBody>
                  <a:tcPr marL="91447" marR="91447" marT="45739" marB="45739"/>
                </a:tc>
              </a:tr>
            </a:tbl>
          </a:graphicData>
        </a:graphic>
      </p:graphicFrame>
      <p:sp>
        <p:nvSpPr>
          <p:cNvPr id="44064" name="Dikdörtgen 2"/>
          <p:cNvSpPr>
            <a:spLocks noChangeArrowheads="1"/>
          </p:cNvSpPr>
          <p:nvPr/>
        </p:nvSpPr>
        <p:spPr bwMode="auto">
          <a:xfrm>
            <a:off x="971550" y="0"/>
            <a:ext cx="6913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000000"/>
                </a:solidFill>
                <a:latin typeface="Times New Roman" panose="02020603050405020304" pitchFamily="18" charset="0"/>
              </a:rPr>
              <a:t>Key studies of disease modelling using organoids derived from human iPSCs.</a:t>
            </a:r>
            <a:endParaRPr lang="tr-TR"/>
          </a:p>
        </p:txBody>
      </p:sp>
      <p:sp>
        <p:nvSpPr>
          <p:cNvPr id="44065" name="Dikdörtgen 3"/>
          <p:cNvSpPr>
            <a:spLocks noChangeArrowheads="1"/>
          </p:cNvSpPr>
          <p:nvPr/>
        </p:nvSpPr>
        <p:spPr bwMode="auto">
          <a:xfrm>
            <a:off x="14288" y="4225925"/>
            <a:ext cx="90074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dirty="0">
                <a:solidFill>
                  <a:srgbClr val="000000"/>
                </a:solidFill>
                <a:latin typeface="Times New Roman" panose="02020603050405020304" pitchFamily="18" charset="0"/>
              </a:rPr>
              <a:t>Human </a:t>
            </a:r>
            <a:r>
              <a:rPr lang="tr-TR" dirty="0" err="1">
                <a:solidFill>
                  <a:srgbClr val="000000"/>
                </a:solidFill>
                <a:latin typeface="Times New Roman" panose="02020603050405020304" pitchFamily="18" charset="0"/>
              </a:rPr>
              <a:t>iPSC-derived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neural</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organoids</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were</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initially</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leveraged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to</a:t>
            </a:r>
            <a:r>
              <a:rPr lang="tr-TR" dirty="0">
                <a:solidFill>
                  <a:srgbClr val="000000"/>
                </a:solidFill>
                <a:latin typeface="Times New Roman" panose="02020603050405020304" pitchFamily="18" charset="0"/>
              </a:rPr>
              <a:t> model </a:t>
            </a:r>
            <a:r>
              <a:rPr lang="tr-TR" dirty="0" err="1">
                <a:solidFill>
                  <a:srgbClr val="000000"/>
                </a:solidFill>
                <a:latin typeface="Times New Roman" panose="02020603050405020304" pitchFamily="18" charset="0"/>
              </a:rPr>
              <a:t>microcephaly</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due</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to</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compound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heterozygous</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mutations</a:t>
            </a:r>
            <a:r>
              <a:rPr lang="tr-TR" dirty="0">
                <a:solidFill>
                  <a:srgbClr val="000000"/>
                </a:solidFill>
                <a:latin typeface="Times New Roman" panose="02020603050405020304" pitchFamily="18" charset="0"/>
              </a:rPr>
              <a:t> in </a:t>
            </a:r>
            <a:r>
              <a:rPr lang="tr-TR" i="1" dirty="0">
                <a:solidFill>
                  <a:srgbClr val="000000"/>
                </a:solidFill>
                <a:latin typeface="Times New Roman" panose="02020603050405020304" pitchFamily="18" charset="0"/>
              </a:rPr>
              <a:t>CDK5RAP2</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which</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encodes</a:t>
            </a:r>
            <a:r>
              <a:rPr lang="tr-TR" dirty="0">
                <a:solidFill>
                  <a:srgbClr val="000000"/>
                </a:solidFill>
                <a:latin typeface="Times New Roman" panose="02020603050405020304" pitchFamily="18" charset="0"/>
              </a:rPr>
              <a:t> a </a:t>
            </a:r>
            <a:r>
              <a:rPr lang="tr-TR" dirty="0" err="1">
                <a:solidFill>
                  <a:srgbClr val="000000"/>
                </a:solidFill>
                <a:latin typeface="Times New Roman" panose="02020603050405020304" pitchFamily="18" charset="0"/>
              </a:rPr>
              <a:t>centrosomal</a:t>
            </a:r>
            <a:r>
              <a:rPr lang="tr-TR" dirty="0">
                <a:solidFill>
                  <a:srgbClr val="000000"/>
                </a:solidFill>
                <a:latin typeface="Times New Roman" panose="02020603050405020304" pitchFamily="18" charset="0"/>
              </a:rPr>
              <a:t> protein </a:t>
            </a:r>
            <a:r>
              <a:rPr lang="tr-TR" dirty="0" err="1">
                <a:solidFill>
                  <a:srgbClr val="000000"/>
                </a:solidFill>
                <a:latin typeface="Times New Roman" panose="02020603050405020304" pitchFamily="18" charset="0"/>
              </a:rPr>
              <a:t>that</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localizes</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to</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the</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spindle</a:t>
            </a:r>
            <a:r>
              <a:rPr lang="tr-TR" dirty="0">
                <a:solidFill>
                  <a:srgbClr val="000000"/>
                </a:solidFill>
                <a:latin typeface="Times New Roman" panose="02020603050405020304" pitchFamily="18" charset="0"/>
              </a:rPr>
              <a:t> </a:t>
            </a:r>
            <a:r>
              <a:rPr lang="tr-TR" dirty="0" err="1" smtClean="0">
                <a:solidFill>
                  <a:srgbClr val="000000"/>
                </a:solidFill>
                <a:latin typeface="Times New Roman" panose="02020603050405020304" pitchFamily="18" charset="0"/>
              </a:rPr>
              <a:t>poles</a:t>
            </a:r>
            <a:r>
              <a:rPr lang="tr-TR" dirty="0" err="1">
                <a:solidFill>
                  <a:srgbClr val="000000"/>
                </a:solidFill>
                <a:latin typeface="Times New Roman" panose="02020603050405020304" pitchFamily="18" charset="0"/>
              </a:rPr>
              <a:t>,</a:t>
            </a:r>
            <a:r>
              <a:rPr lang="tr-TR" dirty="0" err="1" smtClean="0">
                <a:solidFill>
                  <a:srgbClr val="000000"/>
                </a:solidFill>
                <a:latin typeface="Times New Roman" panose="02020603050405020304" pitchFamily="18" charset="0"/>
              </a:rPr>
              <a:t>finding</a:t>
            </a:r>
            <a:r>
              <a:rPr lang="tr-TR" dirty="0" smtClean="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that</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patient-specific</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neural</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organoids</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underwent</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premature</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neuroepithelial</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differentiation</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showed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aberrant</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radial</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glial</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orientation</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and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smaller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areas</a:t>
            </a:r>
            <a:r>
              <a:rPr lang="tr-TR" dirty="0">
                <a:solidFill>
                  <a:srgbClr val="000000"/>
                </a:solidFill>
                <a:latin typeface="Times New Roman" panose="02020603050405020304" pitchFamily="18" charset="0"/>
              </a:rPr>
              <a:t> of </a:t>
            </a:r>
            <a:r>
              <a:rPr lang="tr-TR" dirty="0" err="1">
                <a:solidFill>
                  <a:srgbClr val="000000"/>
                </a:solidFill>
                <a:latin typeface="Times New Roman" panose="02020603050405020304" pitchFamily="18" charset="0"/>
              </a:rPr>
              <a:t>differentiated</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neural</a:t>
            </a:r>
            <a:r>
              <a:rPr lang="tr-TR" dirty="0">
                <a:solidFill>
                  <a:srgbClr val="000000"/>
                </a:solidFill>
                <a:latin typeface="Times New Roman" panose="02020603050405020304" pitchFamily="18" charset="0"/>
              </a:rPr>
              <a:t> </a:t>
            </a:r>
            <a:r>
              <a:rPr lang="tr-TR" dirty="0" err="1" smtClean="0">
                <a:solidFill>
                  <a:srgbClr val="000000"/>
                </a:solidFill>
                <a:latin typeface="Times New Roman" panose="02020603050405020304" pitchFamily="18" charset="0"/>
              </a:rPr>
              <a:t>tissue</a:t>
            </a:r>
            <a:endParaRPr lang="tr-TR" dirty="0"/>
          </a:p>
        </p:txBody>
      </p:sp>
      <p:sp>
        <p:nvSpPr>
          <p:cNvPr id="44066" name="Dikdörtgen 4"/>
          <p:cNvSpPr>
            <a:spLocks noChangeArrowheads="1"/>
          </p:cNvSpPr>
          <p:nvPr/>
        </p:nvSpPr>
        <p:spPr bwMode="auto">
          <a:xfrm>
            <a:off x="0" y="5643563"/>
            <a:ext cx="9021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b="1">
                <a:solidFill>
                  <a:srgbClr val="000000"/>
                </a:solidFill>
                <a:latin typeface="Times New Roman" panose="02020603050405020304" pitchFamily="18" charset="0"/>
              </a:rPr>
              <a:t>N</a:t>
            </a:r>
            <a:r>
              <a:rPr lang="tr-TR">
                <a:solidFill>
                  <a:srgbClr val="000000"/>
                </a:solidFill>
                <a:latin typeface="Times New Roman" panose="02020603050405020304" pitchFamily="18" charset="0"/>
              </a:rPr>
              <a:t>eural organoids derived from iPSCs from patients with autism showed normal early neuronal differentiation but a relative increase in inhibitory GABAergic neuron fate over glutamatergic fate due to overproduction of the transcriptional repressor FOXG1, suggesting this differentiation imbalance as a mechanism underlying autism pathogenesis</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10906945"/>
              </p:ext>
            </p:extLst>
          </p:nvPr>
        </p:nvGraphicFramePr>
        <p:xfrm>
          <a:off x="395536" y="548680"/>
          <a:ext cx="8135940" cy="1999560"/>
        </p:xfrm>
        <a:graphic>
          <a:graphicData uri="http://schemas.openxmlformats.org/drawingml/2006/table">
            <a:tbl>
              <a:tblPr>
                <a:tableStyleId>{C4B1156A-380E-4F78-BDF5-A606A8083BF9}</a:tableStyleId>
              </a:tblPr>
              <a:tblGrid>
                <a:gridCol w="1355990"/>
                <a:gridCol w="1355990"/>
                <a:gridCol w="1355990"/>
                <a:gridCol w="1355990"/>
                <a:gridCol w="1355990"/>
                <a:gridCol w="1355990"/>
              </a:tblGrid>
              <a:tr h="810525">
                <a:tc>
                  <a:txBody>
                    <a:bodyPr/>
                    <a:lstStyle/>
                    <a:p>
                      <a:pPr algn="l" fontAlgn="t"/>
                      <a:r>
                        <a:rPr lang="tr-TR" sz="1600" dirty="0">
                          <a:effectLst/>
                        </a:rPr>
                        <a:t>Organ </a:t>
                      </a:r>
                      <a:r>
                        <a:rPr lang="tr-TR" sz="1600" dirty="0" err="1">
                          <a:effectLst/>
                        </a:rPr>
                        <a:t>system</a:t>
                      </a:r>
                      <a:endParaRPr lang="tr-TR" sz="1600" dirty="0">
                        <a:effectLst/>
                      </a:endParaRPr>
                    </a:p>
                  </a:txBody>
                  <a:tcPr marL="79394" marR="79394" marT="39682" marB="39682"/>
                </a:tc>
                <a:tc>
                  <a:txBody>
                    <a:bodyPr/>
                    <a:lstStyle/>
                    <a:p>
                      <a:pPr algn="l" fontAlgn="t"/>
                      <a:r>
                        <a:rPr lang="tr-TR" sz="1600" dirty="0">
                          <a:effectLst/>
                        </a:rPr>
                        <a:t>Site</a:t>
                      </a:r>
                    </a:p>
                  </a:txBody>
                  <a:tcPr marL="79394" marR="79394" marT="39682" marB="39682"/>
                </a:tc>
                <a:tc>
                  <a:txBody>
                    <a:bodyPr/>
                    <a:lstStyle/>
                    <a:p>
                      <a:pPr algn="l" fontAlgn="t"/>
                      <a:r>
                        <a:rPr lang="tr-TR" sz="1600">
                          <a:effectLst/>
                        </a:rPr>
                        <a:t>Cell types analysed</a:t>
                      </a:r>
                    </a:p>
                  </a:txBody>
                  <a:tcPr marL="79394" marR="79394" marT="39682" marB="39682"/>
                </a:tc>
                <a:tc>
                  <a:txBody>
                    <a:bodyPr/>
                    <a:lstStyle/>
                    <a:p>
                      <a:pPr algn="l" fontAlgn="t"/>
                      <a:r>
                        <a:rPr lang="tr-TR" sz="1600">
                          <a:effectLst/>
                        </a:rPr>
                        <a:t>Diseases modelled</a:t>
                      </a:r>
                    </a:p>
                  </a:txBody>
                  <a:tcPr marL="79394" marR="79394" marT="39682" marB="39682"/>
                </a:tc>
                <a:tc>
                  <a:txBody>
                    <a:bodyPr/>
                    <a:lstStyle/>
                    <a:p>
                      <a:pPr algn="l" fontAlgn="t"/>
                      <a:r>
                        <a:rPr lang="tr-TR" sz="1600">
                          <a:effectLst/>
                        </a:rPr>
                        <a:t>Gene, locus or intervention</a:t>
                      </a:r>
                    </a:p>
                  </a:txBody>
                  <a:tcPr marL="79394" marR="79394" marT="39682" marB="39682"/>
                </a:tc>
                <a:tc>
                  <a:txBody>
                    <a:bodyPr/>
                    <a:lstStyle/>
                    <a:p>
                      <a:pPr algn="l" fontAlgn="t"/>
                      <a:r>
                        <a:rPr lang="tr-TR" sz="1600">
                          <a:effectLst/>
                        </a:rPr>
                        <a:t>Disease phenotype</a:t>
                      </a:r>
                    </a:p>
                  </a:txBody>
                  <a:tcPr marL="79394" marR="79394" marT="39682" marB="39682"/>
                </a:tc>
              </a:tr>
              <a:tr h="1188138">
                <a:tc>
                  <a:txBody>
                    <a:bodyPr/>
                    <a:lstStyle/>
                    <a:p>
                      <a:pPr algn="l" fontAlgn="t"/>
                      <a:r>
                        <a:rPr lang="tr-TR" sz="1800">
                          <a:effectLst/>
                        </a:rPr>
                        <a:t>Lung</a:t>
                      </a:r>
                    </a:p>
                  </a:txBody>
                  <a:tcPr marL="91429" marR="91429" marT="45698" marB="45698"/>
                </a:tc>
                <a:tc>
                  <a:txBody>
                    <a:bodyPr/>
                    <a:lstStyle/>
                    <a:p>
                      <a:pPr algn="l" fontAlgn="t"/>
                      <a:r>
                        <a:rPr lang="tr-TR" sz="1800">
                          <a:effectLst/>
                        </a:rPr>
                        <a:t>Airway</a:t>
                      </a:r>
                    </a:p>
                  </a:txBody>
                  <a:tcPr marL="91429" marR="91429" marT="45698" marB="45698"/>
                </a:tc>
                <a:tc>
                  <a:txBody>
                    <a:bodyPr/>
                    <a:lstStyle/>
                    <a:p>
                      <a:pPr algn="l" fontAlgn="t"/>
                      <a:r>
                        <a:rPr lang="tr-TR" sz="1800">
                          <a:effectLst/>
                        </a:rPr>
                        <a:t>Epithelial cells</a:t>
                      </a:r>
                    </a:p>
                  </a:txBody>
                  <a:tcPr marL="91429" marR="91429" marT="45698" marB="45698"/>
                </a:tc>
                <a:tc>
                  <a:txBody>
                    <a:bodyPr/>
                    <a:lstStyle/>
                    <a:p>
                      <a:pPr algn="l" fontAlgn="t"/>
                      <a:r>
                        <a:rPr lang="tr-TR" sz="1800">
                          <a:effectLst/>
                        </a:rPr>
                        <a:t>Cystic fibrosis</a:t>
                      </a:r>
                    </a:p>
                  </a:txBody>
                  <a:tcPr marL="91429" marR="91429" marT="45698" marB="45698"/>
                </a:tc>
                <a:tc>
                  <a:txBody>
                    <a:bodyPr/>
                    <a:lstStyle/>
                    <a:p>
                      <a:pPr algn="l" fontAlgn="t"/>
                      <a:r>
                        <a:rPr lang="tr-TR" sz="1800">
                          <a:effectLst/>
                        </a:rPr>
                        <a:t>CFTR</a:t>
                      </a:r>
                    </a:p>
                  </a:txBody>
                  <a:tcPr marL="91429" marR="91429" marT="45698" marB="45698"/>
                </a:tc>
                <a:tc>
                  <a:txBody>
                    <a:bodyPr/>
                    <a:lstStyle/>
                    <a:p>
                      <a:pPr algn="just" fontAlgn="t"/>
                      <a:r>
                        <a:rPr lang="tr-TR" sz="1800" dirty="0" err="1">
                          <a:effectLst/>
                        </a:rPr>
                        <a:t>Impaired</a:t>
                      </a:r>
                      <a:r>
                        <a:rPr lang="tr-TR" sz="1800" dirty="0">
                          <a:effectLst/>
                        </a:rPr>
                        <a:t> </a:t>
                      </a:r>
                      <a:r>
                        <a:rPr lang="tr-TR" sz="1800" dirty="0" err="1">
                          <a:effectLst/>
                        </a:rPr>
                        <a:t>forskolin-induced</a:t>
                      </a:r>
                      <a:r>
                        <a:rPr lang="tr-TR" sz="1800" dirty="0">
                          <a:effectLst/>
                        </a:rPr>
                        <a:t> </a:t>
                      </a:r>
                      <a:r>
                        <a:rPr lang="tr-TR" sz="1800" dirty="0" err="1">
                          <a:effectLst/>
                        </a:rPr>
                        <a:t>swelling</a:t>
                      </a:r>
                      <a:endParaRPr lang="tr-TR" sz="1800" dirty="0">
                        <a:effectLst/>
                      </a:endParaRPr>
                    </a:p>
                  </a:txBody>
                  <a:tcPr marL="91429" marR="91429" marT="45698" marB="45698"/>
                </a:tc>
              </a:tr>
            </a:tbl>
          </a:graphicData>
        </a:graphic>
      </p:graphicFrame>
      <p:sp>
        <p:nvSpPr>
          <p:cNvPr id="45081" name="Dikdörtgen 4"/>
          <p:cNvSpPr>
            <a:spLocks noChangeArrowheads="1"/>
          </p:cNvSpPr>
          <p:nvPr/>
        </p:nvSpPr>
        <p:spPr bwMode="auto">
          <a:xfrm>
            <a:off x="250825" y="3284538"/>
            <a:ext cx="85328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solidFill>
                  <a:srgbClr val="000000"/>
                </a:solidFill>
                <a:latin typeface="Times New Roman" panose="02020603050405020304" pitchFamily="18" charset="0"/>
              </a:rPr>
              <a:t>Two </a:t>
            </a:r>
            <a:r>
              <a:rPr lang="en-US" dirty="0" smtClean="0">
                <a:solidFill>
                  <a:srgbClr val="000000"/>
                </a:solidFill>
                <a:latin typeface="Times New Roman" panose="02020603050405020304" pitchFamily="18" charset="0"/>
              </a:rPr>
              <a:t>recent </a:t>
            </a:r>
            <a:r>
              <a:rPr lang="en-US" dirty="0">
                <a:solidFill>
                  <a:srgbClr val="000000"/>
                </a:solidFill>
                <a:latin typeface="Times New Roman" panose="02020603050405020304" pitchFamily="18" charset="0"/>
              </a:rPr>
              <a:t>studies have highlighted the power of human </a:t>
            </a:r>
            <a:r>
              <a:rPr lang="en-US" dirty="0" err="1">
                <a:solidFill>
                  <a:srgbClr val="000000"/>
                </a:solidFill>
                <a:latin typeface="Times New Roman" panose="02020603050405020304" pitchFamily="18" charset="0"/>
              </a:rPr>
              <a:t>iPSC</a:t>
            </a:r>
            <a:r>
              <a:rPr lang="en-US" dirty="0">
                <a:solidFill>
                  <a:srgbClr val="000000"/>
                </a:solidFill>
                <a:latin typeface="Times New Roman" panose="02020603050405020304" pitchFamily="18" charset="0"/>
              </a:rPr>
              <a:t>-derived lung </a:t>
            </a:r>
            <a:r>
              <a:rPr lang="en-US" dirty="0" err="1">
                <a:solidFill>
                  <a:srgbClr val="000000"/>
                </a:solidFill>
                <a:latin typeface="Times New Roman" panose="02020603050405020304" pitchFamily="18" charset="0"/>
              </a:rPr>
              <a:t>organoids</a:t>
            </a:r>
            <a:r>
              <a:rPr lang="en-US" dirty="0">
                <a:solidFill>
                  <a:srgbClr val="000000"/>
                </a:solidFill>
                <a:latin typeface="Times New Roman" panose="02020603050405020304" pitchFamily="18" charset="0"/>
              </a:rPr>
              <a:t> in disease </a:t>
            </a:r>
            <a:r>
              <a:rPr lang="en-US" dirty="0" smtClean="0">
                <a:solidFill>
                  <a:srgbClr val="000000"/>
                </a:solidFill>
                <a:latin typeface="Times New Roman" panose="02020603050405020304" pitchFamily="18" charset="0"/>
              </a:rPr>
              <a:t>modelling</a:t>
            </a:r>
            <a:r>
              <a:rPr lang="en-US" baseline="30000" dirty="0" smtClean="0">
                <a:solidFill>
                  <a:srgbClr val="2F4A8B"/>
                </a:solidFill>
                <a:latin typeface="Times New Roman" panose="02020603050405020304" pitchFamily="18" charset="0"/>
              </a:rPr>
              <a:t>5</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by directed differentiation of human </a:t>
            </a:r>
            <a:r>
              <a:rPr lang="en-US" dirty="0" err="1">
                <a:solidFill>
                  <a:srgbClr val="000000"/>
                </a:solidFill>
                <a:latin typeface="Times New Roman" panose="02020603050405020304" pitchFamily="18" charset="0"/>
              </a:rPr>
              <a:t>iPSCs</a:t>
            </a:r>
            <a:r>
              <a:rPr lang="en-US" dirty="0">
                <a:solidFill>
                  <a:srgbClr val="000000"/>
                </a:solidFill>
                <a:latin typeface="Times New Roman" panose="02020603050405020304" pitchFamily="18" charset="0"/>
              </a:rPr>
              <a:t> to an Nkx2.1+ airway progenitor capable of subsequent patterning into either proximal or distal airway </a:t>
            </a:r>
            <a:r>
              <a:rPr lang="en-US" dirty="0" smtClean="0">
                <a:solidFill>
                  <a:srgbClr val="000000"/>
                </a:solidFill>
                <a:latin typeface="Times New Roman" panose="02020603050405020304" pitchFamily="18" charset="0"/>
              </a:rPr>
              <a:t>cells. </a:t>
            </a:r>
            <a:endParaRPr lang="tr-TR" dirty="0" smtClean="0">
              <a:solidFill>
                <a:srgbClr val="000000"/>
              </a:solidFill>
              <a:latin typeface="Times New Roman" panose="02020603050405020304" pitchFamily="18" charset="0"/>
            </a:endParaRPr>
          </a:p>
          <a:p>
            <a:pPr eaLnBrk="1" hangingPunct="1"/>
            <a:r>
              <a:rPr lang="en-US" dirty="0" smtClean="0">
                <a:solidFill>
                  <a:srgbClr val="000000"/>
                </a:solidFill>
                <a:latin typeface="Times New Roman" panose="02020603050405020304" pitchFamily="18" charset="0"/>
              </a:rPr>
              <a:t>Attributing </a:t>
            </a:r>
            <a:r>
              <a:rPr lang="en-US" dirty="0">
                <a:solidFill>
                  <a:srgbClr val="000000"/>
                </a:solidFill>
                <a:latin typeface="Times New Roman" panose="02020603050405020304" pitchFamily="18" charset="0"/>
              </a:rPr>
              <a:t>this phenotype to CFTR dysfunction, genetic correction of F508del in </a:t>
            </a:r>
            <a:r>
              <a:rPr lang="en-US" dirty="0" err="1">
                <a:solidFill>
                  <a:srgbClr val="000000"/>
                </a:solidFill>
                <a:latin typeface="Times New Roman" panose="02020603050405020304" pitchFamily="18" charset="0"/>
              </a:rPr>
              <a:t>iPSCs</a:t>
            </a:r>
            <a:r>
              <a:rPr lang="en-US" dirty="0">
                <a:solidFill>
                  <a:srgbClr val="000000"/>
                </a:solidFill>
                <a:latin typeface="Times New Roman" panose="02020603050405020304" pitchFamily="18" charset="0"/>
              </a:rPr>
              <a:t> rescued </a:t>
            </a:r>
            <a:r>
              <a:rPr lang="en-US" dirty="0" err="1">
                <a:solidFill>
                  <a:srgbClr val="000000"/>
                </a:solidFill>
                <a:latin typeface="Times New Roman" panose="02020603050405020304" pitchFamily="18" charset="0"/>
              </a:rPr>
              <a:t>forskolin</a:t>
            </a:r>
            <a:r>
              <a:rPr lang="en-US" dirty="0">
                <a:solidFill>
                  <a:srgbClr val="000000"/>
                </a:solidFill>
                <a:latin typeface="Times New Roman" panose="02020603050405020304" pitchFamily="18" charset="0"/>
              </a:rPr>
              <a:t>-induced </a:t>
            </a:r>
            <a:r>
              <a:rPr lang="en-US" dirty="0" smtClean="0">
                <a:solidFill>
                  <a:srgbClr val="000000"/>
                </a:solidFill>
                <a:latin typeface="Times New Roman" panose="02020603050405020304" pitchFamily="18" charset="0"/>
              </a:rPr>
              <a:t>swelling, </a:t>
            </a:r>
            <a:r>
              <a:rPr lang="en-US" dirty="0">
                <a:solidFill>
                  <a:srgbClr val="000000"/>
                </a:solidFill>
                <a:latin typeface="Times New Roman" panose="02020603050405020304" pitchFamily="18" charset="0"/>
              </a:rPr>
              <a:t>thereby revealing the power of gene editing to confirm genotype–phenotype relationships in </a:t>
            </a:r>
            <a:r>
              <a:rPr lang="en-US" dirty="0" err="1">
                <a:solidFill>
                  <a:srgbClr val="000000"/>
                </a:solidFill>
                <a:latin typeface="Times New Roman" panose="02020603050405020304" pitchFamily="18" charset="0"/>
              </a:rPr>
              <a:t>iPSC</a:t>
            </a:r>
            <a:r>
              <a:rPr lang="en-US" dirty="0">
                <a:solidFill>
                  <a:srgbClr val="000000"/>
                </a:solidFill>
                <a:latin typeface="Times New Roman" panose="02020603050405020304" pitchFamily="18" charset="0"/>
              </a:rPr>
              <a:t> disease models.</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 thumbnail f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Dikdörtgen 2"/>
          <p:cNvSpPr>
            <a:spLocks noChangeArrowheads="1"/>
          </p:cNvSpPr>
          <p:nvPr/>
        </p:nvSpPr>
        <p:spPr bwMode="auto">
          <a:xfrm>
            <a:off x="4356100" y="1557338"/>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tr-TR" dirty="0" err="1">
                <a:solidFill>
                  <a:srgbClr val="505050"/>
                </a:solidFill>
                <a:latin typeface="Helvetica" panose="020B0604020202020204" pitchFamily="34" charset="0"/>
              </a:rPr>
              <a:t>Wnt</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signaling</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regulates</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lung</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differentiation</a:t>
            </a:r>
            <a:r>
              <a:rPr lang="tr-TR" dirty="0">
                <a:solidFill>
                  <a:srgbClr val="505050"/>
                </a:solidFill>
                <a:latin typeface="Helvetica" panose="020B0604020202020204" pitchFamily="34" charset="0"/>
              </a:rPr>
              <a:t> of </a:t>
            </a:r>
            <a:r>
              <a:rPr lang="tr-TR" dirty="0" err="1">
                <a:solidFill>
                  <a:srgbClr val="505050"/>
                </a:solidFill>
                <a:latin typeface="Helvetica" panose="020B0604020202020204" pitchFamily="34" charset="0"/>
              </a:rPr>
              <a:t>human</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pluripotent</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stem</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cells</a:t>
            </a:r>
            <a:endParaRPr lang="tr-TR" dirty="0">
              <a:solidFill>
                <a:srgbClr val="505050"/>
              </a:solidFill>
              <a:latin typeface="Helvetica" panose="020B0604020202020204" pitchFamily="34" charset="0"/>
            </a:endParaRPr>
          </a:p>
          <a:p>
            <a:pPr eaLnBrk="1" hangingPunct="1">
              <a:buFont typeface="Arial" panose="020B0604020202020204" pitchFamily="34" charset="0"/>
              <a:buChar char="•"/>
            </a:pPr>
            <a:r>
              <a:rPr lang="tr-TR" b="1" dirty="0">
                <a:solidFill>
                  <a:srgbClr val="505050"/>
                </a:solidFill>
                <a:latin typeface="Helvetica" panose="020B0604020202020204" pitchFamily="34" charset="0"/>
              </a:rPr>
              <a:t>•</a:t>
            </a:r>
            <a:r>
              <a:rPr lang="tr-TR" dirty="0" err="1">
                <a:solidFill>
                  <a:srgbClr val="505050"/>
                </a:solidFill>
                <a:latin typeface="Helvetica" panose="020B0604020202020204" pitchFamily="34" charset="0"/>
              </a:rPr>
              <a:t>Withdrawal</a:t>
            </a:r>
            <a:r>
              <a:rPr lang="tr-TR" dirty="0">
                <a:solidFill>
                  <a:srgbClr val="505050"/>
                </a:solidFill>
                <a:latin typeface="Helvetica" panose="020B0604020202020204" pitchFamily="34" charset="0"/>
              </a:rPr>
              <a:t> of </a:t>
            </a:r>
            <a:r>
              <a:rPr lang="tr-TR" dirty="0" err="1">
                <a:solidFill>
                  <a:srgbClr val="505050"/>
                </a:solidFill>
                <a:latin typeface="Helvetica" panose="020B0604020202020204" pitchFamily="34" charset="0"/>
              </a:rPr>
              <a:t>Wnt</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signaling</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from</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lung</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progenitors</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prompts</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rapid</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proximal</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patterning</a:t>
            </a:r>
            <a:endParaRPr lang="tr-TR" dirty="0">
              <a:solidFill>
                <a:srgbClr val="505050"/>
              </a:solidFill>
              <a:latin typeface="Helvetica" panose="020B0604020202020204" pitchFamily="34" charset="0"/>
            </a:endParaRPr>
          </a:p>
          <a:p>
            <a:pPr eaLnBrk="1" hangingPunct="1">
              <a:buFont typeface="Arial" panose="020B0604020202020204" pitchFamily="34" charset="0"/>
              <a:buChar char="•"/>
            </a:pPr>
            <a:r>
              <a:rPr lang="tr-TR" b="1" dirty="0">
                <a:solidFill>
                  <a:srgbClr val="505050"/>
                </a:solidFill>
                <a:latin typeface="Helvetica" panose="020B0604020202020204" pitchFamily="34" charset="0"/>
              </a:rPr>
              <a:t>•</a:t>
            </a:r>
            <a:r>
              <a:rPr lang="tr-TR" dirty="0" err="1">
                <a:solidFill>
                  <a:srgbClr val="505050"/>
                </a:solidFill>
                <a:latin typeface="Helvetica" panose="020B0604020202020204" pitchFamily="34" charset="0"/>
              </a:rPr>
              <a:t>Purified</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lung</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progenitors</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differentiate</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to</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airway</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organoids</a:t>
            </a:r>
            <a:r>
              <a:rPr lang="tr-TR" dirty="0">
                <a:solidFill>
                  <a:srgbClr val="505050"/>
                </a:solidFill>
                <a:latin typeface="Helvetica" panose="020B0604020202020204" pitchFamily="34" charset="0"/>
              </a:rPr>
              <a:t> in </a:t>
            </a:r>
            <a:r>
              <a:rPr lang="tr-TR" dirty="0" err="1">
                <a:solidFill>
                  <a:srgbClr val="505050"/>
                </a:solidFill>
                <a:latin typeface="Helvetica" panose="020B0604020202020204" pitchFamily="34" charset="0"/>
              </a:rPr>
              <a:t>low</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Wnt</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conditions</a:t>
            </a:r>
            <a:endParaRPr lang="tr-TR" dirty="0">
              <a:solidFill>
                <a:srgbClr val="505050"/>
              </a:solidFill>
              <a:latin typeface="Helvetica" panose="020B0604020202020204" pitchFamily="34" charset="0"/>
            </a:endParaRPr>
          </a:p>
          <a:p>
            <a:pPr eaLnBrk="1" hangingPunct="1">
              <a:buFont typeface="Arial" panose="020B0604020202020204" pitchFamily="34" charset="0"/>
              <a:buChar char="•"/>
            </a:pPr>
            <a:r>
              <a:rPr lang="tr-TR" b="1" dirty="0">
                <a:solidFill>
                  <a:srgbClr val="505050"/>
                </a:solidFill>
                <a:latin typeface="Helvetica" panose="020B0604020202020204" pitchFamily="34" charset="0"/>
              </a:rPr>
              <a:t>•</a:t>
            </a:r>
            <a:r>
              <a:rPr lang="tr-TR" dirty="0" err="1">
                <a:solidFill>
                  <a:srgbClr val="505050"/>
                </a:solidFill>
                <a:latin typeface="Helvetica" panose="020B0604020202020204" pitchFamily="34" charset="0"/>
              </a:rPr>
              <a:t>Derived</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organoids</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exhibit</a:t>
            </a:r>
            <a:r>
              <a:rPr lang="tr-TR" dirty="0">
                <a:solidFill>
                  <a:srgbClr val="505050"/>
                </a:solidFill>
                <a:latin typeface="Helvetica" panose="020B0604020202020204" pitchFamily="34" charset="0"/>
              </a:rPr>
              <a:t> CFTR-</a:t>
            </a:r>
            <a:r>
              <a:rPr lang="tr-TR" dirty="0" err="1">
                <a:solidFill>
                  <a:srgbClr val="505050"/>
                </a:solidFill>
                <a:latin typeface="Helvetica" panose="020B0604020202020204" pitchFamily="34" charset="0"/>
              </a:rPr>
              <a:t>dependent</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swelling</a:t>
            </a:r>
            <a:r>
              <a:rPr lang="tr-TR" dirty="0">
                <a:solidFill>
                  <a:srgbClr val="505050"/>
                </a:solidFill>
                <a:latin typeface="Helvetica" panose="020B0604020202020204" pitchFamily="34" charset="0"/>
              </a:rPr>
              <a:t> in </a:t>
            </a:r>
            <a:r>
              <a:rPr lang="tr-TR" dirty="0" err="1">
                <a:solidFill>
                  <a:srgbClr val="505050"/>
                </a:solidFill>
                <a:latin typeface="Helvetica" panose="020B0604020202020204" pitchFamily="34" charset="0"/>
              </a:rPr>
              <a:t>response</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to</a:t>
            </a:r>
            <a:r>
              <a:rPr lang="tr-TR" dirty="0">
                <a:solidFill>
                  <a:srgbClr val="505050"/>
                </a:solidFill>
                <a:latin typeface="Helvetica" panose="020B0604020202020204" pitchFamily="34" charset="0"/>
              </a:rPr>
              <a:t> </a:t>
            </a:r>
            <a:r>
              <a:rPr lang="tr-TR" dirty="0" err="1">
                <a:solidFill>
                  <a:srgbClr val="505050"/>
                </a:solidFill>
                <a:latin typeface="Helvetica" panose="020B0604020202020204" pitchFamily="34" charset="0"/>
              </a:rPr>
              <a:t>forskolin</a:t>
            </a:r>
            <a:endParaRPr lang="tr-TR" dirty="0">
              <a:solidFill>
                <a:srgbClr val="505050"/>
              </a:solidFill>
              <a:latin typeface="Helvetica"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557213" y="404813"/>
          <a:ext cx="8567739" cy="1755798"/>
        </p:xfrm>
        <a:graphic>
          <a:graphicData uri="http://schemas.openxmlformats.org/drawingml/2006/table">
            <a:tbl>
              <a:tblPr>
                <a:tableStyleId>{8A107856-5554-42FB-B03E-39F5DBC370BA}</a:tableStyleId>
              </a:tblPr>
              <a:tblGrid>
                <a:gridCol w="1233234"/>
                <a:gridCol w="1466901"/>
                <a:gridCol w="1466901"/>
                <a:gridCol w="1466901"/>
                <a:gridCol w="1466901"/>
                <a:gridCol w="1466901"/>
              </a:tblGrid>
              <a:tr h="567073">
                <a:tc>
                  <a:txBody>
                    <a:bodyPr/>
                    <a:lstStyle/>
                    <a:p>
                      <a:pPr algn="l" fontAlgn="t"/>
                      <a:r>
                        <a:rPr lang="tr-TR" sz="1600" dirty="0">
                          <a:effectLst/>
                        </a:rPr>
                        <a:t>Organ </a:t>
                      </a:r>
                      <a:r>
                        <a:rPr lang="tr-TR" sz="1600" dirty="0" err="1">
                          <a:effectLst/>
                        </a:rPr>
                        <a:t>system</a:t>
                      </a:r>
                      <a:endParaRPr lang="tr-TR" sz="1600" dirty="0">
                        <a:effectLst/>
                      </a:endParaRPr>
                    </a:p>
                  </a:txBody>
                  <a:tcPr marL="79392" marR="79392" marT="39700" marB="39700"/>
                </a:tc>
                <a:tc>
                  <a:txBody>
                    <a:bodyPr/>
                    <a:lstStyle/>
                    <a:p>
                      <a:pPr algn="l" fontAlgn="t"/>
                      <a:r>
                        <a:rPr lang="tr-TR" sz="1600">
                          <a:effectLst/>
                        </a:rPr>
                        <a:t>Site</a:t>
                      </a:r>
                    </a:p>
                  </a:txBody>
                  <a:tcPr marL="79392" marR="79392" marT="39700" marB="39700"/>
                </a:tc>
                <a:tc>
                  <a:txBody>
                    <a:bodyPr/>
                    <a:lstStyle/>
                    <a:p>
                      <a:pPr algn="l" fontAlgn="t"/>
                      <a:r>
                        <a:rPr lang="tr-TR" sz="1600">
                          <a:effectLst/>
                        </a:rPr>
                        <a:t>Cell types analysed</a:t>
                      </a:r>
                    </a:p>
                  </a:txBody>
                  <a:tcPr marL="79392" marR="79392" marT="39700" marB="39700"/>
                </a:tc>
                <a:tc>
                  <a:txBody>
                    <a:bodyPr/>
                    <a:lstStyle/>
                    <a:p>
                      <a:pPr algn="l" fontAlgn="t"/>
                      <a:r>
                        <a:rPr lang="tr-TR" sz="1600" dirty="0" err="1">
                          <a:effectLst/>
                        </a:rPr>
                        <a:t>Diseases</a:t>
                      </a:r>
                      <a:r>
                        <a:rPr lang="tr-TR" sz="1600" dirty="0">
                          <a:effectLst/>
                        </a:rPr>
                        <a:t> </a:t>
                      </a:r>
                      <a:r>
                        <a:rPr lang="tr-TR" sz="1600" dirty="0" err="1">
                          <a:effectLst/>
                        </a:rPr>
                        <a:t>modelled</a:t>
                      </a:r>
                      <a:endParaRPr lang="tr-TR" sz="1600" dirty="0">
                        <a:effectLst/>
                      </a:endParaRPr>
                    </a:p>
                  </a:txBody>
                  <a:tcPr marL="79392" marR="79392" marT="39700" marB="39700"/>
                </a:tc>
                <a:tc>
                  <a:txBody>
                    <a:bodyPr/>
                    <a:lstStyle/>
                    <a:p>
                      <a:pPr algn="l" fontAlgn="t"/>
                      <a:r>
                        <a:rPr lang="tr-TR" sz="1600">
                          <a:effectLst/>
                        </a:rPr>
                        <a:t>Gene, locus or intervention</a:t>
                      </a:r>
                    </a:p>
                  </a:txBody>
                  <a:tcPr marL="79392" marR="79392" marT="39700" marB="39700"/>
                </a:tc>
                <a:tc>
                  <a:txBody>
                    <a:bodyPr/>
                    <a:lstStyle/>
                    <a:p>
                      <a:pPr algn="l" fontAlgn="t"/>
                      <a:r>
                        <a:rPr lang="tr-TR" sz="1600">
                          <a:effectLst/>
                        </a:rPr>
                        <a:t>Disease phenotype</a:t>
                      </a:r>
                    </a:p>
                  </a:txBody>
                  <a:tcPr marL="79392" marR="79392" marT="39700" marB="39700"/>
                </a:tc>
              </a:tr>
              <a:tr h="1188702">
                <a:tc>
                  <a:txBody>
                    <a:bodyPr/>
                    <a:lstStyle/>
                    <a:p>
                      <a:pPr algn="l" fontAlgn="t"/>
                      <a:r>
                        <a:rPr lang="tr-TR" sz="1800">
                          <a:effectLst/>
                        </a:rPr>
                        <a:t>Heart</a:t>
                      </a:r>
                    </a:p>
                  </a:txBody>
                  <a:tcPr marL="91427" marR="91427" marT="45719" marB="45719"/>
                </a:tc>
                <a:tc>
                  <a:txBody>
                    <a:bodyPr/>
                    <a:lstStyle/>
                    <a:p>
                      <a:pPr algn="just" fontAlgn="t"/>
                      <a:r>
                        <a:rPr lang="tr-TR" sz="1800" dirty="0" err="1">
                          <a:effectLst/>
                        </a:rPr>
                        <a:t>Myocardium</a:t>
                      </a:r>
                      <a:endParaRPr lang="tr-TR" sz="1800" dirty="0">
                        <a:effectLst/>
                      </a:endParaRPr>
                    </a:p>
                  </a:txBody>
                  <a:tcPr marL="91427" marR="91427" marT="45719" marB="45719"/>
                </a:tc>
                <a:tc>
                  <a:txBody>
                    <a:bodyPr/>
                    <a:lstStyle/>
                    <a:p>
                      <a:pPr algn="l" fontAlgn="t"/>
                      <a:r>
                        <a:rPr lang="tr-TR" sz="1800">
                          <a:effectLst/>
                        </a:rPr>
                        <a:t>Cardiomyocytes</a:t>
                      </a:r>
                    </a:p>
                  </a:txBody>
                  <a:tcPr marL="91427" marR="91427" marT="45719" marB="45719"/>
                </a:tc>
                <a:tc>
                  <a:txBody>
                    <a:bodyPr/>
                    <a:lstStyle/>
                    <a:p>
                      <a:pPr algn="l" fontAlgn="t"/>
                      <a:r>
                        <a:rPr lang="tr-TR" sz="1800">
                          <a:effectLst/>
                        </a:rPr>
                        <a:t>Regeneration</a:t>
                      </a:r>
                    </a:p>
                  </a:txBody>
                  <a:tcPr marL="91427" marR="91427" marT="45719" marB="45719"/>
                </a:tc>
                <a:tc>
                  <a:txBody>
                    <a:bodyPr/>
                    <a:lstStyle/>
                    <a:p>
                      <a:pPr algn="l" fontAlgn="t"/>
                      <a:r>
                        <a:rPr lang="tr-TR" sz="1800">
                          <a:effectLst/>
                        </a:rPr>
                        <a:t>Injury</a:t>
                      </a:r>
                    </a:p>
                  </a:txBody>
                  <a:tcPr marL="91427" marR="91427" marT="45719" marB="45719"/>
                </a:tc>
                <a:tc>
                  <a:txBody>
                    <a:bodyPr/>
                    <a:lstStyle/>
                    <a:p>
                      <a:pPr algn="l" fontAlgn="t"/>
                      <a:r>
                        <a:rPr lang="tr-TR" sz="1800" dirty="0" err="1">
                          <a:effectLst/>
                        </a:rPr>
                        <a:t>Fetal-like</a:t>
                      </a:r>
                      <a:r>
                        <a:rPr lang="tr-TR" sz="1800" dirty="0">
                          <a:effectLst/>
                        </a:rPr>
                        <a:t> </a:t>
                      </a:r>
                      <a:r>
                        <a:rPr lang="tr-TR" sz="1800" dirty="0" err="1">
                          <a:effectLst/>
                        </a:rPr>
                        <a:t>cardiomyocyte</a:t>
                      </a:r>
                      <a:r>
                        <a:rPr lang="tr-TR" sz="1800" dirty="0">
                          <a:effectLst/>
                        </a:rPr>
                        <a:t> </a:t>
                      </a:r>
                      <a:r>
                        <a:rPr lang="tr-TR" sz="1800" dirty="0" err="1">
                          <a:effectLst/>
                        </a:rPr>
                        <a:t>proliferation</a:t>
                      </a:r>
                      <a:endParaRPr lang="tr-TR" sz="1800" dirty="0">
                        <a:effectLst/>
                      </a:endParaRPr>
                    </a:p>
                  </a:txBody>
                  <a:tcPr marL="91427" marR="91427" marT="45719" marB="45719"/>
                </a:tc>
              </a:tr>
            </a:tbl>
          </a:graphicData>
        </a:graphic>
      </p:graphicFrame>
      <p:pic>
        <p:nvPicPr>
          <p:cNvPr id="48153" name="Resim 2"/>
          <p:cNvPicPr>
            <a:picLocks noChangeAspect="1"/>
          </p:cNvPicPr>
          <p:nvPr/>
        </p:nvPicPr>
        <p:blipFill>
          <a:blip r:embed="rId2">
            <a:extLst>
              <a:ext uri="{28A0092B-C50C-407E-A947-70E740481C1C}">
                <a14:useLocalDpi xmlns:a14="http://schemas.microsoft.com/office/drawing/2010/main" val="0"/>
              </a:ext>
            </a:extLst>
          </a:blip>
          <a:srcRect l="25194" t="40199" r="41338" b="7301"/>
          <a:stretch>
            <a:fillRect/>
          </a:stretch>
        </p:blipFill>
        <p:spPr bwMode="auto">
          <a:xfrm>
            <a:off x="0" y="1989138"/>
            <a:ext cx="47339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4" name="Dikdörtgen 3"/>
          <p:cNvSpPr>
            <a:spLocks noChangeArrowheads="1"/>
          </p:cNvSpPr>
          <p:nvPr/>
        </p:nvSpPr>
        <p:spPr bwMode="auto">
          <a:xfrm>
            <a:off x="4741613" y="2646363"/>
            <a:ext cx="4572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smtClean="0">
                <a:solidFill>
                  <a:srgbClr val="000000"/>
                </a:solidFill>
                <a:latin typeface="Times New Roman" panose="02020603050405020304" pitchFamily="18" charset="0"/>
              </a:rPr>
              <a:t>considerable </a:t>
            </a:r>
            <a:r>
              <a:rPr lang="en-US" dirty="0">
                <a:solidFill>
                  <a:srgbClr val="000000"/>
                </a:solidFill>
                <a:latin typeface="Times New Roman" panose="02020603050405020304" pitchFamily="18" charset="0"/>
              </a:rPr>
              <a:t>advances have been made in the development of self-organizing cardiac </a:t>
            </a:r>
            <a:r>
              <a:rPr lang="en-US" dirty="0" err="1">
                <a:solidFill>
                  <a:srgbClr val="000000"/>
                </a:solidFill>
                <a:latin typeface="Times New Roman" panose="02020603050405020304" pitchFamily="18" charset="0"/>
              </a:rPr>
              <a:t>organoids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iPSC</a:t>
            </a:r>
            <a:r>
              <a:rPr lang="en-US" b="1" dirty="0">
                <a:solidFill>
                  <a:srgbClr val="000000"/>
                </a:solidFill>
                <a:latin typeface="Times New Roman" panose="02020603050405020304" pitchFamily="18" charset="0"/>
              </a:rPr>
              <a:t>-derived cardiac </a:t>
            </a:r>
            <a:r>
              <a:rPr lang="en-US" b="1" dirty="0" err="1">
                <a:solidFill>
                  <a:srgbClr val="000000"/>
                </a:solidFill>
                <a:latin typeface="Times New Roman" panose="02020603050405020304" pitchFamily="18" charset="0"/>
              </a:rPr>
              <a:t>organoids</a:t>
            </a:r>
            <a:r>
              <a:rPr lang="en-US" b="1" dirty="0">
                <a:solidFill>
                  <a:srgbClr val="000000"/>
                </a:solidFill>
                <a:latin typeface="Times New Roman" panose="02020603050405020304" pitchFamily="18" charset="0"/>
              </a:rPr>
              <a:t> show features of fetal-like differentiation and have been used to model </a:t>
            </a:r>
            <a:r>
              <a:rPr lang="en-US" b="1" dirty="0" err="1">
                <a:solidFill>
                  <a:srgbClr val="000000"/>
                </a:solidFill>
                <a:latin typeface="Times New Roman" panose="02020603050405020304" pitchFamily="18" charset="0"/>
              </a:rPr>
              <a:t>cardiomyocyte</a:t>
            </a:r>
            <a:r>
              <a:rPr lang="en-US" b="1" dirty="0">
                <a:solidFill>
                  <a:srgbClr val="000000"/>
                </a:solidFill>
                <a:latin typeface="Times New Roman" panose="02020603050405020304" pitchFamily="18" charset="0"/>
              </a:rPr>
              <a:t> regeneration following injury</a:t>
            </a:r>
            <a:r>
              <a:rPr lang="en-US" dirty="0">
                <a:solidFill>
                  <a:srgbClr val="000000"/>
                </a:solidFill>
                <a:latin typeface="Times New Roman" panose="02020603050405020304" pitchFamily="18" charset="0"/>
              </a:rPr>
              <a:t>. </a:t>
            </a:r>
            <a:endParaRPr lang="tr-TR" dirty="0" smtClean="0">
              <a:solidFill>
                <a:srgbClr val="000000"/>
              </a:solidFill>
              <a:latin typeface="Times New Roman" panose="02020603050405020304" pitchFamily="18" charset="0"/>
            </a:endParaRPr>
          </a:p>
          <a:p>
            <a:pPr eaLnBrk="1" hangingPunct="1"/>
            <a:endParaRPr lang="tr-TR" dirty="0">
              <a:solidFill>
                <a:srgbClr val="000000"/>
              </a:solidFill>
              <a:latin typeface="Times New Roman" panose="02020603050405020304" pitchFamily="18" charset="0"/>
            </a:endParaRPr>
          </a:p>
          <a:p>
            <a:pPr eaLnBrk="1" hangingPunct="1"/>
            <a:r>
              <a:rPr lang="en-US" i="1" dirty="0" smtClean="0">
                <a:solidFill>
                  <a:srgbClr val="000000"/>
                </a:solidFill>
                <a:latin typeface="Times New Roman" panose="02020603050405020304" pitchFamily="18" charset="0"/>
              </a:rPr>
              <a:t>This </a:t>
            </a:r>
            <a:r>
              <a:rPr lang="en-US" i="1" dirty="0">
                <a:solidFill>
                  <a:srgbClr val="000000"/>
                </a:solidFill>
                <a:latin typeface="Times New Roman" panose="02020603050405020304" pitchFamily="18" charset="0"/>
              </a:rPr>
              <a:t>finding reinforces the notion that </a:t>
            </a:r>
            <a:r>
              <a:rPr lang="en-US" i="1" dirty="0" err="1">
                <a:solidFill>
                  <a:srgbClr val="000000"/>
                </a:solidFill>
                <a:latin typeface="Times New Roman" panose="02020603050405020304" pitchFamily="18" charset="0"/>
              </a:rPr>
              <a:t>cardiomyocytes</a:t>
            </a:r>
            <a:r>
              <a:rPr lang="en-US" i="1" dirty="0">
                <a:solidFill>
                  <a:srgbClr val="000000"/>
                </a:solidFill>
                <a:latin typeface="Times New Roman" panose="02020603050405020304" pitchFamily="18" charset="0"/>
              </a:rPr>
              <a:t> and other tissues derived from </a:t>
            </a:r>
            <a:r>
              <a:rPr lang="en-US" i="1" dirty="0" err="1">
                <a:solidFill>
                  <a:srgbClr val="000000"/>
                </a:solidFill>
                <a:latin typeface="Times New Roman" panose="02020603050405020304" pitchFamily="18" charset="0"/>
              </a:rPr>
              <a:t>iPSCs</a:t>
            </a:r>
            <a:r>
              <a:rPr lang="en-US" i="1" dirty="0">
                <a:solidFill>
                  <a:srgbClr val="000000"/>
                </a:solidFill>
                <a:latin typeface="Times New Roman" panose="02020603050405020304" pitchFamily="18" charset="0"/>
              </a:rPr>
              <a:t> often show fetal-like differentiation, which can hamper modelling of adult disease</a:t>
            </a:r>
            <a:endParaRPr lang="tr-TR"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232867775"/>
              </p:ext>
            </p:extLst>
          </p:nvPr>
        </p:nvGraphicFramePr>
        <p:xfrm>
          <a:off x="250824" y="116632"/>
          <a:ext cx="8497888" cy="3384550"/>
        </p:xfrm>
        <a:graphic>
          <a:graphicData uri="http://schemas.openxmlformats.org/drawingml/2006/table">
            <a:tbl>
              <a:tblPr>
                <a:tableStyleId>{16D9F66E-5EB9-4882-86FB-DCBF35E3C3E4}</a:tableStyleId>
              </a:tblPr>
              <a:tblGrid>
                <a:gridCol w="1714487"/>
                <a:gridCol w="800464"/>
                <a:gridCol w="1659451"/>
                <a:gridCol w="1332018"/>
                <a:gridCol w="1495734"/>
                <a:gridCol w="1495734"/>
              </a:tblGrid>
              <a:tr h="941855">
                <a:tc>
                  <a:txBody>
                    <a:bodyPr/>
                    <a:lstStyle/>
                    <a:p>
                      <a:pPr algn="l" fontAlgn="t"/>
                      <a:r>
                        <a:rPr lang="tr-TR" sz="1600" dirty="0">
                          <a:effectLst/>
                        </a:rPr>
                        <a:t>Organ </a:t>
                      </a:r>
                      <a:r>
                        <a:rPr lang="tr-TR" sz="1600" dirty="0" err="1">
                          <a:effectLst/>
                        </a:rPr>
                        <a:t>system</a:t>
                      </a:r>
                      <a:endParaRPr lang="tr-TR" sz="1600" dirty="0">
                        <a:effectLst/>
                      </a:endParaRPr>
                    </a:p>
                  </a:txBody>
                  <a:tcPr marL="79412" marR="79412" marT="39703" marB="39703"/>
                </a:tc>
                <a:tc>
                  <a:txBody>
                    <a:bodyPr/>
                    <a:lstStyle/>
                    <a:p>
                      <a:pPr algn="l" fontAlgn="t"/>
                      <a:endParaRPr lang="tr-TR" sz="1600" dirty="0">
                        <a:effectLst/>
                      </a:endParaRPr>
                    </a:p>
                  </a:txBody>
                  <a:tcPr marL="79412" marR="79412" marT="39703" marB="39703"/>
                </a:tc>
                <a:tc>
                  <a:txBody>
                    <a:bodyPr/>
                    <a:lstStyle/>
                    <a:p>
                      <a:pPr algn="l" fontAlgn="t"/>
                      <a:r>
                        <a:rPr lang="tr-TR" sz="1600">
                          <a:effectLst/>
                        </a:rPr>
                        <a:t>Site</a:t>
                      </a:r>
                    </a:p>
                  </a:txBody>
                  <a:tcPr marL="79412" marR="79412" marT="39703" marB="39703"/>
                </a:tc>
                <a:tc>
                  <a:txBody>
                    <a:bodyPr/>
                    <a:lstStyle/>
                    <a:p>
                      <a:pPr algn="l" fontAlgn="t"/>
                      <a:r>
                        <a:rPr lang="tr-TR" sz="1600">
                          <a:effectLst/>
                        </a:rPr>
                        <a:t>Cell types analysed</a:t>
                      </a:r>
                    </a:p>
                  </a:txBody>
                  <a:tcPr marL="79412" marR="79412" marT="39703" marB="39703"/>
                </a:tc>
                <a:tc>
                  <a:txBody>
                    <a:bodyPr/>
                    <a:lstStyle/>
                    <a:p>
                      <a:pPr algn="l" fontAlgn="t"/>
                      <a:r>
                        <a:rPr lang="tr-TR" sz="1600">
                          <a:effectLst/>
                        </a:rPr>
                        <a:t>Diseases modelled</a:t>
                      </a:r>
                    </a:p>
                  </a:txBody>
                  <a:tcPr marL="79412" marR="79412" marT="39703" marB="39703"/>
                </a:tc>
                <a:tc>
                  <a:txBody>
                    <a:bodyPr/>
                    <a:lstStyle/>
                    <a:p>
                      <a:pPr algn="l" fontAlgn="t"/>
                      <a:r>
                        <a:rPr lang="tr-TR" sz="1600">
                          <a:effectLst/>
                        </a:rPr>
                        <a:t>Gene, locus or intervention</a:t>
                      </a:r>
                    </a:p>
                  </a:txBody>
                  <a:tcPr marL="79412" marR="79412" marT="39703" marB="39703"/>
                </a:tc>
              </a:tr>
              <a:tr h="1380654">
                <a:tc>
                  <a:txBody>
                    <a:bodyPr/>
                    <a:lstStyle/>
                    <a:p>
                      <a:pPr algn="l" fontAlgn="t"/>
                      <a:r>
                        <a:rPr lang="tr-TR" sz="1800" dirty="0" err="1">
                          <a:effectLst/>
                        </a:rPr>
                        <a:t>Gastrointestinal</a:t>
                      </a:r>
                      <a:endParaRPr lang="tr-TR" sz="1800" dirty="0">
                        <a:effectLst/>
                      </a:endParaRPr>
                    </a:p>
                  </a:txBody>
                  <a:tcPr marL="91450" marR="91450" marT="45722" marB="45722"/>
                </a:tc>
                <a:tc>
                  <a:txBody>
                    <a:bodyPr/>
                    <a:lstStyle/>
                    <a:p>
                      <a:pPr algn="l" fontAlgn="t"/>
                      <a:r>
                        <a:rPr lang="tr-TR" sz="1800">
                          <a:effectLst/>
                        </a:rPr>
                        <a:t>Liver</a:t>
                      </a:r>
                    </a:p>
                  </a:txBody>
                  <a:tcPr marL="91450" marR="91450" marT="45722" marB="45722"/>
                </a:tc>
                <a:tc>
                  <a:txBody>
                    <a:bodyPr/>
                    <a:lstStyle/>
                    <a:p>
                      <a:pPr algn="l" fontAlgn="t"/>
                      <a:r>
                        <a:rPr lang="tr-TR" sz="1800">
                          <a:effectLst/>
                        </a:rPr>
                        <a:t>Cholangiocytes</a:t>
                      </a:r>
                    </a:p>
                  </a:txBody>
                  <a:tcPr marL="91450" marR="91450" marT="45722" marB="45722"/>
                </a:tc>
                <a:tc>
                  <a:txBody>
                    <a:bodyPr/>
                    <a:lstStyle/>
                    <a:p>
                      <a:pPr algn="l" fontAlgn="t"/>
                      <a:r>
                        <a:rPr lang="tr-TR" sz="1800">
                          <a:effectLst/>
                        </a:rPr>
                        <a:t>Cystic fibrosis</a:t>
                      </a:r>
                    </a:p>
                  </a:txBody>
                  <a:tcPr marL="91450" marR="91450" marT="45722" marB="45722"/>
                </a:tc>
                <a:tc>
                  <a:txBody>
                    <a:bodyPr/>
                    <a:lstStyle/>
                    <a:p>
                      <a:pPr algn="l" fontAlgn="t"/>
                      <a:r>
                        <a:rPr lang="tr-TR" sz="1800">
                          <a:effectLst/>
                        </a:rPr>
                        <a:t>CFTR</a:t>
                      </a:r>
                    </a:p>
                  </a:txBody>
                  <a:tcPr marL="91450" marR="91450" marT="45722" marB="45722"/>
                </a:tc>
                <a:tc>
                  <a:txBody>
                    <a:bodyPr/>
                    <a:lstStyle/>
                    <a:p>
                      <a:pPr algn="l" fontAlgn="t"/>
                      <a:r>
                        <a:rPr lang="tr-TR" sz="1800">
                          <a:effectLst/>
                        </a:rPr>
                        <a:t>Dysfunctional epithelial transport</a:t>
                      </a:r>
                    </a:p>
                  </a:txBody>
                  <a:tcPr marL="91450" marR="91450" marT="45722" marB="45722"/>
                </a:tc>
              </a:tr>
              <a:tr h="1062041">
                <a:tc>
                  <a:txBody>
                    <a:bodyPr/>
                    <a:lstStyle/>
                    <a:p>
                      <a:pPr algn="l" fontAlgn="t"/>
                      <a:r>
                        <a:rPr lang="tr-TR" sz="1800">
                          <a:effectLst/>
                        </a:rPr>
                        <a:t>Gastrointestinal</a:t>
                      </a:r>
                    </a:p>
                  </a:txBody>
                  <a:tcPr marL="91450" marR="91450" marT="45722" marB="45722"/>
                </a:tc>
                <a:tc>
                  <a:txBody>
                    <a:bodyPr/>
                    <a:lstStyle/>
                    <a:p>
                      <a:pPr algn="l" fontAlgn="t"/>
                      <a:r>
                        <a:rPr lang="tr-TR" sz="1800">
                          <a:effectLst/>
                        </a:rPr>
                        <a:t>Colon</a:t>
                      </a:r>
                    </a:p>
                  </a:txBody>
                  <a:tcPr marL="91450" marR="91450" marT="45722" marB="45722"/>
                </a:tc>
                <a:tc>
                  <a:txBody>
                    <a:bodyPr/>
                    <a:lstStyle/>
                    <a:p>
                      <a:pPr algn="l" fontAlgn="t"/>
                      <a:r>
                        <a:rPr lang="tr-TR" sz="1800" dirty="0" err="1">
                          <a:effectLst/>
                        </a:rPr>
                        <a:t>Colonocytes</a:t>
                      </a:r>
                      <a:endParaRPr lang="tr-TR" sz="1800" dirty="0">
                        <a:effectLst/>
                      </a:endParaRPr>
                    </a:p>
                  </a:txBody>
                  <a:tcPr marL="91450" marR="91450" marT="45722" marB="45722"/>
                </a:tc>
                <a:tc>
                  <a:txBody>
                    <a:bodyPr/>
                    <a:lstStyle/>
                    <a:p>
                      <a:pPr algn="l" fontAlgn="t"/>
                      <a:r>
                        <a:rPr lang="tr-TR" sz="1800">
                          <a:effectLst/>
                        </a:rPr>
                        <a:t>Colon cancer</a:t>
                      </a:r>
                    </a:p>
                  </a:txBody>
                  <a:tcPr marL="91450" marR="91450" marT="45722" marB="45722"/>
                </a:tc>
                <a:tc>
                  <a:txBody>
                    <a:bodyPr/>
                    <a:lstStyle/>
                    <a:p>
                      <a:pPr algn="l" fontAlgn="t"/>
                      <a:r>
                        <a:rPr lang="tr-TR" sz="1800">
                          <a:effectLst/>
                        </a:rPr>
                        <a:t>APC</a:t>
                      </a:r>
                    </a:p>
                  </a:txBody>
                  <a:tcPr marL="91450" marR="91450" marT="45722" marB="45722"/>
                </a:tc>
                <a:tc>
                  <a:txBody>
                    <a:bodyPr/>
                    <a:lstStyle/>
                    <a:p>
                      <a:pPr algn="l" fontAlgn="t"/>
                      <a:r>
                        <a:rPr lang="tr-TR" sz="1800" dirty="0" err="1">
                          <a:effectLst/>
                        </a:rPr>
                        <a:t>Epithelial</a:t>
                      </a:r>
                      <a:r>
                        <a:rPr lang="tr-TR" sz="1800" dirty="0">
                          <a:effectLst/>
                        </a:rPr>
                        <a:t> </a:t>
                      </a:r>
                      <a:r>
                        <a:rPr lang="tr-TR" sz="1800" dirty="0" err="1">
                          <a:effectLst/>
                        </a:rPr>
                        <a:t>proliferation</a:t>
                      </a:r>
                      <a:endParaRPr lang="tr-TR" sz="1800" dirty="0">
                        <a:effectLst/>
                      </a:endParaRPr>
                    </a:p>
                  </a:txBody>
                  <a:tcPr marL="91450" marR="91450" marT="45722" marB="45722"/>
                </a:tc>
              </a:tr>
            </a:tbl>
          </a:graphicData>
        </a:graphic>
      </p:graphicFrame>
      <p:sp>
        <p:nvSpPr>
          <p:cNvPr id="49184" name="Dikdörtgen 2"/>
          <p:cNvSpPr>
            <a:spLocks noChangeArrowheads="1"/>
          </p:cNvSpPr>
          <p:nvPr/>
        </p:nvSpPr>
        <p:spPr bwMode="auto">
          <a:xfrm>
            <a:off x="323527" y="5085184"/>
            <a:ext cx="84969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600" dirty="0" err="1">
                <a:solidFill>
                  <a:srgbClr val="000000"/>
                </a:solidFill>
                <a:latin typeface="Times New Roman" panose="02020603050405020304" pitchFamily="18" charset="0"/>
              </a:rPr>
              <a:t>Gastrointestinal</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organoids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derived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from</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PSCs</a:t>
            </a:r>
            <a:r>
              <a:rPr lang="tr-TR" sz="1600" dirty="0">
                <a:solidFill>
                  <a:srgbClr val="000000"/>
                </a:solidFill>
                <a:latin typeface="Times New Roman" panose="02020603050405020304" pitchFamily="18" charset="0"/>
              </a:rPr>
              <a:t> can be </a:t>
            </a:r>
            <a:r>
              <a:rPr lang="tr-TR" sz="1600" dirty="0" err="1">
                <a:solidFill>
                  <a:srgbClr val="000000"/>
                </a:solidFill>
                <a:latin typeface="Times New Roman" panose="02020603050405020304" pitchFamily="18" charset="0"/>
              </a:rPr>
              <a:t>used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to</a:t>
            </a:r>
            <a:r>
              <a:rPr lang="tr-TR" sz="1600" dirty="0">
                <a:solidFill>
                  <a:srgbClr val="000000"/>
                </a:solidFill>
                <a:latin typeface="Times New Roman" panose="02020603050405020304" pitchFamily="18" charset="0"/>
              </a:rPr>
              <a:t> model </a:t>
            </a:r>
            <a:r>
              <a:rPr lang="tr-TR" sz="1600" dirty="0" err="1">
                <a:solidFill>
                  <a:srgbClr val="000000"/>
                </a:solidFill>
                <a:latin typeface="Times New Roman" panose="02020603050405020304" pitchFamily="18" charset="0"/>
              </a:rPr>
              <a:t>intestinal</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neoplasia</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Precise</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morphogen-directed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specification</a:t>
            </a:r>
            <a:r>
              <a:rPr lang="tr-TR" sz="1600" dirty="0">
                <a:solidFill>
                  <a:srgbClr val="000000"/>
                </a:solidFill>
                <a:latin typeface="Times New Roman" panose="02020603050405020304" pitchFamily="18" charset="0"/>
              </a:rPr>
              <a:t> of </a:t>
            </a:r>
            <a:r>
              <a:rPr lang="tr-TR" sz="1600" dirty="0" err="1">
                <a:solidFill>
                  <a:srgbClr val="000000"/>
                </a:solidFill>
                <a:latin typeface="Times New Roman" panose="02020603050405020304" pitchFamily="18" charset="0"/>
              </a:rPr>
              <a:t>hindgut</a:t>
            </a:r>
            <a:r>
              <a:rPr lang="tr-TR" sz="1600" dirty="0">
                <a:solidFill>
                  <a:srgbClr val="000000"/>
                </a:solidFill>
                <a:latin typeface="Times New Roman" panose="02020603050405020304" pitchFamily="18" charset="0"/>
              </a:rPr>
              <a:t> endoderm can </a:t>
            </a:r>
            <a:r>
              <a:rPr lang="tr-TR" sz="1600" dirty="0" err="1">
                <a:solidFill>
                  <a:srgbClr val="000000"/>
                </a:solidFill>
                <a:latin typeface="Times New Roman" panose="02020603050405020304" pitchFamily="18" charset="0"/>
              </a:rPr>
              <a:t>yield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colonic</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organoids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with</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morphologic</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crypts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containing</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goblet</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cells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epithelial</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cells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and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neuroendocrine</a:t>
            </a:r>
            <a:r>
              <a:rPr lang="tr-TR" sz="1600" dirty="0">
                <a:solidFill>
                  <a:srgbClr val="000000"/>
                </a:solidFill>
                <a:latin typeface="Times New Roman" panose="02020603050405020304" pitchFamily="18" charset="0"/>
              </a:rPr>
              <a:t> </a:t>
            </a:r>
            <a:r>
              <a:rPr lang="tr-TR" sz="1600" dirty="0" err="1" smtClean="0">
                <a:solidFill>
                  <a:srgbClr val="000000"/>
                </a:solidFill>
                <a:latin typeface="Times New Roman" panose="02020603050405020304" pitchFamily="18" charset="0"/>
              </a:rPr>
              <a:t>cells</a:t>
            </a:r>
            <a:r>
              <a:rPr lang="tr-TR" sz="1600" dirty="0" smtClean="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iPSCs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from</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patients</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with</a:t>
            </a:r>
            <a:r>
              <a:rPr lang="tr-TR" sz="1600"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familial</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adenomatous</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polyposis</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with</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germline</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mutations</a:t>
            </a:r>
            <a:r>
              <a:rPr lang="tr-TR" sz="1600" b="1" dirty="0">
                <a:solidFill>
                  <a:srgbClr val="000000"/>
                </a:solidFill>
                <a:latin typeface="Times New Roman" panose="02020603050405020304" pitchFamily="18" charset="0"/>
              </a:rPr>
              <a:t> </a:t>
            </a:r>
            <a:r>
              <a:rPr lang="tr-TR" sz="1600" b="1" dirty="0" smtClean="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the</a:t>
            </a:r>
            <a:r>
              <a:rPr lang="tr-TR" sz="1600" b="1" dirty="0">
                <a:solidFill>
                  <a:srgbClr val="000000"/>
                </a:solidFill>
                <a:latin typeface="Times New Roman" panose="02020603050405020304" pitchFamily="18" charset="0"/>
              </a:rPr>
              <a:t> </a:t>
            </a:r>
            <a:r>
              <a:rPr lang="tr-TR" sz="1600" b="1" i="1" dirty="0">
                <a:solidFill>
                  <a:srgbClr val="000000"/>
                </a:solidFill>
                <a:latin typeface="Times New Roman" panose="02020603050405020304" pitchFamily="18" charset="0"/>
              </a:rPr>
              <a:t>APC</a:t>
            </a:r>
            <a:r>
              <a:rPr lang="tr-TR" sz="1600" b="1" dirty="0">
                <a:solidFill>
                  <a:srgbClr val="000000"/>
                </a:solidFill>
                <a:latin typeface="Times New Roman" panose="02020603050405020304" pitchFamily="18" charset="0"/>
              </a:rPr>
              <a:t> gene </a:t>
            </a:r>
            <a:r>
              <a:rPr lang="tr-TR" sz="1600" b="1" dirty="0" err="1">
                <a:solidFill>
                  <a:srgbClr val="000000"/>
                </a:solidFill>
                <a:latin typeface="Times New Roman" panose="02020603050405020304" pitchFamily="18" charset="0"/>
              </a:rPr>
              <a:t>generated</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colonic</a:t>
            </a:r>
            <a:r>
              <a:rPr lang="tr-TR" sz="1600" b="1" dirty="0">
                <a:solidFill>
                  <a:srgbClr val="000000"/>
                </a:solidFill>
                <a:latin typeface="Times New Roman" panose="02020603050405020304" pitchFamily="18" charset="0"/>
              </a:rPr>
              <a:t> </a:t>
            </a:r>
            <a:r>
              <a:rPr lang="tr-TR" sz="1600" b="1" dirty="0" err="1">
                <a:solidFill>
                  <a:srgbClr val="000000"/>
                </a:solidFill>
                <a:latin typeface="Times New Roman" panose="02020603050405020304" pitchFamily="18" charset="0"/>
              </a:rPr>
              <a:t>organoids</a:t>
            </a:r>
            <a:r>
              <a:rPr lang="tr-TR" sz="1600" b="1"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with</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increased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nuclear</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localization</a:t>
            </a:r>
            <a:r>
              <a:rPr lang="tr-TR" sz="1600" dirty="0">
                <a:solidFill>
                  <a:srgbClr val="000000"/>
                </a:solidFill>
                <a:latin typeface="Times New Roman" panose="02020603050405020304" pitchFamily="18" charset="0"/>
              </a:rPr>
              <a:t> of </a:t>
            </a:r>
            <a:r>
              <a:rPr lang="el-GR" sz="1600" dirty="0">
                <a:solidFill>
                  <a:srgbClr val="000000"/>
                </a:solidFill>
                <a:latin typeface="Times New Roman" panose="02020603050405020304" pitchFamily="18" charset="0"/>
              </a:rPr>
              <a:t>β-</a:t>
            </a:r>
            <a:r>
              <a:rPr lang="tr-TR" sz="1600" dirty="0" err="1">
                <a:solidFill>
                  <a:srgbClr val="000000"/>
                </a:solidFill>
                <a:latin typeface="Times New Roman" panose="02020603050405020304" pitchFamily="18" charset="0"/>
              </a:rPr>
              <a:t>catenin</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and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proliferation</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compared</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to</a:t>
            </a:r>
            <a:r>
              <a:rPr lang="tr-TR" sz="1600" dirty="0">
                <a:solidFill>
                  <a:srgbClr val="000000"/>
                </a:solidFill>
                <a:latin typeface="Times New Roman" panose="02020603050405020304" pitchFamily="18" charset="0"/>
              </a:rPr>
              <a:t> </a:t>
            </a:r>
            <a:r>
              <a:rPr lang="tr-TR" sz="1600" dirty="0" err="1">
                <a:solidFill>
                  <a:srgbClr val="000000"/>
                </a:solidFill>
                <a:latin typeface="Times New Roman" panose="02020603050405020304" pitchFamily="18" charset="0"/>
              </a:rPr>
              <a:t>control</a:t>
            </a:r>
            <a:r>
              <a:rPr lang="tr-TR" sz="1600" dirty="0">
                <a:solidFill>
                  <a:srgbClr val="000000"/>
                </a:solidFill>
                <a:latin typeface="Times New Roman" panose="02020603050405020304" pitchFamily="18" charset="0"/>
              </a:rPr>
              <a:t> </a:t>
            </a:r>
            <a:r>
              <a:rPr lang="tr-TR" sz="1600" dirty="0" err="1" smtClean="0">
                <a:solidFill>
                  <a:srgbClr val="000000"/>
                </a:solidFill>
                <a:latin typeface="Times New Roman" panose="02020603050405020304" pitchFamily="18" charset="0"/>
              </a:rPr>
              <a:t>organoids</a:t>
            </a:r>
            <a:endParaRPr lang="tr-TR" sz="1600" dirty="0"/>
          </a:p>
        </p:txBody>
      </p:sp>
      <p:sp>
        <p:nvSpPr>
          <p:cNvPr id="49185" name="Dikdörtgen 3"/>
          <p:cNvSpPr>
            <a:spLocks noChangeArrowheads="1"/>
          </p:cNvSpPr>
          <p:nvPr/>
        </p:nvSpPr>
        <p:spPr bwMode="auto">
          <a:xfrm>
            <a:off x="179512" y="3558500"/>
            <a:ext cx="8784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1400" dirty="0" err="1">
                <a:solidFill>
                  <a:srgbClr val="212121"/>
                </a:solidFill>
                <a:latin typeface="BlinkMacSystemFont"/>
              </a:rPr>
              <a:t>using</a:t>
            </a:r>
            <a:r>
              <a:rPr lang="tr-TR" sz="1400" dirty="0">
                <a:solidFill>
                  <a:srgbClr val="212121"/>
                </a:solidFill>
                <a:latin typeface="BlinkMacSystemFont"/>
              </a:rPr>
              <a:t> </a:t>
            </a:r>
            <a:r>
              <a:rPr lang="tr-TR" sz="1400" dirty="0" err="1">
                <a:solidFill>
                  <a:srgbClr val="212121"/>
                </a:solidFill>
                <a:latin typeface="BlinkMacSystemFont"/>
              </a:rPr>
              <a:t>three-dimensional</a:t>
            </a:r>
            <a:r>
              <a:rPr lang="tr-TR" sz="1400" dirty="0">
                <a:solidFill>
                  <a:srgbClr val="212121"/>
                </a:solidFill>
                <a:latin typeface="BlinkMacSystemFont"/>
              </a:rPr>
              <a:t> </a:t>
            </a:r>
            <a:r>
              <a:rPr lang="tr-TR" sz="1400" dirty="0" err="1">
                <a:solidFill>
                  <a:srgbClr val="212121"/>
                </a:solidFill>
                <a:latin typeface="BlinkMacSystemFont"/>
              </a:rPr>
              <a:t>culture</a:t>
            </a:r>
            <a:r>
              <a:rPr lang="tr-TR" sz="1400" dirty="0">
                <a:solidFill>
                  <a:srgbClr val="212121"/>
                </a:solidFill>
                <a:latin typeface="BlinkMacSystemFont"/>
              </a:rPr>
              <a:t>, </a:t>
            </a:r>
            <a:r>
              <a:rPr lang="tr-TR" sz="1400" dirty="0" err="1">
                <a:solidFill>
                  <a:srgbClr val="212121"/>
                </a:solidFill>
                <a:latin typeface="BlinkMacSystemFont"/>
              </a:rPr>
              <a:t>the</a:t>
            </a:r>
            <a:r>
              <a:rPr lang="tr-TR" sz="1400" dirty="0">
                <a:solidFill>
                  <a:srgbClr val="212121"/>
                </a:solidFill>
                <a:latin typeface="BlinkMacSystemFont"/>
              </a:rPr>
              <a:t> </a:t>
            </a:r>
            <a:r>
              <a:rPr lang="tr-TR" sz="1400" dirty="0" err="1">
                <a:solidFill>
                  <a:srgbClr val="212121"/>
                </a:solidFill>
                <a:latin typeface="BlinkMacSystemFont"/>
              </a:rPr>
              <a:t>protocol</a:t>
            </a:r>
            <a:r>
              <a:rPr lang="tr-TR" sz="1400" dirty="0">
                <a:solidFill>
                  <a:srgbClr val="212121"/>
                </a:solidFill>
                <a:latin typeface="BlinkMacSystemFont"/>
              </a:rPr>
              <a:t> </a:t>
            </a:r>
            <a:r>
              <a:rPr lang="tr-TR" sz="1400" dirty="0" err="1">
                <a:solidFill>
                  <a:srgbClr val="212121"/>
                </a:solidFill>
                <a:latin typeface="BlinkMacSystemFont"/>
              </a:rPr>
              <a:t>yields</a:t>
            </a:r>
            <a:r>
              <a:rPr lang="tr-TR" sz="1400" dirty="0">
                <a:solidFill>
                  <a:srgbClr val="212121"/>
                </a:solidFill>
                <a:latin typeface="BlinkMacSystemFont"/>
              </a:rPr>
              <a:t> </a:t>
            </a:r>
            <a:r>
              <a:rPr lang="tr-TR" sz="1400" b="1" dirty="0" err="1">
                <a:solidFill>
                  <a:srgbClr val="212121"/>
                </a:solidFill>
                <a:latin typeface="BlinkMacSystemFont"/>
              </a:rPr>
              <a:t>cystic</a:t>
            </a:r>
            <a:r>
              <a:rPr lang="tr-TR" sz="1400" b="1" dirty="0">
                <a:solidFill>
                  <a:srgbClr val="212121"/>
                </a:solidFill>
                <a:latin typeface="BlinkMacSystemFont"/>
              </a:rPr>
              <a:t> </a:t>
            </a:r>
            <a:r>
              <a:rPr lang="tr-TR" sz="1400" b="1" dirty="0" err="1">
                <a:solidFill>
                  <a:srgbClr val="212121"/>
                </a:solidFill>
                <a:latin typeface="BlinkMacSystemFont"/>
              </a:rPr>
              <a:t>and</a:t>
            </a:r>
            <a:r>
              <a:rPr lang="tr-TR" sz="1400" b="1" dirty="0">
                <a:solidFill>
                  <a:srgbClr val="212121"/>
                </a:solidFill>
                <a:latin typeface="BlinkMacSystemFont"/>
              </a:rPr>
              <a:t>/</a:t>
            </a:r>
            <a:r>
              <a:rPr lang="tr-TR" sz="1400" b="1" dirty="0" err="1">
                <a:solidFill>
                  <a:srgbClr val="212121"/>
                </a:solidFill>
                <a:latin typeface="BlinkMacSystemFont"/>
              </a:rPr>
              <a:t>or</a:t>
            </a:r>
            <a:r>
              <a:rPr lang="tr-TR" sz="1400" b="1" dirty="0">
                <a:solidFill>
                  <a:srgbClr val="212121"/>
                </a:solidFill>
                <a:latin typeface="BlinkMacSystemFont"/>
              </a:rPr>
              <a:t> </a:t>
            </a:r>
            <a:r>
              <a:rPr lang="tr-TR" sz="1400" b="1" dirty="0" err="1">
                <a:solidFill>
                  <a:srgbClr val="212121"/>
                </a:solidFill>
                <a:latin typeface="BlinkMacSystemFont"/>
              </a:rPr>
              <a:t>ductal</a:t>
            </a:r>
            <a:r>
              <a:rPr lang="tr-TR" sz="1400" b="1" dirty="0">
                <a:solidFill>
                  <a:srgbClr val="212121"/>
                </a:solidFill>
                <a:latin typeface="BlinkMacSystemFont"/>
              </a:rPr>
              <a:t> </a:t>
            </a:r>
            <a:r>
              <a:rPr lang="tr-TR" sz="1400" b="1" dirty="0" err="1">
                <a:solidFill>
                  <a:srgbClr val="212121"/>
                </a:solidFill>
                <a:latin typeface="BlinkMacSystemFont"/>
              </a:rPr>
              <a:t>structures</a:t>
            </a:r>
            <a:r>
              <a:rPr lang="tr-TR" sz="1400" b="1" dirty="0">
                <a:solidFill>
                  <a:srgbClr val="212121"/>
                </a:solidFill>
                <a:latin typeface="BlinkMacSystemFont"/>
              </a:rPr>
              <a:t> </a:t>
            </a:r>
            <a:r>
              <a:rPr lang="tr-TR" sz="1400" dirty="0" err="1">
                <a:solidFill>
                  <a:srgbClr val="212121"/>
                </a:solidFill>
                <a:latin typeface="BlinkMacSystemFont"/>
              </a:rPr>
              <a:t>that</a:t>
            </a:r>
            <a:r>
              <a:rPr lang="tr-TR" sz="1400" dirty="0">
                <a:solidFill>
                  <a:srgbClr val="212121"/>
                </a:solidFill>
                <a:latin typeface="BlinkMacSystemFont"/>
              </a:rPr>
              <a:t> </a:t>
            </a:r>
            <a:r>
              <a:rPr lang="tr-TR" sz="1400" dirty="0" err="1">
                <a:solidFill>
                  <a:srgbClr val="212121"/>
                </a:solidFill>
                <a:latin typeface="BlinkMacSystemFont"/>
              </a:rPr>
              <a:t>express</a:t>
            </a:r>
            <a:r>
              <a:rPr lang="tr-TR" sz="1400" dirty="0">
                <a:solidFill>
                  <a:srgbClr val="212121"/>
                </a:solidFill>
                <a:latin typeface="BlinkMacSystemFont"/>
              </a:rPr>
              <a:t> </a:t>
            </a:r>
            <a:r>
              <a:rPr lang="tr-TR" sz="1400" dirty="0" err="1">
                <a:solidFill>
                  <a:srgbClr val="212121"/>
                </a:solidFill>
                <a:latin typeface="BlinkMacSystemFont"/>
              </a:rPr>
              <a:t>mature</a:t>
            </a:r>
            <a:r>
              <a:rPr lang="tr-TR" sz="1400" dirty="0">
                <a:solidFill>
                  <a:srgbClr val="212121"/>
                </a:solidFill>
                <a:latin typeface="BlinkMacSystemFont"/>
              </a:rPr>
              <a:t> </a:t>
            </a:r>
            <a:r>
              <a:rPr lang="tr-TR" sz="1400" dirty="0" err="1">
                <a:solidFill>
                  <a:srgbClr val="212121"/>
                </a:solidFill>
                <a:latin typeface="BlinkMacSystemFont"/>
              </a:rPr>
              <a:t>biliary</a:t>
            </a:r>
            <a:r>
              <a:rPr lang="tr-TR" sz="1400" dirty="0">
                <a:solidFill>
                  <a:srgbClr val="212121"/>
                </a:solidFill>
                <a:latin typeface="BlinkMacSystemFont"/>
              </a:rPr>
              <a:t> </a:t>
            </a:r>
            <a:r>
              <a:rPr lang="tr-TR" sz="1400" dirty="0" err="1">
                <a:solidFill>
                  <a:srgbClr val="212121"/>
                </a:solidFill>
                <a:latin typeface="BlinkMacSystemFont"/>
              </a:rPr>
              <a:t>markers</a:t>
            </a:r>
            <a:r>
              <a:rPr lang="tr-TR" sz="1400" dirty="0">
                <a:solidFill>
                  <a:srgbClr val="212121"/>
                </a:solidFill>
                <a:latin typeface="BlinkMacSystemFont"/>
              </a:rPr>
              <a:t>, </a:t>
            </a:r>
            <a:r>
              <a:rPr lang="tr-TR" sz="1400" dirty="0" err="1">
                <a:solidFill>
                  <a:srgbClr val="212121"/>
                </a:solidFill>
                <a:latin typeface="BlinkMacSystemFont"/>
              </a:rPr>
              <a:t>including</a:t>
            </a:r>
            <a:r>
              <a:rPr lang="tr-TR" sz="1400" dirty="0">
                <a:solidFill>
                  <a:srgbClr val="212121"/>
                </a:solidFill>
                <a:latin typeface="BlinkMacSystemFont"/>
              </a:rPr>
              <a:t> </a:t>
            </a:r>
            <a:r>
              <a:rPr lang="tr-TR" sz="1400" i="1" dirty="0" err="1">
                <a:solidFill>
                  <a:srgbClr val="212121"/>
                </a:solidFill>
                <a:latin typeface="BlinkMacSystemFont"/>
              </a:rPr>
              <a:t>apical</a:t>
            </a:r>
            <a:r>
              <a:rPr lang="tr-TR" sz="1400" i="1" dirty="0">
                <a:solidFill>
                  <a:srgbClr val="212121"/>
                </a:solidFill>
                <a:latin typeface="BlinkMacSystemFont"/>
              </a:rPr>
              <a:t> </a:t>
            </a:r>
            <a:r>
              <a:rPr lang="tr-TR" sz="1400" i="1" dirty="0" err="1">
                <a:solidFill>
                  <a:srgbClr val="212121"/>
                </a:solidFill>
                <a:latin typeface="BlinkMacSystemFont"/>
              </a:rPr>
              <a:t>sodium-dependent</a:t>
            </a:r>
            <a:r>
              <a:rPr lang="tr-TR" sz="1400" i="1" dirty="0">
                <a:solidFill>
                  <a:srgbClr val="212121"/>
                </a:solidFill>
                <a:latin typeface="BlinkMacSystemFont"/>
              </a:rPr>
              <a:t> bile </a:t>
            </a:r>
            <a:r>
              <a:rPr lang="tr-TR" sz="1400" i="1" dirty="0" err="1">
                <a:solidFill>
                  <a:srgbClr val="212121"/>
                </a:solidFill>
                <a:latin typeface="BlinkMacSystemFont"/>
              </a:rPr>
              <a:t>acid</a:t>
            </a:r>
            <a:r>
              <a:rPr lang="tr-TR" sz="1400" i="1" dirty="0">
                <a:solidFill>
                  <a:srgbClr val="212121"/>
                </a:solidFill>
                <a:latin typeface="BlinkMacSystemFont"/>
              </a:rPr>
              <a:t> </a:t>
            </a:r>
            <a:r>
              <a:rPr lang="tr-TR" sz="1400" i="1" dirty="0" err="1">
                <a:solidFill>
                  <a:srgbClr val="212121"/>
                </a:solidFill>
                <a:latin typeface="BlinkMacSystemFont"/>
              </a:rPr>
              <a:t>transporter</a:t>
            </a:r>
            <a:r>
              <a:rPr lang="tr-TR" sz="1400" i="1" dirty="0">
                <a:solidFill>
                  <a:srgbClr val="212121"/>
                </a:solidFill>
                <a:latin typeface="BlinkMacSystemFont"/>
              </a:rPr>
              <a:t>, </a:t>
            </a:r>
            <a:r>
              <a:rPr lang="tr-TR" sz="1400" i="1" dirty="0" err="1">
                <a:solidFill>
                  <a:srgbClr val="212121"/>
                </a:solidFill>
                <a:latin typeface="BlinkMacSystemFont"/>
              </a:rPr>
              <a:t>secretin</a:t>
            </a:r>
            <a:r>
              <a:rPr lang="tr-TR" sz="1400" i="1" dirty="0">
                <a:solidFill>
                  <a:srgbClr val="212121"/>
                </a:solidFill>
                <a:latin typeface="BlinkMacSystemFont"/>
              </a:rPr>
              <a:t> </a:t>
            </a:r>
            <a:r>
              <a:rPr lang="tr-TR" sz="1400" i="1" dirty="0" err="1">
                <a:solidFill>
                  <a:srgbClr val="212121"/>
                </a:solidFill>
                <a:latin typeface="BlinkMacSystemFont"/>
              </a:rPr>
              <a:t>receptor</a:t>
            </a:r>
            <a:r>
              <a:rPr lang="tr-TR" sz="1400" i="1" dirty="0">
                <a:solidFill>
                  <a:srgbClr val="212121"/>
                </a:solidFill>
                <a:latin typeface="BlinkMacSystemFont"/>
              </a:rPr>
              <a:t>, </a:t>
            </a:r>
            <a:r>
              <a:rPr lang="tr-TR" sz="1400" i="1" dirty="0" err="1">
                <a:solidFill>
                  <a:srgbClr val="212121"/>
                </a:solidFill>
                <a:latin typeface="BlinkMacSystemFont"/>
              </a:rPr>
              <a:t>cilia</a:t>
            </a:r>
            <a:r>
              <a:rPr lang="tr-TR" sz="1400" i="1" dirty="0">
                <a:solidFill>
                  <a:srgbClr val="212121"/>
                </a:solidFill>
                <a:latin typeface="BlinkMacSystemFont"/>
              </a:rPr>
              <a:t> </a:t>
            </a:r>
            <a:r>
              <a:rPr lang="tr-TR" sz="1400" i="1" dirty="0" err="1">
                <a:solidFill>
                  <a:srgbClr val="212121"/>
                </a:solidFill>
                <a:latin typeface="BlinkMacSystemFont"/>
              </a:rPr>
              <a:t>and</a:t>
            </a:r>
            <a:r>
              <a:rPr lang="tr-TR" sz="1400" i="1" dirty="0">
                <a:solidFill>
                  <a:srgbClr val="212121"/>
                </a:solidFill>
                <a:latin typeface="BlinkMacSystemFont"/>
              </a:rPr>
              <a:t> </a:t>
            </a:r>
            <a:r>
              <a:rPr lang="tr-TR" sz="1400" i="1" dirty="0" err="1">
                <a:solidFill>
                  <a:srgbClr val="212121"/>
                </a:solidFill>
                <a:latin typeface="BlinkMacSystemFont"/>
              </a:rPr>
              <a:t>cystic</a:t>
            </a:r>
            <a:r>
              <a:rPr lang="tr-TR" sz="1400" i="1" dirty="0">
                <a:solidFill>
                  <a:srgbClr val="212121"/>
                </a:solidFill>
                <a:latin typeface="BlinkMacSystemFont"/>
              </a:rPr>
              <a:t> </a:t>
            </a:r>
            <a:r>
              <a:rPr lang="tr-TR" sz="1400" i="1" dirty="0" err="1">
                <a:solidFill>
                  <a:srgbClr val="212121"/>
                </a:solidFill>
                <a:latin typeface="BlinkMacSystemFont"/>
              </a:rPr>
              <a:t>fibrosis</a:t>
            </a:r>
            <a:r>
              <a:rPr lang="tr-TR" sz="1400" i="1" dirty="0">
                <a:solidFill>
                  <a:srgbClr val="212121"/>
                </a:solidFill>
                <a:latin typeface="BlinkMacSystemFont"/>
              </a:rPr>
              <a:t> </a:t>
            </a:r>
            <a:r>
              <a:rPr lang="tr-TR" sz="1400" i="1" dirty="0" err="1">
                <a:solidFill>
                  <a:srgbClr val="212121"/>
                </a:solidFill>
                <a:latin typeface="BlinkMacSystemFont"/>
              </a:rPr>
              <a:t>transmembrane</a:t>
            </a:r>
            <a:r>
              <a:rPr lang="tr-TR" sz="1400" i="1" dirty="0">
                <a:solidFill>
                  <a:srgbClr val="212121"/>
                </a:solidFill>
                <a:latin typeface="BlinkMacSystemFont"/>
              </a:rPr>
              <a:t> </a:t>
            </a:r>
            <a:r>
              <a:rPr lang="tr-TR" sz="1400" i="1" dirty="0" err="1">
                <a:solidFill>
                  <a:srgbClr val="212121"/>
                </a:solidFill>
                <a:latin typeface="BlinkMacSystemFont"/>
              </a:rPr>
              <a:t>conductance</a:t>
            </a:r>
            <a:r>
              <a:rPr lang="tr-TR" sz="1400" i="1" dirty="0">
                <a:solidFill>
                  <a:srgbClr val="212121"/>
                </a:solidFill>
                <a:latin typeface="BlinkMacSystemFont"/>
              </a:rPr>
              <a:t> </a:t>
            </a:r>
            <a:r>
              <a:rPr lang="tr-TR" sz="1400" i="1" dirty="0" err="1">
                <a:solidFill>
                  <a:srgbClr val="212121"/>
                </a:solidFill>
                <a:latin typeface="BlinkMacSystemFont"/>
              </a:rPr>
              <a:t>regulator</a:t>
            </a:r>
            <a:r>
              <a:rPr lang="tr-TR" sz="1400" i="1" dirty="0">
                <a:solidFill>
                  <a:srgbClr val="212121"/>
                </a:solidFill>
                <a:latin typeface="BlinkMacSystemFont"/>
              </a:rPr>
              <a:t> (CFTR</a:t>
            </a:r>
            <a:r>
              <a:rPr lang="tr-TR" sz="1400" dirty="0">
                <a:solidFill>
                  <a:srgbClr val="212121"/>
                </a:solidFill>
                <a:latin typeface="BlinkMacSystemFont"/>
              </a:rPr>
              <a:t>). </a:t>
            </a:r>
            <a:r>
              <a:rPr lang="tr-TR" sz="1400" dirty="0" err="1">
                <a:solidFill>
                  <a:srgbClr val="212121"/>
                </a:solidFill>
                <a:latin typeface="BlinkMacSystemFont"/>
              </a:rPr>
              <a:t>We</a:t>
            </a:r>
            <a:r>
              <a:rPr lang="tr-TR" sz="1400" dirty="0">
                <a:solidFill>
                  <a:srgbClr val="212121"/>
                </a:solidFill>
                <a:latin typeface="BlinkMacSystemFont"/>
              </a:rPr>
              <a:t> </a:t>
            </a:r>
            <a:r>
              <a:rPr lang="tr-TR" sz="1400" dirty="0" err="1">
                <a:solidFill>
                  <a:srgbClr val="212121"/>
                </a:solidFill>
                <a:latin typeface="BlinkMacSystemFont"/>
              </a:rPr>
              <a:t>demonstrate</a:t>
            </a:r>
            <a:r>
              <a:rPr lang="tr-TR" sz="1400" dirty="0">
                <a:solidFill>
                  <a:srgbClr val="212121"/>
                </a:solidFill>
                <a:latin typeface="BlinkMacSystemFont"/>
              </a:rPr>
              <a:t> </a:t>
            </a:r>
            <a:r>
              <a:rPr lang="tr-TR" sz="1400" dirty="0" err="1">
                <a:solidFill>
                  <a:srgbClr val="212121"/>
                </a:solidFill>
                <a:latin typeface="BlinkMacSystemFont"/>
              </a:rPr>
              <a:t>that</a:t>
            </a:r>
            <a:r>
              <a:rPr lang="tr-TR" sz="1400" dirty="0">
                <a:solidFill>
                  <a:srgbClr val="212121"/>
                </a:solidFill>
                <a:latin typeface="BlinkMacSystemFont"/>
              </a:rPr>
              <a:t> </a:t>
            </a:r>
            <a:r>
              <a:rPr lang="tr-TR" sz="1400" dirty="0" err="1" smtClean="0">
                <a:solidFill>
                  <a:srgbClr val="212121"/>
                </a:solidFill>
                <a:latin typeface="BlinkMacSystemFont"/>
              </a:rPr>
              <a:t>hiPSC-derived</a:t>
            </a:r>
            <a:r>
              <a:rPr lang="tr-TR" sz="1400" dirty="0" smtClean="0">
                <a:solidFill>
                  <a:srgbClr val="212121"/>
                </a:solidFill>
                <a:latin typeface="BlinkMacSystemFont"/>
              </a:rPr>
              <a:t> </a:t>
            </a:r>
            <a:r>
              <a:rPr lang="tr-TR" sz="1400" dirty="0" err="1">
                <a:solidFill>
                  <a:srgbClr val="212121"/>
                </a:solidFill>
                <a:latin typeface="BlinkMacSystemFont"/>
              </a:rPr>
              <a:t>cholangiocytes</a:t>
            </a:r>
            <a:r>
              <a:rPr lang="tr-TR" sz="1400" dirty="0">
                <a:solidFill>
                  <a:srgbClr val="212121"/>
                </a:solidFill>
                <a:latin typeface="BlinkMacSystemFont"/>
              </a:rPr>
              <a:t> </a:t>
            </a:r>
            <a:r>
              <a:rPr lang="tr-TR" sz="1400" dirty="0" err="1">
                <a:solidFill>
                  <a:srgbClr val="212121"/>
                </a:solidFill>
                <a:latin typeface="BlinkMacSystemFont"/>
              </a:rPr>
              <a:t>possess</a:t>
            </a:r>
            <a:r>
              <a:rPr lang="tr-TR" sz="1400" dirty="0">
                <a:solidFill>
                  <a:srgbClr val="212121"/>
                </a:solidFill>
                <a:latin typeface="BlinkMacSystemFont"/>
              </a:rPr>
              <a:t> </a:t>
            </a:r>
            <a:r>
              <a:rPr lang="tr-TR" sz="1400" b="1" dirty="0" err="1">
                <a:solidFill>
                  <a:srgbClr val="212121"/>
                </a:solidFill>
                <a:latin typeface="BlinkMacSystemFont"/>
              </a:rPr>
              <a:t>epithelial</a:t>
            </a:r>
            <a:r>
              <a:rPr lang="tr-TR" sz="1400" b="1" dirty="0">
                <a:solidFill>
                  <a:srgbClr val="212121"/>
                </a:solidFill>
                <a:latin typeface="BlinkMacSystemFont"/>
              </a:rPr>
              <a:t> </a:t>
            </a:r>
            <a:r>
              <a:rPr lang="tr-TR" sz="1400" b="1" dirty="0" err="1">
                <a:solidFill>
                  <a:srgbClr val="212121"/>
                </a:solidFill>
                <a:latin typeface="BlinkMacSystemFont"/>
              </a:rPr>
              <a:t>functions</a:t>
            </a:r>
            <a:r>
              <a:rPr lang="tr-TR" sz="1400" dirty="0">
                <a:solidFill>
                  <a:srgbClr val="212121"/>
                </a:solidFill>
                <a:latin typeface="BlinkMacSystemFont"/>
              </a:rPr>
              <a:t>, </a:t>
            </a:r>
            <a:r>
              <a:rPr lang="tr-TR" sz="1400" dirty="0" err="1">
                <a:solidFill>
                  <a:srgbClr val="212121"/>
                </a:solidFill>
                <a:latin typeface="BlinkMacSystemFont"/>
              </a:rPr>
              <a:t>including</a:t>
            </a:r>
            <a:r>
              <a:rPr lang="tr-TR" sz="1400" dirty="0">
                <a:solidFill>
                  <a:srgbClr val="212121"/>
                </a:solidFill>
                <a:latin typeface="BlinkMacSystemFont"/>
              </a:rPr>
              <a:t> </a:t>
            </a:r>
            <a:r>
              <a:rPr lang="tr-TR" sz="1400" dirty="0" err="1">
                <a:solidFill>
                  <a:srgbClr val="212121"/>
                </a:solidFill>
                <a:latin typeface="BlinkMacSystemFont"/>
              </a:rPr>
              <a:t>rhodamine</a:t>
            </a:r>
            <a:r>
              <a:rPr lang="tr-TR" sz="1400" dirty="0">
                <a:solidFill>
                  <a:srgbClr val="212121"/>
                </a:solidFill>
                <a:latin typeface="BlinkMacSystemFont"/>
              </a:rPr>
              <a:t> </a:t>
            </a:r>
            <a:r>
              <a:rPr lang="tr-TR" sz="1400" dirty="0" err="1">
                <a:solidFill>
                  <a:srgbClr val="212121"/>
                </a:solidFill>
                <a:latin typeface="BlinkMacSystemFont"/>
              </a:rPr>
              <a:t>efflux</a:t>
            </a:r>
            <a:r>
              <a:rPr lang="tr-TR" sz="1400" dirty="0">
                <a:solidFill>
                  <a:srgbClr val="212121"/>
                </a:solidFill>
                <a:latin typeface="BlinkMacSystemFont"/>
              </a:rPr>
              <a:t> </a:t>
            </a:r>
            <a:r>
              <a:rPr lang="tr-TR" sz="1400" dirty="0" err="1">
                <a:solidFill>
                  <a:srgbClr val="212121"/>
                </a:solidFill>
                <a:latin typeface="BlinkMacSystemFont"/>
              </a:rPr>
              <a:t>and</a:t>
            </a:r>
            <a:r>
              <a:rPr lang="tr-TR" sz="1400" dirty="0">
                <a:solidFill>
                  <a:srgbClr val="212121"/>
                </a:solidFill>
                <a:latin typeface="BlinkMacSystemFont"/>
              </a:rPr>
              <a:t> CFTR-</a:t>
            </a:r>
            <a:r>
              <a:rPr lang="tr-TR" sz="1400" dirty="0" err="1">
                <a:solidFill>
                  <a:srgbClr val="212121"/>
                </a:solidFill>
                <a:latin typeface="BlinkMacSystemFont"/>
              </a:rPr>
              <a:t>mediated</a:t>
            </a:r>
            <a:r>
              <a:rPr lang="tr-TR" sz="1400" dirty="0">
                <a:solidFill>
                  <a:srgbClr val="212121"/>
                </a:solidFill>
                <a:latin typeface="BlinkMacSystemFont"/>
              </a:rPr>
              <a:t> </a:t>
            </a:r>
            <a:r>
              <a:rPr lang="tr-TR" sz="1400" dirty="0" err="1">
                <a:solidFill>
                  <a:srgbClr val="212121"/>
                </a:solidFill>
                <a:latin typeface="BlinkMacSystemFont"/>
              </a:rPr>
              <a:t>fluid</a:t>
            </a:r>
            <a:r>
              <a:rPr lang="tr-TR" sz="1400" dirty="0">
                <a:solidFill>
                  <a:srgbClr val="212121"/>
                </a:solidFill>
                <a:latin typeface="BlinkMacSystemFont"/>
              </a:rPr>
              <a:t> </a:t>
            </a:r>
            <a:r>
              <a:rPr lang="tr-TR" sz="1400" dirty="0" err="1">
                <a:solidFill>
                  <a:srgbClr val="212121"/>
                </a:solidFill>
                <a:latin typeface="BlinkMacSystemFont"/>
              </a:rPr>
              <a:t>secretion</a:t>
            </a:r>
            <a:r>
              <a:rPr lang="tr-TR" sz="1400" dirty="0">
                <a:solidFill>
                  <a:srgbClr val="212121"/>
                </a:solidFill>
                <a:latin typeface="BlinkMacSystemFont"/>
              </a:rPr>
              <a:t>. </a:t>
            </a:r>
            <a:r>
              <a:rPr lang="tr-TR" sz="1400" dirty="0" err="1">
                <a:solidFill>
                  <a:srgbClr val="212121"/>
                </a:solidFill>
                <a:latin typeface="BlinkMacSystemFont"/>
              </a:rPr>
              <a:t>Furthermore</a:t>
            </a:r>
            <a:r>
              <a:rPr lang="tr-TR" sz="1400" dirty="0">
                <a:solidFill>
                  <a:srgbClr val="212121"/>
                </a:solidFill>
                <a:latin typeface="BlinkMacSystemFont"/>
              </a:rPr>
              <a:t>, </a:t>
            </a:r>
            <a:r>
              <a:rPr lang="tr-TR" sz="1400" dirty="0" err="1">
                <a:solidFill>
                  <a:srgbClr val="212121"/>
                </a:solidFill>
                <a:latin typeface="BlinkMacSystemFont"/>
              </a:rPr>
              <a:t>we</a:t>
            </a:r>
            <a:r>
              <a:rPr lang="tr-TR" sz="1400" dirty="0">
                <a:solidFill>
                  <a:srgbClr val="212121"/>
                </a:solidFill>
                <a:latin typeface="BlinkMacSystemFont"/>
              </a:rPr>
              <a:t> </a:t>
            </a:r>
            <a:r>
              <a:rPr lang="tr-TR" sz="1400" dirty="0" err="1">
                <a:solidFill>
                  <a:srgbClr val="212121"/>
                </a:solidFill>
                <a:latin typeface="BlinkMacSystemFont"/>
              </a:rPr>
              <a:t>show</a:t>
            </a:r>
            <a:r>
              <a:rPr lang="tr-TR" sz="1400" dirty="0">
                <a:solidFill>
                  <a:srgbClr val="212121"/>
                </a:solidFill>
                <a:latin typeface="BlinkMacSystemFont"/>
              </a:rPr>
              <a:t> </a:t>
            </a:r>
            <a:r>
              <a:rPr lang="tr-TR" sz="1400" dirty="0" err="1">
                <a:solidFill>
                  <a:srgbClr val="212121"/>
                </a:solidFill>
                <a:latin typeface="BlinkMacSystemFont"/>
              </a:rPr>
              <a:t>that</a:t>
            </a:r>
            <a:r>
              <a:rPr lang="tr-TR" sz="1400" dirty="0">
                <a:solidFill>
                  <a:srgbClr val="212121"/>
                </a:solidFill>
                <a:latin typeface="BlinkMacSystemFont"/>
              </a:rPr>
              <a:t> </a:t>
            </a:r>
            <a:r>
              <a:rPr lang="tr-TR" sz="1400" b="1" dirty="0" err="1">
                <a:solidFill>
                  <a:srgbClr val="212121"/>
                </a:solidFill>
                <a:latin typeface="BlinkMacSystemFont"/>
              </a:rPr>
              <a:t>functionally</a:t>
            </a:r>
            <a:r>
              <a:rPr lang="tr-TR" sz="1400" b="1" dirty="0">
                <a:solidFill>
                  <a:srgbClr val="212121"/>
                </a:solidFill>
                <a:latin typeface="BlinkMacSystemFont"/>
              </a:rPr>
              <a:t> </a:t>
            </a:r>
            <a:r>
              <a:rPr lang="tr-TR" sz="1400" b="1" dirty="0" err="1">
                <a:solidFill>
                  <a:srgbClr val="212121"/>
                </a:solidFill>
                <a:latin typeface="BlinkMacSystemFont"/>
              </a:rPr>
              <a:t>impaired</a:t>
            </a:r>
            <a:r>
              <a:rPr lang="tr-TR" sz="1400" b="1" dirty="0">
                <a:solidFill>
                  <a:srgbClr val="212121"/>
                </a:solidFill>
                <a:latin typeface="BlinkMacSystemFont"/>
              </a:rPr>
              <a:t> </a:t>
            </a:r>
            <a:r>
              <a:rPr lang="tr-TR" sz="1400" b="1" dirty="0" err="1">
                <a:solidFill>
                  <a:srgbClr val="212121"/>
                </a:solidFill>
                <a:latin typeface="BlinkMacSystemFont"/>
              </a:rPr>
              <a:t>hPSC-derived</a:t>
            </a:r>
            <a:r>
              <a:rPr lang="tr-TR" sz="1400" b="1" dirty="0">
                <a:solidFill>
                  <a:srgbClr val="212121"/>
                </a:solidFill>
                <a:latin typeface="BlinkMacSystemFont"/>
              </a:rPr>
              <a:t> </a:t>
            </a:r>
            <a:r>
              <a:rPr lang="tr-TR" sz="1400" b="1" dirty="0" err="1">
                <a:solidFill>
                  <a:srgbClr val="212121"/>
                </a:solidFill>
                <a:latin typeface="BlinkMacSystemFont"/>
              </a:rPr>
              <a:t>cholangiocytes</a:t>
            </a:r>
            <a:r>
              <a:rPr lang="tr-TR" sz="1400" b="1" dirty="0">
                <a:solidFill>
                  <a:srgbClr val="212121"/>
                </a:solidFill>
                <a:latin typeface="BlinkMacSystemFont"/>
              </a:rPr>
              <a:t> </a:t>
            </a:r>
            <a:r>
              <a:rPr lang="tr-TR" sz="1400" b="1" dirty="0" err="1">
                <a:solidFill>
                  <a:srgbClr val="212121"/>
                </a:solidFill>
                <a:latin typeface="BlinkMacSystemFont"/>
              </a:rPr>
              <a:t>from</a:t>
            </a:r>
            <a:r>
              <a:rPr lang="tr-TR" sz="1400" b="1" dirty="0">
                <a:solidFill>
                  <a:srgbClr val="212121"/>
                </a:solidFill>
                <a:latin typeface="BlinkMacSystemFont"/>
              </a:rPr>
              <a:t> </a:t>
            </a:r>
            <a:r>
              <a:rPr lang="tr-TR" sz="1400" b="1" dirty="0" err="1">
                <a:solidFill>
                  <a:srgbClr val="212121"/>
                </a:solidFill>
                <a:latin typeface="BlinkMacSystemFont"/>
              </a:rPr>
              <a:t>cystic</a:t>
            </a:r>
            <a:r>
              <a:rPr lang="tr-TR" sz="1400" b="1" dirty="0">
                <a:solidFill>
                  <a:srgbClr val="212121"/>
                </a:solidFill>
                <a:latin typeface="BlinkMacSystemFont"/>
              </a:rPr>
              <a:t> </a:t>
            </a:r>
            <a:r>
              <a:rPr lang="tr-TR" sz="1400" b="1" dirty="0" err="1">
                <a:solidFill>
                  <a:srgbClr val="212121"/>
                </a:solidFill>
                <a:latin typeface="BlinkMacSystemFont"/>
              </a:rPr>
              <a:t>fibrosis</a:t>
            </a:r>
            <a:r>
              <a:rPr lang="tr-TR" sz="1400" b="1" dirty="0">
                <a:solidFill>
                  <a:srgbClr val="212121"/>
                </a:solidFill>
                <a:latin typeface="BlinkMacSystemFont"/>
              </a:rPr>
              <a:t> </a:t>
            </a:r>
            <a:r>
              <a:rPr lang="tr-TR" sz="1400" b="1" dirty="0" err="1">
                <a:solidFill>
                  <a:srgbClr val="212121"/>
                </a:solidFill>
                <a:latin typeface="BlinkMacSystemFont"/>
              </a:rPr>
              <a:t>patients</a:t>
            </a:r>
            <a:r>
              <a:rPr lang="tr-TR" sz="1400" b="1" dirty="0">
                <a:solidFill>
                  <a:srgbClr val="212121"/>
                </a:solidFill>
                <a:latin typeface="BlinkMacSystemFont"/>
              </a:rPr>
              <a:t> </a:t>
            </a:r>
            <a:r>
              <a:rPr lang="tr-TR" sz="1400" b="1" dirty="0" err="1">
                <a:solidFill>
                  <a:srgbClr val="212121"/>
                </a:solidFill>
                <a:latin typeface="BlinkMacSystemFont"/>
              </a:rPr>
              <a:t>are</a:t>
            </a:r>
            <a:r>
              <a:rPr lang="tr-TR" sz="1400" b="1" dirty="0">
                <a:solidFill>
                  <a:srgbClr val="212121"/>
                </a:solidFill>
                <a:latin typeface="BlinkMacSystemFont"/>
              </a:rPr>
              <a:t> </a:t>
            </a:r>
            <a:r>
              <a:rPr lang="tr-TR" sz="1400" b="1" dirty="0" err="1">
                <a:solidFill>
                  <a:srgbClr val="212121"/>
                </a:solidFill>
                <a:latin typeface="BlinkMacSystemFont"/>
              </a:rPr>
              <a:t>rescued</a:t>
            </a:r>
            <a:r>
              <a:rPr lang="tr-TR" sz="1400" b="1" dirty="0">
                <a:solidFill>
                  <a:srgbClr val="212121"/>
                </a:solidFill>
                <a:latin typeface="BlinkMacSystemFont"/>
              </a:rPr>
              <a:t> </a:t>
            </a:r>
            <a:r>
              <a:rPr lang="tr-TR" sz="1400" b="1" dirty="0" err="1">
                <a:solidFill>
                  <a:srgbClr val="212121"/>
                </a:solidFill>
                <a:latin typeface="BlinkMacSystemFont"/>
              </a:rPr>
              <a:t>by</a:t>
            </a:r>
            <a:r>
              <a:rPr lang="tr-TR" sz="1400" b="1" dirty="0">
                <a:solidFill>
                  <a:srgbClr val="212121"/>
                </a:solidFill>
                <a:latin typeface="BlinkMacSystemFont"/>
              </a:rPr>
              <a:t> CFTR </a:t>
            </a:r>
            <a:r>
              <a:rPr lang="tr-TR" sz="1400" b="1" dirty="0" err="1">
                <a:solidFill>
                  <a:srgbClr val="212121"/>
                </a:solidFill>
                <a:latin typeface="BlinkMacSystemFont"/>
              </a:rPr>
              <a:t>correctors</a:t>
            </a:r>
            <a:r>
              <a:rPr lang="tr-TR" sz="1400" b="1" dirty="0">
                <a:solidFill>
                  <a:srgbClr val="212121"/>
                </a:solidFill>
                <a:latin typeface="BlinkMacSystemFont"/>
              </a:rPr>
              <a:t>. </a:t>
            </a:r>
            <a:endParaRPr lang="tr-TR" sz="1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kdörtgen 1"/>
          <p:cNvSpPr>
            <a:spLocks noChangeArrowheads="1"/>
          </p:cNvSpPr>
          <p:nvPr/>
        </p:nvSpPr>
        <p:spPr bwMode="auto">
          <a:xfrm>
            <a:off x="179512" y="1124744"/>
            <a:ext cx="94678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dirty="0" smtClean="0"/>
          </a:p>
          <a:p>
            <a:pPr eaLnBrk="1" hangingPunct="1"/>
            <a:r>
              <a:rPr lang="en-US" dirty="0" smtClean="0"/>
              <a:t>First</a:t>
            </a:r>
            <a:r>
              <a:rPr lang="en-US" dirty="0"/>
              <a:t>, the need of an extracellular matrix that drives the cells to aggregate into a 3D structure. So far, most of the </a:t>
            </a:r>
            <a:r>
              <a:rPr lang="en-US" dirty="0" err="1"/>
              <a:t>organoids</a:t>
            </a:r>
            <a:r>
              <a:rPr lang="en-US" dirty="0"/>
              <a:t> cultures, including liver ones, require for their 3D assembly, </a:t>
            </a:r>
            <a:r>
              <a:rPr lang="en-US" dirty="0" err="1"/>
              <a:t>Matrigel</a:t>
            </a:r>
            <a:r>
              <a:rPr lang="en-US" dirty="0"/>
              <a:t> or other animal derived type of matrices, whose composition is not defined and introduces undefined variables when adapting culture conditions. </a:t>
            </a:r>
          </a:p>
          <a:p>
            <a:pPr eaLnBrk="1" hangingPunct="1"/>
            <a:endParaRPr lang="tr-TR" dirty="0" smtClean="0"/>
          </a:p>
          <a:p>
            <a:pPr eaLnBrk="1" hangingPunct="1"/>
            <a:r>
              <a:rPr lang="en-US" dirty="0" smtClean="0"/>
              <a:t>A </a:t>
            </a:r>
            <a:r>
              <a:rPr lang="en-US" dirty="0"/>
              <a:t>second limitation is that liver </a:t>
            </a:r>
            <a:r>
              <a:rPr lang="en-US" dirty="0" err="1"/>
              <a:t>organoids</a:t>
            </a:r>
            <a:r>
              <a:rPr lang="en-US" dirty="0"/>
              <a:t> do not fully recapitulate multiple cell types present in the liver and their level of maturation. Although, the original study in which the methodology has been developed, shows the possibility of differentiating liver </a:t>
            </a:r>
            <a:r>
              <a:rPr lang="en-US" dirty="0" err="1"/>
              <a:t>organoid</a:t>
            </a:r>
            <a:r>
              <a:rPr lang="en-US" dirty="0"/>
              <a:t> toward an </a:t>
            </a:r>
            <a:r>
              <a:rPr lang="en-US" dirty="0" err="1"/>
              <a:t>hepatocytic</a:t>
            </a:r>
            <a:r>
              <a:rPr lang="en-US" dirty="0"/>
              <a:t> or a biliary cell fate </a:t>
            </a:r>
            <a:r>
              <a:rPr lang="en-US" dirty="0" smtClean="0"/>
              <a:t>, </a:t>
            </a:r>
            <a:r>
              <a:rPr lang="en-US" dirty="0"/>
              <a:t>no other studies have followed using this system for similar applications. </a:t>
            </a:r>
            <a:endParaRPr lang="tr-TR" dirty="0" smtClean="0"/>
          </a:p>
          <a:p>
            <a:pPr eaLnBrk="1" hangingPunct="1"/>
            <a:endParaRPr lang="en-US" dirty="0"/>
          </a:p>
          <a:p>
            <a:pPr eaLnBrk="1" hangingPunct="1"/>
            <a:r>
              <a:rPr lang="en-US" dirty="0" smtClean="0"/>
              <a:t>missing </a:t>
            </a:r>
            <a:r>
              <a:rPr lang="en-US" dirty="0"/>
              <a:t>is the generation of co-culture systems to study the cross-talk of the epithelial component of liver-derived </a:t>
            </a:r>
            <a:r>
              <a:rPr lang="en-US" dirty="0" err="1"/>
              <a:t>organoids</a:t>
            </a:r>
            <a:r>
              <a:rPr lang="en-US" dirty="0"/>
              <a:t> with other cell types of the liver (</a:t>
            </a:r>
            <a:r>
              <a:rPr lang="en-US" dirty="0" err="1"/>
              <a:t>i.e</a:t>
            </a:r>
            <a:r>
              <a:rPr lang="en-US" dirty="0"/>
              <a:t> </a:t>
            </a:r>
            <a:r>
              <a:rPr lang="en-US" dirty="0" err="1"/>
              <a:t>mesenchymal</a:t>
            </a:r>
            <a:r>
              <a:rPr lang="en-US" dirty="0"/>
              <a:t> cells, immune cells, endothelial cells). </a:t>
            </a:r>
            <a:r>
              <a:rPr lang="tr-TR" dirty="0" smtClean="0"/>
              <a:t>(</a:t>
            </a:r>
            <a:r>
              <a:rPr lang="en-US" dirty="0" smtClean="0"/>
              <a:t>the </a:t>
            </a:r>
            <a:r>
              <a:rPr lang="en-US" dirty="0"/>
              <a:t>intestinal field is more advance on this task</a:t>
            </a:r>
            <a:r>
              <a:rPr lang="en-US" dirty="0" smtClean="0"/>
              <a:t>.</a:t>
            </a:r>
            <a:r>
              <a:rPr lang="tr-TR" dirty="0" smtClean="0"/>
              <a:t>)</a:t>
            </a:r>
            <a:r>
              <a:rPr lang="en-US" dirty="0" smtClean="0"/>
              <a:t> </a:t>
            </a:r>
            <a:endParaRPr lang="tr-TR" dirty="0"/>
          </a:p>
        </p:txBody>
      </p:sp>
      <p:sp>
        <p:nvSpPr>
          <p:cNvPr id="2" name="Metin kutusu 1"/>
          <p:cNvSpPr txBox="1"/>
          <p:nvPr/>
        </p:nvSpPr>
        <p:spPr>
          <a:xfrm>
            <a:off x="827584" y="548680"/>
            <a:ext cx="3888432" cy="369332"/>
          </a:xfrm>
          <a:prstGeom prst="rect">
            <a:avLst/>
          </a:prstGeom>
          <a:noFill/>
        </p:spPr>
        <p:txBody>
          <a:bodyPr wrap="square" rtlCol="0">
            <a:spAutoFit/>
          </a:bodyPr>
          <a:lstStyle/>
          <a:p>
            <a:r>
              <a:rPr lang="tr-TR" i="1" dirty="0" err="1" smtClean="0"/>
              <a:t>Limitations</a:t>
            </a:r>
            <a:r>
              <a:rPr lang="tr-TR" i="1" dirty="0" smtClean="0"/>
              <a:t>: </a:t>
            </a:r>
            <a:endParaRPr lang="tr-TR"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1494" t="17101" r="36613" b="23401"/>
          <a:stretch/>
        </p:blipFill>
        <p:spPr>
          <a:xfrm>
            <a:off x="1547664" y="260648"/>
            <a:ext cx="5832648" cy="6120680"/>
          </a:xfrm>
          <a:prstGeom prst="rect">
            <a:avLst/>
          </a:prstGeom>
        </p:spPr>
      </p:pic>
    </p:spTree>
    <p:extLst>
      <p:ext uri="{BB962C8B-B14F-4D97-AF65-F5344CB8AC3E}">
        <p14:creationId xmlns:p14="http://schemas.microsoft.com/office/powerpoint/2010/main" val="193373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800" dirty="0" err="1" smtClean="0"/>
              <a:t>Non</a:t>
            </a:r>
            <a:r>
              <a:rPr lang="tr-TR" sz="1800" dirty="0" smtClean="0"/>
              <a:t>-</a:t>
            </a:r>
            <a:r>
              <a:rPr lang="tr-TR" sz="1800" dirty="0" err="1" smtClean="0"/>
              <a:t>human</a:t>
            </a:r>
            <a:r>
              <a:rPr lang="tr-TR" sz="1800" dirty="0" smtClean="0"/>
              <a:t> </a:t>
            </a:r>
            <a:r>
              <a:rPr lang="tr-TR" sz="1800" dirty="0" err="1" smtClean="0"/>
              <a:t>primate</a:t>
            </a:r>
            <a:r>
              <a:rPr lang="tr-TR" sz="1800" dirty="0" smtClean="0"/>
              <a:t> ES </a:t>
            </a:r>
            <a:r>
              <a:rPr lang="tr-TR" sz="1800" dirty="0" err="1" smtClean="0"/>
              <a:t>cell</a:t>
            </a:r>
            <a:r>
              <a:rPr lang="tr-TR" sz="1800" dirty="0" smtClean="0"/>
              <a:t> </a:t>
            </a:r>
            <a:r>
              <a:rPr lang="tr-TR" sz="1800" dirty="0" err="1" smtClean="0"/>
              <a:t>lines</a:t>
            </a:r>
            <a:r>
              <a:rPr lang="tr-TR" sz="1800" dirty="0" smtClean="0"/>
              <a:t> </a:t>
            </a:r>
            <a:r>
              <a:rPr lang="en-US" sz="1800" dirty="0" smtClean="0"/>
              <a:t>provide an accurate in vitro model for understanding</a:t>
            </a:r>
            <a:r>
              <a:rPr lang="tr-TR" sz="1800" dirty="0" smtClean="0"/>
              <a:t> </a:t>
            </a:r>
            <a:r>
              <a:rPr lang="tr-TR" sz="1800" dirty="0" err="1" smtClean="0"/>
              <a:t>the</a:t>
            </a:r>
            <a:r>
              <a:rPr lang="tr-TR" sz="1800" dirty="0" smtClean="0"/>
              <a:t> </a:t>
            </a:r>
            <a:r>
              <a:rPr lang="tr-TR" sz="1800" dirty="0" err="1" smtClean="0"/>
              <a:t>differentiation</a:t>
            </a:r>
            <a:r>
              <a:rPr lang="tr-TR" sz="1800" dirty="0" smtClean="0"/>
              <a:t> of </a:t>
            </a:r>
            <a:r>
              <a:rPr lang="tr-TR" sz="1800" dirty="0" err="1" smtClean="0"/>
              <a:t>human</a:t>
            </a:r>
            <a:r>
              <a:rPr lang="tr-TR" sz="1800" dirty="0" smtClean="0"/>
              <a:t> </a:t>
            </a:r>
            <a:r>
              <a:rPr lang="tr-TR" sz="1800" dirty="0" err="1" smtClean="0"/>
              <a:t>tissues</a:t>
            </a:r>
            <a:r>
              <a:rPr lang="tr-TR" sz="1800" dirty="0" smtClean="0"/>
              <a:t>.</a:t>
            </a:r>
          </a:p>
          <a:p>
            <a:endParaRPr lang="tr-TR" sz="1800" dirty="0" smtClean="0"/>
          </a:p>
          <a:p>
            <a:r>
              <a:rPr lang="tr-TR" sz="1800" dirty="0" err="1" smtClean="0"/>
              <a:t>The</a:t>
            </a:r>
            <a:r>
              <a:rPr lang="tr-TR" sz="1800" dirty="0" smtClean="0"/>
              <a:t> </a:t>
            </a:r>
            <a:r>
              <a:rPr lang="tr-TR" sz="1800" dirty="0" err="1" smtClean="0"/>
              <a:t>reprogramming</a:t>
            </a:r>
            <a:r>
              <a:rPr lang="tr-TR" sz="1800" dirty="0" smtClean="0"/>
              <a:t> of </a:t>
            </a:r>
            <a:r>
              <a:rPr lang="tr-TR" sz="1800" dirty="0" err="1" smtClean="0"/>
              <a:t>fibroblasts</a:t>
            </a:r>
            <a:r>
              <a:rPr lang="tr-TR" sz="1800" dirty="0" smtClean="0"/>
              <a:t> </a:t>
            </a:r>
            <a:r>
              <a:rPr lang="tr-TR" sz="1800" dirty="0" err="1" smtClean="0"/>
              <a:t>to</a:t>
            </a:r>
            <a:r>
              <a:rPr lang="tr-TR" sz="1800" dirty="0" smtClean="0"/>
              <a:t> an ESC-</a:t>
            </a:r>
            <a:r>
              <a:rPr lang="tr-TR" sz="1800" dirty="0" err="1" smtClean="0"/>
              <a:t>like</a:t>
            </a:r>
            <a:r>
              <a:rPr lang="tr-TR" sz="1800" dirty="0" smtClean="0"/>
              <a:t> </a:t>
            </a:r>
            <a:r>
              <a:rPr lang="tr-TR" sz="1800" dirty="0" err="1" smtClean="0"/>
              <a:t>cells</a:t>
            </a:r>
            <a:r>
              <a:rPr lang="tr-TR" sz="1800" dirty="0" smtClean="0"/>
              <a:t> ,</a:t>
            </a:r>
            <a:r>
              <a:rPr lang="tr-TR" sz="1800" dirty="0" err="1" smtClean="0"/>
              <a:t>pioneered</a:t>
            </a:r>
            <a:r>
              <a:rPr lang="tr-TR" sz="1800" dirty="0" smtClean="0"/>
              <a:t> </a:t>
            </a:r>
            <a:r>
              <a:rPr lang="tr-TR" sz="1800" dirty="0" err="1" smtClean="0"/>
              <a:t>by</a:t>
            </a:r>
            <a:r>
              <a:rPr lang="tr-TR" sz="1800" dirty="0" smtClean="0"/>
              <a:t> </a:t>
            </a:r>
            <a:r>
              <a:rPr lang="tr-TR" sz="1800" dirty="0" err="1" smtClean="0"/>
              <a:t>Takahashi</a:t>
            </a:r>
            <a:r>
              <a:rPr lang="tr-TR" sz="1800" dirty="0" smtClean="0"/>
              <a:t> </a:t>
            </a:r>
            <a:r>
              <a:rPr lang="tr-TR" sz="1800" dirty="0" err="1" smtClean="0"/>
              <a:t>and</a:t>
            </a:r>
            <a:r>
              <a:rPr lang="tr-TR" sz="1800" dirty="0" smtClean="0"/>
              <a:t> </a:t>
            </a:r>
            <a:r>
              <a:rPr lang="tr-TR" sz="1800" dirty="0" err="1" smtClean="0"/>
              <a:t>Yamanaka</a:t>
            </a:r>
            <a:r>
              <a:rPr lang="tr-TR" sz="1800" dirty="0" smtClean="0"/>
              <a:t>, has </a:t>
            </a:r>
            <a:r>
              <a:rPr lang="tr-TR" sz="1800" dirty="0" err="1" smtClean="0"/>
              <a:t>advanced</a:t>
            </a:r>
            <a:r>
              <a:rPr lang="tr-TR" sz="1800" dirty="0" smtClean="0"/>
              <a:t> </a:t>
            </a:r>
            <a:r>
              <a:rPr lang="tr-TR" sz="1800" dirty="0" err="1" smtClean="0"/>
              <a:t>stem</a:t>
            </a:r>
            <a:r>
              <a:rPr lang="tr-TR" sz="1800" dirty="0" smtClean="0"/>
              <a:t> </a:t>
            </a:r>
            <a:r>
              <a:rPr lang="tr-TR" sz="1800" dirty="0" err="1" smtClean="0"/>
              <a:t>cell</a:t>
            </a:r>
            <a:r>
              <a:rPr lang="tr-TR" sz="1800" dirty="0" smtClean="0"/>
              <a:t> </a:t>
            </a:r>
            <a:r>
              <a:rPr lang="tr-TR" sz="1800" dirty="0" err="1" smtClean="0"/>
              <a:t>research</a:t>
            </a:r>
            <a:r>
              <a:rPr lang="tr-TR" sz="1800" dirty="0" smtClean="0"/>
              <a:t> </a:t>
            </a:r>
            <a:r>
              <a:rPr lang="tr-TR" sz="1800" dirty="0" err="1" smtClean="0"/>
              <a:t>by</a:t>
            </a:r>
            <a:r>
              <a:rPr lang="tr-TR" sz="1800" dirty="0" smtClean="0"/>
              <a:t> </a:t>
            </a:r>
            <a:r>
              <a:rPr lang="tr-TR" sz="1800" dirty="0" err="1" smtClean="0"/>
              <a:t>circumventing</a:t>
            </a:r>
            <a:r>
              <a:rPr lang="tr-TR" sz="1800" dirty="0" smtClean="0"/>
              <a:t> </a:t>
            </a:r>
            <a:r>
              <a:rPr lang="tr-TR" sz="1800" dirty="0" err="1" smtClean="0"/>
              <a:t>these</a:t>
            </a:r>
            <a:r>
              <a:rPr lang="tr-TR" sz="1800" dirty="0" smtClean="0"/>
              <a:t> </a:t>
            </a:r>
            <a:r>
              <a:rPr lang="tr-TR" sz="1800" dirty="0" err="1" smtClean="0"/>
              <a:t>obstacles</a:t>
            </a:r>
            <a:r>
              <a:rPr lang="tr-TR" sz="1800" dirty="0" smtClean="0"/>
              <a:t>.  </a:t>
            </a:r>
          </a:p>
          <a:p>
            <a:endParaRPr lang="tr-TR" sz="1800" dirty="0" smtClean="0"/>
          </a:p>
          <a:p>
            <a:pPr>
              <a:buNone/>
            </a:pPr>
            <a:r>
              <a:rPr lang="tr-TR" sz="1800" i="1" dirty="0" err="1" smtClean="0"/>
              <a:t>Aim</a:t>
            </a:r>
            <a:r>
              <a:rPr lang="tr-TR" sz="1800" i="1" dirty="0" smtClean="0"/>
              <a:t> :</a:t>
            </a:r>
          </a:p>
          <a:p>
            <a:pPr>
              <a:buFont typeface="Wingdings" pitchFamily="2" charset="2"/>
              <a:buChar char="ü"/>
            </a:pPr>
            <a:r>
              <a:rPr lang="tr-TR" sz="1800" i="1" dirty="0" err="1" smtClean="0"/>
              <a:t>Reprogramming</a:t>
            </a:r>
            <a:r>
              <a:rPr lang="tr-TR" sz="1800" i="1" dirty="0" smtClean="0"/>
              <a:t> </a:t>
            </a:r>
            <a:r>
              <a:rPr lang="tr-TR" sz="1800" i="1" dirty="0" err="1" smtClean="0"/>
              <a:t>human</a:t>
            </a:r>
            <a:r>
              <a:rPr lang="tr-TR" sz="1800" i="1" dirty="0" smtClean="0"/>
              <a:t> </a:t>
            </a:r>
            <a:r>
              <a:rPr lang="en-US" sz="1800" i="1" dirty="0" smtClean="0"/>
              <a:t>somatic cells does not require genomic integration or the continued presence of exogenous</a:t>
            </a:r>
            <a:r>
              <a:rPr lang="tr-TR" sz="1800" i="1" dirty="0" smtClean="0"/>
              <a:t> </a:t>
            </a:r>
            <a:r>
              <a:rPr lang="en-US" sz="1800" i="1" dirty="0" smtClean="0"/>
              <a:t>reprogramming factors</a:t>
            </a:r>
            <a:endParaRPr lang="tr-TR" sz="1800" i="1" dirty="0" smtClean="0"/>
          </a:p>
          <a:p>
            <a:pPr>
              <a:buFont typeface="Wingdings" pitchFamily="2" charset="2"/>
              <a:buChar char="ü"/>
            </a:pPr>
            <a:endParaRPr lang="tr-TR" sz="1800" i="1" dirty="0" smtClean="0"/>
          </a:p>
          <a:p>
            <a:pPr>
              <a:buFont typeface="Wingdings" pitchFamily="2" charset="2"/>
              <a:buChar char="ü"/>
            </a:pPr>
            <a:r>
              <a:rPr lang="en-US" sz="1800" i="1" dirty="0" smtClean="0"/>
              <a:t> </a:t>
            </a:r>
            <a:r>
              <a:rPr lang="tr-TR" sz="1800" i="1" dirty="0" err="1" smtClean="0"/>
              <a:t>Generating</a:t>
            </a:r>
            <a:r>
              <a:rPr lang="tr-TR" sz="1800" i="1" dirty="0" smtClean="0"/>
              <a:t> h</a:t>
            </a:r>
            <a:r>
              <a:rPr lang="en-US" sz="1800" i="1" dirty="0" err="1" smtClean="0"/>
              <a:t>uman</a:t>
            </a:r>
            <a:r>
              <a:rPr lang="en-US" sz="1800" i="1" dirty="0" smtClean="0"/>
              <a:t> </a:t>
            </a:r>
            <a:r>
              <a:rPr lang="en-US" sz="1800" i="1" dirty="0" err="1" smtClean="0"/>
              <a:t>iPS</a:t>
            </a:r>
            <a:r>
              <a:rPr lang="en-US" sz="1800" i="1" dirty="0" smtClean="0"/>
              <a:t> cells completely free</a:t>
            </a:r>
            <a:r>
              <a:rPr lang="tr-TR" sz="1800" i="1" dirty="0" smtClean="0"/>
              <a:t> </a:t>
            </a:r>
            <a:r>
              <a:rPr lang="en-US" sz="1800" i="1" dirty="0" smtClean="0"/>
              <a:t>of vector and </a:t>
            </a:r>
            <a:r>
              <a:rPr lang="en-US" sz="1800" i="1" dirty="0" err="1" smtClean="0"/>
              <a:t>transgene</a:t>
            </a:r>
            <a:r>
              <a:rPr lang="en-US" sz="1800" i="1" dirty="0" smtClean="0"/>
              <a:t> sequences can</a:t>
            </a:r>
            <a:r>
              <a:rPr lang="tr-TR" sz="1800" i="1" dirty="0" smtClean="0"/>
              <a:t> </a:t>
            </a:r>
            <a:r>
              <a:rPr lang="en-US" sz="1800" i="1" dirty="0" smtClean="0"/>
              <a:t>be derived from fibroblasts</a:t>
            </a:r>
            <a:endParaRPr lang="tr-TR" sz="1800" i="1" dirty="0" smtClean="0"/>
          </a:p>
          <a:p>
            <a:endParaRPr lang="tr-TR" sz="1800" dirty="0" smtClean="0"/>
          </a:p>
          <a:p>
            <a:endParaRPr lang="tr-TR" sz="1800" dirty="0"/>
          </a:p>
        </p:txBody>
      </p:sp>
      <p:sp>
        <p:nvSpPr>
          <p:cNvPr id="4" name="3 Dikdörtgen"/>
          <p:cNvSpPr/>
          <p:nvPr/>
        </p:nvSpPr>
        <p:spPr>
          <a:xfrm>
            <a:off x="304800" y="3124200"/>
            <a:ext cx="8382000" cy="2286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1758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2675" t="19900" r="36613" b="24801"/>
          <a:stretch/>
        </p:blipFill>
        <p:spPr>
          <a:xfrm>
            <a:off x="1259632" y="24780"/>
            <a:ext cx="6549994" cy="6633968"/>
          </a:xfrm>
          <a:prstGeom prst="rect">
            <a:avLst/>
          </a:prstGeom>
        </p:spPr>
      </p:pic>
    </p:spTree>
    <p:extLst>
      <p:ext uri="{BB962C8B-B14F-4D97-AF65-F5344CB8AC3E}">
        <p14:creationId xmlns:p14="http://schemas.microsoft.com/office/powerpoint/2010/main" val="1342777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2675" t="19201" r="35432" b="26899"/>
          <a:stretch/>
        </p:blipFill>
        <p:spPr>
          <a:xfrm>
            <a:off x="1352965" y="0"/>
            <a:ext cx="7015820" cy="6669360"/>
          </a:xfrm>
          <a:prstGeom prst="rect">
            <a:avLst/>
          </a:prstGeom>
        </p:spPr>
      </p:pic>
    </p:spTree>
    <p:extLst>
      <p:ext uri="{BB962C8B-B14F-4D97-AF65-F5344CB8AC3E}">
        <p14:creationId xmlns:p14="http://schemas.microsoft.com/office/powerpoint/2010/main" val="2006594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9919" t="26200" r="31494" b="13600"/>
          <a:stretch/>
        </p:blipFill>
        <p:spPr>
          <a:xfrm>
            <a:off x="899592" y="0"/>
            <a:ext cx="7056784" cy="6192688"/>
          </a:xfrm>
          <a:prstGeom prst="rect">
            <a:avLst/>
          </a:prstGeom>
        </p:spPr>
      </p:pic>
    </p:spTree>
    <p:extLst>
      <p:ext uri="{BB962C8B-B14F-4D97-AF65-F5344CB8AC3E}">
        <p14:creationId xmlns:p14="http://schemas.microsoft.com/office/powerpoint/2010/main" val="4086434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1100" t="33201" r="33069" b="10101"/>
          <a:stretch/>
        </p:blipFill>
        <p:spPr>
          <a:xfrm>
            <a:off x="827584" y="476672"/>
            <a:ext cx="6552728" cy="5832648"/>
          </a:xfrm>
          <a:prstGeom prst="rect">
            <a:avLst/>
          </a:prstGeom>
        </p:spPr>
      </p:pic>
    </p:spTree>
    <p:extLst>
      <p:ext uri="{BB962C8B-B14F-4D97-AF65-F5344CB8AC3E}">
        <p14:creationId xmlns:p14="http://schemas.microsoft.com/office/powerpoint/2010/main" val="52530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9682" t="17800" r="20469" b="8701"/>
          <a:stretch/>
        </p:blipFill>
        <p:spPr>
          <a:xfrm>
            <a:off x="179512" y="25896"/>
            <a:ext cx="8568952" cy="5919342"/>
          </a:xfrm>
          <a:prstGeom prst="rect">
            <a:avLst/>
          </a:prstGeom>
        </p:spPr>
      </p:pic>
    </p:spTree>
    <p:extLst>
      <p:ext uri="{BB962C8B-B14F-4D97-AF65-F5344CB8AC3E}">
        <p14:creationId xmlns:p14="http://schemas.microsoft.com/office/powerpoint/2010/main" val="381621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6375" t="17100" r="29919" b="13601"/>
          <a:stretch/>
        </p:blipFill>
        <p:spPr>
          <a:xfrm>
            <a:off x="611560" y="0"/>
            <a:ext cx="7560840" cy="6743452"/>
          </a:xfrm>
          <a:prstGeom prst="rect">
            <a:avLst/>
          </a:prstGeom>
        </p:spPr>
      </p:pic>
    </p:spTree>
    <p:extLst>
      <p:ext uri="{BB962C8B-B14F-4D97-AF65-F5344CB8AC3E}">
        <p14:creationId xmlns:p14="http://schemas.microsoft.com/office/powerpoint/2010/main" val="3254442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27163" t="20601" r="33069" b="26900"/>
          <a:stretch/>
        </p:blipFill>
        <p:spPr>
          <a:xfrm>
            <a:off x="179511" y="188640"/>
            <a:ext cx="4557627" cy="3384376"/>
          </a:xfrm>
          <a:prstGeom prst="rect">
            <a:avLst/>
          </a:prstGeom>
        </p:spPr>
      </p:pic>
      <p:pic>
        <p:nvPicPr>
          <p:cNvPr id="4" name="Resim 3"/>
          <p:cNvPicPr>
            <a:picLocks noChangeAspect="1"/>
          </p:cNvPicPr>
          <p:nvPr/>
        </p:nvPicPr>
        <p:blipFill rotWithShape="1">
          <a:blip r:embed="rId3"/>
          <a:srcRect l="32675" t="57000" r="33069" b="17535"/>
          <a:stretch/>
        </p:blipFill>
        <p:spPr>
          <a:xfrm>
            <a:off x="179511" y="4005064"/>
            <a:ext cx="5127376" cy="2144085"/>
          </a:xfrm>
          <a:prstGeom prst="rect">
            <a:avLst/>
          </a:prstGeom>
        </p:spPr>
      </p:pic>
      <p:pic>
        <p:nvPicPr>
          <p:cNvPr id="2" name="Resim 1"/>
          <p:cNvPicPr>
            <a:picLocks noChangeAspect="1"/>
          </p:cNvPicPr>
          <p:nvPr/>
        </p:nvPicPr>
        <p:blipFill rotWithShape="1">
          <a:blip r:embed="rId4"/>
          <a:srcRect l="29919" t="20601" r="31100" b="10801"/>
          <a:stretch/>
        </p:blipFill>
        <p:spPr>
          <a:xfrm>
            <a:off x="4497962" y="0"/>
            <a:ext cx="4655538" cy="4608512"/>
          </a:xfrm>
          <a:prstGeom prst="rect">
            <a:avLst/>
          </a:prstGeom>
        </p:spPr>
      </p:pic>
    </p:spTree>
    <p:extLst>
      <p:ext uri="{BB962C8B-B14F-4D97-AF65-F5344CB8AC3E}">
        <p14:creationId xmlns:p14="http://schemas.microsoft.com/office/powerpoint/2010/main" val="1074434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1494" t="28300" r="31494" b="13601"/>
          <a:stretch/>
        </p:blipFill>
        <p:spPr>
          <a:xfrm>
            <a:off x="971600" y="188640"/>
            <a:ext cx="6768752" cy="5976664"/>
          </a:xfrm>
          <a:prstGeom prst="rect">
            <a:avLst/>
          </a:prstGeom>
        </p:spPr>
      </p:pic>
    </p:spTree>
    <p:extLst>
      <p:ext uri="{BB962C8B-B14F-4D97-AF65-F5344CB8AC3E}">
        <p14:creationId xmlns:p14="http://schemas.microsoft.com/office/powerpoint/2010/main" val="888118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2281" t="19201" r="39762" b="15700"/>
          <a:stretch/>
        </p:blipFill>
        <p:spPr>
          <a:xfrm>
            <a:off x="1619672" y="0"/>
            <a:ext cx="5112568" cy="6696744"/>
          </a:xfrm>
          <a:prstGeom prst="rect">
            <a:avLst/>
          </a:prstGeom>
        </p:spPr>
      </p:pic>
    </p:spTree>
    <p:extLst>
      <p:ext uri="{BB962C8B-B14F-4D97-AF65-F5344CB8AC3E}">
        <p14:creationId xmlns:p14="http://schemas.microsoft.com/office/powerpoint/2010/main" val="2393392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26375" t="20601" r="29525" b="18500"/>
          <a:stretch/>
        </p:blipFill>
        <p:spPr>
          <a:xfrm>
            <a:off x="251520" y="404664"/>
            <a:ext cx="8064896" cy="6264696"/>
          </a:xfrm>
          <a:prstGeom prst="rect">
            <a:avLst/>
          </a:prstGeom>
        </p:spPr>
      </p:pic>
    </p:spTree>
    <p:extLst>
      <p:ext uri="{BB962C8B-B14F-4D97-AF65-F5344CB8AC3E}">
        <p14:creationId xmlns:p14="http://schemas.microsoft.com/office/powerpoint/2010/main" val="575498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fontAlgn="auto">
              <a:spcAft>
                <a:spcPts val="0"/>
              </a:spcAft>
              <a:defRPr/>
            </a:pPr>
            <a:r>
              <a:rPr lang="en-US" sz="3600" b="1" smtClean="0"/>
              <a:t>Human induced pluripotent stem cells</a:t>
            </a:r>
            <a:r>
              <a:rPr lang="en-US" b="1" smtClean="0"/>
              <a:t/>
            </a:r>
            <a:br>
              <a:rPr lang="en-US" b="1" smtClean="0"/>
            </a:br>
            <a:endParaRPr lang="en-US" smtClean="0"/>
          </a:p>
        </p:txBody>
      </p:sp>
      <p:sp>
        <p:nvSpPr>
          <p:cNvPr id="23555" name="Content Placeholder 2"/>
          <p:cNvSpPr>
            <a:spLocks noGrp="1"/>
          </p:cNvSpPr>
          <p:nvPr>
            <p:ph sz="quarter" idx="1"/>
          </p:nvPr>
        </p:nvSpPr>
        <p:spPr bwMode="auto">
          <a:xfrm>
            <a:off x="428625" y="1000125"/>
            <a:ext cx="8229600" cy="1971675"/>
          </a:xfrm>
        </p:spPr>
        <p:txBody>
          <a:bodyPr wrap="square" lIns="91440" tIns="45720" rIns="91440" bIns="45720" numCol="1" anchor="t" anchorCtr="0" compatLnSpc="1">
            <a:prstTxWarp prst="textNoShape">
              <a:avLst/>
            </a:prstTxWarp>
          </a:bodyPr>
          <a:lstStyle/>
          <a:p>
            <a:r>
              <a:rPr lang="en-US" sz="2000" smtClean="0"/>
              <a:t>In November 2007, a milestone was achieved</a:t>
            </a:r>
            <a:r>
              <a:rPr lang="tr-TR" sz="2000" baseline="30000" smtClean="0"/>
              <a:t> </a:t>
            </a:r>
            <a:r>
              <a:rPr lang="en-US" sz="2000" smtClean="0"/>
              <a:t>by creating iPS from adult human cells; </a:t>
            </a:r>
            <a:endParaRPr lang="tr-TR" sz="2000" smtClean="0"/>
          </a:p>
          <a:p>
            <a:pPr lvl="1"/>
            <a:r>
              <a:rPr lang="en-US" sz="2000" smtClean="0"/>
              <a:t> James Thomson</a:t>
            </a:r>
            <a:r>
              <a:rPr lang="tr-TR" sz="2000" smtClean="0"/>
              <a:t>: </a:t>
            </a:r>
            <a:r>
              <a:rPr lang="en-US" sz="2000" smtClean="0"/>
              <a:t>OCT4, SOX2, NANOG, and a different gene LIN28 using a lentiviral</a:t>
            </a:r>
            <a:r>
              <a:rPr lang="tr-TR" sz="2000" smtClean="0"/>
              <a:t> </a:t>
            </a:r>
            <a:r>
              <a:rPr lang="en-US" sz="2000" smtClean="0"/>
              <a:t>system</a:t>
            </a:r>
            <a:endParaRPr lang="tr-TR" sz="2000" smtClean="0"/>
          </a:p>
          <a:p>
            <a:pPr lvl="1"/>
            <a:r>
              <a:rPr lang="en-US" sz="2000" smtClean="0"/>
              <a:t>Shinya Yamanaka</a:t>
            </a:r>
            <a:r>
              <a:rPr lang="tr-TR" sz="2000" smtClean="0"/>
              <a:t>: </a:t>
            </a:r>
            <a:r>
              <a:rPr lang="en-US" sz="2000" smtClean="0"/>
              <a:t>Oct3/4, Sox2, Klf4, and c-Myc with a retroviral</a:t>
            </a:r>
            <a:r>
              <a:rPr lang="tr-TR" sz="2000" smtClean="0"/>
              <a:t> </a:t>
            </a:r>
            <a:r>
              <a:rPr lang="en-US" sz="2000" smtClean="0"/>
              <a:t>system. </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3313"/>
            <a:ext cx="43624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3571875"/>
            <a:ext cx="5011737"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39952" cy="178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5652" y="2060848"/>
            <a:ext cx="7848600" cy="3170099"/>
          </a:xfrm>
          <a:prstGeom prst="rect">
            <a:avLst/>
          </a:prstGeom>
          <a:noFill/>
        </p:spPr>
        <p:txBody>
          <a:bodyPr>
            <a:spAutoFit/>
          </a:bodyPr>
          <a:lstStyle/>
          <a:p>
            <a:pPr marL="342900" indent="-342900" eaLnBrk="1" hangingPunct="1">
              <a:buFont typeface="Wingdings" panose="05000000000000000000" pitchFamily="2" charset="2"/>
              <a:buChar char="q"/>
              <a:defRPr/>
            </a:pPr>
            <a:r>
              <a:rPr lang="en-US" sz="2000" dirty="0">
                <a:solidFill>
                  <a:schemeClr val="tx2">
                    <a:lumMod val="50000"/>
                  </a:schemeClr>
                </a:solidFill>
                <a:latin typeface="+mj-lt"/>
              </a:rPr>
              <a:t> </a:t>
            </a:r>
            <a:r>
              <a:rPr lang="en-US" dirty="0">
                <a:solidFill>
                  <a:schemeClr val="tx2">
                    <a:lumMod val="50000"/>
                  </a:schemeClr>
                </a:solidFill>
                <a:latin typeface="Arial Narrow" panose="020B0606020202030204" pitchFamily="34" charset="0"/>
              </a:rPr>
              <a:t>Showed that </a:t>
            </a:r>
            <a:r>
              <a:rPr lang="en-US" dirty="0" err="1">
                <a:solidFill>
                  <a:schemeClr val="tx2">
                    <a:lumMod val="50000"/>
                  </a:schemeClr>
                </a:solidFill>
                <a:latin typeface="Arial Narrow" panose="020B0606020202030204" pitchFamily="34" charset="0"/>
              </a:rPr>
              <a:t>iPS</a:t>
            </a:r>
            <a:r>
              <a:rPr lang="en-US" dirty="0">
                <a:solidFill>
                  <a:schemeClr val="tx2">
                    <a:lumMod val="50000"/>
                  </a:schemeClr>
                </a:solidFill>
                <a:latin typeface="Arial Narrow" panose="020B0606020202030204" pitchFamily="34" charset="0"/>
              </a:rPr>
              <a:t> cells can be generated from mouse fibroblasts by retrovirus-mediated introduction of four transcription factors</a:t>
            </a:r>
            <a:r>
              <a:rPr lang="en-US" dirty="0" smtClean="0">
                <a:solidFill>
                  <a:schemeClr val="tx2">
                    <a:lumMod val="50000"/>
                  </a:schemeClr>
                </a:solidFill>
                <a:latin typeface="Arial Narrow" panose="020B0606020202030204" pitchFamily="34" charset="0"/>
              </a:rPr>
              <a:t>.</a:t>
            </a:r>
            <a:endParaRPr lang="tr-TR" dirty="0" smtClean="0">
              <a:solidFill>
                <a:schemeClr val="tx2">
                  <a:lumMod val="50000"/>
                </a:schemeClr>
              </a:solidFill>
              <a:latin typeface="Arial Narrow" panose="020B0606020202030204" pitchFamily="34" charset="0"/>
            </a:endParaRPr>
          </a:p>
          <a:p>
            <a:pPr marL="285750" indent="-285750">
              <a:buFont typeface="Wingdings" panose="05000000000000000000" pitchFamily="2" charset="2"/>
              <a:buChar char="q"/>
            </a:pPr>
            <a:r>
              <a:rPr lang="tr-TR" dirty="0" err="1">
                <a:latin typeface="Arial Narrow" panose="020B0606020202030204" pitchFamily="34" charset="0"/>
              </a:rPr>
              <a:t>They</a:t>
            </a:r>
            <a:r>
              <a:rPr lang="tr-TR" dirty="0">
                <a:latin typeface="Arial Narrow" panose="020B0606020202030204" pitchFamily="34" charset="0"/>
              </a:rPr>
              <a:t> </a:t>
            </a:r>
            <a:r>
              <a:rPr lang="tr-TR" dirty="0" err="1">
                <a:latin typeface="Arial Narrow" panose="020B0606020202030204" pitchFamily="34" charset="0"/>
              </a:rPr>
              <a:t>have</a:t>
            </a:r>
            <a:r>
              <a:rPr lang="tr-TR" dirty="0">
                <a:latin typeface="Arial Narrow" panose="020B0606020202030204" pitchFamily="34" charset="0"/>
              </a:rPr>
              <a:t> </a:t>
            </a:r>
            <a:r>
              <a:rPr lang="tr-TR" dirty="0" err="1">
                <a:latin typeface="Arial Narrow" panose="020B0606020202030204" pitchFamily="34" charset="0"/>
              </a:rPr>
              <a:t>introduced</a:t>
            </a:r>
            <a:r>
              <a:rPr lang="tr-TR" dirty="0">
                <a:latin typeface="Arial Narrow" panose="020B0606020202030204" pitchFamily="34" charset="0"/>
              </a:rPr>
              <a:t> </a:t>
            </a:r>
            <a:r>
              <a:rPr lang="tr-TR" dirty="0" err="1">
                <a:latin typeface="Arial Narrow" panose="020B0606020202030204" pitchFamily="34" charset="0"/>
              </a:rPr>
              <a:t>each</a:t>
            </a:r>
            <a:r>
              <a:rPr lang="tr-TR" dirty="0">
                <a:latin typeface="Arial Narrow" panose="020B0606020202030204" pitchFamily="34" charset="0"/>
              </a:rPr>
              <a:t> of 24 </a:t>
            </a:r>
            <a:r>
              <a:rPr lang="tr-TR" dirty="0" err="1">
                <a:latin typeface="Arial Narrow" panose="020B0606020202030204" pitchFamily="34" charset="0"/>
              </a:rPr>
              <a:t>candidate</a:t>
            </a:r>
            <a:r>
              <a:rPr lang="tr-TR" dirty="0">
                <a:latin typeface="Arial Narrow" panose="020B0606020202030204" pitchFamily="34" charset="0"/>
              </a:rPr>
              <a:t> </a:t>
            </a:r>
            <a:r>
              <a:rPr lang="tr-TR" dirty="0" err="1">
                <a:latin typeface="Arial Narrow" panose="020B0606020202030204" pitchFamily="34" charset="0"/>
              </a:rPr>
              <a:t>genes</a:t>
            </a:r>
            <a:r>
              <a:rPr lang="tr-TR" dirty="0">
                <a:latin typeface="Arial Narrow" panose="020B0606020202030204" pitchFamily="34" charset="0"/>
              </a:rPr>
              <a:t> </a:t>
            </a:r>
            <a:r>
              <a:rPr lang="tr-TR" dirty="0" err="1">
                <a:latin typeface="Arial Narrow" panose="020B0606020202030204" pitchFamily="34" charset="0"/>
              </a:rPr>
              <a:t>that</a:t>
            </a:r>
            <a:r>
              <a:rPr lang="tr-TR" dirty="0">
                <a:latin typeface="Arial Narrow" panose="020B0606020202030204" pitchFamily="34" charset="0"/>
              </a:rPr>
              <a:t> </a:t>
            </a:r>
            <a:r>
              <a:rPr lang="tr-TR" dirty="0" err="1">
                <a:latin typeface="Arial Narrow" panose="020B0606020202030204" pitchFamily="34" charset="0"/>
              </a:rPr>
              <a:t>induce</a:t>
            </a:r>
            <a:r>
              <a:rPr lang="tr-TR" dirty="0">
                <a:latin typeface="Arial Narrow" panose="020B0606020202030204" pitchFamily="34" charset="0"/>
              </a:rPr>
              <a:t> </a:t>
            </a:r>
            <a:r>
              <a:rPr lang="tr-TR" dirty="0" err="1">
                <a:latin typeface="Arial Narrow" panose="020B0606020202030204" pitchFamily="34" charset="0"/>
              </a:rPr>
              <a:t>pluripotency</a:t>
            </a:r>
            <a:r>
              <a:rPr lang="tr-TR" dirty="0">
                <a:latin typeface="Arial Narrow" panose="020B0606020202030204" pitchFamily="34" charset="0"/>
              </a:rPr>
              <a:t> in </a:t>
            </a:r>
            <a:r>
              <a:rPr lang="tr-TR" dirty="0" err="1">
                <a:latin typeface="Arial Narrow" panose="020B0606020202030204" pitchFamily="34" charset="0"/>
              </a:rPr>
              <a:t>somatic</a:t>
            </a:r>
            <a:r>
              <a:rPr lang="tr-TR" dirty="0">
                <a:latin typeface="Arial Narrow" panose="020B0606020202030204" pitchFamily="34" charset="0"/>
              </a:rPr>
              <a:t> </a:t>
            </a:r>
            <a:r>
              <a:rPr lang="tr-TR" dirty="0" err="1">
                <a:latin typeface="Arial Narrow" panose="020B0606020202030204" pitchFamily="34" charset="0"/>
              </a:rPr>
              <a:t>cells</a:t>
            </a:r>
            <a:r>
              <a:rPr lang="tr-TR" dirty="0">
                <a:latin typeface="Arial Narrow" panose="020B0606020202030204" pitchFamily="34" charset="0"/>
              </a:rPr>
              <a:t>  </a:t>
            </a:r>
            <a:r>
              <a:rPr lang="tr-TR" dirty="0" err="1">
                <a:latin typeface="Arial Narrow" panose="020B0606020202030204" pitchFamily="34" charset="0"/>
              </a:rPr>
              <a:t>into</a:t>
            </a:r>
            <a:r>
              <a:rPr lang="tr-TR" dirty="0">
                <a:latin typeface="Arial Narrow" panose="020B0606020202030204" pitchFamily="34" charset="0"/>
              </a:rPr>
              <a:t> </a:t>
            </a:r>
            <a:r>
              <a:rPr lang="tr-TR" dirty="0" err="1">
                <a:latin typeface="Arial Narrow" panose="020B0606020202030204" pitchFamily="34" charset="0"/>
              </a:rPr>
              <a:t>mouse</a:t>
            </a:r>
            <a:r>
              <a:rPr lang="tr-TR" dirty="0">
                <a:latin typeface="Arial Narrow" panose="020B0606020202030204" pitchFamily="34" charset="0"/>
              </a:rPr>
              <a:t> </a:t>
            </a:r>
            <a:r>
              <a:rPr lang="tr-TR" dirty="0" err="1">
                <a:latin typeface="Arial Narrow" panose="020B0606020202030204" pitchFamily="34" charset="0"/>
              </a:rPr>
              <a:t>embryonic</a:t>
            </a:r>
            <a:r>
              <a:rPr lang="tr-TR" dirty="0">
                <a:latin typeface="Arial Narrow" panose="020B0606020202030204" pitchFamily="34" charset="0"/>
              </a:rPr>
              <a:t> </a:t>
            </a:r>
            <a:r>
              <a:rPr lang="tr-TR" dirty="0" err="1">
                <a:latin typeface="Arial Narrow" panose="020B0606020202030204" pitchFamily="34" charset="0"/>
              </a:rPr>
              <a:t>fibroblasts</a:t>
            </a:r>
            <a:r>
              <a:rPr lang="tr-TR" dirty="0">
                <a:latin typeface="Arial Narrow" panose="020B0606020202030204" pitchFamily="34" charset="0"/>
              </a:rPr>
              <a:t>  </a:t>
            </a:r>
            <a:r>
              <a:rPr lang="tr-TR" dirty="0" err="1">
                <a:latin typeface="Arial Narrow" panose="020B0606020202030204" pitchFamily="34" charset="0"/>
              </a:rPr>
              <a:t>by</a:t>
            </a:r>
            <a:r>
              <a:rPr lang="tr-TR" dirty="0">
                <a:latin typeface="Arial Narrow" panose="020B0606020202030204" pitchFamily="34" charset="0"/>
              </a:rPr>
              <a:t> </a:t>
            </a:r>
            <a:r>
              <a:rPr lang="tr-TR" dirty="0" err="1">
                <a:latin typeface="Arial Narrow" panose="020B0606020202030204" pitchFamily="34" charset="0"/>
              </a:rPr>
              <a:t>retroviral</a:t>
            </a:r>
            <a:r>
              <a:rPr lang="tr-TR" dirty="0">
                <a:latin typeface="Arial Narrow" panose="020B0606020202030204" pitchFamily="34" charset="0"/>
              </a:rPr>
              <a:t> </a:t>
            </a:r>
            <a:r>
              <a:rPr lang="tr-TR" dirty="0" err="1">
                <a:latin typeface="Arial Narrow" panose="020B0606020202030204" pitchFamily="34" charset="0"/>
              </a:rPr>
              <a:t>transduction</a:t>
            </a:r>
            <a:r>
              <a:rPr lang="tr-TR" dirty="0">
                <a:latin typeface="Arial Narrow" panose="020B0606020202030204" pitchFamily="34" charset="0"/>
              </a:rPr>
              <a:t>. </a:t>
            </a:r>
          </a:p>
          <a:p>
            <a:pPr marL="285750" indent="-285750">
              <a:buFont typeface="Wingdings" panose="05000000000000000000" pitchFamily="2" charset="2"/>
              <a:buChar char="q"/>
            </a:pPr>
            <a:endParaRPr lang="tr-TR" dirty="0">
              <a:latin typeface="Arial Narrow" panose="020B0606020202030204" pitchFamily="34" charset="0"/>
            </a:endParaRPr>
          </a:p>
          <a:p>
            <a:pPr marL="285750" indent="-285750">
              <a:buFont typeface="Wingdings" panose="05000000000000000000" pitchFamily="2" charset="2"/>
              <a:buChar char="q"/>
            </a:pPr>
            <a:r>
              <a:rPr lang="tr-TR" dirty="0" err="1">
                <a:latin typeface="Arial Narrow" panose="020B0606020202030204" pitchFamily="34" charset="0"/>
              </a:rPr>
              <a:t>They</a:t>
            </a:r>
            <a:r>
              <a:rPr lang="tr-TR" dirty="0">
                <a:latin typeface="Arial Narrow" panose="020B0606020202030204" pitchFamily="34" charset="0"/>
              </a:rPr>
              <a:t> </a:t>
            </a:r>
            <a:r>
              <a:rPr lang="tr-TR" dirty="0" err="1">
                <a:latin typeface="Arial Narrow" panose="020B0606020202030204" pitchFamily="34" charset="0"/>
              </a:rPr>
              <a:t>have</a:t>
            </a:r>
            <a:r>
              <a:rPr lang="tr-TR" dirty="0">
                <a:latin typeface="Arial Narrow" panose="020B0606020202030204" pitchFamily="34" charset="0"/>
              </a:rPr>
              <a:t> </a:t>
            </a:r>
            <a:r>
              <a:rPr lang="tr-TR" dirty="0" err="1">
                <a:latin typeface="Arial Narrow" panose="020B0606020202030204" pitchFamily="34" charset="0"/>
              </a:rPr>
              <a:t>choosen</a:t>
            </a:r>
            <a:r>
              <a:rPr lang="tr-TR" dirty="0">
                <a:latin typeface="Arial Narrow" panose="020B0606020202030204" pitchFamily="34" charset="0"/>
              </a:rPr>
              <a:t> </a:t>
            </a:r>
            <a:r>
              <a:rPr lang="tr-TR" dirty="0" err="1">
                <a:latin typeface="Arial Narrow" panose="020B0606020202030204" pitchFamily="34" charset="0"/>
              </a:rPr>
              <a:t>four</a:t>
            </a:r>
            <a:r>
              <a:rPr lang="tr-TR" dirty="0">
                <a:latin typeface="Arial Narrow" panose="020B0606020202030204" pitchFamily="34" charset="0"/>
              </a:rPr>
              <a:t> </a:t>
            </a:r>
            <a:r>
              <a:rPr lang="tr-TR" dirty="0" err="1">
                <a:latin typeface="Arial Narrow" panose="020B0606020202030204" pitchFamily="34" charset="0"/>
              </a:rPr>
              <a:t>genes</a:t>
            </a:r>
            <a:r>
              <a:rPr lang="tr-TR" dirty="0">
                <a:latin typeface="Arial Narrow" panose="020B0606020202030204" pitchFamily="34" charset="0"/>
              </a:rPr>
              <a:t> </a:t>
            </a:r>
            <a:r>
              <a:rPr lang="tr-TR" dirty="0" err="1">
                <a:latin typeface="Arial Narrow" panose="020B0606020202030204" pitchFamily="34" charset="0"/>
              </a:rPr>
              <a:t>which</a:t>
            </a:r>
            <a:r>
              <a:rPr lang="tr-TR" dirty="0">
                <a:latin typeface="Arial Narrow" panose="020B0606020202030204" pitchFamily="34" charset="0"/>
              </a:rPr>
              <a:t> </a:t>
            </a:r>
            <a:r>
              <a:rPr lang="tr-TR" dirty="0" err="1">
                <a:latin typeface="Arial Narrow" panose="020B0606020202030204" pitchFamily="34" charset="0"/>
              </a:rPr>
              <a:t>were</a:t>
            </a:r>
            <a:r>
              <a:rPr lang="tr-TR" dirty="0">
                <a:latin typeface="Arial Narrow" panose="020B0606020202030204" pitchFamily="34" charset="0"/>
              </a:rPr>
              <a:t> </a:t>
            </a:r>
            <a:r>
              <a:rPr lang="tr-TR" dirty="0" err="1">
                <a:latin typeface="Arial Narrow" panose="020B0606020202030204" pitchFamily="34" charset="0"/>
              </a:rPr>
              <a:t>critical</a:t>
            </a:r>
            <a:r>
              <a:rPr lang="tr-TR" dirty="0">
                <a:latin typeface="Arial Narrow" panose="020B0606020202030204" pitchFamily="34" charset="0"/>
              </a:rPr>
              <a:t> : Oct3/4, </a:t>
            </a:r>
            <a:r>
              <a:rPr lang="tr-TR" dirty="0" err="1">
                <a:latin typeface="Arial Narrow" panose="020B0606020202030204" pitchFamily="34" charset="0"/>
              </a:rPr>
              <a:t>Sox</a:t>
            </a:r>
            <a:r>
              <a:rPr lang="tr-TR" dirty="0">
                <a:latin typeface="Arial Narrow" panose="020B0606020202030204" pitchFamily="34" charset="0"/>
              </a:rPr>
              <a:t> 2, </a:t>
            </a:r>
            <a:r>
              <a:rPr lang="tr-TR" dirty="0" err="1">
                <a:latin typeface="Arial Narrow" panose="020B0606020202030204" pitchFamily="34" charset="0"/>
              </a:rPr>
              <a:t>Klf</a:t>
            </a:r>
            <a:r>
              <a:rPr lang="tr-TR" dirty="0">
                <a:latin typeface="Arial Narrow" panose="020B0606020202030204" pitchFamily="34" charset="0"/>
              </a:rPr>
              <a:t> 4, c-</a:t>
            </a:r>
            <a:r>
              <a:rPr lang="tr-TR" dirty="0" err="1">
                <a:latin typeface="Arial Narrow" panose="020B0606020202030204" pitchFamily="34" charset="0"/>
              </a:rPr>
              <a:t>Myc</a:t>
            </a:r>
            <a:endParaRPr lang="tr-TR" dirty="0">
              <a:latin typeface="Arial Narrow" panose="020B0606020202030204" pitchFamily="34" charset="0"/>
            </a:endParaRPr>
          </a:p>
          <a:p>
            <a:pPr marL="285750" indent="-285750">
              <a:buFont typeface="Wingdings" panose="05000000000000000000" pitchFamily="2" charset="2"/>
              <a:buChar char="q"/>
            </a:pPr>
            <a:endParaRPr lang="tr-TR" dirty="0">
              <a:latin typeface="Arial Narrow" panose="020B0606020202030204" pitchFamily="34" charset="0"/>
            </a:endParaRPr>
          </a:p>
          <a:p>
            <a:pPr marL="285750" indent="-285750">
              <a:buFont typeface="Wingdings" panose="05000000000000000000" pitchFamily="2" charset="2"/>
              <a:buChar char="q"/>
            </a:pPr>
            <a:r>
              <a:rPr lang="tr-TR" dirty="0" err="1">
                <a:latin typeface="Arial Narrow" panose="020B0606020202030204" pitchFamily="34" charset="0"/>
              </a:rPr>
              <a:t>The</a:t>
            </a:r>
            <a:r>
              <a:rPr lang="tr-TR" dirty="0">
                <a:latin typeface="Arial Narrow" panose="020B0606020202030204" pitchFamily="34" charset="0"/>
              </a:rPr>
              <a:t> </a:t>
            </a:r>
            <a:r>
              <a:rPr lang="tr-TR" dirty="0" err="1">
                <a:latin typeface="Arial Narrow" panose="020B0606020202030204" pitchFamily="34" charset="0"/>
              </a:rPr>
              <a:t>clones</a:t>
            </a:r>
            <a:r>
              <a:rPr lang="tr-TR" dirty="0">
                <a:latin typeface="Arial Narrow" panose="020B0606020202030204" pitchFamily="34" charset="0"/>
              </a:rPr>
              <a:t> </a:t>
            </a:r>
            <a:r>
              <a:rPr lang="tr-TR" dirty="0" err="1">
                <a:latin typeface="Arial Narrow" panose="020B0606020202030204" pitchFamily="34" charset="0"/>
              </a:rPr>
              <a:t>exhibited</a:t>
            </a:r>
            <a:r>
              <a:rPr lang="tr-TR" dirty="0">
                <a:latin typeface="Arial Narrow" panose="020B0606020202030204" pitchFamily="34" charset="0"/>
              </a:rPr>
              <a:t> </a:t>
            </a:r>
            <a:r>
              <a:rPr lang="tr-TR" dirty="0" err="1">
                <a:latin typeface="Arial Narrow" panose="020B0606020202030204" pitchFamily="34" charset="0"/>
              </a:rPr>
              <a:t>morphology</a:t>
            </a:r>
            <a:r>
              <a:rPr lang="tr-TR" dirty="0">
                <a:latin typeface="Arial Narrow" panose="020B0606020202030204" pitchFamily="34" charset="0"/>
              </a:rPr>
              <a:t> </a:t>
            </a:r>
            <a:r>
              <a:rPr lang="tr-TR" dirty="0" err="1">
                <a:latin typeface="Arial Narrow" panose="020B0606020202030204" pitchFamily="34" charset="0"/>
              </a:rPr>
              <a:t>similar</a:t>
            </a:r>
            <a:r>
              <a:rPr lang="tr-TR" dirty="0">
                <a:latin typeface="Arial Narrow" panose="020B0606020202030204" pitchFamily="34" charset="0"/>
              </a:rPr>
              <a:t> </a:t>
            </a:r>
            <a:r>
              <a:rPr lang="tr-TR" dirty="0" err="1">
                <a:latin typeface="Arial Narrow" panose="020B0606020202030204" pitchFamily="34" charset="0"/>
              </a:rPr>
              <a:t>to</a:t>
            </a:r>
            <a:r>
              <a:rPr lang="tr-TR" dirty="0">
                <a:latin typeface="Arial Narrow" panose="020B0606020202030204" pitchFamily="34" charset="0"/>
              </a:rPr>
              <a:t> ES </a:t>
            </a:r>
            <a:r>
              <a:rPr lang="tr-TR" dirty="0" err="1">
                <a:latin typeface="Arial Narrow" panose="020B0606020202030204" pitchFamily="34" charset="0"/>
              </a:rPr>
              <a:t>cells</a:t>
            </a:r>
            <a:r>
              <a:rPr lang="tr-TR" dirty="0">
                <a:latin typeface="Arial Narrow" panose="020B0606020202030204" pitchFamily="34" charset="0"/>
              </a:rPr>
              <a:t>; </a:t>
            </a:r>
            <a:r>
              <a:rPr lang="tr-TR" dirty="0" err="1">
                <a:latin typeface="Arial Narrow" panose="020B0606020202030204" pitchFamily="34" charset="0"/>
              </a:rPr>
              <a:t>round</a:t>
            </a:r>
            <a:r>
              <a:rPr lang="tr-TR" dirty="0">
                <a:latin typeface="Arial Narrow" panose="020B0606020202030204" pitchFamily="34" charset="0"/>
              </a:rPr>
              <a:t> </a:t>
            </a:r>
            <a:r>
              <a:rPr lang="tr-TR" dirty="0" err="1">
                <a:latin typeface="Arial Narrow" panose="020B0606020202030204" pitchFamily="34" charset="0"/>
              </a:rPr>
              <a:t>shape</a:t>
            </a:r>
            <a:r>
              <a:rPr lang="tr-TR" dirty="0">
                <a:latin typeface="Arial Narrow" panose="020B0606020202030204" pitchFamily="34" charset="0"/>
              </a:rPr>
              <a:t>, </a:t>
            </a:r>
            <a:r>
              <a:rPr lang="tr-TR" dirty="0" err="1">
                <a:latin typeface="Arial Narrow" panose="020B0606020202030204" pitchFamily="34" charset="0"/>
              </a:rPr>
              <a:t>large</a:t>
            </a:r>
            <a:r>
              <a:rPr lang="tr-TR" dirty="0">
                <a:latin typeface="Arial Narrow" panose="020B0606020202030204" pitchFamily="34" charset="0"/>
              </a:rPr>
              <a:t> </a:t>
            </a:r>
            <a:r>
              <a:rPr lang="tr-TR" dirty="0" err="1">
                <a:latin typeface="Arial Narrow" panose="020B0606020202030204" pitchFamily="34" charset="0"/>
              </a:rPr>
              <a:t>nucleoli,scant</a:t>
            </a:r>
            <a:r>
              <a:rPr lang="tr-TR" dirty="0">
                <a:latin typeface="Arial Narrow" panose="020B0606020202030204" pitchFamily="34" charset="0"/>
              </a:rPr>
              <a:t> </a:t>
            </a:r>
            <a:r>
              <a:rPr lang="tr-TR" dirty="0" err="1">
                <a:latin typeface="Arial Narrow" panose="020B0606020202030204" pitchFamily="34" charset="0"/>
              </a:rPr>
              <a:t>cytoplasm</a:t>
            </a:r>
            <a:r>
              <a:rPr lang="tr-TR" dirty="0">
                <a:latin typeface="Arial Narrow" panose="020B0606020202030204" pitchFamily="34" charset="0"/>
              </a:rPr>
              <a:t>. </a:t>
            </a:r>
          </a:p>
          <a:p>
            <a:pPr marL="285750" indent="-285750" eaLnBrk="1" hangingPunct="1">
              <a:buFont typeface="Wingdings" panose="05000000000000000000" pitchFamily="2" charset="2"/>
              <a:buChar char="q"/>
              <a:defRPr/>
            </a:pPr>
            <a:endParaRPr lang="en-US" dirty="0">
              <a:solidFill>
                <a:schemeClr val="tx2">
                  <a:lumMod val="50000"/>
                </a:schemeClr>
              </a:solidFill>
              <a:latin typeface="Arial Narrow" panose="020B0606020202030204" pitchFamily="34" charset="0"/>
            </a:endParaRPr>
          </a:p>
          <a:p>
            <a:pPr marL="285750" indent="-285750" eaLnBrk="1" hangingPunct="1">
              <a:buFont typeface="Wingdings" panose="05000000000000000000" pitchFamily="2" charset="2"/>
              <a:buChar char="q"/>
              <a:defRPr/>
            </a:pPr>
            <a:r>
              <a:rPr lang="en-US" dirty="0">
                <a:solidFill>
                  <a:schemeClr val="tx2">
                    <a:lumMod val="50000"/>
                  </a:schemeClr>
                </a:solidFill>
                <a:latin typeface="Arial Narrow" panose="020B0606020202030204" pitchFamily="34" charset="0"/>
              </a:rPr>
              <a:t> </a:t>
            </a:r>
            <a:endParaRPr lang="en-US" dirty="0">
              <a:solidFill>
                <a:srgbClr val="FF0000"/>
              </a:solidFill>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57250" y="2274888"/>
            <a:ext cx="764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c-</a:t>
            </a:r>
            <a:r>
              <a:rPr lang="en-US" dirty="0" err="1"/>
              <a:t>Myc</a:t>
            </a:r>
            <a:r>
              <a:rPr lang="tr-TR" dirty="0"/>
              <a:t> </a:t>
            </a:r>
            <a:r>
              <a:rPr lang="en-US" dirty="0"/>
              <a:t>is </a:t>
            </a:r>
            <a:r>
              <a:rPr lang="en-US" dirty="0">
                <a:solidFill>
                  <a:srgbClr val="FF0000"/>
                </a:solidFill>
              </a:rPr>
              <a:t>oncogenic,</a:t>
            </a:r>
            <a:r>
              <a:rPr lang="en-US" dirty="0"/>
              <a:t> and 20% of the chimeric mice developed cancer. </a:t>
            </a:r>
            <a:endParaRPr lang="tr-TR" dirty="0"/>
          </a:p>
          <a:p>
            <a:pPr eaLnBrk="1" hangingPunct="1"/>
            <a:r>
              <a:rPr lang="en-US" dirty="0"/>
              <a:t>In a later study, Yamanaka reported that one can create </a:t>
            </a:r>
            <a:r>
              <a:rPr lang="en-US" dirty="0" err="1"/>
              <a:t>iPSCs</a:t>
            </a:r>
            <a:r>
              <a:rPr lang="en-US" dirty="0"/>
              <a:t> even without c-Myc. </a:t>
            </a:r>
            <a:r>
              <a:rPr lang="en-US" b="1" i="1" dirty="0"/>
              <a:t>The process takes longer and is not as efficient, but the resulting chimeras didn't develop cancer.</a:t>
            </a:r>
          </a:p>
        </p:txBody>
      </p:sp>
      <p:sp>
        <p:nvSpPr>
          <p:cNvPr id="25603" name="Title 2"/>
          <p:cNvSpPr>
            <a:spLocks noGrp="1"/>
          </p:cNvSpPr>
          <p:nvPr>
            <p:ph type="title"/>
          </p:nvPr>
        </p:nvSpPr>
        <p:spPr/>
        <p:txBody>
          <a:bodyPr/>
          <a:lstStyle/>
          <a:p>
            <a:r>
              <a:rPr lang="tr-TR" smtClean="0"/>
              <a:t>“Yamanaka Factor”</a:t>
            </a:r>
          </a:p>
        </p:txBody>
      </p:sp>
      <p:sp>
        <p:nvSpPr>
          <p:cNvPr id="4" name="Content Placeholder 3"/>
          <p:cNvSpPr>
            <a:spLocks noGrp="1"/>
          </p:cNvSpPr>
          <p:nvPr>
            <p:ph sz="quarter" idx="1"/>
          </p:nvPr>
        </p:nvSpPr>
        <p:spPr>
          <a:xfrm>
            <a:off x="357188" y="1428750"/>
            <a:ext cx="8229600" cy="714375"/>
          </a:xfrm>
        </p:spPr>
        <p:txBody>
          <a:bodyPr/>
          <a:lstStyle/>
          <a:p>
            <a:pPr marL="205740" indent="-205740" fontAlgn="auto">
              <a:spcAft>
                <a:spcPts val="0"/>
              </a:spcAft>
              <a:buFont typeface="Arial" charset="0"/>
              <a:buChar char="•"/>
              <a:defRPr/>
            </a:pPr>
            <a:r>
              <a:rPr lang="en-US" sz="1950" dirty="0" smtClean="0">
                <a:solidFill>
                  <a:schemeClr val="tx2">
                    <a:lumMod val="50000"/>
                  </a:schemeClr>
                </a:solidFill>
              </a:rPr>
              <a:t>Oct3/4, Sox2, c-</a:t>
            </a:r>
            <a:r>
              <a:rPr lang="en-US" sz="1950" dirty="0" err="1" smtClean="0">
                <a:solidFill>
                  <a:schemeClr val="tx2">
                    <a:lumMod val="50000"/>
                  </a:schemeClr>
                </a:solidFill>
              </a:rPr>
              <a:t>Myc</a:t>
            </a:r>
            <a:r>
              <a:rPr lang="en-US" sz="1950" dirty="0" smtClean="0">
                <a:solidFill>
                  <a:schemeClr val="tx2">
                    <a:lumMod val="50000"/>
                  </a:schemeClr>
                </a:solidFill>
              </a:rPr>
              <a:t> and Klf4</a:t>
            </a:r>
            <a:endParaRPr lang="tr-TR" sz="195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82256"/>
            <a:ext cx="4680520" cy="28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fontAlgn="auto">
              <a:spcAft>
                <a:spcPts val="0"/>
              </a:spcAft>
              <a:defRPr/>
            </a:pPr>
            <a:r>
              <a:rPr lang="en-US" sz="3200" b="1" smtClean="0"/>
              <a:t>A scheme of the generation of induced pluripotent stem (iPS) cells.</a:t>
            </a:r>
            <a:r>
              <a:rPr lang="en-US" sz="3200" smtClean="0"/>
              <a:t> </a:t>
            </a:r>
          </a:p>
        </p:txBody>
      </p:sp>
      <p:sp>
        <p:nvSpPr>
          <p:cNvPr id="20483" name="Content Placeholder 2"/>
          <p:cNvSpPr>
            <a:spLocks noGrp="1"/>
          </p:cNvSpPr>
          <p:nvPr>
            <p:ph sz="quarter" idx="1"/>
          </p:nvPr>
        </p:nvSpPr>
        <p:spPr bwMode="auto">
          <a:xfrm>
            <a:off x="457200" y="1219200"/>
            <a:ext cx="4041775" cy="4937125"/>
          </a:xfrm>
        </p:spPr>
        <p:txBody>
          <a:bodyPr wrap="square" lIns="91440" tIns="45720" rIns="91440" bIns="45720" numCol="1" anchor="t" anchorCtr="0" compatLnSpc="1">
            <a:prstTxWarp prst="textNoShape">
              <a:avLst/>
            </a:prstTxWarp>
          </a:bodyPr>
          <a:lstStyle/>
          <a:p>
            <a:r>
              <a:rPr lang="en-US" sz="2000" smtClean="0"/>
              <a:t>(1)Isolate and culture donor cells. </a:t>
            </a:r>
            <a:endParaRPr lang="tr-TR" sz="2000" smtClean="0"/>
          </a:p>
          <a:p>
            <a:r>
              <a:rPr lang="en-US" sz="2000" smtClean="0"/>
              <a:t>(2)Transfect stem cell-associated in the genes into the cells by viral vectors. Red cells indicate the cells expressing the exogenous genes. </a:t>
            </a:r>
            <a:endParaRPr lang="tr-TR" sz="2000" smtClean="0"/>
          </a:p>
          <a:p>
            <a:r>
              <a:rPr lang="en-US" sz="2000" smtClean="0"/>
              <a:t>(3)Harvest and culture the cells according to ES cell culture, using mitotically inactivated feeder cells</a:t>
            </a:r>
            <a:r>
              <a:rPr lang="tr-TR" sz="2000" smtClean="0"/>
              <a:t> </a:t>
            </a:r>
            <a:r>
              <a:rPr lang="en-US" sz="2000" smtClean="0"/>
              <a:t>(lightgray). </a:t>
            </a:r>
            <a:endParaRPr lang="tr-TR" sz="2000" smtClean="0"/>
          </a:p>
          <a:p>
            <a:r>
              <a:rPr lang="en-US" sz="2000" smtClean="0"/>
              <a:t>(4)A small subset of the transfected cells become iPS cells and generate ES-like colonies.</a:t>
            </a:r>
          </a:p>
        </p:txBody>
      </p:sp>
      <p:pic>
        <p:nvPicPr>
          <p:cNvPr id="20484" name="Picture 3"/>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632325" y="2674938"/>
            <a:ext cx="4041775" cy="20193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tr-TR" smtClean="0"/>
              <a:t>Delivery Methods</a:t>
            </a:r>
          </a:p>
        </p:txBody>
      </p:sp>
      <p:sp>
        <p:nvSpPr>
          <p:cNvPr id="27651" name="Content Placeholder 2"/>
          <p:cNvSpPr>
            <a:spLocks noGrp="1"/>
          </p:cNvSpPr>
          <p:nvPr>
            <p:ph sz="quarter" idx="1"/>
          </p:nvPr>
        </p:nvSpPr>
        <p:spPr bwMode="auto">
          <a:xfrm>
            <a:off x="457200" y="1219200"/>
            <a:ext cx="8229600" cy="4937125"/>
          </a:xfrm>
        </p:spPr>
        <p:txBody>
          <a:bodyPr wrap="square" lIns="91440" tIns="45720" rIns="91440" bIns="45720" numCol="1" anchor="t" anchorCtr="0" compatLnSpc="1">
            <a:prstTxWarp prst="textNoShape">
              <a:avLst/>
            </a:prstTxWarp>
            <a:normAutofit lnSpcReduction="10000"/>
          </a:bodyPr>
          <a:lstStyle/>
          <a:p>
            <a:r>
              <a:rPr lang="en-US" sz="2000" dirty="0"/>
              <a:t>The reprogramming methods can be grouped into 2 categories -Integrative systems (involving </a:t>
            </a:r>
            <a:r>
              <a:rPr lang="en-US" sz="2000" dirty="0" smtClean="0"/>
              <a:t> </a:t>
            </a:r>
            <a:r>
              <a:rPr lang="en-US" sz="2000" dirty="0"/>
              <a:t>the integration of exogenous genetic material into the host genome) and Non-Integrative systems (involving </a:t>
            </a:r>
            <a:r>
              <a:rPr lang="en-US" sz="2000" dirty="0" smtClean="0"/>
              <a:t> </a:t>
            </a:r>
            <a:r>
              <a:rPr lang="en-US" sz="2000" dirty="0"/>
              <a:t>no integration of genetic material into the host genome)</a:t>
            </a:r>
            <a:endParaRPr lang="tr-TR" sz="2000" dirty="0" smtClean="0"/>
          </a:p>
          <a:p>
            <a:endParaRPr lang="tr-TR" sz="2000" dirty="0"/>
          </a:p>
          <a:p>
            <a:endParaRPr lang="tr-TR" sz="2000" dirty="0" smtClean="0"/>
          </a:p>
          <a:p>
            <a:r>
              <a:rPr lang="tr-TR" sz="2000" dirty="0" smtClean="0"/>
              <a:t>T</a:t>
            </a:r>
            <a:r>
              <a:rPr lang="en-US" sz="2000" dirty="0" smtClean="0"/>
              <a:t>he viral transfection systems used to insert the genes at random locations in the host's genome created concern for potential therapeutic applications of these </a:t>
            </a:r>
            <a:r>
              <a:rPr lang="en-US" sz="2000" dirty="0" err="1" smtClean="0"/>
              <a:t>iPSCs</a:t>
            </a:r>
            <a:r>
              <a:rPr lang="en-US" sz="2000" dirty="0" smtClean="0"/>
              <a:t>, because the created cells might be prone to form tumors. </a:t>
            </a:r>
            <a:endParaRPr lang="tr-TR" sz="2000" dirty="0" smtClean="0"/>
          </a:p>
          <a:p>
            <a:r>
              <a:rPr lang="tr-TR" sz="2000" dirty="0" smtClean="0"/>
              <a:t>Solutions???</a:t>
            </a:r>
          </a:p>
          <a:p>
            <a:pPr lvl="1"/>
            <a:r>
              <a:rPr lang="tr-TR" sz="1600" dirty="0" smtClean="0"/>
              <a:t>Using </a:t>
            </a:r>
            <a:r>
              <a:rPr lang="en-US" sz="1600" dirty="0" smtClean="0"/>
              <a:t>adenovirus</a:t>
            </a:r>
            <a:r>
              <a:rPr lang="tr-TR" sz="1600" dirty="0" smtClean="0"/>
              <a:t> </a:t>
            </a:r>
            <a:r>
              <a:rPr lang="en-US" sz="1600" dirty="0" smtClean="0"/>
              <a:t>to transport the requisite four genes into the DNA of skin and liver cells of mice, resulting in cells identical to embryonic stem cells</a:t>
            </a:r>
            <a:r>
              <a:rPr lang="tr-TR" sz="1600" dirty="0" smtClean="0"/>
              <a:t> </a:t>
            </a:r>
            <a:r>
              <a:rPr lang="tr-TR" sz="1600" dirty="0" smtClean="0">
                <a:solidFill>
                  <a:srgbClr val="FF0000"/>
                </a:solidFill>
              </a:rPr>
              <a:t>(</a:t>
            </a:r>
            <a:r>
              <a:rPr lang="en-US" sz="1600" dirty="0" err="1" smtClean="0">
                <a:solidFill>
                  <a:srgbClr val="FF0000"/>
                </a:solidFill>
              </a:rPr>
              <a:t>Hochedlinger</a:t>
            </a:r>
            <a:r>
              <a:rPr lang="en-US" sz="1600" dirty="0" smtClean="0">
                <a:solidFill>
                  <a:srgbClr val="FF0000"/>
                </a:solidFill>
              </a:rPr>
              <a:t> method</a:t>
            </a:r>
            <a:r>
              <a:rPr lang="tr-TR" sz="1600" dirty="0" smtClean="0">
                <a:solidFill>
                  <a:srgbClr val="FF0000"/>
                </a:solidFill>
              </a:rPr>
              <a:t>)</a:t>
            </a:r>
            <a:r>
              <a:rPr lang="en-US" sz="1600" dirty="0" smtClean="0"/>
              <a:t>.</a:t>
            </a:r>
            <a:r>
              <a:rPr lang="en-US" sz="1600" baseline="30000" dirty="0" smtClean="0"/>
              <a:t> </a:t>
            </a:r>
            <a:r>
              <a:rPr lang="en-US" sz="1600" dirty="0" smtClean="0"/>
              <a:t>Since the adenovirus does not combine any of its own genes with the targeted host, the danger of creating tumors is eliminated, although </a:t>
            </a:r>
            <a:r>
              <a:rPr lang="en-US" sz="1600" dirty="0" err="1" smtClean="0"/>
              <a:t>th</a:t>
            </a:r>
            <a:r>
              <a:rPr lang="tr-TR" sz="1600" dirty="0" smtClean="0"/>
              <a:t>is </a:t>
            </a:r>
            <a:r>
              <a:rPr lang="tr-TR" sz="1600" dirty="0" err="1" smtClean="0"/>
              <a:t>method</a:t>
            </a:r>
            <a:r>
              <a:rPr lang="tr-TR" sz="1600" dirty="0" smtClean="0"/>
              <a:t> had n</a:t>
            </a:r>
            <a:r>
              <a:rPr lang="en-US" sz="1600" dirty="0" err="1" smtClean="0"/>
              <a:t>ot</a:t>
            </a:r>
            <a:r>
              <a:rPr lang="en-US" sz="1600" dirty="0" smtClean="0"/>
              <a:t> yet been tested on human cells.</a:t>
            </a:r>
            <a:endParaRPr lang="tr-TR" sz="1600" dirty="0" smtClean="0"/>
          </a:p>
          <a:p>
            <a:pPr lvl="1"/>
            <a:r>
              <a:rPr lang="tr-TR" sz="1600" dirty="0" smtClean="0"/>
              <a:t>R</a:t>
            </a:r>
            <a:r>
              <a:rPr lang="en-US" sz="1600" dirty="0" err="1" smtClean="0"/>
              <a:t>eprogramming</a:t>
            </a:r>
            <a:r>
              <a:rPr lang="en-US" sz="1600" dirty="0" smtClean="0"/>
              <a:t> can be accomplished via </a:t>
            </a:r>
            <a:r>
              <a:rPr lang="tr-TR" sz="1600" dirty="0" err="1" smtClean="0"/>
              <a:t>non-virals</a:t>
            </a:r>
            <a:r>
              <a:rPr lang="tr-TR" sz="1600" dirty="0" smtClean="0"/>
              <a:t> </a:t>
            </a:r>
            <a:r>
              <a:rPr lang="tr-TR" sz="1600" dirty="0" err="1" smtClean="0"/>
              <a:t>systems</a:t>
            </a:r>
            <a:r>
              <a:rPr lang="tr-TR" sz="1600" dirty="0" smtClean="0"/>
              <a:t> </a:t>
            </a:r>
            <a:r>
              <a:rPr lang="tr-TR" sz="1600" dirty="0" err="1" smtClean="0"/>
              <a:t>such</a:t>
            </a:r>
            <a:r>
              <a:rPr lang="tr-TR" sz="1600" dirty="0" smtClean="0"/>
              <a:t> as </a:t>
            </a:r>
            <a:r>
              <a:rPr lang="en-US" sz="1600" dirty="0" smtClean="0"/>
              <a:t>plasmid</a:t>
            </a:r>
            <a:r>
              <a:rPr lang="tr-TR" sz="1600" dirty="0" smtClean="0"/>
              <a:t>s, </a:t>
            </a:r>
            <a:r>
              <a:rPr lang="tr-TR" sz="1600" dirty="0" err="1" smtClean="0"/>
              <a:t>episomes</a:t>
            </a:r>
            <a:r>
              <a:rPr lang="en-US" sz="1600" dirty="0" smtClean="0"/>
              <a:t> at all, although at very low efficiencies</a:t>
            </a:r>
            <a:r>
              <a:rPr lang="tr-TR" sz="1600" dirty="0" smtClean="0"/>
              <a:t> </a:t>
            </a:r>
            <a:r>
              <a:rPr lang="en-US" sz="1600" dirty="0" smtClean="0"/>
              <a:t>.</a:t>
            </a:r>
            <a:endParaRPr lang="tr-TR" sz="16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Tema1" id="{720B0524-4E02-4E90-96CD-5C9CA993B3A1}" vid="{0B6ABA05-936B-4270-98E9-1D38D9DD4E5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Tema1</Template>
  <TotalTime>1188</TotalTime>
  <Words>3440</Words>
  <Application>Microsoft Office PowerPoint</Application>
  <PresentationFormat>Ekran Gösterisi (4:3)</PresentationFormat>
  <Paragraphs>358</Paragraphs>
  <Slides>49</Slides>
  <Notes>5</Notes>
  <HiddenSlides>0</HiddenSlides>
  <MMClips>0</MMClips>
  <ScaleCrop>false</ScaleCrop>
  <HeadingPairs>
    <vt:vector size="6" baseType="variant">
      <vt:variant>
        <vt:lpstr>Kullanılan Yazı Tipleri</vt:lpstr>
      </vt:variant>
      <vt:variant>
        <vt:i4>12</vt:i4>
      </vt:variant>
      <vt:variant>
        <vt:lpstr>Tema</vt:lpstr>
      </vt:variant>
      <vt:variant>
        <vt:i4>4</vt:i4>
      </vt:variant>
      <vt:variant>
        <vt:lpstr>Slayt Başlıkları</vt:lpstr>
      </vt:variant>
      <vt:variant>
        <vt:i4>49</vt:i4>
      </vt:variant>
    </vt:vector>
  </HeadingPairs>
  <TitlesOfParts>
    <vt:vector size="65" baseType="lpstr">
      <vt:lpstr>Arial</vt:lpstr>
      <vt:lpstr>Arial Narrow</vt:lpstr>
      <vt:lpstr>BlinkMacSystemFont</vt:lpstr>
      <vt:lpstr>Bookman Old Style</vt:lpstr>
      <vt:lpstr>Calibri</vt:lpstr>
      <vt:lpstr>Calibri Light</vt:lpstr>
      <vt:lpstr>Century Gothic</vt:lpstr>
      <vt:lpstr>Gill Sans MT</vt:lpstr>
      <vt:lpstr>Helvetica</vt:lpstr>
      <vt:lpstr>Times New Roman</vt:lpstr>
      <vt:lpstr>Wingdings</vt:lpstr>
      <vt:lpstr>Wingdings 3</vt:lpstr>
      <vt:lpstr>Tema1</vt:lpstr>
      <vt:lpstr>Office Teması</vt:lpstr>
      <vt:lpstr>Dilim</vt:lpstr>
      <vt:lpstr>Duman</vt:lpstr>
      <vt:lpstr>Induced Pluripotent Stem Cells (iPS)</vt:lpstr>
      <vt:lpstr>PowerPoint Sunusu</vt:lpstr>
      <vt:lpstr>iPS Cells</vt:lpstr>
      <vt:lpstr>PowerPoint Sunusu</vt:lpstr>
      <vt:lpstr>Human induced pluripotent stem cells </vt:lpstr>
      <vt:lpstr>PowerPoint Sunusu</vt:lpstr>
      <vt:lpstr>“Yamanaka Factor”</vt:lpstr>
      <vt:lpstr>A scheme of the generation of induced pluripotent stem (iPS) cells. </vt:lpstr>
      <vt:lpstr>Delivery Methods</vt:lpstr>
      <vt:lpstr>Generation of iPS cells without viral vectors and non-integrating systems</vt:lpstr>
      <vt:lpstr>PowerPoint Sunusu</vt:lpstr>
      <vt:lpstr>PowerPoint Sunusu</vt:lpstr>
      <vt:lpstr>PowerPoint Sunusu</vt:lpstr>
      <vt:lpstr> </vt:lpstr>
      <vt:lpstr>Episomel vector: </vt:lpstr>
      <vt:lpstr>PowerPoint Sunusu</vt:lpstr>
      <vt:lpstr>Characterization of iPS cells</vt:lpstr>
      <vt:lpstr>Characterization of iPS cells</vt:lpstr>
      <vt:lpstr>Pros and Cons of  iPS cell generation</vt:lpstr>
      <vt:lpstr>PowerPoint Sunusu</vt:lpstr>
      <vt:lpstr>Epigenetic reprogramming </vt:lpstr>
      <vt:lpstr>PowerPoint Sunusu</vt:lpstr>
      <vt:lpstr>PowerPoint Sunusu</vt:lpstr>
      <vt:lpstr>PowerPoint Sunusu</vt:lpstr>
      <vt:lpstr>PowerPoint Sunusu</vt:lpstr>
      <vt:lpstr>PowerPoint Sunusu</vt:lpstr>
      <vt:lpstr>PowerPoint Sunusu</vt:lpstr>
      <vt:lpstr>PowerPoint Sunusu</vt:lpstr>
      <vt:lpstr>Basics of Organoids: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DEF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Akçalı</dc:creator>
  <cp:lastModifiedBy>Verda bitirim</cp:lastModifiedBy>
  <cp:revision>63</cp:revision>
  <dcterms:created xsi:type="dcterms:W3CDTF">2009-10-10T12:39:45Z</dcterms:created>
  <dcterms:modified xsi:type="dcterms:W3CDTF">2021-04-30T07:45:56Z</dcterms:modified>
</cp:coreProperties>
</file>