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312" r:id="rId3"/>
    <p:sldId id="304" r:id="rId4"/>
    <p:sldId id="313" r:id="rId5"/>
    <p:sldId id="308" r:id="rId6"/>
    <p:sldId id="311" r:id="rId7"/>
    <p:sldId id="292" r:id="rId8"/>
    <p:sldId id="293" r:id="rId9"/>
    <p:sldId id="294" r:id="rId10"/>
    <p:sldId id="295" r:id="rId11"/>
    <p:sldId id="297" r:id="rId12"/>
    <p:sldId id="298" r:id="rId13"/>
    <p:sldId id="300" r:id="rId14"/>
    <p:sldId id="301" r:id="rId15"/>
    <p:sldId id="302" r:id="rId16"/>
    <p:sldId id="303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EF21A3-3C87-4AC8-B560-53F846CC16C6}" type="datetimeFigureOut">
              <a:rPr lang="tr-TR" smtClean="0"/>
              <a:t>28.11.2020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149A2-2F19-4A17-B820-73DAC8D6D66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2241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149A2-2F19-4A17-B820-73DAC8D6D66E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114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149A2-2F19-4A17-B820-73DAC8D6D66E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589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AF93-3529-44B5-BF73-5D072AEBDAC9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6BE0B-0BF5-42B0-B2C3-2CD7107A425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807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1239F-6567-4DE2-A94B-E7B3C7C9485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96C52-E13D-4ECD-B3FC-9DEAA1C6587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1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2F555-F33B-4DA3-A57B-1FDF4325B53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C3FC5-AEAB-441F-9BE5-926EECDCE9E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23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BBFDC1-10EA-4992-A645-AC9114500C34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23CB0-8C2A-4266-B886-C7090156E45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963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2FE9F-51B0-49C7-B2E9-A460850D393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5AD8F-B22D-4CAD-8BA6-9BE4F7C20D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72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9901F8-28BD-4BA0-A222-0D3D9CAF928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BDA8C-E227-4C85-AF5C-422E8EFBF4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184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67F08-17BC-4FC7-8B5B-A28F5A616956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7470F-ED1A-4947-A71E-CAEB1663A6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4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3D7E92-7CB4-4D7C-AD81-8A47C4F589F1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DC4FE-269C-4C44-9A2A-858E52EDE8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60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679CD-5AE4-4838-BA75-D2D510E3F772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81C7F-3437-4894-8676-3CCBA82BB40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694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A0AE-5BD6-4C41-A3C2-AE476336E64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63D2-D608-4EDD-85BC-0F81FE0D3C4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831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2D6FD-1651-4AF3-8B1D-031F8B83557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E384F-7C16-41AA-9E85-AA7D2409B34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212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20E08D5-74CE-4B1F-9B36-9A0E83CD0DD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72CC012-5412-40D4-B2EA-EF4CA1ABD78C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51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2405270" y="1639957"/>
            <a:ext cx="865698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solidFill>
                  <a:prstClr val="black"/>
                </a:solidFill>
              </a:rPr>
              <a:t>SHB-22</a:t>
            </a:r>
            <a:r>
              <a:rPr lang="en-US" sz="2800" smtClean="0">
                <a:solidFill>
                  <a:prstClr val="black"/>
                </a:solidFill>
              </a:rPr>
              <a:t>7</a:t>
            </a:r>
            <a:r>
              <a:rPr lang="tr-TR" sz="2800" smtClean="0">
                <a:solidFill>
                  <a:prstClr val="black"/>
                </a:solidFill>
              </a:rPr>
              <a:t> </a:t>
            </a:r>
            <a:r>
              <a:rPr lang="tr-TR" sz="2800" dirty="0">
                <a:solidFill>
                  <a:prstClr val="black"/>
                </a:solidFill>
              </a:rPr>
              <a:t>TÜRKİYENİN TOPLUMSAL VE EKONOMİK YAPISI</a:t>
            </a:r>
          </a:p>
          <a:p>
            <a:pPr algn="ctr"/>
            <a:endParaRPr lang="tr-TR" sz="2800" b="1" dirty="0">
              <a:solidFill>
                <a:prstClr val="black"/>
              </a:solidFill>
            </a:endParaRPr>
          </a:p>
          <a:p>
            <a:pPr algn="ctr"/>
            <a:endParaRPr lang="tr-TR" sz="2800" dirty="0">
              <a:solidFill>
                <a:prstClr val="black"/>
              </a:solidFill>
            </a:endParaRPr>
          </a:p>
          <a:p>
            <a:pPr algn="ctr"/>
            <a:r>
              <a:rPr lang="tr-TR" sz="2800" dirty="0" smtClean="0">
                <a:solidFill>
                  <a:prstClr val="black"/>
                </a:solidFill>
              </a:rPr>
              <a:t>ARŞ. GÖR. DR. BURCU ÖZDEMİR OCAKLI</a:t>
            </a:r>
            <a:endParaRPr lang="tr-TR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14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74" name="Alt Başlık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b="1" dirty="0" smtClean="0"/>
              <a:t>Günümüzde değişimin hızı ve ivmesi gittikçe artmaktadır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Geçmişte daha uzun vadelerde gerçekleşen farklılaşmalar bugün daha kısa vadede gerçekleşmektedir</a:t>
            </a:r>
          </a:p>
          <a:p>
            <a:pPr eaLnBrk="1" hangingPunct="1"/>
            <a:endParaRPr lang="tr-TR" altLang="tr-TR" dirty="0" smtClean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18" y="1825625"/>
            <a:ext cx="5181600" cy="3564940"/>
          </a:xfrm>
        </p:spPr>
      </p:pic>
    </p:spTree>
    <p:extLst>
      <p:ext uri="{BB962C8B-B14F-4D97-AF65-F5344CB8AC3E}">
        <p14:creationId xmlns:p14="http://schemas.microsoft.com/office/powerpoint/2010/main" val="17480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Toplumsal </a:t>
            </a:r>
            <a:r>
              <a:rPr lang="en-US" dirty="0" err="1" smtClean="0"/>
              <a:t>Kırılma</a:t>
            </a:r>
            <a:endParaRPr lang="en-US" dirty="0"/>
          </a:p>
        </p:txBody>
      </p:sp>
      <p:sp>
        <p:nvSpPr>
          <p:cNvPr id="5837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Dışsal etken ya da zorlamaya dayalı değişimler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eğer</a:t>
            </a:r>
            <a:r>
              <a:rPr lang="en-US" altLang="tr-TR" dirty="0"/>
              <a:t> </a:t>
            </a:r>
            <a:r>
              <a:rPr lang="en-US" altLang="tr-TR" dirty="0" smtClean="0"/>
              <a:t>t</a:t>
            </a:r>
            <a:r>
              <a:rPr lang="tr-TR" altLang="tr-TR" dirty="0" err="1" smtClean="0"/>
              <a:t>oplumsal</a:t>
            </a:r>
            <a:r>
              <a:rPr lang="tr-TR" altLang="tr-TR" dirty="0" smtClean="0"/>
              <a:t> sistemin iç örüntülerine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kendi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iç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işleyişine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uym</a:t>
            </a:r>
            <a:r>
              <a:rPr lang="en-US" altLang="tr-TR" dirty="0" err="1" smtClean="0"/>
              <a:t>uyorsa</a:t>
            </a:r>
            <a:r>
              <a:rPr lang="en-US" altLang="tr-TR" dirty="0" smtClean="0"/>
              <a:t> o </a:t>
            </a:r>
            <a:r>
              <a:rPr lang="en-US" altLang="tr-TR" dirty="0" err="1" smtClean="0"/>
              <a:t>toplumun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değişime</a:t>
            </a:r>
            <a:r>
              <a:rPr lang="en-US" altLang="tr-TR" dirty="0" smtClean="0"/>
              <a:t> </a:t>
            </a:r>
            <a:r>
              <a:rPr lang="tr-TR" altLang="tr-TR" dirty="0" smtClean="0"/>
              <a:t>hazır ve açık olmadığı kabul edilir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bu</a:t>
            </a:r>
            <a:r>
              <a:rPr lang="tr-TR" altLang="tr-TR" dirty="0" smtClean="0"/>
              <a:t> değişimin büyük ölçekli toplumsal kırılmalara neden olacağı </a:t>
            </a:r>
            <a:r>
              <a:rPr lang="en-US" altLang="tr-TR" dirty="0" err="1" smtClean="0"/>
              <a:t>düşünülür</a:t>
            </a:r>
            <a:r>
              <a:rPr lang="en-US" altLang="tr-TR" dirty="0" smtClean="0"/>
              <a:t>. </a:t>
            </a:r>
            <a:r>
              <a:rPr lang="tr-TR" altLang="tr-TR" dirty="0" smtClean="0"/>
              <a:t>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1090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BARIŞÇIL / ŞİDDETLİ DEĞİŞİM</a:t>
            </a:r>
            <a:endParaRPr lang="en-US" b="1" dirty="0"/>
          </a:p>
        </p:txBody>
      </p:sp>
      <p:sp>
        <p:nvSpPr>
          <p:cNvPr id="59394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Değişimin hızı ve kaynağı ile ilişkili olan diğer bir kavram da </a:t>
            </a:r>
            <a:r>
              <a:rPr lang="tr-TR" altLang="tr-TR" b="1" dirty="0" smtClean="0"/>
              <a:t>değişimin barışçıl ya da şiddetli olması</a:t>
            </a:r>
            <a:r>
              <a:rPr lang="tr-TR" altLang="tr-TR" dirty="0" smtClean="0"/>
              <a:t>dır.</a:t>
            </a:r>
          </a:p>
          <a:p>
            <a:pPr eaLnBrk="1" hangingPunct="1"/>
            <a:endParaRPr lang="tr-TR" altLang="tr-TR" dirty="0" smtClean="0"/>
          </a:p>
          <a:p>
            <a:pPr algn="just" eaLnBrk="1" hangingPunct="1"/>
            <a:r>
              <a:rPr lang="en-US" altLang="tr-TR" b="1" u="sng" dirty="0" err="1" smtClean="0"/>
              <a:t>Barışçıl</a:t>
            </a:r>
            <a:r>
              <a:rPr lang="en-US" altLang="tr-TR" b="1" u="sng" dirty="0" smtClean="0"/>
              <a:t> </a:t>
            </a:r>
            <a:r>
              <a:rPr lang="en-US" altLang="tr-TR" b="1" u="sng" dirty="0" err="1" smtClean="0"/>
              <a:t>Değişim</a:t>
            </a:r>
            <a:r>
              <a:rPr lang="en-US" altLang="tr-TR" dirty="0" smtClean="0"/>
              <a:t>: </a:t>
            </a:r>
            <a:r>
              <a:rPr lang="tr-TR" altLang="tr-TR" dirty="0" smtClean="0"/>
              <a:t>Yavaş yavaş ve aşamalı bir </a:t>
            </a:r>
            <a:r>
              <a:rPr lang="tr-TR" altLang="tr-TR" dirty="0" err="1" smtClean="0"/>
              <a:t>biçimd</a:t>
            </a:r>
            <a:r>
              <a:rPr lang="en-US" altLang="tr-TR" dirty="0" smtClean="0"/>
              <a:t>e, d</a:t>
            </a:r>
            <a:r>
              <a:rPr lang="tr-TR" altLang="tr-TR" dirty="0" err="1" smtClean="0"/>
              <a:t>oğal</a:t>
            </a:r>
            <a:r>
              <a:rPr lang="tr-TR" altLang="tr-TR" dirty="0" smtClean="0"/>
              <a:t> etkenler dahilinde kendiliğinden değişim </a:t>
            </a:r>
            <a:r>
              <a:rPr lang="en-US" altLang="tr-TR" dirty="0" err="1" smtClean="0"/>
              <a:t>olarak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gerçekleşir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rızaya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dayalıdır</a:t>
            </a:r>
            <a:r>
              <a:rPr lang="en-US" altLang="tr-TR" dirty="0" smtClean="0"/>
              <a:t>. </a:t>
            </a:r>
            <a:r>
              <a:rPr lang="tr-TR" altLang="tr-TR" dirty="0" smtClean="0"/>
              <a:t>                </a:t>
            </a:r>
          </a:p>
          <a:p>
            <a:pPr algn="just" eaLnBrk="1" hangingPunct="1"/>
            <a:r>
              <a:rPr lang="en-US" altLang="tr-TR" b="1" u="sng" dirty="0" err="1" smtClean="0"/>
              <a:t>Şiddetli</a:t>
            </a:r>
            <a:r>
              <a:rPr lang="en-US" altLang="tr-TR" b="1" u="sng" dirty="0" smtClean="0"/>
              <a:t> </a:t>
            </a:r>
            <a:r>
              <a:rPr lang="en-US" altLang="tr-TR" b="1" u="sng" dirty="0" err="1" smtClean="0"/>
              <a:t>Değişim</a:t>
            </a:r>
            <a:r>
              <a:rPr lang="en-US" altLang="tr-TR" dirty="0" smtClean="0"/>
              <a:t>: </a:t>
            </a:r>
            <a:r>
              <a:rPr lang="tr-TR" altLang="tr-TR" dirty="0" smtClean="0"/>
              <a:t>Hızlı ve dışarıdan fiziksel bir gücün itmesi ile             devrimsel bir biçimde gerçekleş</a:t>
            </a:r>
            <a:r>
              <a:rPr lang="en-US" altLang="tr-TR" dirty="0" err="1" smtClean="0"/>
              <a:t>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baskıya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dayalıdır</a:t>
            </a:r>
            <a:r>
              <a:rPr lang="en-US" altLang="tr-TR" dirty="0" smtClean="0"/>
              <a:t>. </a:t>
            </a:r>
            <a:r>
              <a:rPr lang="tr-TR" altLang="tr-TR" dirty="0" smtClean="0"/>
              <a:t>      </a:t>
            </a:r>
          </a:p>
          <a:p>
            <a:pPr lvl="1" eaLnBrk="1" hangingPunct="1"/>
            <a:r>
              <a:rPr lang="tr-TR" altLang="tr-TR" dirty="0" smtClean="0"/>
              <a:t>Toplumun yapısını derinden sarsar; değerleri, duyguları, düşünceleri ve kurumları değiştirir.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264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Toplumsal </a:t>
            </a:r>
            <a:r>
              <a:rPr lang="en-US" dirty="0" err="1" smtClean="0"/>
              <a:t>Gelişim</a:t>
            </a:r>
            <a:endParaRPr lang="en-US" dirty="0"/>
          </a:p>
        </p:txBody>
      </p:sp>
      <p:sp>
        <p:nvSpPr>
          <p:cNvPr id="66562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tr-TR" dirty="0" err="1" smtClean="0"/>
              <a:t>Toplumsal</a:t>
            </a:r>
            <a:r>
              <a:rPr lang="en-US" altLang="tr-TR" dirty="0" smtClean="0"/>
              <a:t> </a:t>
            </a:r>
            <a:r>
              <a:rPr lang="en-US" altLang="tr-TR" dirty="0"/>
              <a:t>d</a:t>
            </a:r>
            <a:r>
              <a:rPr lang="tr-TR" altLang="tr-TR" dirty="0" smtClean="0"/>
              <a:t>eğişim ile </a:t>
            </a:r>
            <a:r>
              <a:rPr lang="en-US" altLang="tr-TR" dirty="0" err="1" smtClean="0"/>
              <a:t>toplumsal</a:t>
            </a:r>
            <a:r>
              <a:rPr lang="en-US" altLang="tr-TR" dirty="0" smtClean="0"/>
              <a:t> </a:t>
            </a:r>
            <a:r>
              <a:rPr lang="tr-TR" altLang="tr-TR" dirty="0" smtClean="0"/>
              <a:t>gelişim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birbirinden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farklı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kavramlardır</a:t>
            </a:r>
            <a:endParaRPr lang="en-US" altLang="tr-TR" dirty="0" smtClean="0"/>
          </a:p>
          <a:p>
            <a:pPr eaLnBrk="1" hangingPunct="1"/>
            <a:r>
              <a:rPr lang="tr-TR" altLang="tr-TR" dirty="0" smtClean="0"/>
              <a:t>Değişim daha kapsayıcı ve genel bir kavram</a:t>
            </a:r>
            <a:r>
              <a:rPr lang="en-US" altLang="tr-TR" dirty="0" err="1" smtClean="0"/>
              <a:t>dır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Gelişim belirli türdeki değişimleri anlatan daha dar ve anlam yüklü</a:t>
            </a:r>
            <a:r>
              <a:rPr lang="en-US" altLang="tr-TR" dirty="0" smtClean="0"/>
              <a:t> (</a:t>
            </a:r>
            <a:r>
              <a:rPr lang="en-US" altLang="tr-TR" dirty="0" err="1" smtClean="0"/>
              <a:t>olumlu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yönde</a:t>
            </a:r>
            <a:r>
              <a:rPr lang="en-US" altLang="tr-TR" dirty="0" smtClean="0"/>
              <a:t>)</a:t>
            </a:r>
            <a:r>
              <a:rPr lang="tr-TR" altLang="tr-TR" dirty="0" smtClean="0"/>
              <a:t> bir kavram</a:t>
            </a:r>
          </a:p>
        </p:txBody>
      </p:sp>
    </p:spTree>
    <p:extLst>
      <p:ext uri="{BB962C8B-B14F-4D97-AF65-F5344CB8AC3E}">
        <p14:creationId xmlns:p14="http://schemas.microsoft.com/office/powerpoint/2010/main" val="3277944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Hangi</a:t>
            </a:r>
            <a:r>
              <a:rPr lang="en-US" dirty="0" smtClean="0"/>
              <a:t> </a:t>
            </a:r>
            <a:r>
              <a:rPr lang="en-US" dirty="0" err="1"/>
              <a:t>değişimler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gelişme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adlandırılır</a:t>
            </a:r>
            <a:r>
              <a:rPr lang="en-US" dirty="0"/>
              <a:t>?</a:t>
            </a:r>
            <a:br>
              <a:rPr lang="en-US" dirty="0"/>
            </a:br>
            <a:endParaRPr lang="en-US" dirty="0"/>
          </a:p>
        </p:txBody>
      </p:sp>
      <p:sp>
        <p:nvSpPr>
          <p:cNvPr id="675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Toplumdaki unsurların daha uyumlu ve düzenli bir biçimde işlemesine yol açıyorsa </a:t>
            </a:r>
            <a:r>
              <a:rPr lang="en-US" altLang="tr-TR" dirty="0" err="1" smtClean="0"/>
              <a:t>bu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değişime</a:t>
            </a:r>
            <a:r>
              <a:rPr lang="en-US" altLang="tr-TR" dirty="0" smtClean="0"/>
              <a:t> </a:t>
            </a:r>
            <a:r>
              <a:rPr lang="tr-TR" altLang="tr-TR" dirty="0" smtClean="0"/>
              <a:t>gelişme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diyebiliriz</a:t>
            </a:r>
            <a:r>
              <a:rPr lang="en-US" altLang="tr-TR" dirty="0" smtClean="0"/>
              <a:t>. </a:t>
            </a:r>
            <a:r>
              <a:rPr lang="tr-TR" altLang="tr-TR" dirty="0" smtClean="0"/>
              <a:t> </a:t>
            </a:r>
            <a:endParaRPr lang="en-US" altLang="tr-TR" dirty="0" smtClean="0"/>
          </a:p>
          <a:p>
            <a:pPr eaLnBrk="1" hangingPunct="1"/>
            <a:r>
              <a:rPr lang="en-US" altLang="tr-TR" dirty="0"/>
              <a:t>G</a:t>
            </a:r>
            <a:r>
              <a:rPr lang="tr-TR" altLang="tr-TR" dirty="0" err="1"/>
              <a:t>elişme</a:t>
            </a:r>
            <a:r>
              <a:rPr lang="tr-TR" altLang="tr-TR" dirty="0"/>
              <a:t> toplumsal yapının işleyişine olumlu katkı yapan</a:t>
            </a:r>
            <a:r>
              <a:rPr lang="en-US" altLang="tr-TR" dirty="0"/>
              <a:t> </a:t>
            </a:r>
            <a:r>
              <a:rPr lang="en-US" altLang="tr-TR" dirty="0" err="1"/>
              <a:t>bir</a:t>
            </a:r>
            <a:r>
              <a:rPr lang="tr-TR" altLang="tr-TR" dirty="0"/>
              <a:t> farklılaşma</a:t>
            </a:r>
            <a:r>
              <a:rPr lang="en-US" altLang="tr-TR" dirty="0" err="1" smtClean="0"/>
              <a:t>dır</a:t>
            </a:r>
            <a:r>
              <a:rPr lang="en-US" altLang="tr-TR" dirty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b</a:t>
            </a:r>
            <a:r>
              <a:rPr lang="tr-TR" altLang="tr-TR" dirty="0" smtClean="0"/>
              <a:t>öyle bir değişim toplumun işlevlerini daha iyi bir şekilde yerine getirmesine neden olur.</a:t>
            </a:r>
          </a:p>
          <a:p>
            <a:pPr eaLnBrk="1" hangingPunct="1"/>
            <a:r>
              <a:rPr lang="tr-TR" altLang="tr-TR" dirty="0" smtClean="0"/>
              <a:t>Toplumsal yaşamdaki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olası</a:t>
            </a:r>
            <a:r>
              <a:rPr lang="tr-TR" altLang="tr-TR" dirty="0" smtClean="0"/>
              <a:t> sorunları, kırılmaları ve krizleri azaltır</a:t>
            </a:r>
            <a:r>
              <a:rPr lang="en-US" altLang="tr-TR" dirty="0" smtClean="0"/>
              <a:t>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71781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Gerileme</a:t>
            </a:r>
            <a:r>
              <a:rPr lang="en-US" dirty="0" smtClean="0"/>
              <a:t>/</a:t>
            </a:r>
            <a:r>
              <a:rPr lang="en-US" dirty="0" err="1" smtClean="0"/>
              <a:t>Bozulma</a:t>
            </a:r>
            <a:endParaRPr lang="en-US" dirty="0"/>
          </a:p>
        </p:txBody>
      </p:sp>
      <p:sp>
        <p:nvSpPr>
          <p:cNvPr id="6861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Hangi değişimler bir gerileme ya da bozulma olarak adlandırıl</a:t>
            </a:r>
            <a:r>
              <a:rPr lang="en-US" altLang="tr-TR" dirty="0" err="1" smtClean="0"/>
              <a:t>dığı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tartışmalı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bir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konudur</a:t>
            </a:r>
            <a:r>
              <a:rPr lang="en-US" altLang="tr-TR" dirty="0" smtClean="0"/>
              <a:t>. </a:t>
            </a:r>
            <a:endParaRPr lang="tr-TR" altLang="tr-TR" dirty="0" smtClean="0"/>
          </a:p>
          <a:p>
            <a:pPr eaLnBrk="1" hangingPunct="1"/>
            <a:r>
              <a:rPr lang="tr-TR" altLang="tr-TR" dirty="0" smtClean="0"/>
              <a:t>Eğer bir değişim toplumsal mekanizmanın kendi işleyişi neticesinde gerçekleşmiyorsa</a:t>
            </a:r>
            <a:r>
              <a:rPr lang="en-US" altLang="tr-TR" dirty="0" smtClean="0"/>
              <a:t> </a:t>
            </a:r>
            <a:r>
              <a:rPr lang="tr-TR" altLang="tr-TR" dirty="0" smtClean="0"/>
              <a:t>ya da toplumsal bütünlüğe daha fazla katkıda bulunmuyorsa </a:t>
            </a:r>
            <a:r>
              <a:rPr lang="en-US" altLang="tr-TR" b="1" dirty="0" err="1" smtClean="0"/>
              <a:t>gerileme</a:t>
            </a:r>
            <a:r>
              <a:rPr lang="tr-TR" altLang="tr-TR" dirty="0" smtClean="0"/>
              <a:t> ya da </a:t>
            </a:r>
            <a:r>
              <a:rPr lang="en-US" altLang="tr-TR" b="1" dirty="0" err="1" smtClean="0"/>
              <a:t>bozulma</a:t>
            </a:r>
            <a:r>
              <a:rPr lang="tr-TR" altLang="tr-TR" dirty="0" smtClean="0"/>
              <a:t> olarak adlandırılır. </a:t>
            </a:r>
          </a:p>
          <a:p>
            <a:pPr eaLnBrk="1" hangingPunct="1"/>
            <a:r>
              <a:rPr lang="tr-TR" altLang="tr-TR" dirty="0" smtClean="0"/>
              <a:t>Bozulma daha çok değer sorunu ola</a:t>
            </a:r>
            <a:r>
              <a:rPr lang="en-US" altLang="tr-TR" dirty="0" smtClean="0"/>
              <a:t>r</a:t>
            </a:r>
            <a:r>
              <a:rPr lang="tr-TR" altLang="tr-TR" dirty="0" smtClean="0"/>
              <a:t>ak değerlendirilir.</a:t>
            </a:r>
          </a:p>
          <a:p>
            <a:pPr eaLnBrk="1" hangingPunct="1"/>
            <a:r>
              <a:rPr lang="tr-TR" altLang="tr-TR" dirty="0" smtClean="0"/>
              <a:t>Değerler toplumun diğer unsurlarına göre daha yavaş değişir. Bu </a:t>
            </a:r>
            <a:r>
              <a:rPr lang="tr-TR" altLang="tr-TR" dirty="0" err="1" smtClean="0"/>
              <a:t>nedenl</a:t>
            </a:r>
            <a:r>
              <a:rPr lang="en-US" altLang="tr-TR" dirty="0" smtClean="0"/>
              <a:t>e </a:t>
            </a:r>
            <a:r>
              <a:rPr lang="en-US" altLang="tr-TR" dirty="0"/>
              <a:t>b</a:t>
            </a:r>
            <a:r>
              <a:rPr lang="tr-TR" altLang="tr-TR" dirty="0" err="1" smtClean="0"/>
              <a:t>üyük</a:t>
            </a:r>
            <a:r>
              <a:rPr lang="tr-TR" altLang="tr-TR" dirty="0" smtClean="0"/>
              <a:t> ve hızlı değişimler değerler bakış açısından bozulma olarak görülür</a:t>
            </a:r>
          </a:p>
        </p:txBody>
      </p:sp>
    </p:spTree>
    <p:extLst>
      <p:ext uri="{BB962C8B-B14F-4D97-AF65-F5344CB8AC3E}">
        <p14:creationId xmlns:p14="http://schemas.microsoft.com/office/powerpoint/2010/main" val="2373853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Alt Başlık 2"/>
          <p:cNvSpPr>
            <a:spLocks noGrp="1"/>
          </p:cNvSpPr>
          <p:nvPr>
            <p:ph type="subTitle" idx="1"/>
          </p:nvPr>
        </p:nvSpPr>
        <p:spPr>
          <a:xfrm>
            <a:off x="1504950" y="571500"/>
            <a:ext cx="9144000" cy="4273550"/>
          </a:xfrm>
        </p:spPr>
        <p:txBody>
          <a:bodyPr/>
          <a:lstStyle/>
          <a:p>
            <a:pPr algn="just" eaLnBrk="1" hangingPunct="1"/>
            <a:endParaRPr lang="tr-TR" altLang="tr-TR" dirty="0" smtClean="0"/>
          </a:p>
          <a:p>
            <a:pPr eaLnBrk="1" hangingPunct="1"/>
            <a:r>
              <a:rPr lang="tr-TR" altLang="tr-TR" b="1" dirty="0" smtClean="0"/>
              <a:t>Kaynaklar</a:t>
            </a:r>
            <a:r>
              <a:rPr lang="tr-TR" altLang="tr-TR" b="1" dirty="0" smtClean="0"/>
              <a:t>:</a:t>
            </a:r>
            <a:endParaRPr lang="tr-TR" altLang="tr-TR" b="1" dirty="0" smtClean="0">
              <a:solidFill>
                <a:srgbClr val="FF0000"/>
              </a:solidFill>
            </a:endParaRPr>
          </a:p>
          <a:p>
            <a:pPr eaLnBrk="1" hangingPunct="1"/>
            <a:endParaRPr lang="tr-TR" altLang="tr-TR" b="1" dirty="0"/>
          </a:p>
          <a:p>
            <a:pPr algn="just" eaLnBrk="1" hangingPunct="1"/>
            <a:r>
              <a:rPr lang="tr-TR" altLang="tr-TR" dirty="0"/>
              <a:t>Kalaycıoğlu, S. (2012). Toplumsal yapı: Kavramsal arka plan. İçinde </a:t>
            </a:r>
            <a:r>
              <a:rPr lang="tr-TR" altLang="tr-TR" dirty="0" err="1"/>
              <a:t>Memet</a:t>
            </a:r>
            <a:r>
              <a:rPr lang="tr-TR" altLang="tr-TR" dirty="0"/>
              <a:t> Zincirkıran (</a:t>
            </a:r>
            <a:r>
              <a:rPr lang="tr-TR" altLang="tr-TR" dirty="0" err="1"/>
              <a:t>Edt</a:t>
            </a:r>
            <a:r>
              <a:rPr lang="tr-TR" altLang="tr-TR" dirty="0"/>
              <a:t>.). Dünden bugüne Türkiye’nin toplumsal yapısı (s. 3-18). Bursa: Dora Basım-Yayın </a:t>
            </a:r>
            <a:r>
              <a:rPr lang="tr-TR" altLang="tr-TR" dirty="0" err="1"/>
              <a:t>Ltd.Şti</a:t>
            </a:r>
            <a:r>
              <a:rPr lang="tr-TR" altLang="tr-TR" dirty="0"/>
              <a:t>. </a:t>
            </a:r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r>
              <a:rPr lang="tr-TR" altLang="tr-TR" dirty="0" smtClean="0"/>
              <a:t>Sunar, L.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.) (2016). Toplumsal değişimi açıklamak: Temel kavram ve kuramlar. İçinde Lütfi Sunar (</a:t>
            </a:r>
            <a:r>
              <a:rPr lang="tr-TR" altLang="tr-TR" dirty="0" err="1" smtClean="0"/>
              <a:t>Edt</a:t>
            </a:r>
            <a:r>
              <a:rPr lang="tr-TR" altLang="tr-TR" dirty="0" smtClean="0"/>
              <a:t>), Türkiye’de Toplumsal değişim (s. 1-36). Ankara: Nobel Akademik Yayıncılık Eğitim Danışmanlık Tic. Ltd. Şti.  </a:t>
            </a:r>
          </a:p>
          <a:p>
            <a:pPr algn="just" eaLnBrk="1" hangingPunct="1"/>
            <a:endParaRPr lang="tr-TR" altLang="tr-TR" dirty="0"/>
          </a:p>
          <a:p>
            <a:pPr algn="just" eaLnBrk="1" hangingPunct="1"/>
            <a:endParaRPr lang="tr-TR" altLang="tr-TR" dirty="0" smtClean="0"/>
          </a:p>
          <a:p>
            <a:pPr algn="just"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58581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dirty="0" smtClean="0"/>
              <a:t> </a:t>
            </a:r>
            <a:r>
              <a:rPr lang="en-US" dirty="0" err="1" smtClean="0"/>
              <a:t>Hafta</a:t>
            </a:r>
            <a:r>
              <a:rPr lang="en-US" dirty="0" smtClean="0"/>
              <a:t> 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Toplumsal </a:t>
            </a:r>
            <a:r>
              <a:rPr lang="en-US" dirty="0" err="1" smtClean="0"/>
              <a:t>Yapı</a:t>
            </a:r>
            <a:r>
              <a:rPr lang="en-US" dirty="0" smtClean="0"/>
              <a:t> /Toplumsal </a:t>
            </a:r>
            <a:r>
              <a:rPr lang="en-US" dirty="0" err="1" smtClean="0"/>
              <a:t>Değişim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824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Toplumu </a:t>
            </a:r>
            <a:r>
              <a:rPr lang="tr-TR" dirty="0"/>
              <a:t>tanımlamak için toplumsal ögeler: </a:t>
            </a:r>
          </a:p>
          <a:p>
            <a:pPr lvl="1"/>
            <a:r>
              <a:rPr lang="tr-TR" dirty="0" smtClean="0"/>
              <a:t>Toplumsal </a:t>
            </a:r>
            <a:r>
              <a:rPr lang="tr-TR" dirty="0"/>
              <a:t>kurumlar</a:t>
            </a:r>
          </a:p>
          <a:p>
            <a:pPr lvl="1"/>
            <a:r>
              <a:rPr lang="tr-TR" dirty="0" smtClean="0"/>
              <a:t>Toplumsal </a:t>
            </a:r>
            <a:r>
              <a:rPr lang="tr-TR" dirty="0"/>
              <a:t>tabakalar (sınıf, statü, toplumsal hareketlilik)</a:t>
            </a:r>
          </a:p>
          <a:p>
            <a:pPr lvl="1"/>
            <a:r>
              <a:rPr lang="tr-TR" dirty="0" smtClean="0"/>
              <a:t>Kültür </a:t>
            </a:r>
            <a:r>
              <a:rPr lang="tr-TR" dirty="0"/>
              <a:t>ve toplumsal yapı</a:t>
            </a:r>
          </a:p>
          <a:p>
            <a:pPr lvl="1"/>
            <a:r>
              <a:rPr lang="en-US" dirty="0"/>
              <a:t>T</a:t>
            </a:r>
            <a:r>
              <a:rPr lang="tr-TR" dirty="0" err="1" smtClean="0"/>
              <a:t>oplumsal</a:t>
            </a:r>
            <a:r>
              <a:rPr lang="tr-TR" dirty="0" smtClean="0"/>
              <a:t> değişme</a:t>
            </a:r>
            <a:r>
              <a:rPr lang="en-US" dirty="0" smtClean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2945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Tarihsel</a:t>
            </a:r>
            <a:r>
              <a:rPr lang="en-US" dirty="0"/>
              <a:t>,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gelişme</a:t>
            </a:r>
            <a:r>
              <a:rPr lang="en-US" dirty="0"/>
              <a:t> </a:t>
            </a:r>
            <a:r>
              <a:rPr lang="en-US" dirty="0" err="1"/>
              <a:t>süreci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yaratılan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manevi</a:t>
            </a:r>
            <a:r>
              <a:rPr lang="en-US" dirty="0"/>
              <a:t> </a:t>
            </a:r>
            <a:r>
              <a:rPr lang="en-US" dirty="0" err="1"/>
              <a:t>değerler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bunları</a:t>
            </a:r>
            <a:r>
              <a:rPr lang="en-US" dirty="0"/>
              <a:t> </a:t>
            </a:r>
            <a:r>
              <a:rPr lang="en-US" dirty="0" err="1"/>
              <a:t>yaratmada</a:t>
            </a:r>
            <a:r>
              <a:rPr lang="en-US" dirty="0"/>
              <a:t>, </a:t>
            </a:r>
            <a:r>
              <a:rPr lang="en-US" dirty="0" err="1"/>
              <a:t>sonraki</a:t>
            </a:r>
            <a:r>
              <a:rPr lang="en-US" dirty="0"/>
              <a:t> </a:t>
            </a:r>
            <a:r>
              <a:rPr lang="en-US" dirty="0" err="1"/>
              <a:t>nesillere</a:t>
            </a:r>
            <a:r>
              <a:rPr lang="en-US" dirty="0"/>
              <a:t> </a:t>
            </a:r>
            <a:r>
              <a:rPr lang="en-US" dirty="0" err="1"/>
              <a:t>iletmede</a:t>
            </a:r>
            <a:r>
              <a:rPr lang="en-US" dirty="0"/>
              <a:t> </a:t>
            </a:r>
            <a:r>
              <a:rPr lang="en-US" dirty="0" err="1"/>
              <a:t>kullanılan</a:t>
            </a:r>
            <a:r>
              <a:rPr lang="en-US" dirty="0"/>
              <a:t>, </a:t>
            </a:r>
            <a:r>
              <a:rPr lang="en-US" dirty="0" err="1"/>
              <a:t>insanın</a:t>
            </a:r>
            <a:r>
              <a:rPr lang="en-US" dirty="0"/>
              <a:t> </a:t>
            </a:r>
            <a:r>
              <a:rPr lang="en-US" dirty="0" err="1"/>
              <a:t>doğal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toplumsal</a:t>
            </a:r>
            <a:r>
              <a:rPr lang="en-US" dirty="0"/>
              <a:t> </a:t>
            </a:r>
            <a:r>
              <a:rPr lang="en-US" dirty="0" err="1"/>
              <a:t>çevresine</a:t>
            </a:r>
            <a:r>
              <a:rPr lang="en-US" dirty="0"/>
              <a:t> </a:t>
            </a:r>
            <a:r>
              <a:rPr lang="en-US" dirty="0" err="1"/>
              <a:t>egemenliğinin</a:t>
            </a:r>
            <a:r>
              <a:rPr lang="en-US" dirty="0"/>
              <a:t> </a:t>
            </a:r>
            <a:r>
              <a:rPr lang="en-US" dirty="0" err="1"/>
              <a:t>ölçüsünü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araçların</a:t>
            </a:r>
            <a:r>
              <a:rPr lang="en-US" dirty="0"/>
              <a:t> </a:t>
            </a:r>
            <a:r>
              <a:rPr lang="en-US" dirty="0" err="1" smtClean="0"/>
              <a:t>bütünü</a:t>
            </a:r>
            <a:r>
              <a:rPr lang="en-US" dirty="0"/>
              <a:t>.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(TDK </a:t>
            </a:r>
            <a:r>
              <a:rPr lang="en-US" dirty="0" err="1" smtClean="0"/>
              <a:t>Sözlüğü</a:t>
            </a:r>
            <a:r>
              <a:rPr lang="en-US" dirty="0" smtClean="0"/>
              <a:t>, 2020)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45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ve Toplumsal Yapı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Kültürü</a:t>
            </a:r>
            <a:r>
              <a:rPr lang="en-US" sz="2400" dirty="0" smtClean="0"/>
              <a:t> </a:t>
            </a:r>
            <a:r>
              <a:rPr lang="en-US" sz="2400" dirty="0" err="1" smtClean="0"/>
              <a:t>toplumdaki</a:t>
            </a:r>
            <a:r>
              <a:rPr lang="en-US" sz="2400" dirty="0" smtClean="0"/>
              <a:t> </a:t>
            </a:r>
            <a:r>
              <a:rPr lang="en-US" sz="2400" dirty="0" err="1" smtClean="0"/>
              <a:t>tüm</a:t>
            </a:r>
            <a:r>
              <a:rPr lang="en-US" sz="2400" dirty="0" smtClean="0"/>
              <a:t> </a:t>
            </a:r>
            <a:r>
              <a:rPr lang="en-US" sz="2400" dirty="0" err="1" smtClean="0"/>
              <a:t>ilişkilerde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etkinliklerde</a:t>
            </a:r>
            <a:r>
              <a:rPr lang="en-US" sz="2400" dirty="0" smtClean="0"/>
              <a:t> </a:t>
            </a:r>
            <a:r>
              <a:rPr lang="en-US" sz="2400" dirty="0" err="1" smtClean="0"/>
              <a:t>görmek</a:t>
            </a:r>
            <a:r>
              <a:rPr lang="en-US" sz="2400" dirty="0" smtClean="0"/>
              <a:t> </a:t>
            </a:r>
            <a:r>
              <a:rPr lang="en-US" sz="2400" dirty="0" err="1" smtClean="0"/>
              <a:t>mümkündür</a:t>
            </a:r>
            <a:r>
              <a:rPr lang="en-US" sz="2400" dirty="0" smtClean="0"/>
              <a:t>. </a:t>
            </a:r>
          </a:p>
          <a:p>
            <a:r>
              <a:rPr lang="en-US" sz="2400" dirty="0" err="1" smtClean="0"/>
              <a:t>İnançlar</a:t>
            </a:r>
            <a:r>
              <a:rPr lang="en-US" sz="2400" dirty="0" smtClean="0"/>
              <a:t> da </a:t>
            </a:r>
            <a:r>
              <a:rPr lang="en-US" sz="2400" dirty="0" err="1" smtClean="0"/>
              <a:t>kültürün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parçasıdır</a:t>
            </a:r>
            <a:r>
              <a:rPr lang="en-US" sz="2400" dirty="0" smtClean="0"/>
              <a:t>. </a:t>
            </a:r>
            <a:endParaRPr lang="tr-TR" sz="2400" dirty="0" smtClean="0"/>
          </a:p>
          <a:p>
            <a:r>
              <a:rPr lang="tr-TR" sz="2400" dirty="0" smtClean="0"/>
              <a:t>Semboller ise toplumun üyeleri arasında fikir veya duyguları yansıtan kelimeler, mimikler, veya gösterimlerden oluşur. </a:t>
            </a:r>
            <a:endParaRPr lang="en-US" sz="2400" dirty="0" smtClean="0"/>
          </a:p>
          <a:p>
            <a:r>
              <a:rPr lang="tr-TR" sz="2400" dirty="0" smtClean="0"/>
              <a:t>Semboller </a:t>
            </a:r>
            <a:r>
              <a:rPr lang="tr-TR" sz="2400" dirty="0"/>
              <a:t>kültürün hem gözlenebilen hem de gözlenemeyen unsurlarını ifade etmek için kullanılmaktadır. </a:t>
            </a:r>
            <a:endParaRPr lang="tr-TR" sz="2400" dirty="0" smtClean="0"/>
          </a:p>
          <a:p>
            <a:r>
              <a:rPr lang="tr-TR" sz="2400" dirty="0" smtClean="0"/>
              <a:t>Toplumda kültür bu semboller aracılığı ile kuşaktan kuşağa aktarılır (Toplumsallaşma süreci).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41869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Değişme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 dinamik ve sürekli değişen bir yapıya sahip</a:t>
            </a:r>
            <a:r>
              <a:rPr lang="en-US" dirty="0" err="1" smtClean="0"/>
              <a:t>tir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Toplumsal değişim doğal ve sosyal değişimden ve teknolojideki değişimlerden etkilenir.</a:t>
            </a:r>
          </a:p>
          <a:p>
            <a:r>
              <a:rPr lang="tr-TR" dirty="0" smtClean="0"/>
              <a:t>Kültür, inançlar sistemi, değerler, normlar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sınıflar</a:t>
            </a:r>
            <a:r>
              <a:rPr lang="en-US" dirty="0"/>
              <a:t> </a:t>
            </a:r>
            <a:r>
              <a:rPr lang="en-US" dirty="0" smtClean="0"/>
              <a:t>hem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değişimden</a:t>
            </a:r>
            <a:r>
              <a:rPr lang="en-US" dirty="0" smtClean="0"/>
              <a:t> </a:t>
            </a:r>
            <a:r>
              <a:rPr lang="en-US" dirty="0" err="1" smtClean="0"/>
              <a:t>etkilenen</a:t>
            </a:r>
            <a:r>
              <a:rPr lang="en-US" dirty="0" smtClean="0"/>
              <a:t>, hem de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değişimi</a:t>
            </a:r>
            <a:r>
              <a:rPr lang="en-US" dirty="0" smtClean="0"/>
              <a:t> </a:t>
            </a:r>
            <a:r>
              <a:rPr lang="en-US" dirty="0" err="1" smtClean="0"/>
              <a:t>etkileyen</a:t>
            </a:r>
            <a:r>
              <a:rPr lang="en-US" dirty="0" smtClean="0"/>
              <a:t> </a:t>
            </a:r>
            <a:r>
              <a:rPr lang="en-US" dirty="0" err="1" smtClean="0"/>
              <a:t>unsurlardır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/>
              <a:t> </a:t>
            </a:r>
            <a:r>
              <a:rPr lang="en-US" dirty="0" smtClean="0">
                <a:sym typeface="Wingdings" panose="05000000000000000000" pitchFamily="2" charset="2"/>
              </a:rPr>
              <a:t></a:t>
            </a:r>
            <a:r>
              <a:rPr lang="en-US" dirty="0" err="1" smtClean="0"/>
              <a:t>Kültür</a:t>
            </a:r>
            <a:r>
              <a:rPr lang="en-US" dirty="0" smtClean="0"/>
              <a:t> 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752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lt Başlık 2"/>
          <p:cNvSpPr>
            <a:spLocks noGrp="1"/>
          </p:cNvSpPr>
          <p:nvPr>
            <p:ph type="subTitle" idx="1"/>
          </p:nvPr>
        </p:nvSpPr>
        <p:spPr>
          <a:xfrm>
            <a:off x="1452563" y="1400175"/>
            <a:ext cx="9144000" cy="4235450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/>
              <a:t>Toplumsal Değişme İle İlgili Kavramlar</a:t>
            </a:r>
          </a:p>
          <a:p>
            <a:pPr eaLnBrk="1" hangingPunct="1">
              <a:defRPr/>
            </a:pPr>
            <a:r>
              <a:rPr lang="tr-TR" b="1" dirty="0" smtClean="0"/>
              <a:t>Değişimin Boyutu </a:t>
            </a:r>
            <a:endParaRPr lang="en-US" dirty="0"/>
          </a:p>
          <a:p>
            <a:pPr algn="l" eaLnBrk="1" hangingPunct="1">
              <a:defRPr/>
            </a:pPr>
            <a:r>
              <a:rPr lang="tr-TR" dirty="0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tr-TR" dirty="0" smtClean="0"/>
              <a:t> devinim ve değişim halinde</a:t>
            </a:r>
            <a:r>
              <a:rPr lang="en-US" dirty="0" err="1" smtClean="0"/>
              <a:t>dir</a:t>
            </a:r>
            <a:r>
              <a:rPr lang="tr-TR" dirty="0" smtClean="0"/>
              <a:t> ve her farklılaşmanın</a:t>
            </a:r>
            <a:r>
              <a:rPr lang="en-US" dirty="0" smtClean="0"/>
              <a:t> </a:t>
            </a:r>
            <a:r>
              <a:rPr lang="tr-TR" dirty="0" smtClean="0"/>
              <a:t>incelenmesi </a:t>
            </a:r>
            <a:r>
              <a:rPr lang="en-US" dirty="0" err="1" smtClean="0"/>
              <a:t>oldukça</a:t>
            </a:r>
            <a:r>
              <a:rPr lang="en-US" dirty="0" smtClean="0"/>
              <a:t> </a:t>
            </a:r>
            <a:r>
              <a:rPr lang="en-US" dirty="0" err="1" smtClean="0"/>
              <a:t>zordur</a:t>
            </a:r>
            <a:r>
              <a:rPr lang="en-US" dirty="0" smtClean="0"/>
              <a:t>. </a:t>
            </a:r>
            <a:endParaRPr lang="tr-TR" dirty="0" smtClean="0"/>
          </a:p>
          <a:p>
            <a:pPr algn="l" eaLnBrk="1" hangingPunct="1">
              <a:defRPr/>
            </a:pP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 </a:t>
            </a:r>
            <a:r>
              <a:rPr lang="en-US" dirty="0" err="1" smtClean="0"/>
              <a:t>düzeyleri</a:t>
            </a:r>
            <a:r>
              <a:rPr lang="en-US" dirty="0" smtClean="0"/>
              <a:t>:</a:t>
            </a:r>
            <a:endParaRPr lang="tr-TR" dirty="0" smtClean="0"/>
          </a:p>
          <a:p>
            <a:pPr marL="514350" indent="-514350" algn="l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değişimin miktarı – ölçeği (</a:t>
            </a:r>
            <a:r>
              <a:rPr lang="en-US" dirty="0" smtClean="0"/>
              <a:t>b</a:t>
            </a:r>
            <a:r>
              <a:rPr lang="tr-TR" dirty="0" err="1" smtClean="0"/>
              <a:t>üyük</a:t>
            </a:r>
            <a:r>
              <a:rPr lang="tr-TR" dirty="0" smtClean="0"/>
              <a:t>-orta-küçük)</a:t>
            </a:r>
          </a:p>
          <a:p>
            <a:pPr marL="514350" indent="-514350" algn="l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zaman boyutu – vadesi (</a:t>
            </a:r>
            <a:r>
              <a:rPr lang="en-US" dirty="0" smtClean="0"/>
              <a:t>u</a:t>
            </a:r>
            <a:r>
              <a:rPr lang="tr-TR" dirty="0" err="1" smtClean="0"/>
              <a:t>zun</a:t>
            </a:r>
            <a:r>
              <a:rPr lang="tr-TR" dirty="0" smtClean="0"/>
              <a:t>-orta-kısa) ve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  <a:defRPr/>
            </a:pPr>
            <a:r>
              <a:rPr lang="tr-TR" dirty="0" smtClean="0"/>
              <a:t> </a:t>
            </a:r>
            <a:r>
              <a:rPr lang="en-US" dirty="0"/>
              <a:t>d</a:t>
            </a:r>
            <a:r>
              <a:rPr lang="tr-TR" dirty="0" err="1" smtClean="0"/>
              <a:t>eğişen</a:t>
            </a:r>
            <a:r>
              <a:rPr lang="tr-TR" dirty="0" smtClean="0"/>
              <a:t> birimin etkisi</a:t>
            </a:r>
            <a:r>
              <a:rPr lang="en-US" dirty="0" smtClean="0"/>
              <a:t>/</a:t>
            </a:r>
            <a:r>
              <a:rPr lang="en-US" dirty="0" err="1" smtClean="0"/>
              <a:t>niteliği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pozitif</a:t>
            </a:r>
            <a:r>
              <a:rPr lang="en-US" dirty="0" smtClean="0"/>
              <a:t>/</a:t>
            </a:r>
            <a:r>
              <a:rPr lang="en-US" dirty="0" err="1" smtClean="0"/>
              <a:t>olumlu-negatif</a:t>
            </a:r>
            <a:r>
              <a:rPr lang="en-US" dirty="0" smtClean="0"/>
              <a:t>/</a:t>
            </a:r>
            <a:r>
              <a:rPr lang="en-US" dirty="0" err="1" smtClean="0"/>
              <a:t>olumsuz</a:t>
            </a:r>
            <a:r>
              <a:rPr lang="en-US" dirty="0" smtClean="0"/>
              <a:t>)</a:t>
            </a:r>
          </a:p>
          <a:p>
            <a:pPr marL="342900" indent="-342900" algn="l" eaLnBrk="1" hangingPunct="1">
              <a:buFont typeface="Wingdings" panose="05000000000000000000" pitchFamily="2" charset="2"/>
              <a:buChar char="Ø"/>
              <a:defRPr/>
            </a:pPr>
            <a:r>
              <a:rPr lang="en-US" dirty="0" smtClean="0"/>
              <a:t>Bu </a:t>
            </a:r>
            <a:r>
              <a:rPr lang="en-US" dirty="0" err="1" smtClean="0"/>
              <a:t>inceleme</a:t>
            </a:r>
            <a:r>
              <a:rPr lang="en-US" dirty="0" smtClean="0"/>
              <a:t> </a:t>
            </a:r>
            <a:r>
              <a:rPr lang="en-US" dirty="0" err="1" smtClean="0"/>
              <a:t>düzeyleri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birbirini</a:t>
            </a:r>
            <a:r>
              <a:rPr lang="en-US" dirty="0" smtClean="0"/>
              <a:t> </a:t>
            </a:r>
            <a:r>
              <a:rPr lang="en-US" dirty="0" err="1" smtClean="0"/>
              <a:t>dışlayan</a:t>
            </a:r>
            <a:r>
              <a:rPr lang="en-US" dirty="0" smtClean="0"/>
              <a:t> </a:t>
            </a:r>
            <a:r>
              <a:rPr lang="en-US" dirty="0" err="1" smtClean="0"/>
              <a:t>nitelikte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  <a:endParaRPr lang="tr-TR" dirty="0" smtClean="0"/>
          </a:p>
          <a:p>
            <a:pPr marL="342900" indent="-342900" eaLnBrk="1" hangingPunct="1">
              <a:buFont typeface="Arial" panose="020B0604020202020204" pitchFamily="34" charset="0"/>
              <a:buChar char="•"/>
              <a:defRPr/>
            </a:pPr>
            <a:endParaRPr lang="tr-TR" dirty="0" smtClean="0"/>
          </a:p>
          <a:p>
            <a:pPr eaLnBrk="1" hangingPunct="1"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587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Zaman </a:t>
            </a:r>
            <a:r>
              <a:rPr lang="en-US" b="1" dirty="0" err="1" smtClean="0"/>
              <a:t>Boyutu</a:t>
            </a:r>
            <a:endParaRPr lang="en-US" b="1" dirty="0"/>
          </a:p>
        </p:txBody>
      </p:sp>
      <p:sp>
        <p:nvSpPr>
          <p:cNvPr id="5222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endParaRPr lang="tr-TR" altLang="tr-TR" dirty="0" smtClean="0"/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Uzun, orta ve kısa vadeli değişimler birbirlerinden kopuk değildir. 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endParaRPr lang="tr-TR" altLang="tr-TR" dirty="0" smtClean="0"/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tr-TR" altLang="tr-TR" dirty="0" smtClean="0"/>
              <a:t>Biri diğerinin etkeni olabilecek biçimde birbiriyle ilişkili</a:t>
            </a:r>
            <a:r>
              <a:rPr lang="en-US" altLang="tr-TR" dirty="0" err="1" smtClean="0"/>
              <a:t>dir</a:t>
            </a:r>
            <a:r>
              <a:rPr lang="tr-TR" altLang="tr-TR" dirty="0" smtClean="0"/>
              <a:t>.</a:t>
            </a:r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endParaRPr lang="tr-TR" altLang="tr-TR" dirty="0" smtClean="0"/>
          </a:p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r>
              <a:rPr lang="en-US" altLang="tr-TR" dirty="0" err="1" smtClean="0"/>
              <a:t>Uzun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süreli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sosyal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değişimin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etkisinin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ölçülmesinin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zorluğu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sebebiyle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küçük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ölçekli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ampirik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araştırmalar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daha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yaygındır</a:t>
            </a:r>
            <a:r>
              <a:rPr lang="en-US" altLang="tr-TR" dirty="0" smtClean="0"/>
              <a:t>. </a:t>
            </a:r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558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Değişimin</a:t>
            </a:r>
            <a:r>
              <a:rPr lang="en-US" b="1" dirty="0" smtClean="0"/>
              <a:t> </a:t>
            </a:r>
            <a:r>
              <a:rPr lang="en-US" b="1" dirty="0" err="1" smtClean="0"/>
              <a:t>Hızı</a:t>
            </a:r>
            <a:endParaRPr lang="en-US" b="1" dirty="0"/>
          </a:p>
        </p:txBody>
      </p:sp>
      <p:sp>
        <p:nvSpPr>
          <p:cNvPr id="53250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Değişimin hızı tek başına ele alınamaz</a:t>
            </a:r>
            <a:r>
              <a:rPr lang="en-US" altLang="tr-TR" dirty="0" smtClean="0"/>
              <a:t>;</a:t>
            </a:r>
            <a:r>
              <a:rPr lang="en-US" altLang="tr-TR" dirty="0"/>
              <a:t> </a:t>
            </a:r>
            <a:r>
              <a:rPr lang="en-US" altLang="tr-TR" dirty="0" smtClean="0"/>
              <a:t>d</a:t>
            </a:r>
            <a:r>
              <a:rPr lang="tr-TR" altLang="tr-TR" dirty="0" smtClean="0"/>
              <a:t>eğişimin hızlı ya da yavaş olması</a:t>
            </a:r>
          </a:p>
          <a:p>
            <a:pPr lvl="1" eaLnBrk="1" hangingPunct="1"/>
            <a:r>
              <a:rPr lang="tr-TR" altLang="tr-TR" dirty="0" smtClean="0"/>
              <a:t>toplumsal yapının değişime açıklığı</a:t>
            </a:r>
          </a:p>
          <a:p>
            <a:pPr lvl="1" eaLnBrk="1" hangingPunct="1"/>
            <a:r>
              <a:rPr lang="tr-TR" altLang="tr-TR" dirty="0" smtClean="0"/>
              <a:t>değişime verdiği tepki</a:t>
            </a:r>
          </a:p>
          <a:p>
            <a:pPr lvl="1" eaLnBrk="1" hangingPunct="1"/>
            <a:r>
              <a:rPr lang="tr-TR" altLang="tr-TR" dirty="0" smtClean="0"/>
              <a:t>değişimin biçimi  </a:t>
            </a:r>
          </a:p>
          <a:p>
            <a:pPr lvl="1" eaLnBrk="1" hangingPunct="1"/>
            <a:r>
              <a:rPr lang="tr-TR" altLang="tr-TR" dirty="0" smtClean="0"/>
              <a:t>ortaya çıkan sonuçları ile ilişki</a:t>
            </a:r>
            <a:r>
              <a:rPr lang="en-US" altLang="tr-TR" dirty="0" err="1" smtClean="0"/>
              <a:t>si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ilintilidir</a:t>
            </a:r>
            <a:r>
              <a:rPr lang="en-US" altLang="tr-TR" dirty="0" smtClean="0"/>
              <a:t>. </a:t>
            </a:r>
            <a:endParaRPr lang="tr-TR" altLang="tr-TR" dirty="0" smtClean="0"/>
          </a:p>
          <a:p>
            <a:pPr eaLnBrk="1" hangingPunct="1"/>
            <a:r>
              <a:rPr lang="en-US" altLang="tr-TR" dirty="0" err="1" smtClean="0"/>
              <a:t>Ör</a:t>
            </a:r>
            <a:r>
              <a:rPr lang="en-US" altLang="tr-TR" dirty="0" smtClean="0"/>
              <a:t>: </a:t>
            </a:r>
            <a:r>
              <a:rPr lang="tr-TR" altLang="tr-TR" dirty="0" smtClean="0"/>
              <a:t>Toplumsal </a:t>
            </a:r>
            <a:r>
              <a:rPr lang="tr-TR" altLang="tr-TR" dirty="0"/>
              <a:t>değişimde </a:t>
            </a:r>
            <a:r>
              <a:rPr lang="tr-TR" altLang="tr-TR" b="1" dirty="0"/>
              <a:t>dışsal etkenler </a:t>
            </a:r>
            <a:r>
              <a:rPr lang="tr-TR" altLang="tr-TR" dirty="0"/>
              <a:t>ya da</a:t>
            </a:r>
            <a:r>
              <a:rPr lang="en-US" altLang="tr-TR" dirty="0"/>
              <a:t> </a:t>
            </a:r>
            <a:r>
              <a:rPr lang="tr-TR" altLang="tr-TR" dirty="0"/>
              <a:t>değişim </a:t>
            </a:r>
            <a:r>
              <a:rPr lang="tr-TR" altLang="tr-TR" b="1" dirty="0"/>
              <a:t>zorlamaya </a:t>
            </a:r>
            <a:r>
              <a:rPr lang="tr-TR" altLang="tr-TR" dirty="0"/>
              <a:t>dayanıyorsa</a:t>
            </a:r>
            <a:r>
              <a:rPr lang="en-US" altLang="tr-TR" dirty="0"/>
              <a:t>, </a:t>
            </a:r>
            <a:r>
              <a:rPr lang="tr-TR" altLang="tr-TR" dirty="0"/>
              <a:t>toplumsal değişim </a:t>
            </a:r>
            <a:r>
              <a:rPr lang="en-US" altLang="tr-TR" b="1" dirty="0" err="1"/>
              <a:t>hızlı</a:t>
            </a:r>
            <a:r>
              <a:rPr lang="tr-TR" altLang="tr-TR" dirty="0"/>
              <a:t> </a:t>
            </a:r>
            <a:r>
              <a:rPr lang="en-US" altLang="tr-TR" dirty="0" err="1"/>
              <a:t>olarak</a:t>
            </a:r>
            <a:r>
              <a:rPr lang="en-US" altLang="tr-TR" dirty="0"/>
              <a:t> </a:t>
            </a:r>
            <a:r>
              <a:rPr lang="en-US" altLang="tr-TR" dirty="0" err="1"/>
              <a:t>nitelendirilir</a:t>
            </a:r>
            <a:r>
              <a:rPr lang="en-US" altLang="tr-TR" dirty="0"/>
              <a:t>. </a:t>
            </a:r>
          </a:p>
          <a:p>
            <a:pPr eaLnBrk="1" hangingPunct="1"/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9037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584</TotalTime>
  <Words>744</Words>
  <Application>Microsoft Office PowerPoint</Application>
  <PresentationFormat>Geniş ekran</PresentationFormat>
  <Paragraphs>79</Paragraphs>
  <Slides>16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1_Office Teması</vt:lpstr>
      <vt:lpstr>PowerPoint Sunusu</vt:lpstr>
      <vt:lpstr>PowerPoint Sunusu</vt:lpstr>
      <vt:lpstr>PowerPoint Sunusu</vt:lpstr>
      <vt:lpstr>Kültür Nedir?</vt:lpstr>
      <vt:lpstr>Kültür ve Toplumsal Yapı</vt:lpstr>
      <vt:lpstr>Toplumsal Değişme</vt:lpstr>
      <vt:lpstr>PowerPoint Sunusu</vt:lpstr>
      <vt:lpstr>Zaman Boyutu</vt:lpstr>
      <vt:lpstr>Değişimin Hızı</vt:lpstr>
      <vt:lpstr>PowerPoint Sunusu</vt:lpstr>
      <vt:lpstr>Toplumsal Kırılma</vt:lpstr>
      <vt:lpstr>BARIŞÇIL / ŞİDDETLİ DEĞİŞİM</vt:lpstr>
      <vt:lpstr>Toplumsal Gelişim</vt:lpstr>
      <vt:lpstr> Hangi değişimler bir gelişme olarak adlandırılır? </vt:lpstr>
      <vt:lpstr>Toplumsal Gerileme/Bozulma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59</cp:revision>
  <dcterms:created xsi:type="dcterms:W3CDTF">2017-10-25T18:25:31Z</dcterms:created>
  <dcterms:modified xsi:type="dcterms:W3CDTF">2020-11-28T15:22:52Z</dcterms:modified>
</cp:coreProperties>
</file>