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90" r:id="rId2"/>
    <p:sldId id="291" r:id="rId3"/>
    <p:sldId id="299" r:id="rId4"/>
    <p:sldId id="298" r:id="rId5"/>
    <p:sldId id="297" r:id="rId6"/>
    <p:sldId id="296" r:id="rId7"/>
    <p:sldId id="295" r:id="rId8"/>
    <p:sldId id="294" r:id="rId9"/>
    <p:sldId id="292" r:id="rId10"/>
    <p:sldId id="293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3" d="100"/>
          <a:sy n="93" d="100"/>
        </p:scale>
        <p:origin x="4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rekabet.gov.tr/default.aspx?nsw=pZ+LivBm9kHA/os13uU+bA==-H7deC+LxBI8" TargetMode="External"/><Relationship Id="rId3" Type="http://schemas.openxmlformats.org/officeDocument/2006/relationships/hyperlink" Target="http://kutuphane.ito.org.tr/yordambt/yordam.php" TargetMode="External"/><Relationship Id="rId7" Type="http://schemas.openxmlformats.org/officeDocument/2006/relationships/hyperlink" Target="http://www.musiad.org.tr/tr-tr/musiad-kitapligi/arastirma-raporlari--" TargetMode="External"/><Relationship Id="rId2" Type="http://schemas.openxmlformats.org/officeDocument/2006/relationships/hyperlink" Target="http://www.ibp.gov.tr/pg/section-pg-sektor.cfm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tobb.org.tr/TurkiyeSektorMeclisleri/Sayfalar/SektorRaporlari.html" TargetMode="External"/><Relationship Id="rId5" Type="http://schemas.openxmlformats.org/officeDocument/2006/relationships/hyperlink" Target="http://www.kobi.org.tr/index.php/bilgibankasi/sektoer-raporlar" TargetMode="External"/><Relationship Id="rId4" Type="http://schemas.openxmlformats.org/officeDocument/2006/relationships/hyperlink" Target="http://www.izto.org.tr/e-oda/ar-ge-bulten/onceki-raporlarimiz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88369" y="322487"/>
            <a:ext cx="11219379" cy="1230419"/>
          </a:xfrm>
        </p:spPr>
        <p:txBody>
          <a:bodyPr>
            <a:normAutofit/>
          </a:bodyPr>
          <a:lstStyle/>
          <a:p>
            <a:pPr algn="ctr"/>
            <a:r>
              <a:rPr lang="tr-TR" sz="2800" b="1" dirty="0"/>
              <a:t>PAZARLAMA ARAŞTIRMASI</a:t>
            </a:r>
            <a:r>
              <a:rPr lang="tr-TR" sz="2800" dirty="0"/>
              <a:t/>
            </a:r>
            <a:br>
              <a:rPr lang="tr-TR" sz="2800" dirty="0"/>
            </a:b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Dikdörtgen 11"/>
          <p:cNvSpPr/>
          <p:nvPr/>
        </p:nvSpPr>
        <p:spPr>
          <a:xfrm>
            <a:off x="1715785" y="1257602"/>
            <a:ext cx="10346076" cy="54938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ct val="150000"/>
              </a:lnSpc>
              <a:spcAft>
                <a:spcPts val="0"/>
              </a:spcAft>
            </a:pPr>
            <a:r>
              <a:rPr lang="tr-TR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Sektör Raporları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base">
              <a:lnSpc>
                <a:spcPct val="150000"/>
              </a:lnSpc>
              <a:spcAft>
                <a:spcPts val="0"/>
              </a:spcAft>
            </a:pPr>
            <a:r>
              <a:rPr lang="tr-TR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http://www.ibp.gov.tr/pg/section-pg-sektor.cfm</a:t>
            </a:r>
            <a:r>
              <a:rPr lang="tr-TR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base">
              <a:lnSpc>
                <a:spcPct val="150000"/>
              </a:lnSpc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(Ekonomi Bakanlığı İhracat Bilgi Platformu Sektör Araştırmaları, Kayıtlı Kullanıcı Olmak Gerekmektedir.)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base">
              <a:lnSpc>
                <a:spcPct val="150000"/>
              </a:lnSpc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http://www.tcp.gov.tr/english/sectors/index.cfm (Ekonomi Bakanlığı İhracat Bilgi Platformu İngilizce Sektör Araştırmaları)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base">
              <a:lnSpc>
                <a:spcPct val="150000"/>
              </a:lnSpc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http://www.iso.org.tr/yayinlarimiz/  (İstanbul Sanayi Odası Sektör Raporları)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base">
              <a:lnSpc>
                <a:spcPct val="150000"/>
              </a:lnSpc>
              <a:spcAft>
                <a:spcPts val="0"/>
              </a:spcAft>
            </a:pPr>
            <a:r>
              <a:rPr lang="tr-TR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http://kutuphane.ito.org.tr/yordambt/yordam.php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(İstanbul Ticaret Odası)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base">
              <a:lnSpc>
                <a:spcPct val="150000"/>
              </a:lnSpc>
              <a:spcAft>
                <a:spcPts val="0"/>
              </a:spcAft>
            </a:pPr>
            <a:r>
              <a:rPr lang="tr-TR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http://www.izto.org.tr/e-oda/ar-ge-bulten/onceki-raporlarimiz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(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zmir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Ticaret Odası Raporları)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base">
              <a:lnSpc>
                <a:spcPct val="150000"/>
              </a:lnSpc>
              <a:spcAft>
                <a:spcPts val="0"/>
              </a:spcAft>
            </a:pPr>
            <a:r>
              <a:rPr lang="tr-TR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http://www.kobi.org.tr/index.php/bilgibankasi/sektoer-raporlar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(TOBB- Kobi Bilgi Sitesi)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base">
              <a:lnSpc>
                <a:spcPct val="150000"/>
              </a:lnSpc>
              <a:spcAft>
                <a:spcPts val="0"/>
              </a:spcAft>
            </a:pPr>
            <a:r>
              <a:rPr lang="tr-TR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http://www.tobb.org.tr/TurkiyeSektorMeclisleri/Sayfalar/SektorRaporlari.html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(TOBB Sektör Raporları)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base">
              <a:lnSpc>
                <a:spcPct val="150000"/>
              </a:lnSpc>
              <a:spcAft>
                <a:spcPts val="0"/>
              </a:spcAft>
            </a:pPr>
            <a:r>
              <a:rPr lang="tr-TR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http://www.musiad.org.tr/tr-tr/musiad-kitapligi/arastirma-raporlari--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(MUSİAD Sektör Raporları)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base">
              <a:lnSpc>
                <a:spcPct val="150000"/>
              </a:lnSpc>
              <a:spcAft>
                <a:spcPts val="0"/>
              </a:spcAft>
            </a:pPr>
            <a:r>
              <a:rPr lang="tr-TR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http://www.rekabet.gov.tr/default.aspx?nsw=pZ+LivBm9kHA/os13uU+bA==-H7deC+LxBI8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  (Rekabet Kurumu Sektör Raporları)</a:t>
            </a:r>
            <a:endParaRPr lang="tr-T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9344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88369" y="322487"/>
            <a:ext cx="11219379" cy="1230419"/>
          </a:xfrm>
        </p:spPr>
        <p:txBody>
          <a:bodyPr>
            <a:normAutofit/>
          </a:bodyPr>
          <a:lstStyle/>
          <a:p>
            <a:pPr algn="ctr"/>
            <a:r>
              <a:rPr lang="tr-TR" sz="2800" b="1" dirty="0"/>
              <a:t>PAZARLAMA ARAŞTIRMASI</a:t>
            </a:r>
            <a:r>
              <a:rPr lang="tr-TR" sz="2800" dirty="0"/>
              <a:t/>
            </a:r>
            <a:br>
              <a:rPr lang="tr-TR" sz="2800" dirty="0"/>
            </a:b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73603" y="1552906"/>
            <a:ext cx="5762602" cy="5145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12990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88369" y="322487"/>
            <a:ext cx="11219379" cy="1230419"/>
          </a:xfrm>
        </p:spPr>
        <p:txBody>
          <a:bodyPr>
            <a:normAutofit/>
          </a:bodyPr>
          <a:lstStyle/>
          <a:p>
            <a:pPr algn="ctr"/>
            <a:r>
              <a:rPr lang="tr-TR" sz="2800" b="1" dirty="0"/>
              <a:t>PAZARLAMA ARAŞTIRMASI</a:t>
            </a:r>
            <a:r>
              <a:rPr lang="tr-TR" sz="2800" dirty="0"/>
              <a:t/>
            </a:r>
            <a:br>
              <a:rPr lang="tr-TR" sz="2800" dirty="0"/>
            </a:b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3328" y="1709464"/>
            <a:ext cx="5762602" cy="4733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22628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88369" y="322487"/>
            <a:ext cx="11219379" cy="1230419"/>
          </a:xfrm>
        </p:spPr>
        <p:txBody>
          <a:bodyPr>
            <a:normAutofit/>
          </a:bodyPr>
          <a:lstStyle/>
          <a:p>
            <a:pPr algn="ctr"/>
            <a:r>
              <a:rPr lang="tr-TR" sz="2800" b="1" dirty="0"/>
              <a:t>PAZARLAMA ARAŞTIRMASI</a:t>
            </a:r>
            <a:r>
              <a:rPr lang="tr-TR" sz="2800" dirty="0"/>
              <a:t/>
            </a:r>
            <a:br>
              <a:rPr lang="tr-TR" sz="2800" dirty="0"/>
            </a:b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96892" y="1901105"/>
            <a:ext cx="5762602" cy="3898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86354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88369" y="322487"/>
            <a:ext cx="11219379" cy="1230419"/>
          </a:xfrm>
        </p:spPr>
        <p:txBody>
          <a:bodyPr>
            <a:normAutofit/>
          </a:bodyPr>
          <a:lstStyle/>
          <a:p>
            <a:pPr algn="ctr"/>
            <a:r>
              <a:rPr lang="tr-TR" sz="2800" b="1" dirty="0"/>
              <a:t>PAZARLAMA ARAŞTIRMASI</a:t>
            </a:r>
            <a:r>
              <a:rPr lang="tr-TR" sz="2800" dirty="0"/>
              <a:t/>
            </a:r>
            <a:br>
              <a:rPr lang="tr-TR" sz="2800" dirty="0"/>
            </a:b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3048000" y="2352359"/>
            <a:ext cx="6096000" cy="215328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solidFill>
                  <a:srgbClr val="48484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Pazarlama araştırmalarının sınıflandırılması ve türleri  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 Tüketici araştırması 2) Ürün araştırması 3) Dağıtım kanalları ve dağıtım giderleri araştırması 4) Reklam araştırması 5) Satış araştırması 6) Fiyatlama araştırması 7) Pazar analizi 8) Güdü araştırması 9) Ambalaj araştırması </a:t>
            </a:r>
            <a:endParaRPr lang="tr-T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64099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88369" y="322487"/>
            <a:ext cx="11219379" cy="1230419"/>
          </a:xfrm>
        </p:spPr>
        <p:txBody>
          <a:bodyPr>
            <a:normAutofit/>
          </a:bodyPr>
          <a:lstStyle/>
          <a:p>
            <a:pPr algn="ctr"/>
            <a:r>
              <a:rPr lang="tr-TR" sz="2800" b="1" dirty="0"/>
              <a:t>PAZARLAMA ARAŞTIRMASI</a:t>
            </a:r>
            <a:r>
              <a:rPr lang="tr-TR" sz="2800" dirty="0"/>
              <a:t/>
            </a:r>
            <a:br>
              <a:rPr lang="tr-TR" sz="2800" dirty="0"/>
            </a:b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1695237" y="1160449"/>
            <a:ext cx="10417994" cy="51294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tr-TR" sz="1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Pazarlama araştırmalarında örnekleme</a:t>
            </a:r>
            <a:endParaRPr lang="tr-TR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1)Örnekleme amacının saptanması</a:t>
            </a:r>
            <a:endParaRPr lang="tr-TR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2)Ana kütlenin saptanması</a:t>
            </a:r>
            <a:endParaRPr lang="tr-TR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3)Örneğin seçileceği ana kütle çevresinin belirlenmesi</a:t>
            </a:r>
            <a:endParaRPr lang="tr-TR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4)Örnek büyüklüğünün belirlenmesi</a:t>
            </a:r>
            <a:endParaRPr lang="tr-TR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5)Örnekleme yöntemi seçimi</a:t>
            </a:r>
            <a:endParaRPr lang="tr-TR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6)Örneğin seçimi</a:t>
            </a:r>
            <a:endParaRPr lang="tr-TR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7)Örnek verilerden ana kütle özelliklerinin tahmini</a:t>
            </a:r>
            <a:endParaRPr lang="tr-TR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tr-TR" sz="1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Tesadüfi örnekleme yöntemleri</a:t>
            </a:r>
            <a:endParaRPr lang="tr-TR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</a:t>
            </a:r>
            <a:r>
              <a:rPr lang="tr-TR" sz="12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Basit Tesadüfi Örnekleme Yöntemi</a:t>
            </a:r>
            <a:endParaRPr lang="tr-TR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</a:t>
            </a:r>
            <a:r>
              <a:rPr lang="tr-TR" sz="12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Zümrelere Göre Örnekleme Yöntemi</a:t>
            </a:r>
            <a:endParaRPr lang="tr-TR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tr-TR" sz="12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Zümrelere göre örneklemede izlenecek basamaklar şunlardır</a:t>
            </a: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tr-TR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tr-TR" sz="12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1)Zümrelere ayırmada kullanılacak özelliklerin saptanması</a:t>
            </a: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 Zümrelere ayırma, ya tek değişkene (örneğin, işletmenin satış tutarına) ya da bileşik bir değişkene (örneğin, coğrafik bölge içinde satış tutarına) göre yapılır.</a:t>
            </a:r>
            <a:endParaRPr lang="tr-TR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</a:t>
            </a:r>
            <a:r>
              <a:rPr lang="tr-TR" sz="12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Zümre sayısının saptanması</a:t>
            </a: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 Ana kütle parametresini en iyi şekilde tahmin etmek için ana kütle mümkün olduğu kadar çok homojen gruplara ayrılır.</a:t>
            </a:r>
            <a:endParaRPr lang="tr-TR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3)</a:t>
            </a:r>
            <a:r>
              <a:rPr lang="tr-TR" sz="12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Zümrelerdeki örnek büyüklüğünün belirlenmesi</a:t>
            </a: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 Örneğe girecek birimlerin zümreler arasında paylaştırılmasında orantılı paylaştırma ve orantısız paylaştırma şeklinde iki yol izlenir</a:t>
            </a:r>
            <a:endParaRPr lang="tr-TR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3)</a:t>
            </a:r>
            <a:r>
              <a:rPr lang="tr-TR" sz="12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Kümelere Göre Örnekleme:</a:t>
            </a: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66456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88369" y="322487"/>
            <a:ext cx="11219379" cy="1230419"/>
          </a:xfrm>
        </p:spPr>
        <p:txBody>
          <a:bodyPr>
            <a:normAutofit/>
          </a:bodyPr>
          <a:lstStyle/>
          <a:p>
            <a:pPr algn="ctr"/>
            <a:r>
              <a:rPr lang="tr-TR" sz="2800" b="1" dirty="0"/>
              <a:t>PAZARLAMA ARAŞTIRMASI</a:t>
            </a:r>
            <a:r>
              <a:rPr lang="tr-TR" sz="2800" dirty="0"/>
              <a:t/>
            </a:r>
            <a:br>
              <a:rPr lang="tr-TR" sz="2800" dirty="0"/>
            </a:b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2678131" y="1384511"/>
            <a:ext cx="8438508" cy="49625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4)Alanlara Göre Örnekleme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Tesadüfi olmayan örnekleme yöntemleri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</a:t>
            </a:r>
            <a:r>
              <a:rPr lang="tr-TR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Kolay Yoldan Örnekleme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</a:t>
            </a:r>
            <a:r>
              <a:rPr lang="tr-TR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Kararsal </a:t>
            </a:r>
            <a:r>
              <a:rPr lang="tr-TR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Örnekleme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3)</a:t>
            </a:r>
            <a:r>
              <a:rPr lang="tr-TR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Kontenjan </a:t>
            </a:r>
            <a:r>
              <a:rPr lang="tr-TR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Örneklemesi (Kota Örneklemesi): 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1)Denetim özelliklerinin seçimi ve ana kütlenin bu özellikleri kapsayan kısımlarının 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</a:t>
            </a:r>
            <a:r>
              <a:rPr lang="tr-TR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Örneğin hücreler arasında paylaştırılması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3)</a:t>
            </a:r>
            <a:r>
              <a:rPr lang="tr-TR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Örneğe girecek birimlerin seçimi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Verilerin toplanmasında kullanılacak yöntemlerin seçimi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Anket yöntemi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tr-TR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1)Kişisel Görüşme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tr-TR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2)Telefon Anketi</a:t>
            </a:r>
            <a:endParaRPr lang="tr-T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21993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88369" y="322487"/>
            <a:ext cx="11219379" cy="1230419"/>
          </a:xfrm>
        </p:spPr>
        <p:txBody>
          <a:bodyPr>
            <a:normAutofit/>
          </a:bodyPr>
          <a:lstStyle/>
          <a:p>
            <a:pPr algn="ctr"/>
            <a:r>
              <a:rPr lang="tr-TR" sz="2800" b="1" smtClean="0"/>
              <a:t>PAZARLAMA ARAŞTIRMASI</a:t>
            </a:r>
            <a:r>
              <a:rPr lang="tr-TR" sz="2800" smtClean="0"/>
              <a:t/>
            </a:r>
            <a:br>
              <a:rPr lang="tr-TR" sz="2800" smtClean="0"/>
            </a:b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2719227" y="3492714"/>
            <a:ext cx="6096000" cy="2400016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tr-TR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Soru Türleri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Açık Sorular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Yöneltmeli Sorular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Çoktan Seçmeli Sorular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Derecelemeli Sorular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İki Cevaplı Sorular</a:t>
            </a:r>
            <a:endParaRPr lang="tr-T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2625" y="1386956"/>
            <a:ext cx="5762602" cy="2271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82431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88369" y="322487"/>
            <a:ext cx="11219379" cy="1230419"/>
          </a:xfrm>
        </p:spPr>
        <p:txBody>
          <a:bodyPr>
            <a:normAutofit/>
          </a:bodyPr>
          <a:lstStyle/>
          <a:p>
            <a:pPr algn="ctr"/>
            <a:r>
              <a:rPr lang="tr-TR" sz="2800" b="1" dirty="0"/>
              <a:t>PAZARLAMA ARAŞTIRMASI</a:t>
            </a:r>
            <a:r>
              <a:rPr lang="tr-TR" sz="2800" dirty="0"/>
              <a:t/>
            </a:r>
            <a:br>
              <a:rPr lang="tr-TR" sz="2800" dirty="0"/>
            </a:b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2832242" y="1397727"/>
            <a:ext cx="6096000" cy="5192704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Gözlem yöntemi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Direkt Gözlem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 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Odimetre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 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Gizlenmiş Göz 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Psiko</a:t>
            </a:r>
            <a:r>
              <a:rPr lang="tr-TR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-Galvanometre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Deney yönetimi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Projeksiyon yöntemi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Kelime Çağrışım 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Cümle Tamamlama Testi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Resim Yorumla Testi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Temek Algılama Testi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Olay </a:t>
            </a:r>
            <a:r>
              <a:rPr lang="tr-TR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Tamamlama </a:t>
            </a:r>
            <a:r>
              <a:rPr lang="tr-TR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Testi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Rol Oynama Testi</a:t>
            </a:r>
            <a:endParaRPr lang="tr-T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46919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88369" y="322487"/>
            <a:ext cx="11219379" cy="1230419"/>
          </a:xfrm>
        </p:spPr>
        <p:txBody>
          <a:bodyPr>
            <a:normAutofit/>
          </a:bodyPr>
          <a:lstStyle/>
          <a:p>
            <a:pPr algn="ctr"/>
            <a:r>
              <a:rPr lang="tr-TR" sz="2800" b="1" dirty="0"/>
              <a:t>PAZARLAMA ARAŞTIRMASI</a:t>
            </a:r>
            <a:r>
              <a:rPr lang="tr-TR" sz="2800" dirty="0"/>
              <a:t/>
            </a:r>
            <a:br>
              <a:rPr lang="tr-TR" sz="2800" dirty="0"/>
            </a:b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94151" y="1359453"/>
            <a:ext cx="5762602" cy="5145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58937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vre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TM04033919[[fn=Devre]]</Template>
  <TotalTime>494</TotalTime>
  <Words>160</Words>
  <Application>Microsoft Office PowerPoint</Application>
  <PresentationFormat>Geniş ekran</PresentationFormat>
  <Paragraphs>70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6" baseType="lpstr">
      <vt:lpstr>Arial</vt:lpstr>
      <vt:lpstr>Calibri</vt:lpstr>
      <vt:lpstr>Times New Roman</vt:lpstr>
      <vt:lpstr>Trebuchet MS</vt:lpstr>
      <vt:lpstr>Tw Cen MT</vt:lpstr>
      <vt:lpstr>Devre</vt:lpstr>
      <vt:lpstr>PAZARLAMA ARAŞTIRMASI </vt:lpstr>
      <vt:lpstr>PAZARLAMA ARAŞTIRMASI </vt:lpstr>
      <vt:lpstr>PAZARLAMA ARAŞTIRMASI </vt:lpstr>
      <vt:lpstr>PAZARLAMA ARAŞTIRMASI </vt:lpstr>
      <vt:lpstr>PAZARLAMA ARAŞTIRMASI </vt:lpstr>
      <vt:lpstr>PAZARLAMA ARAŞTIRMASI </vt:lpstr>
      <vt:lpstr>PAZARLAMA ARAŞTIRMASI </vt:lpstr>
      <vt:lpstr>PAZARLAMA ARAŞTIRMASI </vt:lpstr>
      <vt:lpstr>PAZARLAMA ARAŞTIRMASI </vt:lpstr>
      <vt:lpstr>PAZARLAMA ARAŞTIRMASI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Ekonomi, Tarım ekonomisi ve üretim ekonomisi Nedir?</dc:title>
  <dc:creator>halil fidan</dc:creator>
  <cp:lastModifiedBy>halil fidan</cp:lastModifiedBy>
  <cp:revision>154</cp:revision>
  <dcterms:created xsi:type="dcterms:W3CDTF">2018-11-16T06:39:51Z</dcterms:created>
  <dcterms:modified xsi:type="dcterms:W3CDTF">2018-11-23T10:17:04Z</dcterms:modified>
</cp:coreProperties>
</file>