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68" r:id="rId4"/>
    <p:sldId id="729" r:id="rId5"/>
    <p:sldId id="730" r:id="rId6"/>
    <p:sldId id="764" r:id="rId7"/>
    <p:sldId id="766" r:id="rId8"/>
    <p:sldId id="765" r:id="rId9"/>
    <p:sldId id="767" r:id="rId10"/>
    <p:sldId id="768" r:id="rId11"/>
    <p:sldId id="769" r:id="rId12"/>
    <p:sldId id="770"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p:scale>
          <a:sx n="66" d="100"/>
          <a:sy n="66" d="100"/>
        </p:scale>
        <p:origin x="-1560" y="-72"/>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30.03.2020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3/30/2020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3/30/2020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3/30/2020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3/30/2020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3/30/2020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3/30/2020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3/30/2020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3/30/2020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en-GB" dirty="0"/>
          </a:p>
        </p:txBody>
      </p:sp>
      <p:sp>
        <p:nvSpPr>
          <p:cNvPr id="4" name="Slide Number Placeholder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C268406C-D56C-4056-8B1D-FE102A34BFBC}" type="slidenum">
              <a:rPr lang="en-GB" altLang="tr-TR"/>
              <a:pPr>
                <a:defRPr/>
              </a:pPr>
              <a:t>‹#›</a:t>
            </a:fld>
            <a:endParaRPr lang="en-GB" altLang="tr-TR"/>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5273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3/30/2020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3/30/2020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3/30/2020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3/30/2020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3/30/2020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userDrawn="1"/>
        </p:nvPicPr>
        <p:blipFill rotWithShape="1">
          <a:blip r:embed="rId6">
            <a:extLst>
              <a:ext uri="{28A0092B-C50C-407E-A947-70E740481C1C}">
                <a14:useLocalDpi xmlns:a14="http://schemas.microsoft.com/office/drawing/2010/main" val="0"/>
              </a:ext>
            </a:extLst>
          </a:blip>
          <a:srcRect b="2433"/>
          <a:stretch/>
        </p:blipFill>
        <p:spPr bwMode="auto">
          <a:xfrm>
            <a:off x="13647" y="-2231"/>
            <a:ext cx="9108000" cy="68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07721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334</a:t>
            </a:r>
            <a:endParaRPr lang="tr-TR" sz="3200" b="1" dirty="0">
              <a:latin typeface="Arial" panose="020B0604020202020204" pitchFamily="34" charset="0"/>
              <a:cs typeface="Arial" panose="020B0604020202020204" pitchFamily="34" charset="0"/>
            </a:endParaRPr>
          </a:p>
          <a:p>
            <a:pPr algn="ctr"/>
            <a:r>
              <a:rPr lang="tr-TR" altLang="tr-TR" sz="3200" b="1" dirty="0"/>
              <a:t>Afet Yönetimi ve </a:t>
            </a:r>
            <a:r>
              <a:rPr lang="tr-TR" altLang="tr-TR" sz="3200" b="1" dirty="0" smtClean="0"/>
              <a:t>Politikaları </a:t>
            </a: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Öğr.Üyesi Md Moynul AHSAN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
        <p:nvSpPr>
          <p:cNvPr id="2" name="Rectangle 1"/>
          <p:cNvSpPr/>
          <p:nvPr/>
        </p:nvSpPr>
        <p:spPr>
          <a:xfrm>
            <a:off x="2286000" y="2957839"/>
            <a:ext cx="4572000" cy="1040285"/>
          </a:xfrm>
          <a:prstGeom prst="rect">
            <a:avLst/>
          </a:prstGeom>
        </p:spPr>
        <p:txBody>
          <a:bodyPr>
            <a:spAutoFit/>
          </a:bodyPr>
          <a:lstStyle/>
          <a:p>
            <a:pPr marL="0" lvl="1" algn="ctr">
              <a:spcBef>
                <a:spcPct val="20000"/>
              </a:spcBef>
              <a:buClr>
                <a:schemeClr val="tx1">
                  <a:lumMod val="95000"/>
                  <a:lumOff val="5000"/>
                </a:schemeClr>
              </a:buClr>
            </a:pPr>
            <a:r>
              <a:rPr lang="tr-TR" sz="2800" b="1" dirty="0">
                <a:latin typeface="Arial" panose="020B0604020202020204" pitchFamily="34" charset="0"/>
                <a:cs typeface="Arial" panose="020B0604020202020204" pitchFamily="34" charset="0"/>
              </a:rPr>
              <a:t>3</a:t>
            </a:r>
            <a:r>
              <a:rPr lang="tr-TR" sz="2800" b="1" dirty="0" smtClean="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Kavramlar ve Döngüsü</a:t>
            </a:r>
            <a:endParaRPr lang="en-US" sz="2400" b="1" dirty="0"/>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4" name="Rectangle 3"/>
          <p:cNvSpPr txBox="1">
            <a:spLocks noChangeArrowheads="1"/>
          </p:cNvSpPr>
          <p:nvPr/>
        </p:nvSpPr>
        <p:spPr bwMode="auto">
          <a:xfrm>
            <a:off x="444500" y="1160912"/>
            <a:ext cx="8075386" cy="5087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base" latinLnBrk="0" hangingPunct="1">
              <a:lnSpc>
                <a:spcPct val="90000"/>
              </a:lnSpc>
              <a:spcBef>
                <a:spcPts val="750"/>
              </a:spcBef>
              <a:spcAft>
                <a:spcPct val="0"/>
              </a:spcAft>
              <a:buClrTx/>
              <a:buSzTx/>
              <a:buFontTx/>
              <a:buNone/>
              <a:tabLst/>
              <a:defRPr/>
            </a:pPr>
            <a:r>
              <a:rPr kumimoji="0" lang="tr-TR" altLang="tr-TR" sz="21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4. İyileştirme (Recovery)</a:t>
            </a:r>
          </a:p>
          <a:p>
            <a:pPr marL="171450" marR="0" lvl="0" indent="-171450" algn="just" defTabSz="914400" rtl="0" eaLnBrk="1" fontAlgn="base" latinLnBrk="0" hangingPunct="1">
              <a:lnSpc>
                <a:spcPct val="90000"/>
              </a:lnSpc>
              <a:spcBef>
                <a:spcPts val="750"/>
              </a:spcBef>
              <a:spcAft>
                <a:spcPct val="0"/>
              </a:spcAft>
              <a:buClrTx/>
              <a:buSzTx/>
              <a:buFontTx/>
              <a:buNone/>
              <a:tabLst/>
              <a:defRPr/>
            </a:pPr>
            <a:r>
              <a:rPr kumimoji="0" lang="tr-TR" altLang="tr-TR" sz="21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altLang="tr-TR" sz="2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Afetten doğrudan ya da dolaylı olarak etkilenmiş afetzedelerin iyileştirilmesidir. Günlük ve sosyal yaşamı normale çevirmek, asgari ihtiyaçların giderilmesi, eğitim ve sağlık hizmetlerinin işlerlik kazanması, geçici iskan programlarının tamamlanması, afetzedelerin psikolojik rehabilitasyonu, ekonomik faaliyetlerin işlerlik kazanması, kentsel mekanın imarı yer almaktadır.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Afetten geriye kalan yığınların temizlenmesi</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Afetzedelere maddi yardımlar yapılması</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Yol, köprü ve önemli tesislerin yeniden inşası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Afetzedelere sürekli destek verilmesi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Afetten geriye kalanların temizlenmesi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Müdahale servislerinin tüm bakımının yeniden yapılması</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Maddi ve manevi destekler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Geçici konutların tasarımı </a:t>
            </a:r>
          </a:p>
        </p:txBody>
      </p:sp>
      <p:sp>
        <p:nvSpPr>
          <p:cNvPr id="5"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Aşamaları</a:t>
            </a:r>
            <a:endParaRPr lang="tr-TR" altLang="tr-T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1" hangingPunct="1">
              <a:lnSpc>
                <a:spcPct val="90000"/>
              </a:lnSpc>
            </a:pPr>
            <a:r>
              <a:rPr lang="tr-TR" altLang="tr-TR" sz="2000" b="1">
                <a:solidFill>
                  <a:srgbClr val="160093"/>
                </a:solidFill>
                <a:latin typeface="Arial" charset="0"/>
                <a:ea typeface="MS PGothic" pitchFamily="34" charset="-128"/>
                <a:cs typeface="Arial" charset="0"/>
              </a:rPr>
              <a:t>Kavramlar</a:t>
            </a:r>
            <a:endParaRPr lang="tr-TR" altLang="tr-TR" sz="2000" b="1">
              <a:solidFill>
                <a:srgbClr val="C00000"/>
              </a:solidFill>
              <a:latin typeface="Arial" charset="0"/>
              <a:ea typeface="MS PGothic" pitchFamily="34" charset="-128"/>
              <a:cs typeface="Arial" charset="0"/>
            </a:endParaRPr>
          </a:p>
        </p:txBody>
      </p:sp>
      <p:pic>
        <p:nvPicPr>
          <p:cNvPr id="7" name="Picture 2" descr="E:\DATA MOYNUL\REAL ESTATE DEPT\Afet Yönetimi Ders notları\document-8.png"/>
          <p:cNvPicPr>
            <a:picLocks noChangeAspect="1" noChangeArrowheads="1"/>
          </p:cNvPicPr>
          <p:nvPr/>
        </p:nvPicPr>
        <p:blipFill rotWithShape="1">
          <a:blip r:embed="rId2">
            <a:extLst>
              <a:ext uri="{28A0092B-C50C-407E-A947-70E740481C1C}">
                <a14:useLocalDpi xmlns:a14="http://schemas.microsoft.com/office/drawing/2010/main" val="0"/>
              </a:ext>
            </a:extLst>
          </a:blip>
          <a:srcRect l="40364" t="2118" r="1596" b="57545"/>
          <a:stretch/>
        </p:blipFill>
        <p:spPr bwMode="auto">
          <a:xfrm>
            <a:off x="281739" y="1812929"/>
            <a:ext cx="4799945" cy="25019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1"/>
          <p:cNvSpPr txBox="1">
            <a:spLocks noChangeArrowheads="1"/>
          </p:cNvSpPr>
          <p:nvPr/>
        </p:nvSpPr>
        <p:spPr bwMode="auto">
          <a:xfrm>
            <a:off x="1104900" y="4673600"/>
            <a:ext cx="3040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sz="2400" b="1" dirty="0">
                <a:solidFill>
                  <a:srgbClr val="FF0000"/>
                </a:solidFill>
                <a:latin typeface="Arial" panose="020B0604020202020204" pitchFamily="34" charset="0"/>
                <a:cs typeface="Arial" panose="020B0604020202020204" pitchFamily="34" charset="0"/>
              </a:rPr>
              <a:t>AFET (DISASTER)</a:t>
            </a:r>
          </a:p>
        </p:txBody>
      </p:sp>
      <p:sp>
        <p:nvSpPr>
          <p:cNvPr id="9" name="Rectangle 8"/>
          <p:cNvSpPr>
            <a:spLocks noChangeArrowheads="1"/>
          </p:cNvSpPr>
          <p:nvPr/>
        </p:nvSpPr>
        <p:spPr bwMode="auto">
          <a:xfrm>
            <a:off x="5268913" y="1058863"/>
            <a:ext cx="34036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sz="2400" b="1" dirty="0">
                <a:solidFill>
                  <a:srgbClr val="FF0000"/>
                </a:solidFill>
                <a:latin typeface="Arial" panose="020B0604020202020204" pitchFamily="34" charset="0"/>
                <a:cs typeface="Arial" panose="020B0604020202020204" pitchFamily="34" charset="0"/>
              </a:rPr>
              <a:t>Afet-</a:t>
            </a:r>
            <a:r>
              <a:rPr lang="tr-TR" altLang="tr-TR" sz="2400" dirty="0">
                <a:latin typeface="Arial" panose="020B0604020202020204" pitchFamily="34" charset="0"/>
                <a:cs typeface="Arial" panose="020B0604020202020204" pitchFamily="34" charset="0"/>
              </a:rPr>
              <a:t> </a:t>
            </a:r>
          </a:p>
          <a:p>
            <a:r>
              <a:rPr lang="tr-TR" altLang="tr-TR" sz="2000" dirty="0">
                <a:latin typeface="Arial" panose="020B0604020202020204" pitchFamily="34" charset="0"/>
                <a:cs typeface="Arial" panose="020B0604020202020204" pitchFamily="34" charset="0"/>
              </a:rPr>
              <a:t>Toplumun tamamı veya belli kesimleri için fiziksel, ekonomik ve sosyal kayıplar doğuran, normal hayatı ve insan faaliyetlerini durduran veya kesintiye uğratan, etkilenen toplumun baş etme kapasitesinin yeterli olmadığı doğa, teknoloji veya insan kaynaklı olay (Kaynak: AFAD). </a:t>
            </a:r>
            <a:endParaRPr lang="tr-TR" alt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8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5" name="TextBox 1"/>
          <p:cNvSpPr txBox="1">
            <a:spLocks noChangeArrowheads="1"/>
          </p:cNvSpPr>
          <p:nvPr/>
        </p:nvSpPr>
        <p:spPr bwMode="auto">
          <a:xfrm>
            <a:off x="1249363" y="4568825"/>
            <a:ext cx="304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sz="2400" b="1" dirty="0">
                <a:solidFill>
                  <a:srgbClr val="FF0000"/>
                </a:solidFill>
                <a:latin typeface="Arial" panose="020B0604020202020204" pitchFamily="34" charset="0"/>
                <a:cs typeface="Arial" panose="020B0604020202020204" pitchFamily="34" charset="0"/>
              </a:rPr>
              <a:t>AFET (DISASTER)</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697038"/>
            <a:ext cx="4330700" cy="226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in">
                <a:solidFill>
                  <a:schemeClr val="tx1"/>
                </a:solidFill>
                <a:miter lim="800000"/>
                <a:headEnd/>
                <a:tailEnd/>
              </a14:hiddenLine>
            </a:ext>
          </a:extLst>
        </p:spPr>
      </p:pic>
      <p:sp>
        <p:nvSpPr>
          <p:cNvPr id="9" name="Rectangle 1"/>
          <p:cNvSpPr>
            <a:spLocks noChangeArrowheads="1"/>
          </p:cNvSpPr>
          <p:nvPr/>
        </p:nvSpPr>
        <p:spPr bwMode="auto">
          <a:xfrm>
            <a:off x="5400675" y="1743075"/>
            <a:ext cx="34639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sz="2200" dirty="0">
                <a:latin typeface="Arial" panose="020B0604020202020204" pitchFamily="34" charset="0"/>
                <a:cs typeface="Arial" panose="020B0604020202020204" pitchFamily="34" charset="0"/>
              </a:rPr>
              <a:t>Afetin büyüklüğü tehlike ile toplumun savunmasızlığına bağlıdır.</a:t>
            </a:r>
          </a:p>
          <a:p>
            <a:endParaRPr lang="tr-TR" altLang="tr-TR" sz="2200" dirty="0">
              <a:latin typeface="Arial" panose="020B0604020202020204" pitchFamily="34" charset="0"/>
              <a:cs typeface="Arial" panose="020B0604020202020204" pitchFamily="34" charset="0"/>
            </a:endParaRPr>
          </a:p>
          <a:p>
            <a:r>
              <a:rPr lang="tr-TR" altLang="tr-TR" sz="2200" b="1" dirty="0">
                <a:latin typeface="Arial" panose="020B0604020202020204" pitchFamily="34" charset="0"/>
                <a:cs typeface="Arial" panose="020B0604020202020204" pitchFamily="34" charset="0"/>
              </a:rPr>
              <a:t>(Afet=Tehlike * Savunmazsızlık)</a:t>
            </a:r>
            <a:r>
              <a:rPr lang="tr-TR" altLang="tr-TR" sz="2200" dirty="0">
                <a:latin typeface="Arial" panose="020B0604020202020204" pitchFamily="34" charset="0"/>
                <a:cs typeface="Arial" panose="020B0604020202020204" pitchFamily="34" charset="0"/>
              </a:rPr>
              <a:t>. </a:t>
            </a:r>
          </a:p>
        </p:txBody>
      </p:sp>
      <p:sp>
        <p:nvSpPr>
          <p:cNvPr id="10"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eaLnBrk="1" hangingPunct="1">
              <a:lnSpc>
                <a:spcPct val="90000"/>
              </a:lnSpc>
            </a:pPr>
            <a:r>
              <a:rPr lang="tr-TR" altLang="tr-TR" sz="2000" b="1">
                <a:solidFill>
                  <a:srgbClr val="160093"/>
                </a:solidFill>
                <a:latin typeface="Arial" charset="0"/>
                <a:ea typeface="MS PGothic" pitchFamily="34" charset="-128"/>
                <a:cs typeface="Arial" charset="0"/>
              </a:rPr>
              <a:t>Kavramlar</a:t>
            </a:r>
            <a:endParaRPr lang="tr-TR" altLang="tr-TR" sz="2000" b="1">
              <a:solidFill>
                <a:srgbClr val="C00000"/>
              </a:solidFill>
              <a:latin typeface="Arial" charset="0"/>
              <a:ea typeface="MS PGothic" pitchFamily="34" charset="-128"/>
              <a:cs typeface="Arial" charset="0"/>
            </a:endParaRPr>
          </a:p>
        </p:txBody>
      </p:sp>
    </p:spTree>
    <p:extLst>
      <p:ext uri="{BB962C8B-B14F-4D97-AF65-F5344CB8AC3E}">
        <p14:creationId xmlns:p14="http://schemas.microsoft.com/office/powerpoint/2010/main" val="144187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3"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Aşamaları</a:t>
            </a:r>
            <a:endParaRPr lang="tr-TR" altLang="tr-TR" sz="2000" dirty="0">
              <a:solidFill>
                <a:srgbClr val="002060"/>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022" y="3425372"/>
            <a:ext cx="2577153" cy="209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in">
                <a:solidFill>
                  <a:schemeClr val="tx1"/>
                </a:solidFill>
                <a:miter lim="800000"/>
                <a:headEnd/>
                <a:tailEnd/>
              </a14:hiddenLine>
            </a:ext>
          </a:extLst>
        </p:spPr>
      </p:pic>
      <p:sp>
        <p:nvSpPr>
          <p:cNvPr id="5" name="TextBox 2"/>
          <p:cNvSpPr txBox="1">
            <a:spLocks noChangeArrowheads="1"/>
          </p:cNvSpPr>
          <p:nvPr/>
        </p:nvSpPr>
        <p:spPr bwMode="auto">
          <a:xfrm>
            <a:off x="6727825" y="6061075"/>
            <a:ext cx="13415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a:latin typeface="Arial" panose="020B0604020202020204" pitchFamily="34" charset="0"/>
                <a:cs typeface="Arial" panose="020B0604020202020204" pitchFamily="34" charset="0"/>
              </a:rPr>
              <a:t>Kaynak: AFAD</a:t>
            </a:r>
          </a:p>
        </p:txBody>
      </p:sp>
      <p:sp>
        <p:nvSpPr>
          <p:cNvPr id="7" name="Rectangle 3"/>
          <p:cNvSpPr>
            <a:spLocks noChangeArrowheads="1"/>
          </p:cNvSpPr>
          <p:nvPr/>
        </p:nvSpPr>
        <p:spPr bwMode="auto">
          <a:xfrm>
            <a:off x="761547" y="1177015"/>
            <a:ext cx="746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just">
              <a:buFont typeface="Arial" charset="0"/>
              <a:buChar char="•"/>
            </a:pPr>
            <a:r>
              <a:rPr lang="tr-TR" altLang="tr-TR" sz="1800" dirty="0">
                <a:latin typeface="Arial" panose="020B0604020202020204" pitchFamily="34" charset="0"/>
                <a:cs typeface="Arial" panose="020B0604020202020204" pitchFamily="34" charset="0"/>
              </a:rPr>
              <a:t>Afet yönetimi literatürde başlıca dört kısımdan oluşmaktadır. Bunlar sırasıyla; hafifletme (</a:t>
            </a:r>
            <a:r>
              <a:rPr lang="tr-TR" altLang="tr-TR" sz="1800" i="1" dirty="0">
                <a:latin typeface="Arial" panose="020B0604020202020204" pitchFamily="34" charset="0"/>
                <a:cs typeface="Arial" panose="020B0604020202020204" pitchFamily="34" charset="0"/>
              </a:rPr>
              <a:t>mitigation</a:t>
            </a:r>
            <a:r>
              <a:rPr lang="tr-TR" altLang="tr-TR" sz="1800" dirty="0">
                <a:latin typeface="Arial" panose="020B0604020202020204" pitchFamily="34" charset="0"/>
                <a:cs typeface="Arial" panose="020B0604020202020204" pitchFamily="34" charset="0"/>
              </a:rPr>
              <a:t>), hazır olma (</a:t>
            </a:r>
            <a:r>
              <a:rPr lang="tr-TR" altLang="tr-TR" sz="1800" i="1" dirty="0">
                <a:latin typeface="Arial" panose="020B0604020202020204" pitchFamily="34" charset="0"/>
                <a:cs typeface="Arial" panose="020B0604020202020204" pitchFamily="34" charset="0"/>
              </a:rPr>
              <a:t>preparedness</a:t>
            </a:r>
            <a:r>
              <a:rPr lang="tr-TR" altLang="tr-TR" sz="1800" dirty="0">
                <a:latin typeface="Arial" panose="020B0604020202020204" pitchFamily="34" charset="0"/>
                <a:cs typeface="Arial" panose="020B0604020202020204" pitchFamily="34" charset="0"/>
              </a:rPr>
              <a:t>), müdahale (</a:t>
            </a:r>
            <a:r>
              <a:rPr lang="tr-TR" altLang="tr-TR" sz="1800" i="1" dirty="0">
                <a:latin typeface="Arial" panose="020B0604020202020204" pitchFamily="34" charset="0"/>
                <a:cs typeface="Arial" panose="020B0604020202020204" pitchFamily="34" charset="0"/>
              </a:rPr>
              <a:t>response</a:t>
            </a:r>
            <a:r>
              <a:rPr lang="tr-TR" altLang="tr-TR" sz="1800" dirty="0">
                <a:latin typeface="Arial" panose="020B0604020202020204" pitchFamily="34" charset="0"/>
                <a:cs typeface="Arial" panose="020B0604020202020204" pitchFamily="34" charset="0"/>
              </a:rPr>
              <a:t>) ve iyileştirme (</a:t>
            </a:r>
            <a:r>
              <a:rPr lang="tr-TR" altLang="tr-TR" sz="1800" i="1" dirty="0">
                <a:latin typeface="Arial" panose="020B0604020202020204" pitchFamily="34" charset="0"/>
                <a:cs typeface="Arial" panose="020B0604020202020204" pitchFamily="34" charset="0"/>
              </a:rPr>
              <a:t>recovery</a:t>
            </a:r>
            <a:r>
              <a:rPr lang="tr-TR" altLang="tr-TR" sz="1800" dirty="0">
                <a:latin typeface="Arial" panose="020B0604020202020204" pitchFamily="34" charset="0"/>
                <a:cs typeface="Arial" panose="020B0604020202020204" pitchFamily="34" charset="0"/>
              </a:rPr>
              <a:t>) aşamalarıdır. </a:t>
            </a:r>
          </a:p>
          <a:p>
            <a:pPr algn="just">
              <a:buFont typeface="Arial" charset="0"/>
              <a:buChar char="•"/>
            </a:pPr>
            <a:r>
              <a:rPr lang="tr-TR" altLang="tr-TR" sz="1800" dirty="0">
                <a:latin typeface="Arial" panose="020B0604020202020204" pitchFamily="34" charset="0"/>
                <a:cs typeface="Arial" panose="020B0604020202020204" pitchFamily="34" charset="0"/>
              </a:rPr>
              <a:t>Hafifletme ve hazır olma aşamaları afet öncesini, </a:t>
            </a:r>
          </a:p>
          <a:p>
            <a:pPr algn="just">
              <a:buFont typeface="Arial" charset="0"/>
              <a:buChar char="•"/>
            </a:pPr>
            <a:r>
              <a:rPr lang="tr-TR" altLang="tr-TR" sz="1800" dirty="0">
                <a:latin typeface="Arial" panose="020B0604020202020204" pitchFamily="34" charset="0"/>
                <a:cs typeface="Arial" panose="020B0604020202020204" pitchFamily="34" charset="0"/>
              </a:rPr>
              <a:t>Müdahale afet anını ve iyileştirme ise afet sonrasını kapsamaktadır (Galindo and Batta 2013). </a:t>
            </a: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pic>
        <p:nvPicPr>
          <p:cNvPr id="3" name="Picture 2" descr="http://afetyonetimi.deu.edu.tr/images/111/1110/dongu/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98" y="1536082"/>
            <a:ext cx="5036458" cy="42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6642100" y="4504872"/>
            <a:ext cx="233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tr-TR" altLang="tr-TR" b="1" dirty="0"/>
              <a:t>Kaynak:</a:t>
            </a:r>
            <a:r>
              <a:rPr lang="tr-TR" altLang="tr-TR" dirty="0"/>
              <a:t> Hyogo Protokolü (2005-2015) ve Sendai Çerçeve Planı (2015-2030) dikkate alınarak Prof. Dr. Zerrin Toprak KARAMAN (2016) tarafından geliştirilmiştir. </a:t>
            </a:r>
          </a:p>
        </p:txBody>
      </p:sp>
      <p:sp>
        <p:nvSpPr>
          <p:cNvPr id="5"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Aşamaları</a:t>
            </a:r>
            <a:endParaRPr lang="tr-TR" altLang="tr-T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98" y="1319680"/>
            <a:ext cx="5756729" cy="430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in">
                <a:solidFill>
                  <a:schemeClr val="tx1"/>
                </a:solidFill>
                <a:miter lim="800000"/>
                <a:headEnd/>
                <a:tailEnd/>
              </a14:hiddenLine>
            </a:ext>
          </a:extLst>
        </p:spPr>
      </p:pic>
      <p:sp>
        <p:nvSpPr>
          <p:cNvPr id="4"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Sistemi</a:t>
            </a:r>
            <a:endParaRPr lang="tr-TR" altLang="tr-T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4" name="Rectangle 3"/>
          <p:cNvSpPr txBox="1">
            <a:spLocks noChangeArrowheads="1"/>
          </p:cNvSpPr>
          <p:nvPr/>
        </p:nvSpPr>
        <p:spPr bwMode="auto">
          <a:xfrm>
            <a:off x="571500" y="1042306"/>
            <a:ext cx="7962900" cy="534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base" latinLnBrk="0" hangingPunct="1">
              <a:lnSpc>
                <a:spcPct val="90000"/>
              </a:lnSpc>
              <a:spcBef>
                <a:spcPts val="750"/>
              </a:spcBef>
              <a:spcAft>
                <a:spcPct val="0"/>
              </a:spcAft>
              <a:buClrTx/>
              <a:buSzTx/>
              <a:buFontTx/>
              <a:buNone/>
              <a:tabLst/>
              <a:defRPr/>
            </a:pPr>
            <a:r>
              <a:rPr kumimoji="0" lang="tr-TR" altLang="tr-TR" sz="28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altLang="tr-TR" sz="2800" b="1" i="0" u="sng"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1. Risk ve Zarar Azaltma (Risk Reduction)</a:t>
            </a:r>
          </a:p>
          <a:p>
            <a:pPr marL="171450" marR="0" lvl="0" indent="-171450" algn="l" defTabSz="914400" rtl="0" eaLnBrk="1" fontAlgn="base" latinLnBrk="0" hangingPunct="1">
              <a:lnSpc>
                <a:spcPct val="90000"/>
              </a:lnSpc>
              <a:spcBef>
                <a:spcPts val="750"/>
              </a:spcBef>
              <a:spcAft>
                <a:spcPct val="0"/>
              </a:spcAft>
              <a:buClrTx/>
              <a:buSzTx/>
              <a:buFontTx/>
              <a:buNone/>
              <a:tabLst/>
              <a:defRPr/>
            </a:pPr>
            <a:r>
              <a:rPr kumimoji="0" lang="tr-TR" alt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Doğa, teknolojik ve insan kaynaklı tehlikelerle, çevresel bozulmaların afet sonucunu doğurmasını önlemek veya etkilerini azaltmak amacıyla afet öncesi, sırası ve sonrasında alınması gereken yapısal ve yapısal olmayan önlem ve faaliyetlerin tümü (Kaynak: AFAD). </a:t>
            </a:r>
          </a:p>
          <a:p>
            <a:pPr marL="171450" marR="0" lvl="0" indent="-171450" algn="l" defTabSz="914400" rtl="0" eaLnBrk="1" fontAlgn="base" latinLnBrk="0" hangingPunct="1">
              <a:lnSpc>
                <a:spcPct val="90000"/>
              </a:lnSpc>
              <a:spcBef>
                <a:spcPts val="750"/>
              </a:spcBef>
              <a:spcAft>
                <a:spcPct val="0"/>
              </a:spcAft>
              <a:buClrTx/>
              <a:buSzTx/>
              <a:buFontTx/>
              <a:buNone/>
              <a:tabLst/>
              <a:defRPr/>
            </a:pPr>
            <a:endParaRPr kumimoji="0" lang="tr-TR" altLang="tr-TR"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Tehlike seviyesi yüksek alanların imarı</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 etkilerini yönlendirmek için önleyicilerin inşası</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Gelişmekte olan durumları kontrol etmek için aktif önleyici tedbirler</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Yapıların afet direncini arttırmak için yeni inşa yönetmelikleri</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Vergi teşvikleri veya caydırma amaçlı vergiler</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Afetlerden sonra yeniden inşa etme süreçleri</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Aşırı tehlikeli durumlar için risk analizi</a:t>
            </a:r>
          </a:p>
          <a:p>
            <a:pPr marL="652463" marR="0" lvl="1" indent="-285750" algn="l" defTabSz="914400" rtl="0" eaLnBrk="1" fontAlgn="base" latinLnBrk="0" hangingPunct="1">
              <a:lnSpc>
                <a:spcPct val="90000"/>
              </a:lnSpc>
              <a:spcBef>
                <a:spcPts val="375"/>
              </a:spcBef>
              <a:spcAft>
                <a:spcPct val="0"/>
              </a:spcAft>
              <a:buClrTx/>
              <a:buSzTx/>
              <a:buFont typeface="Arial" charset="0"/>
              <a:buChar char="•"/>
              <a:tabLst/>
              <a:defRPr/>
            </a:pPr>
            <a:r>
              <a:rPr kumimoji="0" lang="tr-TR" altLang="tr-TR" sz="1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Afetlerin mali etkilerini azaltmak için sigorta</a:t>
            </a:r>
          </a:p>
          <a:p>
            <a:pPr marL="171450" marR="0" lvl="0" indent="-171450" algn="l" defTabSz="914400" rtl="0" eaLnBrk="1" fontAlgn="base" latinLnBrk="0" hangingPunct="1">
              <a:lnSpc>
                <a:spcPct val="90000"/>
              </a:lnSpc>
              <a:spcBef>
                <a:spcPts val="750"/>
              </a:spcBef>
              <a:spcAft>
                <a:spcPct val="0"/>
              </a:spcAft>
              <a:buClrTx/>
              <a:buSzTx/>
              <a:buFontTx/>
              <a:buNone/>
              <a:tabLst/>
              <a:defRPr/>
            </a:pPr>
            <a:endParaRPr kumimoji="0" lang="tr-TR" altLang="tr-TR" sz="2000" b="1" i="0" u="sng"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Aşamaları</a:t>
            </a:r>
            <a:endParaRPr lang="tr-TR" altLang="tr-T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4" name="Rectangle 3"/>
          <p:cNvSpPr txBox="1">
            <a:spLocks noChangeArrowheads="1"/>
          </p:cNvSpPr>
          <p:nvPr/>
        </p:nvSpPr>
        <p:spPr bwMode="auto">
          <a:xfrm>
            <a:off x="698500" y="1159322"/>
            <a:ext cx="8126186" cy="538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base" latinLnBrk="0" hangingPunct="1">
              <a:lnSpc>
                <a:spcPct val="80000"/>
              </a:lnSpc>
              <a:spcBef>
                <a:spcPts val="750"/>
              </a:spcBef>
              <a:spcAft>
                <a:spcPct val="0"/>
              </a:spcAft>
              <a:buClrTx/>
              <a:buSzTx/>
              <a:buFontTx/>
              <a:buNone/>
              <a:tabLst/>
              <a:defRPr/>
            </a:pPr>
            <a:r>
              <a:rPr kumimoji="0" lang="tr-TR" altLang="tr-TR" sz="2800" b="1"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altLang="tr-TR" sz="2800" b="1" i="0" u="sng"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2. Hazırlık (Preperadnes)</a:t>
            </a:r>
          </a:p>
          <a:p>
            <a:pPr marL="171450" marR="0" lvl="0" indent="-171450" algn="l" defTabSz="914400" rtl="0" eaLnBrk="1" fontAlgn="base" latinLnBrk="0" hangingPunct="1">
              <a:lnSpc>
                <a:spcPct val="80000"/>
              </a:lnSpc>
              <a:spcBef>
                <a:spcPts val="750"/>
              </a:spcBef>
              <a:spcAft>
                <a:spcPct val="0"/>
              </a:spcAft>
              <a:buClrTx/>
              <a:buSzTx/>
              <a:buFontTx/>
              <a:buNone/>
              <a:tabLst/>
              <a:defRPr/>
            </a:pPr>
            <a:r>
              <a:rPr kumimoji="0" lang="tr-TR" altLang="tr-TR" sz="2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Risk ve tehlike önlenemiyorsa bunlara önceden hazırlıklı olmak gerekmektedir. Amaç, tehlike ve afet anında ve sonrasında yaşanabilecek olan kayıpların en aza indirilmesidir.</a:t>
            </a:r>
          </a:p>
          <a:p>
            <a:pPr marL="171450" marR="0" lvl="0" indent="-171450" algn="l" defTabSz="914400" rtl="0" eaLnBrk="1" fontAlgn="base" latinLnBrk="0" hangingPunct="1">
              <a:lnSpc>
                <a:spcPct val="80000"/>
              </a:lnSpc>
              <a:spcBef>
                <a:spcPts val="750"/>
              </a:spcBef>
              <a:spcAft>
                <a:spcPct val="0"/>
              </a:spcAft>
              <a:buClrTx/>
              <a:buSzTx/>
              <a:buFont typeface="Wingdings" pitchFamily="2" charset="2"/>
              <a:buNone/>
              <a:tabLst/>
              <a:defRPr/>
            </a:pPr>
            <a:r>
              <a:rPr kumimoji="0" lang="tr-TR" altLang="tr-TR" sz="2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Bunun için</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Acil durumlar için personel ve gönüllü tedariki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Acil durum planlaması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Karşılıklı yardım anlaşmaları ve mutabakat zaptlarının geliştirilmesi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Hem müdahale personeli hem de ilgili vatandaşlar için eğitim</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Tehdit/tehlike temelli toplum eğitimi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Araç ve ekipman için bütçeleme ve satın alma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Acil durum ekipmanlarının düzenli bakımı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Acil durum operasyon merkezi yapılması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İletişim sistemlerinin geliştirilmesi 	</a:t>
            </a:r>
          </a:p>
          <a:p>
            <a:pPr marL="652463" marR="0" lvl="1" indent="-285750" algn="l" defTabSz="914400" rtl="0" eaLnBrk="1" fontAlgn="base" latinLnBrk="0" hangingPunct="1">
              <a:lnSpc>
                <a:spcPct val="90000"/>
              </a:lnSpc>
              <a:spcBef>
                <a:spcPct val="0"/>
              </a:spcBef>
              <a:spcAft>
                <a:spcPct val="0"/>
              </a:spcAft>
              <a:buClrTx/>
              <a:buSzTx/>
              <a:buFont typeface="Arial" charset="0"/>
              <a:buChar char="•"/>
              <a:tabLst/>
              <a:defRPr/>
            </a:pPr>
            <a:r>
              <a:rPr kumimoji="0" lang="tr-TR" altLang="tr-T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Personeli eğitmek ve yeteneklerini test etmek için afet çalışmaları yapmak</a:t>
            </a:r>
            <a:r>
              <a:rPr kumimoji="0" lang="tr-TR" altLang="tr-TR"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r>
            <a:br>
              <a:rPr kumimoji="0" lang="tr-TR" altLang="tr-TR"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br>
            <a:endParaRPr kumimoji="0" lang="tr-TR" altLang="tr-TR"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80000"/>
              </a:lnSpc>
              <a:spcBef>
                <a:spcPts val="750"/>
              </a:spcBef>
              <a:spcAft>
                <a:spcPct val="0"/>
              </a:spcAft>
              <a:buClrTx/>
              <a:buSzTx/>
              <a:buFontTx/>
              <a:buNone/>
              <a:tabLst/>
              <a:defRPr/>
            </a:pPr>
            <a:endParaRPr kumimoji="0" lang="tr-TR" altLang="tr-TR"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Aşamaları</a:t>
            </a:r>
            <a:endParaRPr lang="tr-TR" altLang="tr-T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4" name="Rectangle 3"/>
          <p:cNvSpPr txBox="1">
            <a:spLocks noChangeArrowheads="1"/>
          </p:cNvSpPr>
          <p:nvPr/>
        </p:nvSpPr>
        <p:spPr bwMode="auto">
          <a:xfrm>
            <a:off x="469900" y="1244600"/>
            <a:ext cx="7861300" cy="4873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base" latinLnBrk="0" hangingPunct="1">
              <a:lnSpc>
                <a:spcPct val="80000"/>
              </a:lnSpc>
              <a:spcBef>
                <a:spcPts val="750"/>
              </a:spcBef>
              <a:spcAft>
                <a:spcPct val="0"/>
              </a:spcAft>
              <a:buClrTx/>
              <a:buSzTx/>
              <a:buFontTx/>
              <a:buNone/>
              <a:tabLst/>
              <a:defRPr/>
            </a:pPr>
            <a:r>
              <a:rPr kumimoji="0" lang="tr-TR" altLang="tr-TR" sz="2800" b="1"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	3. Müdahale (Response)</a:t>
            </a:r>
          </a:p>
          <a:p>
            <a:pPr marL="171450" marR="0" lvl="0" indent="-171450" algn="l" defTabSz="914400" rtl="0" eaLnBrk="1" fontAlgn="base" latinLnBrk="0" hangingPunct="1">
              <a:lnSpc>
                <a:spcPct val="80000"/>
              </a:lnSpc>
              <a:spcBef>
                <a:spcPts val="750"/>
              </a:spcBef>
              <a:spcAft>
                <a:spcPct val="0"/>
              </a:spcAft>
              <a:buClrTx/>
              <a:buSzTx/>
              <a:buFontTx/>
              <a:buNone/>
              <a:tabLst/>
              <a:defRPr/>
            </a:pPr>
            <a:r>
              <a:rPr kumimoji="0" lang="tr-TR" altLang="tr-TR" sz="2800" b="1"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altLang="tr-TR" sz="20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Ana hedef, olaya anında müdahale ederek mümkün olan en çok sayıda insan, ve canlı hayatını ve malı kurtarmaktır. Bu kapsamda yaralıları tespit edip müdahale etmek ve can kayıplarına da insan onuruna yakışır müdahale etmek gerekir. </a:t>
            </a:r>
          </a:p>
          <a:p>
            <a:pPr marL="171450" marR="0" lvl="0" indent="-171450" algn="l" defTabSz="914400" rtl="0" eaLnBrk="1" fontAlgn="base" latinLnBrk="0" hangingPunct="1">
              <a:lnSpc>
                <a:spcPct val="80000"/>
              </a:lnSpc>
              <a:spcBef>
                <a:spcPts val="750"/>
              </a:spcBef>
              <a:spcAft>
                <a:spcPct val="0"/>
              </a:spcAft>
              <a:buClrTx/>
              <a:buSzTx/>
              <a:buFontTx/>
              <a:buNone/>
              <a:tabLst/>
              <a:defRPr/>
            </a:pPr>
            <a:r>
              <a:rPr kumimoji="0" lang="tr-TR" altLang="tr-TR" sz="20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Bunun için:</a:t>
            </a:r>
          </a:p>
          <a:p>
            <a:pPr marL="171450" marR="0" lvl="0" indent="-171450" algn="l" defTabSz="914400" rtl="0" eaLnBrk="1" fontAlgn="base" latinLnBrk="0" hangingPunct="1">
              <a:lnSpc>
                <a:spcPct val="80000"/>
              </a:lnSpc>
              <a:spcBef>
                <a:spcPts val="750"/>
              </a:spcBef>
              <a:spcAft>
                <a:spcPct val="0"/>
              </a:spcAft>
              <a:buClrTx/>
              <a:buSzTx/>
              <a:buFontTx/>
              <a:buNone/>
              <a:tabLst/>
              <a:defRPr/>
            </a:pPr>
            <a:endParaRPr kumimoji="0" lang="tr-TR" altLang="tr-TR" sz="20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a:p>
            <a:pPr marL="514350" marR="0" lvl="1" indent="-171450" algn="l" defTabSz="914400" rtl="0" eaLnBrk="1" fontAlgn="base" latinLnBrk="0" hangingPunct="1">
              <a:lnSpc>
                <a:spcPct val="80000"/>
              </a:lnSpc>
              <a:spcBef>
                <a:spcPts val="375"/>
              </a:spcBef>
              <a:spcAft>
                <a:spcPct val="0"/>
              </a:spcAft>
              <a:buClrTx/>
              <a:buSzTx/>
              <a:buFont typeface="Arial" panose="020B0604020202020204" pitchFamily="34" charset="0"/>
              <a:buChar char="•"/>
              <a:tabLst/>
              <a:defRPr/>
            </a:pPr>
            <a:r>
              <a:rPr kumimoji="0" lang="tr-TR" altLang="tr-TR"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Haberleşme ve ulaşım ağları işletilmeli, </a:t>
            </a:r>
          </a:p>
          <a:p>
            <a:pPr marL="514350" marR="0" lvl="1" indent="-171450" algn="l" defTabSz="914400" rtl="0" eaLnBrk="1" fontAlgn="base" latinLnBrk="0" hangingPunct="1">
              <a:lnSpc>
                <a:spcPct val="80000"/>
              </a:lnSpc>
              <a:spcBef>
                <a:spcPts val="375"/>
              </a:spcBef>
              <a:spcAft>
                <a:spcPct val="0"/>
              </a:spcAft>
              <a:buClrTx/>
              <a:buSzTx/>
              <a:buFont typeface="Arial" panose="020B0604020202020204" pitchFamily="34" charset="0"/>
              <a:buChar char="•"/>
              <a:tabLst/>
              <a:defRPr/>
            </a:pPr>
            <a:r>
              <a:rPr kumimoji="0" lang="tr-TR" altLang="tr-TR"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barınma ihtiyacı karşılanmalı, </a:t>
            </a:r>
          </a:p>
          <a:p>
            <a:pPr marL="514350" marR="0" lvl="1" indent="-171450" algn="l" defTabSz="914400" rtl="0" eaLnBrk="1" fontAlgn="base" latinLnBrk="0" hangingPunct="1">
              <a:lnSpc>
                <a:spcPct val="80000"/>
              </a:lnSpc>
              <a:spcBef>
                <a:spcPts val="375"/>
              </a:spcBef>
              <a:spcAft>
                <a:spcPct val="0"/>
              </a:spcAft>
              <a:buClrTx/>
              <a:buSzTx/>
              <a:buFont typeface="Arial" panose="020B0604020202020204" pitchFamily="34" charset="0"/>
              <a:buChar char="•"/>
              <a:tabLst/>
              <a:defRPr/>
            </a:pPr>
            <a:r>
              <a:rPr kumimoji="0" lang="tr-TR" altLang="tr-TR"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ilkyardım ve tedavi hizmetleri yerine getirilmeli, </a:t>
            </a:r>
          </a:p>
          <a:p>
            <a:pPr marL="514350" marR="0" lvl="1" indent="-171450" algn="l" defTabSz="914400" rtl="0" eaLnBrk="1" fontAlgn="base" latinLnBrk="0" hangingPunct="1">
              <a:lnSpc>
                <a:spcPct val="80000"/>
              </a:lnSpc>
              <a:spcBef>
                <a:spcPts val="375"/>
              </a:spcBef>
              <a:spcAft>
                <a:spcPct val="0"/>
              </a:spcAft>
              <a:buClrTx/>
              <a:buSzTx/>
              <a:buFont typeface="Arial" panose="020B0604020202020204" pitchFamily="34" charset="0"/>
              <a:buChar char="•"/>
              <a:tabLst/>
              <a:defRPr/>
            </a:pPr>
            <a:r>
              <a:rPr kumimoji="0" lang="tr-TR" altLang="tr-TR"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kamu-sivil –özel tüm imkanlar seferber edilmeli ve </a:t>
            </a:r>
          </a:p>
          <a:p>
            <a:pPr marL="514350" marR="0" lvl="1" indent="-171450" algn="l" defTabSz="914400" rtl="0" eaLnBrk="1" fontAlgn="base" latinLnBrk="0" hangingPunct="1">
              <a:lnSpc>
                <a:spcPct val="80000"/>
              </a:lnSpc>
              <a:spcBef>
                <a:spcPts val="375"/>
              </a:spcBef>
              <a:spcAft>
                <a:spcPct val="0"/>
              </a:spcAft>
              <a:buClrTx/>
              <a:buSzTx/>
              <a:buFont typeface="Arial" panose="020B0604020202020204" pitchFamily="34" charset="0"/>
              <a:buChar char="•"/>
              <a:tabLst/>
              <a:defRPr/>
            </a:pPr>
            <a:r>
              <a:rPr kumimoji="0" lang="tr-TR" altLang="tr-TR" sz="1700" b="0" i="0"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rPr>
              <a:t>öncelikli olarak en yakın yerel birim müdahale etmelidir. </a:t>
            </a:r>
          </a:p>
          <a:p>
            <a:pPr marL="0" marR="0" lvl="0" indent="0" algn="l" defTabSz="914400" rtl="0" eaLnBrk="1" fontAlgn="base" latinLnBrk="0" hangingPunct="1">
              <a:lnSpc>
                <a:spcPct val="80000"/>
              </a:lnSpc>
              <a:spcBef>
                <a:spcPts val="750"/>
              </a:spcBef>
              <a:spcAft>
                <a:spcPct val="0"/>
              </a:spcAft>
              <a:buClrTx/>
              <a:buSzTx/>
              <a:buFont typeface="Wingdings" pitchFamily="2" charset="2"/>
              <a:buNone/>
              <a:tabLst/>
              <a:defRPr/>
            </a:pPr>
            <a:endParaRPr kumimoji="0" lang="tr-TR" altLang="tr-TR" sz="2000" b="0" i="1" u="none" strike="noStrike" kern="1200" cap="none" spc="0" normalizeH="0" baseline="0" noProof="0" smtClean="0">
              <a:ln>
                <a:noFill/>
              </a:ln>
              <a:solidFill>
                <a:sysClr val="windowText" lastClr="000000"/>
              </a:solidFill>
              <a:effectLst/>
              <a:uLnTx/>
              <a:uFillTx/>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80000"/>
              </a:lnSpc>
              <a:spcBef>
                <a:spcPts val="750"/>
              </a:spcBef>
              <a:spcAft>
                <a:spcPct val="0"/>
              </a:spcAft>
              <a:buClrTx/>
              <a:buSzTx/>
              <a:buFont typeface="Arial" panose="020B0604020202020204" pitchFamily="34" charset="0"/>
              <a:buChar char="•"/>
              <a:tabLst/>
              <a:defRPr/>
            </a:pPr>
            <a:endParaRPr kumimoji="0" lang="tr-TR" altLang="tr-TR" sz="2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457200" y="274638"/>
            <a:ext cx="7467600" cy="698500"/>
          </a:xfrm>
          <a:prstGeom prst="rect">
            <a:avLst/>
          </a:prstGeom>
        </p:spPr>
        <p:txBody>
          <a:bodyPr/>
          <a:lst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defRPr/>
            </a:pPr>
            <a:endParaRPr lang="tr-TR" altLang="tr-TR" dirty="0" smtClean="0">
              <a:solidFill>
                <a:schemeClr val="tx1"/>
              </a:solidFill>
              <a:latin typeface="Arial" panose="020B0604020202020204" pitchFamily="34" charset="0"/>
              <a:cs typeface="Arial" panose="020B0604020202020204" pitchFamily="34" charset="0"/>
            </a:endParaRPr>
          </a:p>
          <a:p>
            <a:pPr>
              <a:defRPr/>
            </a:pPr>
            <a:r>
              <a:rPr lang="tr-TR" altLang="tr-TR" sz="2000" dirty="0" smtClean="0">
                <a:solidFill>
                  <a:srgbClr val="002060"/>
                </a:solidFill>
                <a:latin typeface="Arial" panose="020B0604020202020204" pitchFamily="34" charset="0"/>
                <a:cs typeface="Arial" panose="020B0604020202020204" pitchFamily="34" charset="0"/>
              </a:rPr>
              <a:t>Afet Yönetimi Aşamaları</a:t>
            </a:r>
            <a:endParaRPr lang="tr-TR" altLang="tr-T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875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26179</TotalTime>
  <Words>173</Words>
  <Application>Microsoft Office PowerPoint</Application>
  <PresentationFormat>On-screen Show (4:3)</PresentationFormat>
  <Paragraphs>85</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ekonomi</vt:lpstr>
      <vt:lpstr>1_Rics</vt:lpstr>
      <vt:lpstr>h.t.</vt:lpstr>
      <vt:lpstr>PowerPoint Presentation</vt:lpstr>
      <vt:lpstr>PowerPoint Presentation</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972</cp:revision>
  <cp:lastPrinted>2016-10-24T07:53:35Z</cp:lastPrinted>
  <dcterms:created xsi:type="dcterms:W3CDTF">2016-09-18T09:35:24Z</dcterms:created>
  <dcterms:modified xsi:type="dcterms:W3CDTF">2020-03-30T10:10:27Z</dcterms:modified>
</cp:coreProperties>
</file>