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42BF1-FECE-4037-A479-C7AD7750C721}" type="datetimeFigureOut">
              <a:rPr lang="tr-TR" smtClean="0"/>
              <a:t>17.11.2017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1EC8E-D797-4329-9DED-EAF7171C8819}" type="slidenum">
              <a:rPr lang="tr-TR" smtClean="0"/>
              <a:t>‹#›</a:t>
            </a:fld>
            <a:endParaRPr lang="tr-TR"/>
          </a:p>
        </p:txBody>
      </p:sp>
    </p:spTree>
    <p:extLst>
      <p:ext uri="{BB962C8B-B14F-4D97-AF65-F5344CB8AC3E}">
        <p14:creationId xmlns:p14="http://schemas.microsoft.com/office/powerpoint/2010/main" val="214587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71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AE1CFA0-546D-40BA-9972-DFD366E2E2E3}"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9087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096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156DC41-AF29-41B3-9194-6CEE2CC7A929}"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1734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50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05B23DD-A6BE-421E-B219-830EA2E536B6}"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0120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813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905B2E1-4916-4A78-8086-14BD565AE4C3}"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035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638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AC0FE16-79AB-4B6E-80D3-86383CA25D03}"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893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843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4F28660-E832-450F-A9A0-8F47ED06745F}"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590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45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FEFD2B1-2B70-4552-B23B-8E33818FBE16}"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643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765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9FF8CE7-00CE-4C06-A587-706CBD1410D5}"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0905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970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41ECC96-1636-4449-86B9-8BC92F7F3C7F}"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551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317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EA3EA2-0219-4B0C-A456-2D65662E59EA}"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23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337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BEC41-8CD7-44EC-B693-76A1046B66D7}"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1408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358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FC0F4B5-97C1-42BE-8CE9-F58C9D670D1E}"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216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2000EA60-2B1E-4F7B-892D-4E83C1FADF2D}" type="slidenum">
              <a:rPr lang="tr-TR" altLang="tr-TR"/>
              <a:pPr>
                <a:defRPr/>
              </a:pPr>
              <a:t>‹#›</a:t>
            </a:fld>
            <a:endParaRPr lang="tr-TR" altLang="tr-TR"/>
          </a:p>
        </p:txBody>
      </p:sp>
    </p:spTree>
    <p:extLst>
      <p:ext uri="{BB962C8B-B14F-4D97-AF65-F5344CB8AC3E}">
        <p14:creationId xmlns:p14="http://schemas.microsoft.com/office/powerpoint/2010/main" val="139441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9107453-D1DC-4C1A-8BB9-A76B39C0C5CB}" type="slidenum">
              <a:rPr lang="tr-TR" altLang="tr-TR"/>
              <a:pPr>
                <a:defRPr/>
              </a:pPr>
              <a:t>‹#›</a:t>
            </a:fld>
            <a:endParaRPr lang="tr-TR" altLang="tr-TR"/>
          </a:p>
        </p:txBody>
      </p:sp>
    </p:spTree>
    <p:extLst>
      <p:ext uri="{BB962C8B-B14F-4D97-AF65-F5344CB8AC3E}">
        <p14:creationId xmlns:p14="http://schemas.microsoft.com/office/powerpoint/2010/main" val="1192435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380B4BED-A496-49AC-8D47-78AF23DB6DE3}" type="slidenum">
              <a:rPr lang="tr-TR" altLang="tr-TR"/>
              <a:pPr>
                <a:defRPr/>
              </a:pPr>
              <a:t>‹#›</a:t>
            </a:fld>
            <a:endParaRPr lang="tr-TR" altLang="tr-TR"/>
          </a:p>
        </p:txBody>
      </p:sp>
    </p:spTree>
    <p:extLst>
      <p:ext uri="{BB962C8B-B14F-4D97-AF65-F5344CB8AC3E}">
        <p14:creationId xmlns:p14="http://schemas.microsoft.com/office/powerpoint/2010/main" val="1980787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609600" y="1600201"/>
            <a:ext cx="109728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5A139B48-0B34-4163-AFE9-4F455A30AE21}" type="slidenum">
              <a:rPr lang="tr-TR" altLang="tr-TR"/>
              <a:pPr>
                <a:defRPr/>
              </a:pPr>
              <a:t>‹#›</a:t>
            </a:fld>
            <a:endParaRPr lang="tr-TR" altLang="tr-TR"/>
          </a:p>
        </p:txBody>
      </p:sp>
    </p:spTree>
    <p:extLst>
      <p:ext uri="{BB962C8B-B14F-4D97-AF65-F5344CB8AC3E}">
        <p14:creationId xmlns:p14="http://schemas.microsoft.com/office/powerpoint/2010/main" val="310514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B1DC8961-C82C-4DAD-A135-57CA4A3AD1AD}" type="slidenum">
              <a:rPr lang="tr-TR" altLang="tr-TR"/>
              <a:pPr>
                <a:defRPr/>
              </a:pPr>
              <a:t>‹#›</a:t>
            </a:fld>
            <a:endParaRPr lang="tr-TR" altLang="tr-TR"/>
          </a:p>
        </p:txBody>
      </p:sp>
    </p:spTree>
    <p:extLst>
      <p:ext uri="{BB962C8B-B14F-4D97-AF65-F5344CB8AC3E}">
        <p14:creationId xmlns:p14="http://schemas.microsoft.com/office/powerpoint/2010/main" val="411741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F84F7803-B743-417B-8B14-780739B7BD65}" type="slidenum">
              <a:rPr lang="tr-TR" altLang="tr-TR"/>
              <a:pPr>
                <a:defRPr/>
              </a:pPr>
              <a:t>‹#›</a:t>
            </a:fld>
            <a:endParaRPr lang="tr-TR" altLang="tr-TR"/>
          </a:p>
        </p:txBody>
      </p:sp>
    </p:spTree>
    <p:extLst>
      <p:ext uri="{BB962C8B-B14F-4D97-AF65-F5344CB8AC3E}">
        <p14:creationId xmlns:p14="http://schemas.microsoft.com/office/powerpoint/2010/main" val="37532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B4045FA-1E51-479C-9108-D98D1241D05B}" type="slidenum">
              <a:rPr lang="tr-TR" altLang="tr-TR"/>
              <a:pPr>
                <a:defRPr/>
              </a:pPr>
              <a:t>‹#›</a:t>
            </a:fld>
            <a:endParaRPr lang="tr-TR" altLang="tr-TR"/>
          </a:p>
        </p:txBody>
      </p:sp>
    </p:spTree>
    <p:extLst>
      <p:ext uri="{BB962C8B-B14F-4D97-AF65-F5344CB8AC3E}">
        <p14:creationId xmlns:p14="http://schemas.microsoft.com/office/powerpoint/2010/main" val="259777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88B81C53-6CA2-4EDD-A668-86D756D46346}" type="slidenum">
              <a:rPr lang="tr-TR" altLang="tr-TR"/>
              <a:pPr>
                <a:defRPr/>
              </a:pPr>
              <a:t>‹#›</a:t>
            </a:fld>
            <a:endParaRPr lang="tr-TR" altLang="tr-TR"/>
          </a:p>
        </p:txBody>
      </p:sp>
    </p:spTree>
    <p:extLst>
      <p:ext uri="{BB962C8B-B14F-4D97-AF65-F5344CB8AC3E}">
        <p14:creationId xmlns:p14="http://schemas.microsoft.com/office/powerpoint/2010/main" val="3317005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6FB383F6-68CC-4015-BBB7-7896CDA2F47B}" type="slidenum">
              <a:rPr lang="tr-TR" altLang="tr-TR"/>
              <a:pPr>
                <a:defRPr/>
              </a:pPr>
              <a:t>‹#›</a:t>
            </a:fld>
            <a:endParaRPr lang="tr-TR" altLang="tr-TR"/>
          </a:p>
        </p:txBody>
      </p:sp>
    </p:spTree>
    <p:extLst>
      <p:ext uri="{BB962C8B-B14F-4D97-AF65-F5344CB8AC3E}">
        <p14:creationId xmlns:p14="http://schemas.microsoft.com/office/powerpoint/2010/main" val="299377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67ACDE28-EC70-404A-BEFD-A7EBF00D159F}" type="slidenum">
              <a:rPr lang="tr-TR" altLang="tr-TR"/>
              <a:pPr>
                <a:defRPr/>
              </a:pPr>
              <a:t>‹#›</a:t>
            </a:fld>
            <a:endParaRPr lang="tr-TR" altLang="tr-TR"/>
          </a:p>
        </p:txBody>
      </p:sp>
    </p:spTree>
    <p:extLst>
      <p:ext uri="{BB962C8B-B14F-4D97-AF65-F5344CB8AC3E}">
        <p14:creationId xmlns:p14="http://schemas.microsoft.com/office/powerpoint/2010/main" val="368152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B5E0C5C7-E6BF-4655-A192-330F0C6EA849}" type="slidenum">
              <a:rPr lang="tr-TR" altLang="tr-TR"/>
              <a:pPr>
                <a:defRPr/>
              </a:pPr>
              <a:t>‹#›</a:t>
            </a:fld>
            <a:endParaRPr lang="tr-TR" altLang="tr-TR"/>
          </a:p>
        </p:txBody>
      </p:sp>
    </p:spTree>
    <p:extLst>
      <p:ext uri="{BB962C8B-B14F-4D97-AF65-F5344CB8AC3E}">
        <p14:creationId xmlns:p14="http://schemas.microsoft.com/office/powerpoint/2010/main" val="379364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4E4912D7-7759-4728-8921-2CCCA2B89FB4}" type="slidenum">
              <a:rPr lang="tr-TR" altLang="tr-TR"/>
              <a:pPr>
                <a:defRPr/>
              </a:pPr>
              <a:t>‹#›</a:t>
            </a:fld>
            <a:endParaRPr lang="tr-TR" altLang="tr-TR"/>
          </a:p>
        </p:txBody>
      </p:sp>
    </p:spTree>
    <p:extLst>
      <p:ext uri="{BB962C8B-B14F-4D97-AF65-F5344CB8AC3E}">
        <p14:creationId xmlns:p14="http://schemas.microsoft.com/office/powerpoint/2010/main" val="276087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CD304DAA-4481-4E45-8E35-E24C722CD7D8}" type="slidenum">
              <a:rPr lang="tr-TR" altLang="tr-TR"/>
              <a:pPr>
                <a:defRPr/>
              </a:pPr>
              <a:t>‹#›</a:t>
            </a:fld>
            <a:endParaRPr lang="tr-TR" altLang="tr-TR"/>
          </a:p>
        </p:txBody>
      </p:sp>
    </p:spTree>
    <p:extLst>
      <p:ext uri="{BB962C8B-B14F-4D97-AF65-F5344CB8AC3E}">
        <p14:creationId xmlns:p14="http://schemas.microsoft.com/office/powerpoint/2010/main" val="59366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s>
            <a:gs pos="50000">
              <a:srgbClr val="000076"/>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tr-T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tr-T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72267FD-8A0D-40C9-983E-979D80A19B58}" type="slidenum">
              <a:rPr lang="tr-TR" altLang="tr-TR"/>
              <a:pPr>
                <a:defRPr/>
              </a:pPr>
              <a:t>‹#›</a:t>
            </a:fld>
            <a:endParaRPr lang="tr-TR" altLang="tr-TR"/>
          </a:p>
        </p:txBody>
      </p:sp>
    </p:spTree>
    <p:extLst>
      <p:ext uri="{BB962C8B-B14F-4D97-AF65-F5344CB8AC3E}">
        <p14:creationId xmlns:p14="http://schemas.microsoft.com/office/powerpoint/2010/main" val="307730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09800" y="785813"/>
            <a:ext cx="7772400" cy="1928812"/>
          </a:xfrm>
        </p:spPr>
        <p:txBody>
          <a:bodyPr/>
          <a:lstStyle/>
          <a:p>
            <a:pPr eaLnBrk="1" hangingPunct="1"/>
            <a:r>
              <a:rPr lang="tr-TR" altLang="tr-TR" b="1" smtClean="0">
                <a:solidFill>
                  <a:srgbClr val="FF9900"/>
                </a:solidFill>
              </a:rPr>
              <a:t>Kronik Diyare</a:t>
            </a:r>
            <a:endParaRPr lang="tr-TR" altLang="tr-TR" b="1" dirty="0" smtClean="0">
              <a:solidFill>
                <a:srgbClr val="FF9900"/>
              </a:solidFill>
            </a:endParaRPr>
          </a:p>
        </p:txBody>
      </p:sp>
      <p:sp>
        <p:nvSpPr>
          <p:cNvPr id="3075" name="Subtitle 2"/>
          <p:cNvSpPr>
            <a:spLocks noGrp="1"/>
          </p:cNvSpPr>
          <p:nvPr>
            <p:ph type="subTitle" idx="1"/>
          </p:nvPr>
        </p:nvSpPr>
        <p:spPr>
          <a:xfrm>
            <a:off x="2895600" y="2714626"/>
            <a:ext cx="6400800" cy="2924175"/>
          </a:xfrm>
        </p:spPr>
        <p:txBody>
          <a:bodyPr/>
          <a:lstStyle/>
          <a:p>
            <a:pPr eaLnBrk="1" hangingPunct="1"/>
            <a:r>
              <a:rPr lang="tr-TR" altLang="tr-TR" smtClean="0">
                <a:solidFill>
                  <a:schemeClr val="bg1"/>
                </a:solidFill>
              </a:rPr>
              <a:t>Prof Dr. Necati Örmeci</a:t>
            </a:r>
          </a:p>
          <a:p>
            <a:pPr eaLnBrk="1" hangingPunct="1"/>
            <a:r>
              <a:rPr lang="tr-TR" altLang="tr-TR" smtClean="0">
                <a:solidFill>
                  <a:schemeClr val="bg1"/>
                </a:solidFill>
              </a:rPr>
              <a:t>Ankara Üniversitesi  Tıp Fakültesi </a:t>
            </a:r>
          </a:p>
          <a:p>
            <a:pPr eaLnBrk="1" hangingPunct="1"/>
            <a:r>
              <a:rPr lang="tr-TR" altLang="tr-TR" smtClean="0">
                <a:solidFill>
                  <a:schemeClr val="bg1"/>
                </a:solidFill>
              </a:rPr>
              <a:t>Gastroenteroloji Bilim Dalı Öğretim Üyesi</a:t>
            </a:r>
          </a:p>
        </p:txBody>
      </p:sp>
    </p:spTree>
    <p:extLst>
      <p:ext uri="{BB962C8B-B14F-4D97-AF65-F5344CB8AC3E}">
        <p14:creationId xmlns:p14="http://schemas.microsoft.com/office/powerpoint/2010/main" val="654363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lt Başlık 2"/>
          <p:cNvSpPr>
            <a:spLocks noGrp="1"/>
          </p:cNvSpPr>
          <p:nvPr>
            <p:ph type="subTitle" idx="4294967295"/>
          </p:nvPr>
        </p:nvSpPr>
        <p:spPr>
          <a:xfrm>
            <a:off x="8834438" y="6313488"/>
            <a:ext cx="1816100" cy="431800"/>
          </a:xfrm>
        </p:spPr>
        <p:txBody>
          <a:bodyPr/>
          <a:lstStyle/>
          <a:p>
            <a:pPr marL="0" indent="0">
              <a:lnSpc>
                <a:spcPct val="90000"/>
              </a:lnSpc>
              <a:buNone/>
            </a:pPr>
            <a:r>
              <a:rPr lang="tr-TR" altLang="tr-TR" sz="2300">
                <a:latin typeface="Times New Roman" panose="02020603050405020304" pitchFamily="18" charset="0"/>
                <a:cs typeface="Times New Roman" panose="02020603050405020304" pitchFamily="18" charset="0"/>
              </a:rPr>
              <a:t>ŞEKİL</a:t>
            </a: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t="2979" r="5870" b="36472"/>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439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tr-TR" altLang="tr-TR" b="1" smtClean="0">
                <a:solidFill>
                  <a:srgbClr val="FFFF66"/>
                </a:solidFill>
              </a:rPr>
              <a:t>Mikroskopik Kolitis</a:t>
            </a:r>
            <a:endParaRPr lang="en-US" altLang="tr-TR" b="1" smtClean="0">
              <a:solidFill>
                <a:srgbClr val="FFFF66"/>
              </a:solidFill>
            </a:endParaRPr>
          </a:p>
        </p:txBody>
      </p:sp>
      <p:sp>
        <p:nvSpPr>
          <p:cNvPr id="14339" name="Rectangle 3"/>
          <p:cNvSpPr>
            <a:spLocks noGrp="1" noChangeArrowheads="1"/>
          </p:cNvSpPr>
          <p:nvPr>
            <p:ph type="body" idx="1"/>
          </p:nvPr>
        </p:nvSpPr>
        <p:spPr/>
        <p:txBody>
          <a:bodyPr/>
          <a:lstStyle/>
          <a:p>
            <a:pPr algn="just"/>
            <a:r>
              <a:rPr lang="tr-TR" altLang="tr-TR" sz="2800" b="1">
                <a:solidFill>
                  <a:schemeClr val="bg1"/>
                </a:solidFill>
                <a:latin typeface="Times New Roman" panose="02020603050405020304" pitchFamily="18" charset="0"/>
              </a:rPr>
              <a:t>Mikroskopik kolit (kollajen ve lenfositer kolit) </a:t>
            </a:r>
            <a:r>
              <a:rPr lang="tr-TR" altLang="tr-TR" sz="2800">
                <a:solidFill>
                  <a:schemeClr val="bg1"/>
                </a:solidFill>
                <a:latin typeface="Times New Roman" panose="02020603050405020304" pitchFamily="18" charset="0"/>
              </a:rPr>
              <a:t>sekretuvar diyarelerin %5’inden sorumludur. Kadınlarda 10 kat daha sık görülür, genellikle 60 yaşın üzerindeki kişileri etkiler. Bulantı, kusma, karın ağrısı, flatülans ve kilo kaybı görülebilirse de  genellikle diareden başka semptom yoktur. Semptomlar genellikle uzamıştır. Semptomların kontrol altına alınması için loperamid kullanılabilir. Histolojik değişiklikler prednizon ya da sülfasalazin ile kaybolabilir.</a:t>
            </a:r>
          </a:p>
        </p:txBody>
      </p:sp>
    </p:spTree>
    <p:extLst>
      <p:ext uri="{BB962C8B-B14F-4D97-AF65-F5344CB8AC3E}">
        <p14:creationId xmlns:p14="http://schemas.microsoft.com/office/powerpoint/2010/main" val="1047203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tr-TR" altLang="tr-TR" b="1" smtClean="0">
                <a:solidFill>
                  <a:srgbClr val="FFFF66"/>
                </a:solidFill>
                <a:latin typeface="Times New Roman" panose="02020603050405020304" pitchFamily="18" charset="0"/>
              </a:rPr>
              <a:t>Eksudatif diyare</a:t>
            </a:r>
          </a:p>
        </p:txBody>
      </p:sp>
      <p:sp>
        <p:nvSpPr>
          <p:cNvPr id="15363" name="Rectangle 3"/>
          <p:cNvSpPr>
            <a:spLocks noGrp="1" noChangeArrowheads="1"/>
          </p:cNvSpPr>
          <p:nvPr>
            <p:ph type="body" idx="1"/>
          </p:nvPr>
        </p:nvSpPr>
        <p:spPr/>
        <p:txBody>
          <a:bodyPr/>
          <a:lstStyle/>
          <a:p>
            <a:pPr algn="just">
              <a:lnSpc>
                <a:spcPct val="90000"/>
              </a:lnSpc>
            </a:pPr>
            <a:r>
              <a:rPr lang="tr-TR" altLang="tr-TR" b="1" smtClean="0">
                <a:solidFill>
                  <a:schemeClr val="bg1"/>
                </a:solidFill>
                <a:latin typeface="Times New Roman" panose="02020603050405020304" pitchFamily="18" charset="0"/>
              </a:rPr>
              <a:t>Birçok mukoza hastalığı (örn. rejyonel enterit, ülseratif kolit, tüberküloz, lenfoma ve karsinom) “eksudatif enteropati” yapar.</a:t>
            </a:r>
            <a:endParaRPr lang="tr-TR" altLang="tr-TR" b="1" smtClean="0">
              <a:solidFill>
                <a:schemeClr val="bg1"/>
              </a:solidFill>
            </a:endParaRPr>
          </a:p>
          <a:p>
            <a:pPr algn="just">
              <a:lnSpc>
                <a:spcPct val="90000"/>
              </a:lnSpc>
              <a:buFontTx/>
              <a:buNone/>
            </a:pPr>
            <a:endParaRPr lang="tr-TR" altLang="tr-TR" b="1" smtClean="0">
              <a:solidFill>
                <a:schemeClr val="bg1"/>
              </a:solidFill>
            </a:endParaRPr>
          </a:p>
          <a:p>
            <a:pPr algn="just">
              <a:lnSpc>
                <a:spcPct val="90000"/>
              </a:lnSpc>
            </a:pPr>
            <a:r>
              <a:rPr lang="tr-TR" altLang="tr-TR" b="1" smtClean="0">
                <a:solidFill>
                  <a:schemeClr val="bg1"/>
                </a:solidFill>
                <a:latin typeface="Times New Roman" panose="02020603050405020304" pitchFamily="18" charset="0"/>
              </a:rPr>
              <a:t> Rektum mukozasının tutulması, enflamasyonun gerilmeye daha duyarlı olması nedeniyle, acil dışkılama hissine ve dışkılama sıklığının artmasına neden olabilir.</a:t>
            </a:r>
            <a:r>
              <a:rPr lang="tr-TR" altLang="tr-TR" smtClean="0">
                <a:solidFill>
                  <a:schemeClr val="bg1"/>
                </a:solidFill>
                <a:latin typeface="Times New Roman" panose="02020603050405020304" pitchFamily="18" charset="0"/>
              </a:rPr>
              <a:t> </a:t>
            </a:r>
          </a:p>
        </p:txBody>
      </p:sp>
    </p:spTree>
    <p:extLst>
      <p:ext uri="{BB962C8B-B14F-4D97-AF65-F5344CB8AC3E}">
        <p14:creationId xmlns:p14="http://schemas.microsoft.com/office/powerpoint/2010/main" val="1310141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tr-TR" altLang="tr-TR" b="1" smtClean="0">
                <a:solidFill>
                  <a:srgbClr val="FFFF66"/>
                </a:solidFill>
              </a:rPr>
              <a:t>Kimus’un Diyare Etkisi</a:t>
            </a:r>
            <a:endParaRPr lang="en-US" altLang="tr-TR" b="1" smtClean="0">
              <a:solidFill>
                <a:srgbClr val="FFFF66"/>
              </a:solidFill>
            </a:endParaRPr>
          </a:p>
        </p:txBody>
      </p:sp>
      <p:sp>
        <p:nvSpPr>
          <p:cNvPr id="17411" name="Rectangle 3"/>
          <p:cNvSpPr>
            <a:spLocks noGrp="1" noChangeArrowheads="1"/>
          </p:cNvSpPr>
          <p:nvPr>
            <p:ph type="body" idx="1"/>
          </p:nvPr>
        </p:nvSpPr>
        <p:spPr/>
        <p:txBody>
          <a:bodyPr/>
          <a:lstStyle/>
          <a:p>
            <a:pPr algn="just">
              <a:lnSpc>
                <a:spcPct val="90000"/>
              </a:lnSpc>
            </a:pPr>
            <a:r>
              <a:rPr lang="tr-TR" altLang="tr-TR" sz="2800" b="1">
                <a:solidFill>
                  <a:schemeClr val="bg1"/>
                </a:solidFill>
                <a:latin typeface="Times New Roman" panose="02020603050405020304" pitchFamily="18" charset="0"/>
              </a:rPr>
              <a:t>Kimus Gİ kanalda</a:t>
            </a:r>
            <a:r>
              <a:rPr lang="tr-TR" altLang="tr-TR" sz="2800">
                <a:solidFill>
                  <a:schemeClr val="bg1"/>
                </a:solidFill>
                <a:latin typeface="Times New Roman" panose="02020603050405020304" pitchFamily="18" charset="0"/>
              </a:rPr>
              <a:t> yeteri kadar uzun süre yeterli bir emici yüzeyle temas halinde kalmazsa emilim süresi kısalır, böylece dışkıdaki su miktarı artar. </a:t>
            </a:r>
            <a:endParaRPr lang="tr-TR" altLang="tr-TR" sz="2800">
              <a:solidFill>
                <a:schemeClr val="bg1"/>
              </a:solidFill>
            </a:endParaRPr>
          </a:p>
          <a:p>
            <a:pPr algn="just">
              <a:lnSpc>
                <a:spcPct val="90000"/>
              </a:lnSpc>
            </a:pPr>
            <a:r>
              <a:rPr lang="tr-TR" altLang="tr-TR" sz="2800">
                <a:solidFill>
                  <a:schemeClr val="bg1"/>
                </a:solidFill>
                <a:latin typeface="Times New Roman" panose="02020603050405020304" pitchFamily="18" charset="0"/>
              </a:rPr>
              <a:t>İnce veya kalın bağırsak rezeksiyonu</a:t>
            </a:r>
            <a:r>
              <a:rPr lang="tr-TR" altLang="tr-TR" sz="2800">
                <a:solidFill>
                  <a:schemeClr val="bg1"/>
                </a:solidFill>
              </a:rPr>
              <a:t>.</a:t>
            </a:r>
          </a:p>
          <a:p>
            <a:pPr algn="just">
              <a:lnSpc>
                <a:spcPct val="90000"/>
              </a:lnSpc>
            </a:pPr>
            <a:r>
              <a:rPr lang="tr-TR" altLang="tr-TR" sz="2800">
                <a:solidFill>
                  <a:schemeClr val="bg1"/>
                </a:solidFill>
              </a:rPr>
              <a:t>M</a:t>
            </a:r>
            <a:r>
              <a:rPr lang="tr-TR" altLang="tr-TR" sz="2800">
                <a:solidFill>
                  <a:schemeClr val="bg1"/>
                </a:solidFill>
                <a:latin typeface="Times New Roman" panose="02020603050405020304" pitchFamily="18" charset="0"/>
              </a:rPr>
              <a:t>ide rezeksiyonu, piloroplasti, vagotomi, bağırsak segmentlerinin cerrahi baypası</a:t>
            </a:r>
            <a:r>
              <a:rPr lang="tr-TR" altLang="tr-TR" sz="2800">
                <a:solidFill>
                  <a:schemeClr val="bg1"/>
                </a:solidFill>
              </a:rPr>
              <a:t>.</a:t>
            </a:r>
          </a:p>
          <a:p>
            <a:pPr algn="just">
              <a:lnSpc>
                <a:spcPct val="90000"/>
              </a:lnSpc>
            </a:pPr>
            <a:r>
              <a:rPr lang="tr-TR" altLang="tr-TR" sz="2800">
                <a:solidFill>
                  <a:schemeClr val="bg1"/>
                </a:solidFill>
              </a:rPr>
              <a:t>İ</a:t>
            </a:r>
            <a:r>
              <a:rPr lang="tr-TR" altLang="tr-TR" sz="2800">
                <a:solidFill>
                  <a:schemeClr val="bg1"/>
                </a:solidFill>
                <a:latin typeface="Times New Roman" panose="02020603050405020304" pitchFamily="18" charset="0"/>
              </a:rPr>
              <a:t>laçlar (örn. Mg içeren antasitler, laksatifler)</a:t>
            </a:r>
            <a:r>
              <a:rPr lang="tr-TR" altLang="tr-TR" sz="2800">
                <a:solidFill>
                  <a:schemeClr val="bg1"/>
                </a:solidFill>
              </a:rPr>
              <a:t>.</a:t>
            </a:r>
          </a:p>
          <a:p>
            <a:pPr algn="just">
              <a:lnSpc>
                <a:spcPct val="90000"/>
              </a:lnSpc>
            </a:pPr>
            <a:r>
              <a:rPr lang="tr-TR" altLang="tr-TR" sz="2800">
                <a:solidFill>
                  <a:schemeClr val="bg1"/>
                </a:solidFill>
              </a:rPr>
              <a:t>İ</a:t>
            </a:r>
            <a:r>
              <a:rPr lang="tr-TR" altLang="tr-TR" sz="2800">
                <a:solidFill>
                  <a:schemeClr val="bg1"/>
                </a:solidFill>
                <a:latin typeface="Times New Roman" panose="02020603050405020304" pitchFamily="18" charset="0"/>
              </a:rPr>
              <a:t>nce bağırsak kaslarını uyararak geçişi hızlandıran humoral ajanlar (örn. prostaglandinler, serotonin) kimusun mukoza ile temasını kısaltan etmenlerdir. </a:t>
            </a:r>
          </a:p>
        </p:txBody>
      </p:sp>
    </p:spTree>
    <p:extLst>
      <p:ext uri="{BB962C8B-B14F-4D97-AF65-F5344CB8AC3E}">
        <p14:creationId xmlns:p14="http://schemas.microsoft.com/office/powerpoint/2010/main" val="1604176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tr-TR" altLang="tr-TR" b="1" smtClean="0">
                <a:solidFill>
                  <a:srgbClr val="FFFF66"/>
                </a:solidFill>
              </a:rPr>
              <a:t>Emilim Bozukluğu</a:t>
            </a:r>
            <a:endParaRPr lang="en-US" altLang="tr-TR" b="1" smtClean="0">
              <a:solidFill>
                <a:srgbClr val="FFFF66"/>
              </a:solidFill>
            </a:endParaRPr>
          </a:p>
        </p:txBody>
      </p:sp>
      <p:sp>
        <p:nvSpPr>
          <p:cNvPr id="19459" name="Rectangle 3"/>
          <p:cNvSpPr>
            <a:spLocks noGrp="1" noChangeArrowheads="1"/>
          </p:cNvSpPr>
          <p:nvPr>
            <p:ph type="body" idx="1"/>
          </p:nvPr>
        </p:nvSpPr>
        <p:spPr>
          <a:xfrm>
            <a:off x="1981200" y="1268414"/>
            <a:ext cx="8229600" cy="5113337"/>
          </a:xfrm>
        </p:spPr>
        <p:txBody>
          <a:bodyPr/>
          <a:lstStyle/>
          <a:p>
            <a:pPr algn="just"/>
            <a:r>
              <a:rPr lang="tr-TR" altLang="tr-TR" sz="2800" b="1">
                <a:solidFill>
                  <a:schemeClr val="bg1"/>
                </a:solidFill>
                <a:latin typeface="Times New Roman" panose="02020603050405020304" pitchFamily="18" charset="0"/>
              </a:rPr>
              <a:t>Emilim bozukluğu</a:t>
            </a:r>
            <a:r>
              <a:rPr lang="tr-TR" altLang="tr-TR" sz="2800">
                <a:solidFill>
                  <a:schemeClr val="bg1"/>
                </a:solidFill>
                <a:latin typeface="Times New Roman" panose="02020603050405020304" pitchFamily="18" charset="0"/>
              </a:rPr>
              <a:t> osmotik ya da sekretuvar mekanizmalarla diyareye yol açar. </a:t>
            </a:r>
          </a:p>
          <a:p>
            <a:pPr algn="just"/>
            <a:r>
              <a:rPr lang="tr-TR" altLang="tr-TR" sz="2800">
                <a:solidFill>
                  <a:schemeClr val="bg1"/>
                </a:solidFill>
                <a:latin typeface="Times New Roman" panose="02020603050405020304" pitchFamily="18" charset="0"/>
              </a:rPr>
              <a:t>Emilmeyen madde çok miktardaysa, suda çözülüyorsa ve molekül ağırlığı düşükse osmotik mekanizma rol oynayabilir. Lipidler osmotik değildir.</a:t>
            </a:r>
          </a:p>
          <a:p>
            <a:pPr algn="just"/>
            <a:r>
              <a:rPr lang="tr-TR" altLang="tr-TR" sz="2800">
                <a:solidFill>
                  <a:schemeClr val="bg1"/>
                </a:solidFill>
                <a:latin typeface="Times New Roman" panose="02020603050405020304" pitchFamily="18" charset="0"/>
              </a:rPr>
              <a:t>Yağ asitleri ve safra asitleri, salgı arttırıcı olarak iş görür ve sekretuvar diyareye neden olur. </a:t>
            </a:r>
          </a:p>
          <a:p>
            <a:pPr algn="just"/>
            <a:r>
              <a:rPr lang="tr-TR" altLang="tr-TR" sz="2800">
                <a:solidFill>
                  <a:schemeClr val="bg1"/>
                </a:solidFill>
                <a:latin typeface="Times New Roman" panose="02020603050405020304" pitchFamily="18" charset="0"/>
              </a:rPr>
              <a:t>Yağların yaygın emilim bozukluğu (örn. nontropik spru) kolonda sekretuvar diyareye,</a:t>
            </a:r>
          </a:p>
          <a:p>
            <a:pPr algn="just"/>
            <a:r>
              <a:rPr lang="tr-TR" altLang="tr-TR" sz="2800">
                <a:solidFill>
                  <a:schemeClr val="bg1"/>
                </a:solidFill>
                <a:latin typeface="Times New Roman" panose="02020603050405020304" pitchFamily="18" charset="0"/>
              </a:rPr>
              <a:t>Karbonhidrat emilim bozukluğu ise osmotik diyareye neden olur. </a:t>
            </a:r>
          </a:p>
        </p:txBody>
      </p:sp>
    </p:spTree>
    <p:extLst>
      <p:ext uri="{BB962C8B-B14F-4D97-AF65-F5344CB8AC3E}">
        <p14:creationId xmlns:p14="http://schemas.microsoft.com/office/powerpoint/2010/main" val="3756598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955675"/>
            <a:ext cx="80518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837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Unvan 1"/>
          <p:cNvSpPr>
            <a:spLocks noGrp="1"/>
          </p:cNvSpPr>
          <p:nvPr>
            <p:ph type="title"/>
          </p:nvPr>
        </p:nvSpPr>
        <p:spPr>
          <a:xfrm>
            <a:off x="2017714" y="925513"/>
            <a:ext cx="8078787" cy="1244600"/>
          </a:xfrm>
        </p:spPr>
        <p:txBody>
          <a:bodyPr/>
          <a:lstStyle/>
          <a:p>
            <a:r>
              <a:rPr lang="tr-TR" altLang="tr-TR" smtClean="0">
                <a:solidFill>
                  <a:srgbClr val="FFC000"/>
                </a:solidFill>
              </a:rPr>
              <a:t>Safra Asitlerinin Fonksiyonları</a:t>
            </a:r>
          </a:p>
        </p:txBody>
      </p:sp>
      <p:sp>
        <p:nvSpPr>
          <p:cNvPr id="3" name="İçerik Yer Tutucusu 2"/>
          <p:cNvSpPr>
            <a:spLocks noGrp="1"/>
          </p:cNvSpPr>
          <p:nvPr>
            <p:ph idx="1"/>
          </p:nvPr>
        </p:nvSpPr>
        <p:spPr>
          <a:xfrm>
            <a:off x="2032000" y="2084388"/>
            <a:ext cx="8064500" cy="2824162"/>
          </a:xfrm>
        </p:spPr>
        <p:txBody>
          <a:bodyPr>
            <a:normAutofit fontScale="55000" lnSpcReduction="20000"/>
          </a:bodyPr>
          <a:lstStyle/>
          <a:p>
            <a:pPr>
              <a:defRPr/>
            </a:pPr>
            <a:r>
              <a:rPr lang="tr-TR" b="1" dirty="0" smtClean="0">
                <a:solidFill>
                  <a:schemeClr val="bg1"/>
                </a:solidFill>
              </a:rPr>
              <a:t>Safra tuzları sadece deterjan değil aynı zamanda nükleer reseptörleri ve G proteini ile kaplı reseptörleri aktive </a:t>
            </a:r>
            <a:r>
              <a:rPr lang="tr-TR" b="1" dirty="0" err="1" smtClean="0">
                <a:solidFill>
                  <a:schemeClr val="bg1"/>
                </a:solidFill>
              </a:rPr>
              <a:t>ederler.Bu</a:t>
            </a:r>
            <a:r>
              <a:rPr lang="tr-TR" b="1" dirty="0" smtClean="0">
                <a:solidFill>
                  <a:schemeClr val="bg1"/>
                </a:solidFill>
              </a:rPr>
              <a:t> reseptörlerin </a:t>
            </a:r>
            <a:r>
              <a:rPr lang="tr-TR" b="1" dirty="0" err="1" smtClean="0">
                <a:solidFill>
                  <a:schemeClr val="bg1"/>
                </a:solidFill>
              </a:rPr>
              <a:t>aktivasyobu</a:t>
            </a:r>
            <a:r>
              <a:rPr lang="tr-TR" b="1" dirty="0" smtClean="0">
                <a:solidFill>
                  <a:schemeClr val="bg1"/>
                </a:solidFill>
              </a:rPr>
              <a:t> aracılığıyla safra asitleri bir grup önemli prosesi etkiler:</a:t>
            </a:r>
          </a:p>
          <a:p>
            <a:pPr>
              <a:defRPr/>
            </a:pPr>
            <a:r>
              <a:rPr lang="tr-TR" b="1" dirty="0" smtClean="0">
                <a:solidFill>
                  <a:schemeClr val="bg1"/>
                </a:solidFill>
              </a:rPr>
              <a:t>Safra asit metabolizması,</a:t>
            </a:r>
            <a:r>
              <a:rPr lang="en-US" b="1" dirty="0" smtClean="0">
                <a:solidFill>
                  <a:schemeClr val="bg1"/>
                </a:solidFill>
              </a:rPr>
              <a:t> </a:t>
            </a:r>
            <a:endParaRPr lang="tr-TR" b="1" dirty="0" smtClean="0">
              <a:solidFill>
                <a:schemeClr val="bg1"/>
              </a:solidFill>
            </a:endParaRPr>
          </a:p>
          <a:p>
            <a:pPr>
              <a:defRPr/>
            </a:pPr>
            <a:r>
              <a:rPr lang="tr-TR" b="1" dirty="0" smtClean="0">
                <a:solidFill>
                  <a:schemeClr val="bg1"/>
                </a:solidFill>
              </a:rPr>
              <a:t>G</a:t>
            </a:r>
            <a:r>
              <a:rPr lang="en-US" b="1" dirty="0" err="1" smtClean="0">
                <a:solidFill>
                  <a:schemeClr val="bg1"/>
                </a:solidFill>
              </a:rPr>
              <a:t>lucose</a:t>
            </a:r>
            <a:r>
              <a:rPr lang="tr-TR" b="1" dirty="0" smtClean="0">
                <a:solidFill>
                  <a:schemeClr val="bg1"/>
                </a:solidFill>
              </a:rPr>
              <a:t> dengesi,</a:t>
            </a:r>
            <a:r>
              <a:rPr lang="en-US" b="1" dirty="0" smtClean="0">
                <a:solidFill>
                  <a:schemeClr val="bg1"/>
                </a:solidFill>
              </a:rPr>
              <a:t> </a:t>
            </a:r>
            <a:endParaRPr lang="tr-TR" b="1" dirty="0" smtClean="0">
              <a:solidFill>
                <a:schemeClr val="bg1"/>
              </a:solidFill>
            </a:endParaRPr>
          </a:p>
          <a:p>
            <a:pPr>
              <a:defRPr/>
            </a:pPr>
            <a:r>
              <a:rPr lang="tr-TR" b="1" dirty="0" smtClean="0">
                <a:solidFill>
                  <a:schemeClr val="bg1"/>
                </a:solidFill>
              </a:rPr>
              <a:t>L</a:t>
            </a:r>
            <a:r>
              <a:rPr lang="en-US" b="1" dirty="0" err="1" smtClean="0">
                <a:solidFill>
                  <a:schemeClr val="bg1"/>
                </a:solidFill>
              </a:rPr>
              <a:t>ipid</a:t>
            </a:r>
            <a:r>
              <a:rPr lang="en-US" b="1" dirty="0" smtClean="0">
                <a:solidFill>
                  <a:schemeClr val="bg1"/>
                </a:solidFill>
              </a:rPr>
              <a:t> </a:t>
            </a:r>
            <a:r>
              <a:rPr lang="en-US" b="1" dirty="0" err="1" smtClean="0">
                <a:solidFill>
                  <a:schemeClr val="bg1"/>
                </a:solidFill>
              </a:rPr>
              <a:t>metaboli</a:t>
            </a:r>
            <a:r>
              <a:rPr lang="tr-TR" b="1" dirty="0" err="1" smtClean="0">
                <a:solidFill>
                  <a:schemeClr val="bg1"/>
                </a:solidFill>
              </a:rPr>
              <a:t>zması</a:t>
            </a:r>
            <a:r>
              <a:rPr lang="tr-TR" b="1" dirty="0" smtClean="0">
                <a:solidFill>
                  <a:schemeClr val="bg1"/>
                </a:solidFill>
              </a:rPr>
              <a:t>,</a:t>
            </a:r>
          </a:p>
          <a:p>
            <a:pPr>
              <a:defRPr/>
            </a:pPr>
            <a:r>
              <a:rPr lang="tr-TR" b="1" dirty="0" smtClean="0">
                <a:solidFill>
                  <a:schemeClr val="bg1"/>
                </a:solidFill>
              </a:rPr>
              <a:t>E</a:t>
            </a:r>
            <a:r>
              <a:rPr lang="en-US" b="1" dirty="0" err="1" smtClean="0">
                <a:solidFill>
                  <a:schemeClr val="bg1"/>
                </a:solidFill>
              </a:rPr>
              <a:t>nergy</a:t>
            </a:r>
            <a:r>
              <a:rPr lang="en-US" b="1" dirty="0" smtClean="0">
                <a:solidFill>
                  <a:schemeClr val="bg1"/>
                </a:solidFill>
              </a:rPr>
              <a:t> </a:t>
            </a:r>
            <a:r>
              <a:rPr lang="tr-TR" b="1" dirty="0" smtClean="0">
                <a:solidFill>
                  <a:schemeClr val="bg1"/>
                </a:solidFill>
              </a:rPr>
              <a:t>sarfı</a:t>
            </a:r>
            <a:r>
              <a:rPr lang="en-US" b="1" dirty="0" smtClean="0">
                <a:solidFill>
                  <a:schemeClr val="bg1"/>
                </a:solidFill>
              </a:rPr>
              <a:t>, </a:t>
            </a:r>
            <a:endParaRPr lang="tr-TR" b="1" dirty="0" smtClean="0">
              <a:solidFill>
                <a:schemeClr val="bg1"/>
              </a:solidFill>
            </a:endParaRPr>
          </a:p>
          <a:p>
            <a:pPr>
              <a:defRPr/>
            </a:pPr>
            <a:r>
              <a:rPr lang="tr-TR" b="1" dirty="0" smtClean="0">
                <a:solidFill>
                  <a:schemeClr val="bg1"/>
                </a:solidFill>
              </a:rPr>
              <a:t>Bağırsak </a:t>
            </a:r>
            <a:r>
              <a:rPr lang="tr-TR" b="1" dirty="0" err="1" smtClean="0">
                <a:solidFill>
                  <a:schemeClr val="bg1"/>
                </a:solidFill>
              </a:rPr>
              <a:t>motilitesi</a:t>
            </a:r>
            <a:r>
              <a:rPr lang="en-US" b="1" dirty="0" smtClean="0">
                <a:solidFill>
                  <a:schemeClr val="bg1"/>
                </a:solidFill>
              </a:rPr>
              <a:t>,</a:t>
            </a:r>
            <a:endParaRPr lang="tr-TR" b="1" dirty="0" smtClean="0">
              <a:solidFill>
                <a:schemeClr val="bg1"/>
              </a:solidFill>
            </a:endParaRPr>
          </a:p>
          <a:p>
            <a:pPr>
              <a:defRPr/>
            </a:pPr>
            <a:r>
              <a:rPr lang="tr-TR" b="1" dirty="0" smtClean="0">
                <a:solidFill>
                  <a:schemeClr val="bg1"/>
                </a:solidFill>
              </a:rPr>
              <a:t>I</a:t>
            </a:r>
            <a:r>
              <a:rPr lang="en-US" b="1" dirty="0" err="1" smtClean="0">
                <a:solidFill>
                  <a:schemeClr val="bg1"/>
                </a:solidFill>
              </a:rPr>
              <a:t>mmune</a:t>
            </a:r>
            <a:r>
              <a:rPr lang="en-US" b="1" dirty="0" smtClean="0">
                <a:solidFill>
                  <a:schemeClr val="bg1"/>
                </a:solidFill>
              </a:rPr>
              <a:t> </a:t>
            </a:r>
            <a:r>
              <a:rPr lang="tr-TR" b="1" dirty="0" smtClean="0">
                <a:solidFill>
                  <a:schemeClr val="bg1"/>
                </a:solidFill>
              </a:rPr>
              <a:t>hücre fonksiyonları</a:t>
            </a:r>
            <a:r>
              <a:rPr lang="en-US" b="1" dirty="0" smtClean="0">
                <a:solidFill>
                  <a:schemeClr val="bg1"/>
                </a:solidFill>
              </a:rPr>
              <a:t> </a:t>
            </a:r>
            <a:endParaRPr lang="tr-TR" b="1" dirty="0">
              <a:solidFill>
                <a:schemeClr val="bg1"/>
              </a:solidFill>
            </a:endParaRPr>
          </a:p>
        </p:txBody>
      </p:sp>
      <p:sp>
        <p:nvSpPr>
          <p:cNvPr id="4" name="Metin kutusu 3"/>
          <p:cNvSpPr txBox="1"/>
          <p:nvPr/>
        </p:nvSpPr>
        <p:spPr>
          <a:xfrm>
            <a:off x="1524000" y="5364163"/>
            <a:ext cx="9144000" cy="254000"/>
          </a:xfrm>
          <a:prstGeom prst="rect">
            <a:avLst/>
          </a:prstGeom>
          <a:noFill/>
        </p:spPr>
        <p:txBody>
          <a:bodyPr>
            <a:spAutoFit/>
          </a:bodyPr>
          <a:lstStyle/>
          <a:p>
            <a:pPr algn="ctr" eaLnBrk="0" fontAlgn="base" hangingPunct="0">
              <a:spcBef>
                <a:spcPct val="0"/>
              </a:spcBef>
              <a:spcAft>
                <a:spcPct val="0"/>
              </a:spcAft>
              <a:defRPr/>
            </a:pPr>
            <a:r>
              <a:rPr lang="tr-TR" sz="1050" b="1" dirty="0" err="1">
                <a:solidFill>
                  <a:srgbClr val="FFC000"/>
                </a:solidFill>
                <a:latin typeface="Arial" panose="020B0604020202020204" pitchFamily="34" charset="0"/>
              </a:rPr>
              <a:t>Copple</a:t>
            </a:r>
            <a:r>
              <a:rPr lang="tr-TR" sz="1050" b="1" dirty="0">
                <a:solidFill>
                  <a:srgbClr val="FFC000"/>
                </a:solidFill>
                <a:latin typeface="Arial" panose="020B0604020202020204" pitchFamily="34" charset="0"/>
              </a:rPr>
              <a:t> BL et al,</a:t>
            </a:r>
            <a:r>
              <a:rPr lang="en-US" sz="1050" b="1" dirty="0">
                <a:solidFill>
                  <a:srgbClr val="FFC000"/>
                </a:solidFill>
                <a:latin typeface="Arial" panose="020B0604020202020204" pitchFamily="34" charset="0"/>
              </a:rPr>
              <a:t>Pharmacological Research 104 (2016) 9–21 </a:t>
            </a:r>
            <a:endParaRPr lang="tr-TR" sz="1050" b="1" dirty="0">
              <a:solidFill>
                <a:srgbClr val="FFC000"/>
              </a:solidFill>
              <a:latin typeface="Arial" panose="020B0604020202020204" pitchFamily="34" charset="0"/>
            </a:endParaRPr>
          </a:p>
        </p:txBody>
      </p:sp>
    </p:spTree>
    <p:extLst>
      <p:ext uri="{BB962C8B-B14F-4D97-AF65-F5344CB8AC3E}">
        <p14:creationId xmlns:p14="http://schemas.microsoft.com/office/powerpoint/2010/main" val="3554757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24000" y="6054725"/>
            <a:ext cx="9144000" cy="254000"/>
          </a:xfrm>
          <a:prstGeom prst="rect">
            <a:avLst/>
          </a:prstGeom>
          <a:noFill/>
        </p:spPr>
        <p:txBody>
          <a:bodyPr>
            <a:spAutoFit/>
          </a:bodyPr>
          <a:lstStyle/>
          <a:p>
            <a:pPr algn="ctr" eaLnBrk="0" fontAlgn="base" hangingPunct="0">
              <a:spcBef>
                <a:spcPct val="0"/>
              </a:spcBef>
              <a:spcAft>
                <a:spcPct val="0"/>
              </a:spcAft>
              <a:defRPr/>
            </a:pPr>
            <a:r>
              <a:rPr lang="tr-TR" sz="1050" b="1" dirty="0" err="1">
                <a:solidFill>
                  <a:srgbClr val="FFC000"/>
                </a:solidFill>
                <a:latin typeface="Arial" panose="020B0604020202020204" pitchFamily="34" charset="0"/>
              </a:rPr>
              <a:t>Khalaf</a:t>
            </a:r>
            <a:r>
              <a:rPr lang="tr-TR" sz="1050" b="1" dirty="0">
                <a:solidFill>
                  <a:srgbClr val="FFC000"/>
                </a:solidFill>
                <a:latin typeface="Arial" panose="020B0604020202020204" pitchFamily="34" charset="0"/>
              </a:rPr>
              <a:t> R, Pediatr </a:t>
            </a:r>
            <a:r>
              <a:rPr lang="tr-TR" sz="1050" b="1" dirty="0" err="1">
                <a:solidFill>
                  <a:srgbClr val="FFC000"/>
                </a:solidFill>
                <a:latin typeface="Arial" panose="020B0604020202020204" pitchFamily="34" charset="0"/>
              </a:rPr>
              <a:t>Gastroenterol</a:t>
            </a:r>
            <a:r>
              <a:rPr lang="tr-TR" sz="1050" b="1" dirty="0">
                <a:solidFill>
                  <a:srgbClr val="FFC000"/>
                </a:solidFill>
                <a:latin typeface="Arial" panose="020B0604020202020204" pitchFamily="34" charset="0"/>
              </a:rPr>
              <a:t> </a:t>
            </a:r>
            <a:r>
              <a:rPr lang="tr-TR" sz="1050" b="1" dirty="0" err="1">
                <a:solidFill>
                  <a:srgbClr val="FFC000"/>
                </a:solidFill>
                <a:latin typeface="Arial" panose="020B0604020202020204" pitchFamily="34" charset="0"/>
              </a:rPr>
              <a:t>Hepatol</a:t>
            </a:r>
            <a:r>
              <a:rPr lang="tr-TR" sz="1050" b="1" dirty="0">
                <a:solidFill>
                  <a:srgbClr val="FFC000"/>
                </a:solidFill>
                <a:latin typeface="Arial" panose="020B0604020202020204" pitchFamily="34" charset="0"/>
              </a:rPr>
              <a:t> </a:t>
            </a:r>
            <a:r>
              <a:rPr lang="tr-TR" sz="1050" b="1" dirty="0" err="1">
                <a:solidFill>
                  <a:srgbClr val="FFC000"/>
                </a:solidFill>
                <a:latin typeface="Arial" panose="020B0604020202020204" pitchFamily="34" charset="0"/>
              </a:rPr>
              <a:t>Nutr</a:t>
            </a:r>
            <a:r>
              <a:rPr lang="tr-TR" sz="1050" b="1" dirty="0">
                <a:solidFill>
                  <a:srgbClr val="FFC000"/>
                </a:solidFill>
                <a:latin typeface="Arial" panose="020B0604020202020204" pitchFamily="34" charset="0"/>
              </a:rPr>
              <a:t> 2016 </a:t>
            </a:r>
            <a:r>
              <a:rPr lang="tr-TR" sz="1050" b="1" dirty="0" err="1">
                <a:solidFill>
                  <a:srgbClr val="FFC000"/>
                </a:solidFill>
                <a:latin typeface="Arial" panose="020B0604020202020204" pitchFamily="34" charset="0"/>
              </a:rPr>
              <a:t>March</a:t>
            </a:r>
            <a:r>
              <a:rPr lang="tr-TR" sz="1050" b="1" dirty="0">
                <a:solidFill>
                  <a:srgbClr val="FFC000"/>
                </a:solidFill>
                <a:latin typeface="Arial" panose="020B0604020202020204" pitchFamily="34" charset="0"/>
              </a:rPr>
              <a:t> 19(1):1-11</a:t>
            </a:r>
          </a:p>
        </p:txBody>
      </p:sp>
      <p:pic>
        <p:nvPicPr>
          <p:cNvPr id="22531"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857251"/>
            <a:ext cx="8388350"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Metin kutusu 3"/>
          <p:cNvSpPr txBox="1">
            <a:spLocks noChangeArrowheads="1"/>
          </p:cNvSpPr>
          <p:nvPr/>
        </p:nvSpPr>
        <p:spPr bwMode="auto">
          <a:xfrm>
            <a:off x="1524000" y="188914"/>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tr-TR" altLang="tr-TR" sz="4000" b="1">
                <a:solidFill>
                  <a:srgbClr val="FFC000"/>
                </a:solidFill>
              </a:rPr>
              <a:t>Kolestaz Nedenleri</a:t>
            </a:r>
          </a:p>
        </p:txBody>
      </p:sp>
    </p:spTree>
    <p:extLst>
      <p:ext uri="{BB962C8B-B14F-4D97-AF65-F5344CB8AC3E}">
        <p14:creationId xmlns:p14="http://schemas.microsoft.com/office/powerpoint/2010/main" val="2067149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Unvan 1"/>
          <p:cNvSpPr>
            <a:spLocks noGrp="1"/>
          </p:cNvSpPr>
          <p:nvPr>
            <p:ph type="title"/>
          </p:nvPr>
        </p:nvSpPr>
        <p:spPr/>
        <p:txBody>
          <a:bodyPr/>
          <a:lstStyle/>
          <a:p>
            <a:r>
              <a:rPr lang="tr-TR" altLang="tr-TR" sz="2800" b="1">
                <a:solidFill>
                  <a:srgbClr val="FFFF66"/>
                </a:solidFill>
              </a:rPr>
              <a:t>Safra Asidi Emilim Bozukluğuna Bağlı Diyareler</a:t>
            </a:r>
          </a:p>
        </p:txBody>
      </p:sp>
      <p:sp>
        <p:nvSpPr>
          <p:cNvPr id="3" name="İçerik Yer Tutucusu 2"/>
          <p:cNvSpPr>
            <a:spLocks noGrp="1"/>
          </p:cNvSpPr>
          <p:nvPr>
            <p:ph idx="1"/>
          </p:nvPr>
        </p:nvSpPr>
        <p:spPr/>
        <p:txBody>
          <a:bodyPr/>
          <a:lstStyle/>
          <a:p>
            <a:pPr marL="0" indent="0">
              <a:buNone/>
              <a:defRPr/>
            </a:pPr>
            <a:r>
              <a:rPr lang="tr-TR" b="1" dirty="0" smtClean="0">
                <a:solidFill>
                  <a:schemeClr val="bg1"/>
                </a:solidFill>
              </a:rPr>
              <a:t>• </a:t>
            </a:r>
            <a:r>
              <a:rPr lang="tr-TR" b="1" dirty="0">
                <a:solidFill>
                  <a:schemeClr val="bg1"/>
                </a:solidFill>
              </a:rPr>
              <a:t>Normal bireylerde karaciğer tarafından salgılanan safra asitlerinin % 95 inden fazlası, </a:t>
            </a:r>
            <a:r>
              <a:rPr lang="tr-TR" b="1" dirty="0" err="1">
                <a:solidFill>
                  <a:schemeClr val="bg1"/>
                </a:solidFill>
              </a:rPr>
              <a:t>çekuma</a:t>
            </a:r>
            <a:r>
              <a:rPr lang="tr-TR" b="1" dirty="0">
                <a:solidFill>
                  <a:schemeClr val="bg1"/>
                </a:solidFill>
              </a:rPr>
              <a:t> ulaşmadan terminal </a:t>
            </a:r>
            <a:r>
              <a:rPr lang="tr-TR" b="1" dirty="0" err="1">
                <a:solidFill>
                  <a:schemeClr val="bg1"/>
                </a:solidFill>
              </a:rPr>
              <a:t>ileumdan</a:t>
            </a:r>
            <a:r>
              <a:rPr lang="tr-TR" b="1" dirty="0">
                <a:solidFill>
                  <a:schemeClr val="bg1"/>
                </a:solidFill>
              </a:rPr>
              <a:t> </a:t>
            </a:r>
            <a:r>
              <a:rPr lang="tr-TR" b="1" dirty="0" err="1">
                <a:solidFill>
                  <a:schemeClr val="bg1"/>
                </a:solidFill>
              </a:rPr>
              <a:t>reabsorbe</a:t>
            </a:r>
            <a:r>
              <a:rPr lang="tr-TR" b="1" dirty="0">
                <a:solidFill>
                  <a:schemeClr val="bg1"/>
                </a:solidFill>
              </a:rPr>
              <a:t> edilir. </a:t>
            </a:r>
            <a:endParaRPr lang="tr-TR" b="1" dirty="0" smtClean="0">
              <a:solidFill>
                <a:schemeClr val="bg1"/>
              </a:solidFill>
            </a:endParaRPr>
          </a:p>
          <a:p>
            <a:pPr marL="0" indent="0">
              <a:buNone/>
              <a:defRPr/>
            </a:pPr>
            <a:r>
              <a:rPr lang="tr-TR" b="1" dirty="0" smtClean="0">
                <a:solidFill>
                  <a:schemeClr val="bg1"/>
                </a:solidFill>
              </a:rPr>
              <a:t>• </a:t>
            </a:r>
            <a:r>
              <a:rPr lang="tr-TR" b="1" dirty="0" err="1" smtClean="0">
                <a:solidFill>
                  <a:schemeClr val="bg1"/>
                </a:solidFill>
              </a:rPr>
              <a:t>Enterohepatik</a:t>
            </a:r>
            <a:r>
              <a:rPr lang="tr-TR" b="1" dirty="0" smtClean="0">
                <a:solidFill>
                  <a:schemeClr val="bg1"/>
                </a:solidFill>
              </a:rPr>
              <a:t> </a:t>
            </a:r>
            <a:r>
              <a:rPr lang="tr-TR" b="1" dirty="0">
                <a:solidFill>
                  <a:schemeClr val="bg1"/>
                </a:solidFill>
              </a:rPr>
              <a:t>sirkülasyon bozulduğu zaman safra asidi </a:t>
            </a:r>
            <a:r>
              <a:rPr lang="tr-TR" b="1" dirty="0" err="1">
                <a:solidFill>
                  <a:schemeClr val="bg1"/>
                </a:solidFill>
              </a:rPr>
              <a:t>absorbsiyonunun</a:t>
            </a:r>
            <a:r>
              <a:rPr lang="tr-TR" b="1" dirty="0">
                <a:solidFill>
                  <a:schemeClr val="bg1"/>
                </a:solidFill>
              </a:rPr>
              <a:t> azalması nedeniyle veya kolonda aşırı safra asidi </a:t>
            </a:r>
            <a:r>
              <a:rPr lang="tr-TR" b="1" dirty="0" err="1">
                <a:solidFill>
                  <a:schemeClr val="bg1"/>
                </a:solidFill>
              </a:rPr>
              <a:t>sekresyonunun</a:t>
            </a:r>
            <a:r>
              <a:rPr lang="tr-TR" b="1" dirty="0">
                <a:solidFill>
                  <a:schemeClr val="bg1"/>
                </a:solidFill>
              </a:rPr>
              <a:t> uyarılması nedeniyle kronik ishal meydana gelir.</a:t>
            </a:r>
            <a:endParaRPr lang="tr-TR" dirty="0">
              <a:solidFill>
                <a:schemeClr val="bg1"/>
              </a:solidFill>
            </a:endParaRPr>
          </a:p>
          <a:p>
            <a:pPr>
              <a:defRPr/>
            </a:pPr>
            <a:endParaRPr lang="tr-TR" dirty="0">
              <a:solidFill>
                <a:schemeClr val="bg1"/>
              </a:solidFill>
            </a:endParaRPr>
          </a:p>
        </p:txBody>
      </p:sp>
    </p:spTree>
    <p:extLst>
      <p:ext uri="{BB962C8B-B14F-4D97-AF65-F5344CB8AC3E}">
        <p14:creationId xmlns:p14="http://schemas.microsoft.com/office/powerpoint/2010/main" val="3525784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Unvan 1"/>
          <p:cNvSpPr>
            <a:spLocks noGrp="1"/>
          </p:cNvSpPr>
          <p:nvPr>
            <p:ph type="title"/>
          </p:nvPr>
        </p:nvSpPr>
        <p:spPr/>
        <p:txBody>
          <a:bodyPr/>
          <a:lstStyle/>
          <a:p>
            <a:r>
              <a:rPr lang="tr-TR" altLang="tr-TR" sz="2800" b="1">
                <a:solidFill>
                  <a:srgbClr val="FFFF66"/>
                </a:solidFill>
              </a:rPr>
              <a:t>Safra Asidi Emilim Bozukluğuna Bağlı Diyareler</a:t>
            </a:r>
            <a:endParaRPr lang="tr-TR" altLang="tr-TR" sz="2800"/>
          </a:p>
        </p:txBody>
      </p:sp>
      <p:sp>
        <p:nvSpPr>
          <p:cNvPr id="25603" name="İçerik Yer Tutucusu 2"/>
          <p:cNvSpPr>
            <a:spLocks noGrp="1"/>
          </p:cNvSpPr>
          <p:nvPr>
            <p:ph idx="1"/>
          </p:nvPr>
        </p:nvSpPr>
        <p:spPr>
          <a:xfrm>
            <a:off x="1981200" y="1268413"/>
            <a:ext cx="8229600" cy="4525962"/>
          </a:xfrm>
        </p:spPr>
        <p:txBody>
          <a:bodyPr/>
          <a:lstStyle/>
          <a:p>
            <a:r>
              <a:rPr lang="tr-TR" altLang="tr-TR" sz="2000" b="1">
                <a:solidFill>
                  <a:schemeClr val="bg1"/>
                </a:solidFill>
              </a:rPr>
              <a:t>•Klasik olarak 3 tip safra asidi mal absorbsiyonu bilinmektedir. </a:t>
            </a:r>
          </a:p>
          <a:p>
            <a:endParaRPr lang="tr-TR" altLang="tr-TR" sz="2000">
              <a:solidFill>
                <a:schemeClr val="bg1"/>
              </a:solidFill>
            </a:endParaRPr>
          </a:p>
          <a:p>
            <a:r>
              <a:rPr lang="tr-TR" altLang="tr-TR" sz="2000" b="1">
                <a:solidFill>
                  <a:schemeClr val="bg1"/>
                </a:solidFill>
              </a:rPr>
              <a:t>•Tip 1: Tipik olarak ileum hastalıklarında meydana gelir. En sık görülen durumlar, Crohn hastalığı, 50 cm den daha fazla ileal rezeksiyon yapılması durumudur. Bu durumda mal absorbsiyona uğrayan </a:t>
            </a:r>
            <a:r>
              <a:rPr lang="tr-TR" altLang="tr-TR" sz="2000" b="1">
                <a:solidFill>
                  <a:srgbClr val="FFC000"/>
                </a:solidFill>
              </a:rPr>
              <a:t>dihidrosafra asitleri (deoksi kolik asid veya kenodeoksi kolik asit) kolonik sodyum absorbsiyonunu inhibe ederken klor sekresyonunu stimüle  ederek kronik diyareye neden olurlar</a:t>
            </a:r>
            <a:r>
              <a:rPr lang="tr-TR" altLang="tr-TR" sz="2000" b="1">
                <a:solidFill>
                  <a:schemeClr val="bg1"/>
                </a:solidFill>
              </a:rPr>
              <a:t>. Kötü absorbe olan safra asitleri aynı zamanda kolon permeabilitesini ve motilitesini artırırlar. Bu da kronik ishalin oluşmasına yol açan diğer bir mekanizmadır.</a:t>
            </a:r>
          </a:p>
          <a:p>
            <a:endParaRPr lang="tr-TR" altLang="tr-TR" sz="2000">
              <a:solidFill>
                <a:schemeClr val="bg1"/>
              </a:solidFill>
            </a:endParaRPr>
          </a:p>
          <a:p>
            <a:r>
              <a:rPr lang="tr-TR" altLang="tr-TR" sz="2000" b="1">
                <a:solidFill>
                  <a:schemeClr val="bg1"/>
                </a:solidFill>
              </a:rPr>
              <a:t>•Tip 2 : İdyopatik safra asidi mal absorbsiyonu olarak da bilinir. Kronik ishalin nadir görülen bir sebebidir. </a:t>
            </a:r>
            <a:endParaRPr lang="tr-TR" altLang="tr-TR" sz="2000">
              <a:solidFill>
                <a:schemeClr val="bg1"/>
              </a:solidFill>
            </a:endParaRPr>
          </a:p>
          <a:p>
            <a:r>
              <a:rPr lang="tr-TR" altLang="tr-TR" sz="2000" b="1">
                <a:solidFill>
                  <a:schemeClr val="bg1"/>
                </a:solidFill>
              </a:rPr>
              <a:t>•Tip 3: Safra tuzlarının yol açtığı diyaredir</a:t>
            </a:r>
            <a:r>
              <a:rPr lang="tr-TR" altLang="tr-TR" b="1" smtClean="0">
                <a:solidFill>
                  <a:schemeClr val="bg1"/>
                </a:solidFill>
              </a:rPr>
              <a:t>. </a:t>
            </a:r>
            <a:endParaRPr lang="tr-TR" altLang="tr-TR" smtClean="0">
              <a:solidFill>
                <a:schemeClr val="bg1"/>
              </a:solidFill>
            </a:endParaRPr>
          </a:p>
        </p:txBody>
      </p:sp>
    </p:spTree>
    <p:extLst>
      <p:ext uri="{BB962C8B-B14F-4D97-AF65-F5344CB8AC3E}">
        <p14:creationId xmlns:p14="http://schemas.microsoft.com/office/powerpoint/2010/main" val="3081546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lt Başlık 2"/>
          <p:cNvSpPr>
            <a:spLocks noGrp="1"/>
          </p:cNvSpPr>
          <p:nvPr>
            <p:ph type="subTitle" idx="4294967295"/>
          </p:nvPr>
        </p:nvSpPr>
        <p:spPr>
          <a:xfrm>
            <a:off x="8472488" y="5589589"/>
            <a:ext cx="1744662" cy="503237"/>
          </a:xfrm>
        </p:spPr>
        <p:txBody>
          <a:bodyPr/>
          <a:lstStyle/>
          <a:p>
            <a:pPr marL="0" indent="0">
              <a:buNone/>
            </a:pPr>
            <a:r>
              <a:rPr lang="tr-TR" altLang="tr-TR" sz="2500">
                <a:latin typeface="Times New Roman" panose="02020603050405020304" pitchFamily="18" charset="0"/>
                <a:cs typeface="Times New Roman" panose="02020603050405020304" pitchFamily="18" charset="0"/>
              </a:rPr>
              <a:t>ŞEKİL</a:t>
            </a: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l="52589" t="2104" b="45587"/>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853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Unvan 1"/>
          <p:cNvSpPr>
            <a:spLocks noGrp="1"/>
          </p:cNvSpPr>
          <p:nvPr>
            <p:ph type="title"/>
          </p:nvPr>
        </p:nvSpPr>
        <p:spPr>
          <a:xfrm>
            <a:off x="2057400" y="260350"/>
            <a:ext cx="8229600" cy="1143000"/>
          </a:xfrm>
        </p:spPr>
        <p:txBody>
          <a:bodyPr/>
          <a:lstStyle/>
          <a:p>
            <a:r>
              <a:rPr lang="tr-TR" altLang="tr-TR" b="1" smtClean="0">
                <a:solidFill>
                  <a:schemeClr val="bg1"/>
                </a:solidFill>
              </a:rPr>
              <a:t>Kronik Diyare Nedenleri (1)</a:t>
            </a:r>
          </a:p>
        </p:txBody>
      </p:sp>
      <p:sp>
        <p:nvSpPr>
          <p:cNvPr id="26627" name="İçerik Yer Tutucusu 2"/>
          <p:cNvSpPr>
            <a:spLocks noGrp="1"/>
          </p:cNvSpPr>
          <p:nvPr>
            <p:ph sz="half" idx="1"/>
          </p:nvPr>
        </p:nvSpPr>
        <p:spPr/>
        <p:txBody>
          <a:bodyPr/>
          <a:lstStyle/>
          <a:p>
            <a:r>
              <a:rPr lang="tr-TR" altLang="tr-TR" sz="2000" b="1">
                <a:solidFill>
                  <a:schemeClr val="bg1"/>
                </a:solidFill>
              </a:rPr>
              <a:t>Sulu Diyareler</a:t>
            </a:r>
            <a:endParaRPr lang="tr-TR" altLang="tr-TR" sz="2000">
              <a:solidFill>
                <a:schemeClr val="bg1"/>
              </a:solidFill>
            </a:endParaRPr>
          </a:p>
          <a:p>
            <a:r>
              <a:rPr lang="tr-TR" altLang="tr-TR" sz="2000" b="1">
                <a:solidFill>
                  <a:schemeClr val="bg1"/>
                </a:solidFill>
              </a:rPr>
              <a:t>Ozmotik Diyareler </a:t>
            </a:r>
            <a:endParaRPr lang="tr-TR" altLang="tr-TR" sz="2000">
              <a:solidFill>
                <a:schemeClr val="bg1"/>
              </a:solidFill>
            </a:endParaRPr>
          </a:p>
          <a:p>
            <a:r>
              <a:rPr lang="tr-TR" altLang="tr-TR" sz="2000" b="1">
                <a:solidFill>
                  <a:schemeClr val="bg1"/>
                </a:solidFill>
              </a:rPr>
              <a:t>*İlaçlar (Laksatifler,Mg, Sülfat, fosfat). </a:t>
            </a:r>
            <a:endParaRPr lang="tr-TR" altLang="tr-TR" sz="2000">
              <a:solidFill>
                <a:schemeClr val="bg1"/>
              </a:solidFill>
            </a:endParaRPr>
          </a:p>
          <a:p>
            <a:r>
              <a:rPr lang="tr-TR" altLang="tr-TR" sz="2000" b="1">
                <a:solidFill>
                  <a:schemeClr val="bg1"/>
                </a:solidFill>
              </a:rPr>
              <a:t>*Sindirilemeyen şekerler. (Diyet besinleri, içecekler, sakız,sorbitol, mannitol, enzim disfonksiyonları-laktoz, früktoz gibi).</a:t>
            </a:r>
            <a:endParaRPr lang="tr-TR" altLang="tr-TR" sz="2000">
              <a:solidFill>
                <a:schemeClr val="bg1"/>
              </a:solidFill>
            </a:endParaRPr>
          </a:p>
          <a:p>
            <a:r>
              <a:rPr lang="tr-TR" altLang="tr-TR" sz="2000" b="1">
                <a:solidFill>
                  <a:schemeClr val="bg1"/>
                </a:solidFill>
              </a:rPr>
              <a:t>Sekretuvar Diyareler</a:t>
            </a:r>
          </a:p>
          <a:p>
            <a:r>
              <a:rPr lang="tr-TR" altLang="tr-TR" sz="2000" b="1">
                <a:solidFill>
                  <a:schemeClr val="bg1"/>
                </a:solidFill>
              </a:rPr>
              <a:t>İlaçlar. Non ozmotik laksatifler,antibiyotikler ve diğer birçok ilaçlar</a:t>
            </a:r>
            <a:endParaRPr lang="tr-TR" altLang="tr-TR" sz="2000">
              <a:solidFill>
                <a:schemeClr val="bg1"/>
              </a:solidFill>
            </a:endParaRPr>
          </a:p>
        </p:txBody>
      </p:sp>
      <p:sp>
        <p:nvSpPr>
          <p:cNvPr id="26628" name="İçerik Yer Tutucusu 3"/>
          <p:cNvSpPr>
            <a:spLocks noGrp="1"/>
          </p:cNvSpPr>
          <p:nvPr>
            <p:ph sz="half" idx="2"/>
          </p:nvPr>
        </p:nvSpPr>
        <p:spPr>
          <a:xfrm>
            <a:off x="6172201" y="1600201"/>
            <a:ext cx="4316413" cy="4525963"/>
          </a:xfrm>
        </p:spPr>
        <p:txBody>
          <a:bodyPr/>
          <a:lstStyle/>
          <a:p>
            <a:r>
              <a:rPr lang="tr-TR" altLang="tr-TR" sz="2000" b="1">
                <a:solidFill>
                  <a:schemeClr val="bg1"/>
                </a:solidFill>
              </a:rPr>
              <a:t>İnce bağırsakta aşırı bakteri çoğalması.</a:t>
            </a:r>
            <a:endParaRPr lang="tr-TR" altLang="tr-TR" sz="2000">
              <a:solidFill>
                <a:schemeClr val="bg1"/>
              </a:solidFill>
            </a:endParaRPr>
          </a:p>
          <a:p>
            <a:r>
              <a:rPr lang="tr-TR" altLang="tr-TR" sz="2000" b="1">
                <a:solidFill>
                  <a:schemeClr val="bg1"/>
                </a:solidFill>
              </a:rPr>
              <a:t>Endokrine Tümörler (Karsinoid, gastrinoma, troid medüller Ca,VIP’oma), sistemik adrenal yetmezlik, hipertroidizm. </a:t>
            </a:r>
            <a:endParaRPr lang="tr-TR" altLang="tr-TR" sz="2000">
              <a:solidFill>
                <a:schemeClr val="bg1"/>
              </a:solidFill>
            </a:endParaRPr>
          </a:p>
          <a:p>
            <a:r>
              <a:rPr lang="tr-TR" altLang="tr-TR" sz="2000" b="1">
                <a:solidFill>
                  <a:schemeClr val="bg1"/>
                </a:solidFill>
              </a:rPr>
              <a:t>Safra tuzu mal absorbsiyonu. (İleal rezeksiyon, idyopatik, post kolesistektomik)</a:t>
            </a:r>
            <a:endParaRPr lang="tr-TR" altLang="tr-TR" sz="2000">
              <a:solidFill>
                <a:schemeClr val="bg1"/>
              </a:solidFill>
            </a:endParaRPr>
          </a:p>
          <a:p>
            <a:r>
              <a:rPr lang="tr-TR" altLang="tr-TR" sz="2000" b="1">
                <a:solidFill>
                  <a:schemeClr val="bg1"/>
                </a:solidFill>
              </a:rPr>
              <a:t>Non-invaziv infeksiyonlar. (Giardiyasis, Criptosporidiozis</a:t>
            </a:r>
            <a:endParaRPr lang="tr-TR" altLang="tr-TR" sz="2000"/>
          </a:p>
        </p:txBody>
      </p:sp>
    </p:spTree>
    <p:extLst>
      <p:ext uri="{BB962C8B-B14F-4D97-AF65-F5344CB8AC3E}">
        <p14:creationId xmlns:p14="http://schemas.microsoft.com/office/powerpoint/2010/main" val="1296449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Unvan 1"/>
          <p:cNvSpPr>
            <a:spLocks noGrp="1"/>
          </p:cNvSpPr>
          <p:nvPr>
            <p:ph type="title"/>
          </p:nvPr>
        </p:nvSpPr>
        <p:spPr/>
        <p:txBody>
          <a:bodyPr/>
          <a:lstStyle/>
          <a:p>
            <a:r>
              <a:rPr lang="tr-TR" altLang="tr-TR" b="1" smtClean="0">
                <a:solidFill>
                  <a:schemeClr val="bg1"/>
                </a:solidFill>
              </a:rPr>
              <a:t>Kronik Diyare Nedenleri (2)</a:t>
            </a:r>
            <a:endParaRPr lang="tr-TR" altLang="tr-TR" smtClean="0"/>
          </a:p>
        </p:txBody>
      </p:sp>
      <p:sp>
        <p:nvSpPr>
          <p:cNvPr id="28675" name="İçerik Yer Tutucusu 2"/>
          <p:cNvSpPr>
            <a:spLocks noGrp="1"/>
          </p:cNvSpPr>
          <p:nvPr>
            <p:ph sz="half" idx="1"/>
          </p:nvPr>
        </p:nvSpPr>
        <p:spPr>
          <a:xfrm>
            <a:off x="1981200" y="1412875"/>
            <a:ext cx="4038600" cy="5329238"/>
          </a:xfrm>
        </p:spPr>
        <p:txBody>
          <a:bodyPr/>
          <a:lstStyle/>
          <a:p>
            <a:r>
              <a:rPr lang="tr-TR" altLang="tr-TR" sz="2000" b="1">
                <a:solidFill>
                  <a:schemeClr val="bg1"/>
                </a:solidFill>
              </a:rPr>
              <a:t>Steatore</a:t>
            </a:r>
            <a:endParaRPr lang="tr-TR" altLang="tr-TR" sz="2000">
              <a:solidFill>
                <a:schemeClr val="bg1"/>
              </a:solidFill>
            </a:endParaRPr>
          </a:p>
          <a:p>
            <a:r>
              <a:rPr lang="tr-TR" altLang="tr-TR" sz="2000" b="1">
                <a:solidFill>
                  <a:schemeClr val="bg1"/>
                </a:solidFill>
              </a:rPr>
              <a:t>*Mal Digestion diyareleri.</a:t>
            </a:r>
            <a:endParaRPr lang="tr-TR" altLang="tr-TR" sz="2000">
              <a:solidFill>
                <a:schemeClr val="bg1"/>
              </a:solidFill>
            </a:endParaRPr>
          </a:p>
          <a:p>
            <a:r>
              <a:rPr lang="tr-TR" altLang="tr-TR" sz="2000" b="1">
                <a:solidFill>
                  <a:schemeClr val="bg1"/>
                </a:solidFill>
              </a:rPr>
              <a:t>-Azalmış safra tuzları, (siroz, safra yolu obstrüksiyonu, ileal rezeksiyon).</a:t>
            </a:r>
            <a:endParaRPr lang="tr-TR" altLang="tr-TR" sz="2000">
              <a:solidFill>
                <a:schemeClr val="bg1"/>
              </a:solidFill>
            </a:endParaRPr>
          </a:p>
          <a:p>
            <a:r>
              <a:rPr lang="tr-TR" altLang="tr-TR" sz="2000" b="1">
                <a:solidFill>
                  <a:schemeClr val="bg1"/>
                </a:solidFill>
              </a:rPr>
              <a:t>-Pankreatik disfonksiyon        ( Kronik pankreatit,Kistik fibrozis,pankreas kanal tıkanması).</a:t>
            </a:r>
          </a:p>
          <a:p>
            <a:r>
              <a:rPr lang="tr-TR" altLang="tr-TR" sz="2000" b="1">
                <a:solidFill>
                  <a:schemeClr val="bg1"/>
                </a:solidFill>
              </a:rPr>
              <a:t>*Mal Absorbsiyon.</a:t>
            </a:r>
            <a:endParaRPr lang="tr-TR" altLang="tr-TR" sz="2000">
              <a:solidFill>
                <a:schemeClr val="bg1"/>
              </a:solidFill>
            </a:endParaRPr>
          </a:p>
          <a:p>
            <a:r>
              <a:rPr lang="tr-TR" altLang="tr-TR" sz="2000" b="1">
                <a:solidFill>
                  <a:schemeClr val="bg1"/>
                </a:solidFill>
              </a:rPr>
              <a:t>-Celiac sprue, tropical sprue, giardiyazis, Whipple Hastalığı). </a:t>
            </a:r>
            <a:endParaRPr lang="tr-TR" altLang="tr-TR" sz="2000">
              <a:solidFill>
                <a:schemeClr val="bg1"/>
              </a:solidFill>
            </a:endParaRPr>
          </a:p>
          <a:p>
            <a:r>
              <a:rPr lang="tr-TR" altLang="tr-TR" sz="2000" b="1">
                <a:solidFill>
                  <a:schemeClr val="bg1"/>
                </a:solidFill>
              </a:rPr>
              <a:t>-Kronik Mezanterik iskemi.</a:t>
            </a:r>
            <a:endParaRPr lang="tr-TR" altLang="tr-TR" sz="2000">
              <a:solidFill>
                <a:schemeClr val="bg1"/>
              </a:solidFill>
            </a:endParaRPr>
          </a:p>
          <a:p>
            <a:r>
              <a:rPr lang="tr-TR" altLang="tr-TR" sz="2000" b="1">
                <a:solidFill>
                  <a:schemeClr val="bg1"/>
                </a:solidFill>
              </a:rPr>
              <a:t>-Kısa Bağırsak sendromu.</a:t>
            </a:r>
            <a:endParaRPr lang="tr-TR" altLang="tr-TR" sz="2000">
              <a:solidFill>
                <a:schemeClr val="bg1"/>
              </a:solidFill>
            </a:endParaRPr>
          </a:p>
          <a:p>
            <a:endParaRPr lang="tr-TR" altLang="tr-TR" sz="2000">
              <a:solidFill>
                <a:schemeClr val="bg1"/>
              </a:solidFill>
            </a:endParaRPr>
          </a:p>
        </p:txBody>
      </p:sp>
      <p:sp>
        <p:nvSpPr>
          <p:cNvPr id="28676" name="İçerik Yer Tutucusu 3"/>
          <p:cNvSpPr>
            <a:spLocks noGrp="1"/>
          </p:cNvSpPr>
          <p:nvPr>
            <p:ph sz="half" idx="2"/>
          </p:nvPr>
        </p:nvSpPr>
        <p:spPr>
          <a:xfrm>
            <a:off x="6172200" y="1412875"/>
            <a:ext cx="4038600" cy="5111750"/>
          </a:xfrm>
        </p:spPr>
        <p:txBody>
          <a:bodyPr/>
          <a:lstStyle/>
          <a:p>
            <a:r>
              <a:rPr lang="tr-TR" altLang="tr-TR" sz="1800" b="1">
                <a:solidFill>
                  <a:schemeClr val="bg1"/>
                </a:solidFill>
              </a:rPr>
              <a:t>-Bakteriyel aşırı çoğalma( DM, Scleroderma, daha önce geçirilmiş cerrahi girişimler).</a:t>
            </a:r>
            <a:endParaRPr lang="tr-TR" altLang="tr-TR" sz="1800">
              <a:solidFill>
                <a:schemeClr val="bg1"/>
              </a:solidFill>
            </a:endParaRPr>
          </a:p>
          <a:p>
            <a:r>
              <a:rPr lang="tr-TR" altLang="tr-TR" sz="1800" b="1">
                <a:solidFill>
                  <a:schemeClr val="bg1"/>
                </a:solidFill>
              </a:rPr>
              <a:t>-Lenfatik obstrüksiyon (Retroperitoneal fibrozis, Tbc, Lenfoma, Maliğniteye ait LAP basıları).</a:t>
            </a:r>
            <a:endParaRPr lang="tr-TR" altLang="tr-TR" sz="1800">
              <a:solidFill>
                <a:schemeClr val="bg1"/>
              </a:solidFill>
            </a:endParaRPr>
          </a:p>
          <a:p>
            <a:r>
              <a:rPr lang="tr-TR" altLang="tr-TR" sz="1800" b="1">
                <a:solidFill>
                  <a:schemeClr val="bg1"/>
                </a:solidFill>
              </a:rPr>
              <a:t>İnflamatuvar</a:t>
            </a:r>
            <a:endParaRPr lang="tr-TR" altLang="tr-TR" sz="1800">
              <a:solidFill>
                <a:schemeClr val="bg1"/>
              </a:solidFill>
            </a:endParaRPr>
          </a:p>
          <a:p>
            <a:r>
              <a:rPr lang="tr-TR" altLang="tr-TR" sz="1800" b="1">
                <a:solidFill>
                  <a:schemeClr val="bg1"/>
                </a:solidFill>
              </a:rPr>
              <a:t>*İnflamatuvar bağırsak hastalığı (ÜK, Crohn, Mikroskopik kolitis).</a:t>
            </a:r>
            <a:endParaRPr lang="tr-TR" altLang="tr-TR" sz="1800">
              <a:solidFill>
                <a:schemeClr val="bg1"/>
              </a:solidFill>
            </a:endParaRPr>
          </a:p>
          <a:p>
            <a:r>
              <a:rPr lang="tr-TR" altLang="tr-TR" sz="1800" b="1">
                <a:solidFill>
                  <a:schemeClr val="bg1"/>
                </a:solidFill>
              </a:rPr>
              <a:t>*Divertikülitler</a:t>
            </a:r>
            <a:endParaRPr lang="tr-TR" altLang="tr-TR" sz="1800">
              <a:solidFill>
                <a:schemeClr val="bg1"/>
              </a:solidFill>
            </a:endParaRPr>
          </a:p>
          <a:p>
            <a:r>
              <a:rPr lang="tr-TR" altLang="tr-TR" sz="1800" b="1">
                <a:solidFill>
                  <a:schemeClr val="bg1"/>
                </a:solidFill>
              </a:rPr>
              <a:t>*Maliğniteler( Kolon kanseri, Lenfoma).</a:t>
            </a:r>
            <a:endParaRPr lang="tr-TR" altLang="tr-TR" sz="1800">
              <a:solidFill>
                <a:schemeClr val="bg1"/>
              </a:solidFill>
            </a:endParaRPr>
          </a:p>
          <a:p>
            <a:r>
              <a:rPr lang="tr-TR" altLang="tr-TR" sz="1800" b="1">
                <a:solidFill>
                  <a:schemeClr val="bg1"/>
                </a:solidFill>
              </a:rPr>
              <a:t>*Radyasyon kolitisi, enteritis.</a:t>
            </a:r>
            <a:endParaRPr lang="tr-TR" altLang="tr-TR" sz="1800">
              <a:solidFill>
                <a:schemeClr val="bg1"/>
              </a:solidFill>
            </a:endParaRPr>
          </a:p>
          <a:p>
            <a:endParaRPr lang="tr-TR" altLang="tr-TR" sz="2000">
              <a:solidFill>
                <a:schemeClr val="bg1"/>
              </a:solidFill>
            </a:endParaRPr>
          </a:p>
          <a:p>
            <a:endParaRPr lang="tr-TR" altLang="tr-TR" sz="2000"/>
          </a:p>
        </p:txBody>
      </p:sp>
    </p:spTree>
    <p:extLst>
      <p:ext uri="{BB962C8B-B14F-4D97-AF65-F5344CB8AC3E}">
        <p14:creationId xmlns:p14="http://schemas.microsoft.com/office/powerpoint/2010/main" val="4291609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Unvan 1"/>
          <p:cNvSpPr>
            <a:spLocks noGrp="1"/>
          </p:cNvSpPr>
          <p:nvPr>
            <p:ph type="title"/>
          </p:nvPr>
        </p:nvSpPr>
        <p:spPr/>
        <p:txBody>
          <a:bodyPr/>
          <a:lstStyle/>
          <a:p>
            <a:r>
              <a:rPr lang="tr-TR" altLang="tr-TR" b="1" smtClean="0">
                <a:solidFill>
                  <a:schemeClr val="bg1"/>
                </a:solidFill>
              </a:rPr>
              <a:t>Kronik Diyare Nedenleri (3)</a:t>
            </a:r>
            <a:endParaRPr lang="tr-TR" altLang="tr-TR" smtClean="0"/>
          </a:p>
        </p:txBody>
      </p:sp>
      <p:sp>
        <p:nvSpPr>
          <p:cNvPr id="30723" name="İçerik Yer Tutucusu 2"/>
          <p:cNvSpPr>
            <a:spLocks noGrp="1"/>
          </p:cNvSpPr>
          <p:nvPr>
            <p:ph sz="half" idx="1"/>
          </p:nvPr>
        </p:nvSpPr>
        <p:spPr/>
        <p:txBody>
          <a:bodyPr/>
          <a:lstStyle/>
          <a:p>
            <a:r>
              <a:rPr lang="tr-TR" altLang="tr-TR" sz="2000" b="1">
                <a:solidFill>
                  <a:schemeClr val="bg1"/>
                </a:solidFill>
              </a:rPr>
              <a:t>*Mastositozis.</a:t>
            </a:r>
            <a:endParaRPr lang="tr-TR" altLang="tr-TR" sz="2000">
              <a:solidFill>
                <a:schemeClr val="bg1"/>
              </a:solidFill>
            </a:endParaRPr>
          </a:p>
          <a:p>
            <a:r>
              <a:rPr lang="tr-TR" altLang="tr-TR" sz="2000" b="1">
                <a:solidFill>
                  <a:schemeClr val="bg1"/>
                </a:solidFill>
              </a:rPr>
              <a:t>*İnvaziv veya inflamatuvar infeksiyonlar( Clostridium difficile, CMV, E. Histolitika,Tbc, Yersinia). *İskemik kolitis.</a:t>
            </a:r>
            <a:endParaRPr lang="tr-TR" altLang="tr-TR" sz="2000">
              <a:solidFill>
                <a:schemeClr val="bg1"/>
              </a:solidFill>
            </a:endParaRPr>
          </a:p>
          <a:p>
            <a:r>
              <a:rPr lang="tr-TR" altLang="tr-TR" sz="2000" b="1">
                <a:solidFill>
                  <a:schemeClr val="bg1"/>
                </a:solidFill>
              </a:rPr>
              <a:t>Motilite Bozuklukları</a:t>
            </a:r>
            <a:endParaRPr lang="tr-TR" altLang="tr-TR" sz="2000">
              <a:solidFill>
                <a:schemeClr val="bg1"/>
              </a:solidFill>
            </a:endParaRPr>
          </a:p>
          <a:p>
            <a:r>
              <a:rPr lang="tr-TR" altLang="tr-TR" sz="2000" b="1">
                <a:solidFill>
                  <a:schemeClr val="bg1"/>
                </a:solidFill>
              </a:rPr>
              <a:t>*Cerrahi sonrası ( Vagotomi, Damping sendromu).</a:t>
            </a:r>
            <a:endParaRPr lang="tr-TR" altLang="tr-TR" sz="2000">
              <a:solidFill>
                <a:schemeClr val="bg1"/>
              </a:solidFill>
            </a:endParaRPr>
          </a:p>
          <a:p>
            <a:r>
              <a:rPr lang="tr-TR" altLang="tr-TR" sz="2000" b="1">
                <a:solidFill>
                  <a:schemeClr val="bg1"/>
                </a:solidFill>
              </a:rPr>
              <a:t>*Scleroderma.</a:t>
            </a:r>
            <a:endParaRPr lang="tr-TR" altLang="tr-TR" sz="2000">
              <a:solidFill>
                <a:schemeClr val="bg1"/>
              </a:solidFill>
            </a:endParaRPr>
          </a:p>
          <a:p>
            <a:r>
              <a:rPr lang="tr-TR" altLang="tr-TR" sz="2000" b="1">
                <a:solidFill>
                  <a:schemeClr val="bg1"/>
                </a:solidFill>
              </a:rPr>
              <a:t>*DM.</a:t>
            </a:r>
            <a:endParaRPr lang="tr-TR" altLang="tr-TR" sz="2000">
              <a:solidFill>
                <a:schemeClr val="bg1"/>
              </a:solidFill>
            </a:endParaRPr>
          </a:p>
          <a:p>
            <a:r>
              <a:rPr lang="tr-TR" altLang="tr-TR" sz="2000" b="1">
                <a:solidFill>
                  <a:schemeClr val="bg1"/>
                </a:solidFill>
              </a:rPr>
              <a:t>*Hipertroidizm.</a:t>
            </a:r>
            <a:endParaRPr lang="tr-TR" altLang="tr-TR" sz="2000">
              <a:solidFill>
                <a:schemeClr val="bg1"/>
              </a:solidFill>
            </a:endParaRPr>
          </a:p>
        </p:txBody>
      </p:sp>
      <p:sp>
        <p:nvSpPr>
          <p:cNvPr id="30724" name="İçerik Yer Tutucusu 3"/>
          <p:cNvSpPr>
            <a:spLocks noGrp="1"/>
          </p:cNvSpPr>
          <p:nvPr>
            <p:ph sz="half" idx="2"/>
          </p:nvPr>
        </p:nvSpPr>
        <p:spPr/>
        <p:txBody>
          <a:bodyPr/>
          <a:lstStyle/>
          <a:p>
            <a:r>
              <a:rPr lang="tr-TR" altLang="tr-TR" sz="2000" b="1">
                <a:solidFill>
                  <a:schemeClr val="bg1"/>
                </a:solidFill>
              </a:rPr>
              <a:t>Nadir Görülen Hastalıklar</a:t>
            </a:r>
            <a:endParaRPr lang="tr-TR" altLang="tr-TR" sz="2000">
              <a:solidFill>
                <a:schemeClr val="bg1"/>
              </a:solidFill>
            </a:endParaRPr>
          </a:p>
          <a:p>
            <a:r>
              <a:rPr lang="tr-TR" altLang="tr-TR" sz="2000" b="1">
                <a:solidFill>
                  <a:schemeClr val="bg1"/>
                </a:solidFill>
              </a:rPr>
              <a:t>*İrritable Kolon Sendromu.</a:t>
            </a:r>
            <a:endParaRPr lang="tr-TR" altLang="tr-TR" sz="2000">
              <a:solidFill>
                <a:schemeClr val="bg1"/>
              </a:solidFill>
            </a:endParaRPr>
          </a:p>
          <a:p>
            <a:r>
              <a:rPr lang="tr-TR" altLang="tr-TR" sz="2000" b="1">
                <a:solidFill>
                  <a:schemeClr val="bg1"/>
                </a:solidFill>
              </a:rPr>
              <a:t>*Fonksiyonel Diyare.</a:t>
            </a:r>
            <a:endParaRPr lang="tr-TR" altLang="tr-TR" sz="2000">
              <a:solidFill>
                <a:schemeClr val="bg1"/>
              </a:solidFill>
            </a:endParaRPr>
          </a:p>
          <a:p>
            <a:r>
              <a:rPr lang="tr-TR" altLang="tr-TR" sz="2000" b="1">
                <a:solidFill>
                  <a:schemeClr val="bg1"/>
                </a:solidFill>
              </a:rPr>
              <a:t>*İstemli (Factitious) diyareler .</a:t>
            </a:r>
            <a:endParaRPr lang="tr-TR" altLang="tr-TR" sz="2000">
              <a:solidFill>
                <a:schemeClr val="bg1"/>
              </a:solidFill>
            </a:endParaRPr>
          </a:p>
          <a:p>
            <a:endParaRPr lang="tr-TR" altLang="tr-TR" sz="2000"/>
          </a:p>
          <a:p>
            <a:endParaRPr lang="tr-TR" altLang="tr-TR" sz="2000"/>
          </a:p>
        </p:txBody>
      </p:sp>
    </p:spTree>
    <p:extLst>
      <p:ext uri="{BB962C8B-B14F-4D97-AF65-F5344CB8AC3E}">
        <p14:creationId xmlns:p14="http://schemas.microsoft.com/office/powerpoint/2010/main" val="2605673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Unvan 1"/>
          <p:cNvSpPr>
            <a:spLocks noGrp="1"/>
          </p:cNvSpPr>
          <p:nvPr>
            <p:ph type="title"/>
          </p:nvPr>
        </p:nvSpPr>
        <p:spPr/>
        <p:txBody>
          <a:bodyPr/>
          <a:lstStyle/>
          <a:p>
            <a:r>
              <a:rPr lang="tr-TR" altLang="tr-TR" sz="2800" b="1">
                <a:solidFill>
                  <a:srgbClr val="FFFF66"/>
                </a:solidFill>
              </a:rPr>
              <a:t>İlaçlara bağlı gelişen kronik diyare nedenleri</a:t>
            </a:r>
            <a:br>
              <a:rPr lang="tr-TR" altLang="tr-TR" sz="2800" b="1">
                <a:solidFill>
                  <a:srgbClr val="FFFF66"/>
                </a:solidFill>
              </a:rPr>
            </a:br>
            <a:endParaRPr lang="tr-TR" altLang="tr-TR" sz="2800" b="1">
              <a:solidFill>
                <a:srgbClr val="FFFF66"/>
              </a:solidFill>
            </a:endParaRPr>
          </a:p>
        </p:txBody>
      </p:sp>
      <p:sp>
        <p:nvSpPr>
          <p:cNvPr id="32771" name="İçerik Yer Tutucusu 2"/>
          <p:cNvSpPr>
            <a:spLocks noGrp="1"/>
          </p:cNvSpPr>
          <p:nvPr>
            <p:ph sz="half" idx="1"/>
          </p:nvPr>
        </p:nvSpPr>
        <p:spPr>
          <a:xfrm>
            <a:off x="1981200" y="1628775"/>
            <a:ext cx="4038600" cy="5113338"/>
          </a:xfrm>
        </p:spPr>
        <p:txBody>
          <a:bodyPr/>
          <a:lstStyle/>
          <a:p>
            <a:r>
              <a:rPr lang="tr-TR" altLang="tr-TR" sz="2400" b="1">
                <a:solidFill>
                  <a:schemeClr val="bg1"/>
                </a:solidFill>
              </a:rPr>
              <a:t>•Antibiyotikler(hemen çoğu neden olur).</a:t>
            </a:r>
            <a:endParaRPr lang="tr-TR" altLang="tr-TR" sz="2400">
              <a:solidFill>
                <a:schemeClr val="bg1"/>
              </a:solidFill>
            </a:endParaRPr>
          </a:p>
          <a:p>
            <a:r>
              <a:rPr lang="tr-TR" altLang="tr-TR" sz="2400" b="1">
                <a:solidFill>
                  <a:schemeClr val="bg1"/>
                </a:solidFill>
              </a:rPr>
              <a:t>•Antineoplastik ilaçlar</a:t>
            </a:r>
            <a:endParaRPr lang="tr-TR" altLang="tr-TR" sz="2400">
              <a:solidFill>
                <a:schemeClr val="bg1"/>
              </a:solidFill>
            </a:endParaRPr>
          </a:p>
          <a:p>
            <a:r>
              <a:rPr lang="tr-TR" altLang="tr-TR" sz="2400" b="1">
                <a:solidFill>
                  <a:schemeClr val="bg1"/>
                </a:solidFill>
              </a:rPr>
              <a:t>•Anti inflamatuvar ilaçlar</a:t>
            </a:r>
            <a:endParaRPr lang="tr-TR" altLang="tr-TR" sz="2400">
              <a:solidFill>
                <a:schemeClr val="bg1"/>
              </a:solidFill>
            </a:endParaRPr>
          </a:p>
          <a:p>
            <a:r>
              <a:rPr lang="tr-TR" altLang="tr-TR" sz="2400" b="1">
                <a:solidFill>
                  <a:schemeClr val="bg1"/>
                </a:solidFill>
              </a:rPr>
              <a:t>•Antiaritmikler,örneğin kinidin</a:t>
            </a:r>
            <a:endParaRPr lang="tr-TR" altLang="tr-TR" sz="2400">
              <a:solidFill>
                <a:schemeClr val="bg1"/>
              </a:solidFill>
            </a:endParaRPr>
          </a:p>
          <a:p>
            <a:r>
              <a:rPr lang="tr-TR" altLang="tr-TR" sz="2400" b="1">
                <a:solidFill>
                  <a:schemeClr val="bg1"/>
                </a:solidFill>
              </a:rPr>
              <a:t>•Antihipertansivler  (örneğin beta reseptör blokajı yapan ilaçlar</a:t>
            </a:r>
            <a:r>
              <a:rPr lang="tr-TR" altLang="tr-TR" sz="2000" b="1">
                <a:solidFill>
                  <a:schemeClr val="bg1"/>
                </a:solidFill>
              </a:rPr>
              <a:t>)</a:t>
            </a:r>
            <a:endParaRPr lang="tr-TR" altLang="tr-TR" sz="2000">
              <a:solidFill>
                <a:schemeClr val="bg1"/>
              </a:solidFill>
            </a:endParaRPr>
          </a:p>
        </p:txBody>
      </p:sp>
      <p:sp>
        <p:nvSpPr>
          <p:cNvPr id="32772" name="İçerik Yer Tutucusu 3"/>
          <p:cNvSpPr>
            <a:spLocks noGrp="1"/>
          </p:cNvSpPr>
          <p:nvPr>
            <p:ph sz="half" idx="2"/>
          </p:nvPr>
        </p:nvSpPr>
        <p:spPr/>
        <p:txBody>
          <a:bodyPr/>
          <a:lstStyle/>
          <a:p>
            <a:r>
              <a:rPr lang="tr-TR" altLang="tr-TR" sz="2400" b="1">
                <a:solidFill>
                  <a:schemeClr val="bg1"/>
                </a:solidFill>
              </a:rPr>
              <a:t>•Anti asidler( Özellikle mağnezyum içerenler)</a:t>
            </a:r>
            <a:endParaRPr lang="tr-TR" altLang="tr-TR" sz="2400">
              <a:solidFill>
                <a:schemeClr val="bg1"/>
              </a:solidFill>
            </a:endParaRPr>
          </a:p>
          <a:p>
            <a:r>
              <a:rPr lang="tr-TR" altLang="tr-TR" sz="2400" b="1">
                <a:solidFill>
                  <a:schemeClr val="bg1"/>
                </a:solidFill>
              </a:rPr>
              <a:t>•Asid blokajı yapan ajanlar( H2 reseptör blokajı yapanlar, Proton pompa inhibitörleri)</a:t>
            </a:r>
            <a:endParaRPr lang="tr-TR" altLang="tr-TR" sz="2400">
              <a:solidFill>
                <a:schemeClr val="bg1"/>
              </a:solidFill>
            </a:endParaRPr>
          </a:p>
          <a:p>
            <a:r>
              <a:rPr lang="tr-TR" altLang="tr-TR" sz="2400" b="1">
                <a:solidFill>
                  <a:schemeClr val="bg1"/>
                </a:solidFill>
              </a:rPr>
              <a:t>•Prostoglandinler(örneğin misoprostol)</a:t>
            </a:r>
            <a:endParaRPr lang="tr-TR" altLang="tr-TR" sz="2400">
              <a:solidFill>
                <a:schemeClr val="bg1"/>
              </a:solidFill>
            </a:endParaRPr>
          </a:p>
          <a:p>
            <a:r>
              <a:rPr lang="tr-TR" altLang="tr-TR" sz="2400" b="1">
                <a:solidFill>
                  <a:schemeClr val="bg1"/>
                </a:solidFill>
              </a:rPr>
              <a:t>•Vitamin /Mineral takviye ilaçları</a:t>
            </a:r>
            <a:endParaRPr lang="tr-TR" altLang="tr-TR" sz="2400">
              <a:solidFill>
                <a:schemeClr val="bg1"/>
              </a:solidFill>
            </a:endParaRPr>
          </a:p>
          <a:p>
            <a:r>
              <a:rPr lang="tr-TR" altLang="tr-TR" sz="2400" b="1">
                <a:solidFill>
                  <a:schemeClr val="bg1"/>
                </a:solidFill>
              </a:rPr>
              <a:t>•Bitkisel ilaçlar.</a:t>
            </a:r>
            <a:endParaRPr lang="tr-TR" altLang="tr-TR" sz="2400">
              <a:solidFill>
                <a:schemeClr val="bg1"/>
              </a:solidFill>
            </a:endParaRPr>
          </a:p>
          <a:p>
            <a:endParaRPr lang="tr-TR" altLang="tr-TR" sz="2400">
              <a:solidFill>
                <a:schemeClr val="bg1"/>
              </a:solidFill>
            </a:endParaRPr>
          </a:p>
          <a:p>
            <a:endParaRPr lang="tr-TR" altLang="tr-TR" sz="2400"/>
          </a:p>
        </p:txBody>
      </p:sp>
    </p:spTree>
    <p:extLst>
      <p:ext uri="{BB962C8B-B14F-4D97-AF65-F5344CB8AC3E}">
        <p14:creationId xmlns:p14="http://schemas.microsoft.com/office/powerpoint/2010/main" val="3861843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Unvan 1"/>
          <p:cNvSpPr>
            <a:spLocks noGrp="1"/>
          </p:cNvSpPr>
          <p:nvPr>
            <p:ph type="title"/>
          </p:nvPr>
        </p:nvSpPr>
        <p:spPr>
          <a:xfrm>
            <a:off x="1981200" y="-26988"/>
            <a:ext cx="8229600" cy="1143001"/>
          </a:xfrm>
        </p:spPr>
        <p:txBody>
          <a:bodyPr/>
          <a:lstStyle/>
          <a:p>
            <a:r>
              <a:rPr lang="tr-TR" altLang="tr-TR" sz="3200" b="1">
                <a:solidFill>
                  <a:srgbClr val="FFFF66"/>
                </a:solidFill>
              </a:rPr>
              <a:t>Sekretuvar Nedenlere Bağlı Diyareler</a:t>
            </a:r>
          </a:p>
        </p:txBody>
      </p:sp>
      <p:sp>
        <p:nvSpPr>
          <p:cNvPr id="3" name="İçerik Yer Tutucusu 2"/>
          <p:cNvSpPr>
            <a:spLocks noGrp="1"/>
          </p:cNvSpPr>
          <p:nvPr>
            <p:ph sz="half" idx="1"/>
          </p:nvPr>
        </p:nvSpPr>
        <p:spPr>
          <a:xfrm>
            <a:off x="1981200" y="1196975"/>
            <a:ext cx="4038600" cy="5213350"/>
          </a:xfrm>
        </p:spPr>
        <p:txBody>
          <a:bodyPr/>
          <a:lstStyle/>
          <a:p>
            <a:pPr>
              <a:defRPr/>
            </a:pPr>
            <a:r>
              <a:rPr lang="tr-TR" sz="1800" b="1" dirty="0">
                <a:solidFill>
                  <a:schemeClr val="bg1"/>
                </a:solidFill>
              </a:rPr>
              <a:t>•</a:t>
            </a:r>
            <a:r>
              <a:rPr lang="tr-TR" sz="1800" b="1" dirty="0" err="1">
                <a:solidFill>
                  <a:schemeClr val="bg1"/>
                </a:solidFill>
              </a:rPr>
              <a:t>Konjenital</a:t>
            </a:r>
            <a:r>
              <a:rPr lang="tr-TR" sz="1800" b="1" dirty="0">
                <a:solidFill>
                  <a:schemeClr val="bg1"/>
                </a:solidFill>
              </a:rPr>
              <a:t> sendromlar (</a:t>
            </a:r>
            <a:r>
              <a:rPr lang="tr-TR" sz="1800" b="1" dirty="0" err="1">
                <a:solidFill>
                  <a:schemeClr val="bg1"/>
                </a:solidFill>
              </a:rPr>
              <a:t>Konjenital</a:t>
            </a:r>
            <a:r>
              <a:rPr lang="tr-TR" sz="1800" b="1" dirty="0">
                <a:solidFill>
                  <a:schemeClr val="bg1"/>
                </a:solidFill>
              </a:rPr>
              <a:t> </a:t>
            </a:r>
            <a:r>
              <a:rPr lang="tr-TR" sz="1800" b="1" dirty="0" err="1">
                <a:solidFill>
                  <a:schemeClr val="bg1"/>
                </a:solidFill>
              </a:rPr>
              <a:t>kloridore</a:t>
            </a:r>
            <a:r>
              <a:rPr lang="tr-TR" sz="1800" b="1" dirty="0">
                <a:solidFill>
                  <a:schemeClr val="bg1"/>
                </a:solidFill>
              </a:rPr>
              <a:t>)</a:t>
            </a:r>
            <a:endParaRPr lang="tr-TR" sz="1800" dirty="0">
              <a:solidFill>
                <a:schemeClr val="bg1"/>
              </a:solidFill>
            </a:endParaRPr>
          </a:p>
          <a:p>
            <a:pPr>
              <a:defRPr/>
            </a:pPr>
            <a:r>
              <a:rPr lang="tr-TR" sz="1800" b="1" dirty="0">
                <a:solidFill>
                  <a:schemeClr val="bg1"/>
                </a:solidFill>
              </a:rPr>
              <a:t>•Bakteriyel toksinler (Kolera)</a:t>
            </a:r>
            <a:endParaRPr lang="tr-TR" sz="1800" dirty="0">
              <a:solidFill>
                <a:schemeClr val="bg1"/>
              </a:solidFill>
            </a:endParaRPr>
          </a:p>
          <a:p>
            <a:pPr>
              <a:defRPr/>
            </a:pPr>
            <a:r>
              <a:rPr lang="tr-TR" sz="1800" b="1" dirty="0">
                <a:solidFill>
                  <a:schemeClr val="bg1"/>
                </a:solidFill>
              </a:rPr>
              <a:t>•</a:t>
            </a:r>
            <a:r>
              <a:rPr lang="tr-TR" sz="1800" b="1" dirty="0" err="1">
                <a:solidFill>
                  <a:schemeClr val="bg1"/>
                </a:solidFill>
              </a:rPr>
              <a:t>İleal</a:t>
            </a:r>
            <a:r>
              <a:rPr lang="tr-TR" sz="1800" b="1" dirty="0">
                <a:solidFill>
                  <a:schemeClr val="bg1"/>
                </a:solidFill>
              </a:rPr>
              <a:t> safra asidi </a:t>
            </a:r>
            <a:r>
              <a:rPr lang="tr-TR" sz="1800" b="1" dirty="0" err="1">
                <a:solidFill>
                  <a:schemeClr val="bg1"/>
                </a:solidFill>
              </a:rPr>
              <a:t>malabsorbsiyonu</a:t>
            </a:r>
            <a:endParaRPr lang="tr-TR" sz="1800" dirty="0">
              <a:solidFill>
                <a:schemeClr val="bg1"/>
              </a:solidFill>
            </a:endParaRPr>
          </a:p>
          <a:p>
            <a:pPr>
              <a:defRPr/>
            </a:pPr>
            <a:r>
              <a:rPr lang="tr-TR" sz="1800" b="1" dirty="0">
                <a:solidFill>
                  <a:schemeClr val="bg1"/>
                </a:solidFill>
              </a:rPr>
              <a:t>•</a:t>
            </a:r>
            <a:r>
              <a:rPr lang="tr-TR" sz="1800" b="1" dirty="0" err="1">
                <a:solidFill>
                  <a:schemeClr val="bg1"/>
                </a:solidFill>
              </a:rPr>
              <a:t>İnflamatuvar</a:t>
            </a:r>
            <a:r>
              <a:rPr lang="tr-TR" sz="1800" b="1" dirty="0">
                <a:solidFill>
                  <a:schemeClr val="bg1"/>
                </a:solidFill>
              </a:rPr>
              <a:t> Barsak Hastalığı (ÜK, </a:t>
            </a:r>
            <a:r>
              <a:rPr lang="tr-TR" sz="1800" b="1" dirty="0" err="1">
                <a:solidFill>
                  <a:schemeClr val="bg1"/>
                </a:solidFill>
              </a:rPr>
              <a:t>Crohn</a:t>
            </a:r>
            <a:r>
              <a:rPr lang="tr-TR" sz="1800" b="1" dirty="0">
                <a:solidFill>
                  <a:schemeClr val="bg1"/>
                </a:solidFill>
              </a:rPr>
              <a:t>, </a:t>
            </a:r>
            <a:r>
              <a:rPr lang="tr-TR" sz="1800" b="1" dirty="0" err="1">
                <a:solidFill>
                  <a:schemeClr val="bg1"/>
                </a:solidFill>
              </a:rPr>
              <a:t>Mikroskopik</a:t>
            </a:r>
            <a:r>
              <a:rPr lang="tr-TR" sz="1800" b="1" dirty="0">
                <a:solidFill>
                  <a:schemeClr val="bg1"/>
                </a:solidFill>
              </a:rPr>
              <a:t> </a:t>
            </a:r>
            <a:r>
              <a:rPr lang="tr-TR" sz="1800" b="1" dirty="0" err="1">
                <a:solidFill>
                  <a:schemeClr val="bg1"/>
                </a:solidFill>
              </a:rPr>
              <a:t>kolitis</a:t>
            </a:r>
            <a:r>
              <a:rPr lang="tr-TR" sz="1800" b="1" dirty="0">
                <a:solidFill>
                  <a:schemeClr val="bg1"/>
                </a:solidFill>
              </a:rPr>
              <a:t>, </a:t>
            </a:r>
            <a:r>
              <a:rPr lang="tr-TR" sz="1800" b="1" dirty="0" err="1">
                <a:solidFill>
                  <a:schemeClr val="bg1"/>
                </a:solidFill>
              </a:rPr>
              <a:t>Lenfositik</a:t>
            </a:r>
            <a:r>
              <a:rPr lang="tr-TR" sz="1800" b="1" dirty="0">
                <a:solidFill>
                  <a:schemeClr val="bg1"/>
                </a:solidFill>
              </a:rPr>
              <a:t> ve </a:t>
            </a:r>
            <a:r>
              <a:rPr lang="tr-TR" sz="1800" b="1" dirty="0" err="1">
                <a:solidFill>
                  <a:schemeClr val="bg1"/>
                </a:solidFill>
              </a:rPr>
              <a:t>kollajen</a:t>
            </a:r>
            <a:r>
              <a:rPr lang="tr-TR" sz="1800" b="1" dirty="0">
                <a:solidFill>
                  <a:schemeClr val="bg1"/>
                </a:solidFill>
              </a:rPr>
              <a:t> </a:t>
            </a:r>
            <a:r>
              <a:rPr lang="tr-TR" sz="1800" b="1" dirty="0" err="1">
                <a:solidFill>
                  <a:schemeClr val="bg1"/>
                </a:solidFill>
              </a:rPr>
              <a:t>kolitis</a:t>
            </a:r>
            <a:r>
              <a:rPr lang="tr-TR" sz="1800" b="1" dirty="0">
                <a:solidFill>
                  <a:schemeClr val="bg1"/>
                </a:solidFill>
              </a:rPr>
              <a:t>, </a:t>
            </a:r>
            <a:r>
              <a:rPr lang="tr-TR" sz="1800" b="1" dirty="0" err="1">
                <a:solidFill>
                  <a:schemeClr val="bg1"/>
                </a:solidFill>
              </a:rPr>
              <a:t>divertikülitis</a:t>
            </a:r>
            <a:r>
              <a:rPr lang="tr-TR" sz="1800" b="1" dirty="0">
                <a:solidFill>
                  <a:schemeClr val="bg1"/>
                </a:solidFill>
              </a:rPr>
              <a:t>)</a:t>
            </a:r>
            <a:endParaRPr lang="tr-TR" sz="1800" dirty="0">
              <a:solidFill>
                <a:schemeClr val="bg1"/>
              </a:solidFill>
            </a:endParaRPr>
          </a:p>
          <a:p>
            <a:pPr>
              <a:defRPr/>
            </a:pPr>
            <a:r>
              <a:rPr lang="tr-TR" sz="1800" b="1" dirty="0">
                <a:solidFill>
                  <a:schemeClr val="bg1"/>
                </a:solidFill>
              </a:rPr>
              <a:t>•</a:t>
            </a:r>
            <a:r>
              <a:rPr lang="tr-TR" sz="1800" b="1" dirty="0" err="1">
                <a:solidFill>
                  <a:schemeClr val="bg1"/>
                </a:solidFill>
              </a:rPr>
              <a:t>Vaskülitis</a:t>
            </a:r>
            <a:endParaRPr lang="tr-TR" sz="1800" dirty="0">
              <a:solidFill>
                <a:schemeClr val="bg1"/>
              </a:solidFill>
            </a:endParaRPr>
          </a:p>
          <a:p>
            <a:pPr>
              <a:defRPr/>
            </a:pPr>
            <a:r>
              <a:rPr lang="tr-TR" sz="1800" b="1" dirty="0">
                <a:solidFill>
                  <a:schemeClr val="bg1"/>
                </a:solidFill>
              </a:rPr>
              <a:t>•İlaçlar ve zehirler</a:t>
            </a:r>
          </a:p>
          <a:p>
            <a:pPr>
              <a:defRPr/>
            </a:pPr>
            <a:r>
              <a:rPr lang="tr-TR" sz="1800" b="1" dirty="0">
                <a:solidFill>
                  <a:schemeClr val="bg1"/>
                </a:solidFill>
              </a:rPr>
              <a:t>•</a:t>
            </a:r>
            <a:r>
              <a:rPr lang="tr-TR" sz="1800" b="1" dirty="0" err="1">
                <a:solidFill>
                  <a:schemeClr val="bg1"/>
                </a:solidFill>
              </a:rPr>
              <a:t>Stimulan</a:t>
            </a:r>
            <a:r>
              <a:rPr lang="tr-TR" sz="1800" b="1" dirty="0">
                <a:solidFill>
                  <a:schemeClr val="bg1"/>
                </a:solidFill>
              </a:rPr>
              <a:t> </a:t>
            </a:r>
            <a:r>
              <a:rPr lang="tr-TR" sz="1800" b="1" dirty="0" err="1">
                <a:solidFill>
                  <a:schemeClr val="bg1"/>
                </a:solidFill>
              </a:rPr>
              <a:t>laksativ</a:t>
            </a:r>
            <a:r>
              <a:rPr lang="tr-TR" sz="1800" b="1" dirty="0">
                <a:solidFill>
                  <a:schemeClr val="bg1"/>
                </a:solidFill>
              </a:rPr>
              <a:t> kullanımı</a:t>
            </a:r>
          </a:p>
          <a:p>
            <a:pPr>
              <a:defRPr/>
            </a:pPr>
            <a:r>
              <a:rPr lang="tr-TR" sz="1800" b="1" dirty="0">
                <a:solidFill>
                  <a:schemeClr val="bg1"/>
                </a:solidFill>
              </a:rPr>
              <a:t>•</a:t>
            </a:r>
            <a:r>
              <a:rPr lang="tr-TR" sz="1800" b="1" dirty="0" err="1">
                <a:solidFill>
                  <a:schemeClr val="bg1"/>
                </a:solidFill>
              </a:rPr>
              <a:t>Motilite</a:t>
            </a:r>
            <a:r>
              <a:rPr lang="tr-TR" sz="1800" b="1" dirty="0">
                <a:solidFill>
                  <a:schemeClr val="bg1"/>
                </a:solidFill>
              </a:rPr>
              <a:t> ve regülasyon</a:t>
            </a:r>
            <a:endParaRPr lang="tr-TR" sz="1800" dirty="0">
              <a:solidFill>
                <a:schemeClr val="bg1"/>
              </a:solidFill>
            </a:endParaRPr>
          </a:p>
          <a:p>
            <a:pPr marL="0" indent="0">
              <a:buNone/>
              <a:defRPr/>
            </a:pPr>
            <a:r>
              <a:rPr lang="tr-TR" sz="1800" b="1" dirty="0">
                <a:solidFill>
                  <a:schemeClr val="bg1"/>
                </a:solidFill>
              </a:rPr>
              <a:t>bozuklukları (post </a:t>
            </a:r>
            <a:r>
              <a:rPr lang="tr-TR" sz="1800" b="1" dirty="0" err="1">
                <a:solidFill>
                  <a:schemeClr val="bg1"/>
                </a:solidFill>
              </a:rPr>
              <a:t>vagotomi</a:t>
            </a:r>
            <a:r>
              <a:rPr lang="tr-TR" sz="1800" b="1" dirty="0">
                <a:solidFill>
                  <a:schemeClr val="bg1"/>
                </a:solidFill>
              </a:rPr>
              <a:t>, post </a:t>
            </a:r>
            <a:r>
              <a:rPr lang="tr-TR" sz="1800" b="1" dirty="0" err="1">
                <a:solidFill>
                  <a:schemeClr val="bg1"/>
                </a:solidFill>
              </a:rPr>
              <a:t>simpatektomi,diyabetik</a:t>
            </a:r>
            <a:r>
              <a:rPr lang="tr-TR" sz="1800" b="1" dirty="0">
                <a:solidFill>
                  <a:schemeClr val="bg1"/>
                </a:solidFill>
              </a:rPr>
              <a:t> </a:t>
            </a:r>
            <a:r>
              <a:rPr lang="tr-TR" sz="1800" b="1" dirty="0" err="1">
                <a:solidFill>
                  <a:schemeClr val="bg1"/>
                </a:solidFill>
              </a:rPr>
              <a:t>otonomik</a:t>
            </a:r>
            <a:r>
              <a:rPr lang="tr-TR" sz="1800" b="1" dirty="0">
                <a:solidFill>
                  <a:schemeClr val="bg1"/>
                </a:solidFill>
              </a:rPr>
              <a:t> </a:t>
            </a:r>
            <a:r>
              <a:rPr lang="tr-TR" sz="1800" b="1" dirty="0" err="1">
                <a:solidFill>
                  <a:schemeClr val="bg1"/>
                </a:solidFill>
              </a:rPr>
              <a:t>nöropati</a:t>
            </a:r>
            <a:r>
              <a:rPr lang="tr-TR" sz="1800" b="1" dirty="0">
                <a:solidFill>
                  <a:schemeClr val="bg1"/>
                </a:solidFill>
              </a:rPr>
              <a:t>, </a:t>
            </a:r>
            <a:r>
              <a:rPr lang="tr-TR" sz="1800" b="1" dirty="0" err="1">
                <a:solidFill>
                  <a:schemeClr val="bg1"/>
                </a:solidFill>
              </a:rPr>
              <a:t>amiloidozis</a:t>
            </a:r>
            <a:r>
              <a:rPr lang="tr-TR" sz="1800" b="1" dirty="0">
                <a:solidFill>
                  <a:schemeClr val="bg1"/>
                </a:solidFill>
              </a:rPr>
              <a:t>, IBS)</a:t>
            </a:r>
            <a:endParaRPr lang="tr-TR" sz="1800" dirty="0">
              <a:solidFill>
                <a:schemeClr val="bg1"/>
              </a:solidFill>
            </a:endParaRPr>
          </a:p>
          <a:p>
            <a:pPr>
              <a:defRPr/>
            </a:pPr>
            <a:endParaRPr lang="tr-TR" sz="2000" dirty="0">
              <a:solidFill>
                <a:schemeClr val="bg1"/>
              </a:solidFill>
            </a:endParaRPr>
          </a:p>
        </p:txBody>
      </p:sp>
      <p:sp>
        <p:nvSpPr>
          <p:cNvPr id="34820" name="İçerik Yer Tutucusu 3"/>
          <p:cNvSpPr>
            <a:spLocks noGrp="1"/>
          </p:cNvSpPr>
          <p:nvPr>
            <p:ph sz="half" idx="2"/>
          </p:nvPr>
        </p:nvSpPr>
        <p:spPr>
          <a:xfrm>
            <a:off x="6172200" y="1196976"/>
            <a:ext cx="4387850" cy="5661025"/>
          </a:xfrm>
        </p:spPr>
        <p:txBody>
          <a:bodyPr/>
          <a:lstStyle/>
          <a:p>
            <a:r>
              <a:rPr lang="tr-TR" altLang="tr-TR" sz="2000" b="1">
                <a:solidFill>
                  <a:schemeClr val="bg1"/>
                </a:solidFill>
              </a:rPr>
              <a:t>•Endokrin diyareler (Hipertroidi, Addison, Gastrinoma, VİP’oma, Somatostatinoma, Karsinoid sendromu, Troid medüller kanser, Mastositozis.</a:t>
            </a:r>
            <a:endParaRPr lang="tr-TR" altLang="tr-TR" sz="2000">
              <a:solidFill>
                <a:schemeClr val="bg1"/>
              </a:solidFill>
            </a:endParaRPr>
          </a:p>
          <a:p>
            <a:r>
              <a:rPr lang="tr-TR" altLang="tr-TR" sz="2000" b="1">
                <a:solidFill>
                  <a:schemeClr val="bg1"/>
                </a:solidFill>
              </a:rPr>
              <a:t>• İdyopatik sekretuvar diyareler•</a:t>
            </a:r>
            <a:endParaRPr lang="tr-TR" altLang="tr-TR" sz="2000">
              <a:solidFill>
                <a:schemeClr val="bg1"/>
              </a:solidFill>
            </a:endParaRPr>
          </a:p>
          <a:p>
            <a:r>
              <a:rPr lang="tr-TR" altLang="tr-TR" sz="2000" b="1">
                <a:solidFill>
                  <a:schemeClr val="bg1"/>
                </a:solidFill>
              </a:rPr>
              <a:t> *Epidemik sekretuvar diyareler (Brainerd Diyareleri)</a:t>
            </a:r>
            <a:endParaRPr lang="tr-TR" altLang="tr-TR" sz="2000">
              <a:solidFill>
                <a:schemeClr val="bg1"/>
              </a:solidFill>
            </a:endParaRPr>
          </a:p>
          <a:p>
            <a:r>
              <a:rPr lang="tr-TR" altLang="tr-TR" sz="2000" b="1">
                <a:solidFill>
                  <a:schemeClr val="bg1"/>
                </a:solidFill>
              </a:rPr>
              <a:t>*Sporadik idyopatik sekretuvar diyareler.</a:t>
            </a:r>
            <a:endParaRPr lang="tr-TR" altLang="tr-TR" sz="2000">
              <a:solidFill>
                <a:schemeClr val="bg1"/>
              </a:solidFill>
            </a:endParaRPr>
          </a:p>
          <a:p>
            <a:r>
              <a:rPr lang="tr-TR" altLang="tr-TR" sz="2000" b="1">
                <a:solidFill>
                  <a:schemeClr val="bg1"/>
                </a:solidFill>
              </a:rPr>
              <a:t>•  Laksatif Alışkanlığına bağlı diyareler</a:t>
            </a:r>
            <a:endParaRPr lang="tr-TR" altLang="tr-TR" sz="2000">
              <a:solidFill>
                <a:schemeClr val="bg1"/>
              </a:solidFill>
            </a:endParaRPr>
          </a:p>
          <a:p>
            <a:r>
              <a:rPr lang="tr-TR" altLang="tr-TR" sz="2000" b="1">
                <a:solidFill>
                  <a:schemeClr val="bg1"/>
                </a:solidFill>
              </a:rPr>
              <a:t>•Neoplazilere bağlı diyareler(Kolon kanseri, Lenfoma, Villöz adenoma)</a:t>
            </a:r>
            <a:endParaRPr lang="tr-TR" altLang="tr-TR" sz="2000">
              <a:solidFill>
                <a:schemeClr val="bg1"/>
              </a:solidFill>
            </a:endParaRPr>
          </a:p>
          <a:p>
            <a:r>
              <a:rPr lang="tr-TR" altLang="tr-TR" sz="2000" b="1">
                <a:solidFill>
                  <a:schemeClr val="bg1"/>
                </a:solidFill>
              </a:rPr>
              <a:t> </a:t>
            </a:r>
            <a:endParaRPr lang="tr-TR" altLang="tr-TR" sz="2000">
              <a:solidFill>
                <a:schemeClr val="bg1"/>
              </a:solidFill>
            </a:endParaRPr>
          </a:p>
          <a:p>
            <a:endParaRPr lang="tr-TR" altLang="tr-TR" sz="2000">
              <a:solidFill>
                <a:schemeClr val="bg1"/>
              </a:solidFill>
            </a:endParaRPr>
          </a:p>
          <a:p>
            <a:endParaRPr lang="tr-TR" altLang="tr-TR" sz="2000"/>
          </a:p>
        </p:txBody>
      </p:sp>
    </p:spTree>
    <p:extLst>
      <p:ext uri="{BB962C8B-B14F-4D97-AF65-F5344CB8AC3E}">
        <p14:creationId xmlns:p14="http://schemas.microsoft.com/office/powerpoint/2010/main" val="940292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1524001" y="1"/>
          <a:ext cx="9109075" cy="6861175"/>
        </p:xfrm>
        <a:graphic>
          <a:graphicData uri="http://schemas.openxmlformats.org/drawingml/2006/table">
            <a:tbl>
              <a:tblPr firstRow="1" firstCol="1" bandRow="1">
                <a:tableStyleId>{5C22544A-7EE6-4342-B048-85BDC9FD1C3A}</a:tableStyleId>
              </a:tblPr>
              <a:tblGrid>
                <a:gridCol w="1663601">
                  <a:extLst>
                    <a:ext uri="{9D8B030D-6E8A-4147-A177-3AD203B41FA5}">
                      <a16:colId xmlns:a16="http://schemas.microsoft.com/office/drawing/2014/main" val="20000"/>
                    </a:ext>
                  </a:extLst>
                </a:gridCol>
                <a:gridCol w="1538694">
                  <a:extLst>
                    <a:ext uri="{9D8B030D-6E8A-4147-A177-3AD203B41FA5}">
                      <a16:colId xmlns:a16="http://schemas.microsoft.com/office/drawing/2014/main" val="20001"/>
                    </a:ext>
                  </a:extLst>
                </a:gridCol>
                <a:gridCol w="2181326">
                  <a:extLst>
                    <a:ext uri="{9D8B030D-6E8A-4147-A177-3AD203B41FA5}">
                      <a16:colId xmlns:a16="http://schemas.microsoft.com/office/drawing/2014/main" val="20002"/>
                    </a:ext>
                  </a:extLst>
                </a:gridCol>
                <a:gridCol w="1924275">
                  <a:extLst>
                    <a:ext uri="{9D8B030D-6E8A-4147-A177-3AD203B41FA5}">
                      <a16:colId xmlns:a16="http://schemas.microsoft.com/office/drawing/2014/main" val="20003"/>
                    </a:ext>
                  </a:extLst>
                </a:gridCol>
                <a:gridCol w="1801178">
                  <a:extLst>
                    <a:ext uri="{9D8B030D-6E8A-4147-A177-3AD203B41FA5}">
                      <a16:colId xmlns:a16="http://schemas.microsoft.com/office/drawing/2014/main" val="20004"/>
                    </a:ext>
                  </a:extLst>
                </a:gridCol>
              </a:tblGrid>
              <a:tr h="578358">
                <a:tc>
                  <a:txBody>
                    <a:bodyPr/>
                    <a:lstStyle/>
                    <a:p>
                      <a:pPr>
                        <a:lnSpc>
                          <a:spcPct val="115000"/>
                        </a:lnSpc>
                        <a:spcAft>
                          <a:spcPts val="1000"/>
                        </a:spcAft>
                      </a:pPr>
                      <a:r>
                        <a:rPr lang="tr-TR" sz="1100" dirty="0">
                          <a:solidFill>
                            <a:srgbClr val="FF0000"/>
                          </a:solidFill>
                          <a:effectLst/>
                        </a:rPr>
                        <a:t>Tümör ve Hücre Tipi</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solidFill>
                            <a:srgbClr val="FF0000"/>
                          </a:solidFill>
                          <a:effectLst/>
                        </a:rPr>
                        <a:t>Yer</a:t>
                      </a:r>
                      <a:endParaRPr lang="tr-TR"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solidFill>
                            <a:srgbClr val="FF0000"/>
                          </a:solidFill>
                          <a:effectLst/>
                        </a:rPr>
                        <a:t>Marker</a:t>
                      </a:r>
                      <a:endParaRPr lang="tr-TR"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solidFill>
                            <a:srgbClr val="FF0000"/>
                          </a:solidFill>
                          <a:effectLst/>
                        </a:rPr>
                        <a:t>Hormon hipersekresyonunun işaretleri</a:t>
                      </a:r>
                      <a:endParaRPr lang="tr-TR"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dirty="0">
                          <a:solidFill>
                            <a:srgbClr val="FF0000"/>
                          </a:solidFill>
                          <a:effectLst/>
                        </a:rPr>
                        <a:t>Tedavi</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extLst>
                  <a:ext uri="{0D108BD9-81ED-4DB2-BD59-A6C34878D82A}">
                    <a16:rowId xmlns:a16="http://schemas.microsoft.com/office/drawing/2014/main" val="10000"/>
                  </a:ext>
                </a:extLst>
              </a:tr>
              <a:tr h="1211719">
                <a:tc>
                  <a:txBody>
                    <a:bodyPr/>
                    <a:lstStyle/>
                    <a:p>
                      <a:pPr>
                        <a:lnSpc>
                          <a:spcPct val="115000"/>
                        </a:lnSpc>
                        <a:spcAft>
                          <a:spcPts val="1000"/>
                        </a:spcAft>
                      </a:pPr>
                      <a:r>
                        <a:rPr lang="tr-TR" sz="1100" dirty="0" err="1">
                          <a:solidFill>
                            <a:srgbClr val="FF0000"/>
                          </a:solidFill>
                          <a:effectLst/>
                        </a:rPr>
                        <a:t>Karsinoid</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effectLst/>
                        </a:rPr>
                        <a:t>İntestinal arjantafin hücreler,ektopik bronşiyal ağaçtan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effectLst/>
                        </a:rPr>
                        <a:t>Serotonin, İdrarda 5 HİAA, Substance P, Nöropeptit K, VIP, Somatostatin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effectLst/>
                        </a:rPr>
                        <a:t>Sekretuvar diyare, kramp tarzı karın ağrıları, flushing, Wheesing, Kardiyak dalga hasarı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effectLst/>
                        </a:rPr>
                        <a:t>Rezeksiyon</a:t>
                      </a:r>
                    </a:p>
                    <a:p>
                      <a:pPr>
                        <a:lnSpc>
                          <a:spcPct val="115000"/>
                        </a:lnSpc>
                        <a:spcAft>
                          <a:spcPts val="1000"/>
                        </a:spcAft>
                      </a:pPr>
                      <a:r>
                        <a:rPr lang="tr-TR" sz="1100">
                          <a:effectLst/>
                        </a:rPr>
                        <a:t>Somatostatin analogları </a:t>
                      </a:r>
                    </a:p>
                    <a:p>
                      <a:pPr>
                        <a:lnSpc>
                          <a:spcPct val="115000"/>
                        </a:lnSpc>
                        <a:spcAft>
                          <a:spcPts val="1000"/>
                        </a:spcAft>
                      </a:pPr>
                      <a:r>
                        <a:rPr lang="tr-TR" sz="1100">
                          <a:effectLst/>
                        </a:rPr>
                        <a:t>Genetik MEN 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extLst>
                  <a:ext uri="{0D108BD9-81ED-4DB2-BD59-A6C34878D82A}">
                    <a16:rowId xmlns:a16="http://schemas.microsoft.com/office/drawing/2014/main" val="10001"/>
                  </a:ext>
                </a:extLst>
              </a:tr>
              <a:tr h="1043163">
                <a:tc>
                  <a:txBody>
                    <a:bodyPr/>
                    <a:lstStyle/>
                    <a:p>
                      <a:pPr>
                        <a:lnSpc>
                          <a:spcPct val="115000"/>
                        </a:lnSpc>
                        <a:spcAft>
                          <a:spcPts val="1000"/>
                        </a:spcAft>
                      </a:pPr>
                      <a:r>
                        <a:rPr lang="tr-TR" sz="1100" dirty="0" err="1">
                          <a:solidFill>
                            <a:srgbClr val="FF0000"/>
                          </a:solidFill>
                          <a:effectLst/>
                        </a:rPr>
                        <a:t>Gastrinoma</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effectLst/>
                        </a:rPr>
                        <a:t>Pankreas, İnce bağırsak, karaciğer ve dalak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effectLst/>
                        </a:rPr>
                        <a:t>Gastrin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effectLst/>
                        </a:rPr>
                        <a:t>Mültipl peptik ülserler, Sekretuvar diyare.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effectLst/>
                        </a:rPr>
                        <a:t>H2 reseptor blokajı, PPI, Tümör rezeksiyonu,</a:t>
                      </a:r>
                    </a:p>
                    <a:p>
                      <a:pPr>
                        <a:lnSpc>
                          <a:spcPct val="115000"/>
                        </a:lnSpc>
                        <a:spcAft>
                          <a:spcPts val="1000"/>
                        </a:spcAft>
                      </a:pPr>
                      <a:r>
                        <a:rPr lang="tr-TR" sz="1100">
                          <a:effectLst/>
                        </a:rPr>
                        <a:t>Genetik MEN-1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extLst>
                  <a:ext uri="{0D108BD9-81ED-4DB2-BD59-A6C34878D82A}">
                    <a16:rowId xmlns:a16="http://schemas.microsoft.com/office/drawing/2014/main" val="10002"/>
                  </a:ext>
                </a:extLst>
              </a:tr>
              <a:tr h="1061939">
                <a:tc>
                  <a:txBody>
                    <a:bodyPr/>
                    <a:lstStyle/>
                    <a:p>
                      <a:pPr>
                        <a:lnSpc>
                          <a:spcPct val="115000"/>
                        </a:lnSpc>
                        <a:spcAft>
                          <a:spcPts val="1000"/>
                        </a:spcAft>
                      </a:pPr>
                      <a:r>
                        <a:rPr lang="tr-TR" sz="1100" dirty="0" err="1">
                          <a:solidFill>
                            <a:srgbClr val="FF0000"/>
                          </a:solidFill>
                          <a:effectLst/>
                        </a:rPr>
                        <a:t>Mastositoma</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effectLst/>
                        </a:rPr>
                        <a:t>Kutaneus, bağırsak, karaciğer, dalak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effectLst/>
                        </a:rPr>
                        <a:t>Histamin, VIP</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effectLst/>
                        </a:rPr>
                        <a:t>Pruritis, flushing, Apne.Diyare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effectLst/>
                        </a:rPr>
                        <a:t>H1 ve H2 reseptör blokajı, Kromolyn, steroid, Eğer tek lezyonsa rezeksiyon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extLst>
                  <a:ext uri="{0D108BD9-81ED-4DB2-BD59-A6C34878D82A}">
                    <a16:rowId xmlns:a16="http://schemas.microsoft.com/office/drawing/2014/main" val="10003"/>
                  </a:ext>
                </a:extLst>
              </a:tr>
              <a:tr h="1217867">
                <a:tc>
                  <a:txBody>
                    <a:bodyPr/>
                    <a:lstStyle/>
                    <a:p>
                      <a:pPr>
                        <a:lnSpc>
                          <a:spcPct val="115000"/>
                        </a:lnSpc>
                        <a:spcAft>
                          <a:spcPts val="1000"/>
                        </a:spcAft>
                      </a:pPr>
                      <a:r>
                        <a:rPr lang="tr-TR" sz="1100" dirty="0" err="1">
                          <a:solidFill>
                            <a:srgbClr val="FF0000"/>
                          </a:solidFill>
                          <a:effectLst/>
                        </a:rPr>
                        <a:t>Troid</a:t>
                      </a:r>
                      <a:r>
                        <a:rPr lang="tr-TR" sz="1100" dirty="0">
                          <a:solidFill>
                            <a:srgbClr val="FF0000"/>
                          </a:solidFill>
                          <a:effectLst/>
                        </a:rPr>
                        <a:t> </a:t>
                      </a:r>
                      <a:r>
                        <a:rPr lang="tr-TR" sz="1100" dirty="0" err="1">
                          <a:solidFill>
                            <a:srgbClr val="FF0000"/>
                          </a:solidFill>
                          <a:effectLst/>
                        </a:rPr>
                        <a:t>Medüller</a:t>
                      </a:r>
                      <a:r>
                        <a:rPr lang="tr-TR" sz="1100" dirty="0">
                          <a:solidFill>
                            <a:srgbClr val="FF0000"/>
                          </a:solidFill>
                          <a:effectLst/>
                        </a:rPr>
                        <a:t> kanseri</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effectLst/>
                        </a:rPr>
                        <a:t>Troid C hücreleri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effectLst/>
                        </a:rPr>
                        <a:t>Calcitonin, VIP, Prostoglandinler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effectLst/>
                        </a:rPr>
                        <a:t>Sekretuvar diyare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a:effectLst/>
                        </a:rPr>
                        <a:t>Radikal troidektomi+ Lenfadenektomi.</a:t>
                      </a:r>
                    </a:p>
                    <a:p>
                      <a:pPr>
                        <a:lnSpc>
                          <a:spcPct val="115000"/>
                        </a:lnSpc>
                        <a:spcAft>
                          <a:spcPts val="1000"/>
                        </a:spcAft>
                      </a:pPr>
                      <a:r>
                        <a:rPr lang="tr-TR" sz="1100">
                          <a:effectLst/>
                        </a:rPr>
                        <a:t>Genetik MEN 2A/B. Familyal MTC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extLst>
                  <a:ext uri="{0D108BD9-81ED-4DB2-BD59-A6C34878D82A}">
                    <a16:rowId xmlns:a16="http://schemas.microsoft.com/office/drawing/2014/main" val="10004"/>
                  </a:ext>
                </a:extLst>
              </a:tr>
              <a:tr h="1748130">
                <a:tc>
                  <a:txBody>
                    <a:bodyPr/>
                    <a:lstStyle/>
                    <a:p>
                      <a:pPr>
                        <a:lnSpc>
                          <a:spcPct val="115000"/>
                        </a:lnSpc>
                        <a:spcAft>
                          <a:spcPts val="1000"/>
                        </a:spcAft>
                      </a:pPr>
                      <a:r>
                        <a:rPr lang="tr-TR" sz="1100" dirty="0" err="1">
                          <a:solidFill>
                            <a:srgbClr val="FF0000"/>
                          </a:solidFill>
                          <a:effectLst/>
                        </a:rPr>
                        <a:t>Ganglionöroma</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dirty="0" err="1">
                          <a:effectLst/>
                        </a:rPr>
                        <a:t>Kromafin</a:t>
                      </a:r>
                      <a:r>
                        <a:rPr lang="tr-TR" sz="1100" dirty="0">
                          <a:effectLst/>
                        </a:rPr>
                        <a:t> hücreler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dirty="0" err="1">
                          <a:effectLst/>
                        </a:rPr>
                        <a:t>Metanefrinler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dirty="0">
                          <a:effectLst/>
                        </a:rPr>
                        <a:t>Hipertansiyon, Taşikardi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tc>
                  <a:txBody>
                    <a:bodyPr/>
                    <a:lstStyle/>
                    <a:p>
                      <a:pPr>
                        <a:lnSpc>
                          <a:spcPct val="115000"/>
                        </a:lnSpc>
                        <a:spcAft>
                          <a:spcPts val="1000"/>
                        </a:spcAft>
                      </a:pPr>
                      <a:r>
                        <a:rPr lang="tr-TR" sz="1100" dirty="0" err="1">
                          <a:effectLst/>
                        </a:rPr>
                        <a:t>Perioperativ</a:t>
                      </a:r>
                      <a:r>
                        <a:rPr lang="tr-TR" sz="1100" dirty="0">
                          <a:effectLst/>
                        </a:rPr>
                        <a:t> alfa  ve beta </a:t>
                      </a:r>
                      <a:r>
                        <a:rPr lang="tr-TR" sz="1100" dirty="0" err="1">
                          <a:effectLst/>
                        </a:rPr>
                        <a:t>adrenerjik</a:t>
                      </a:r>
                      <a:r>
                        <a:rPr lang="tr-TR" sz="1100" dirty="0">
                          <a:effectLst/>
                        </a:rPr>
                        <a:t> reseptör blokajı. Volüm desteği</a:t>
                      </a:r>
                    </a:p>
                    <a:p>
                      <a:pPr>
                        <a:lnSpc>
                          <a:spcPct val="115000"/>
                        </a:lnSpc>
                        <a:spcAft>
                          <a:spcPts val="1000"/>
                        </a:spcAft>
                      </a:pPr>
                      <a:r>
                        <a:rPr lang="tr-TR" sz="1100" dirty="0">
                          <a:effectLst/>
                        </a:rPr>
                        <a:t>Cerrahi rezeksiyon</a:t>
                      </a:r>
                    </a:p>
                    <a:p>
                      <a:pPr>
                        <a:lnSpc>
                          <a:spcPct val="115000"/>
                        </a:lnSpc>
                        <a:spcAft>
                          <a:spcPts val="1000"/>
                        </a:spcAft>
                      </a:pPr>
                      <a:r>
                        <a:rPr lang="tr-TR" sz="1100" dirty="0">
                          <a:effectLst/>
                        </a:rPr>
                        <a:t>Genetik MEN-2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31" marR="40531"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68564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1524000" y="1"/>
          <a:ext cx="9144000" cy="7343775"/>
        </p:xfrm>
        <a:graphic>
          <a:graphicData uri="http://schemas.openxmlformats.org/drawingml/2006/table">
            <a:tbl>
              <a:tblPr firstRow="1" firstCol="1" bandRow="1">
                <a:tableStyleId>{5C22544A-7EE6-4342-B048-85BDC9FD1C3A}</a:tableStyleId>
              </a:tblPr>
              <a:tblGrid>
                <a:gridCol w="1669980">
                  <a:extLst>
                    <a:ext uri="{9D8B030D-6E8A-4147-A177-3AD203B41FA5}">
                      <a16:colId xmlns:a16="http://schemas.microsoft.com/office/drawing/2014/main" val="20000"/>
                    </a:ext>
                  </a:extLst>
                </a:gridCol>
                <a:gridCol w="1544595">
                  <a:extLst>
                    <a:ext uri="{9D8B030D-6E8A-4147-A177-3AD203B41FA5}">
                      <a16:colId xmlns:a16="http://schemas.microsoft.com/office/drawing/2014/main" val="20001"/>
                    </a:ext>
                  </a:extLst>
                </a:gridCol>
                <a:gridCol w="2189690">
                  <a:extLst>
                    <a:ext uri="{9D8B030D-6E8A-4147-A177-3AD203B41FA5}">
                      <a16:colId xmlns:a16="http://schemas.microsoft.com/office/drawing/2014/main" val="20002"/>
                    </a:ext>
                  </a:extLst>
                </a:gridCol>
                <a:gridCol w="1931652">
                  <a:extLst>
                    <a:ext uri="{9D8B030D-6E8A-4147-A177-3AD203B41FA5}">
                      <a16:colId xmlns:a16="http://schemas.microsoft.com/office/drawing/2014/main" val="20003"/>
                    </a:ext>
                  </a:extLst>
                </a:gridCol>
                <a:gridCol w="1808084">
                  <a:extLst>
                    <a:ext uri="{9D8B030D-6E8A-4147-A177-3AD203B41FA5}">
                      <a16:colId xmlns:a16="http://schemas.microsoft.com/office/drawing/2014/main" val="20004"/>
                    </a:ext>
                  </a:extLst>
                </a:gridCol>
              </a:tblGrid>
              <a:tr h="857892">
                <a:tc>
                  <a:txBody>
                    <a:bodyPr/>
                    <a:lstStyle/>
                    <a:p>
                      <a:pPr>
                        <a:lnSpc>
                          <a:spcPct val="115000"/>
                        </a:lnSpc>
                        <a:spcAft>
                          <a:spcPts val="1000"/>
                        </a:spcAft>
                      </a:pPr>
                      <a:r>
                        <a:rPr lang="tr-TR" sz="2000" dirty="0" err="1">
                          <a:solidFill>
                            <a:srgbClr val="FF0000"/>
                          </a:solidFill>
                          <a:effectLst/>
                        </a:rPr>
                        <a:t>Feokromasitoma</a:t>
                      </a:r>
                      <a:endParaRPr lang="tr-T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a:solidFill>
                            <a:srgbClr val="FF0000"/>
                          </a:solidFill>
                          <a:effectLst/>
                        </a:rPr>
                        <a:t>Abdominal</a:t>
                      </a:r>
                      <a:endParaRPr lang="tr-TR"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a:solidFill>
                            <a:srgbClr val="FF0000"/>
                          </a:solidFill>
                          <a:effectLst/>
                        </a:rPr>
                        <a:t>Katekolaminler</a:t>
                      </a:r>
                      <a:endParaRPr lang="tr-TR"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dirty="0" err="1">
                          <a:solidFill>
                            <a:srgbClr val="FF0000"/>
                          </a:solidFill>
                          <a:effectLst/>
                        </a:rPr>
                        <a:t>Paroksismal</a:t>
                      </a:r>
                      <a:r>
                        <a:rPr lang="tr-TR" sz="2000" dirty="0">
                          <a:solidFill>
                            <a:srgbClr val="FF0000"/>
                          </a:solidFill>
                          <a:effectLst/>
                        </a:rPr>
                        <a:t> taşikardi</a:t>
                      </a:r>
                      <a:endParaRPr lang="tr-T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51584">
                <a:tc>
                  <a:txBody>
                    <a:bodyPr/>
                    <a:lstStyle/>
                    <a:p>
                      <a:pPr>
                        <a:lnSpc>
                          <a:spcPct val="115000"/>
                        </a:lnSpc>
                        <a:spcAft>
                          <a:spcPts val="1000"/>
                        </a:spcAft>
                      </a:pPr>
                      <a:r>
                        <a:rPr lang="tr-TR" sz="2000" dirty="0" err="1">
                          <a:solidFill>
                            <a:srgbClr val="FF0000"/>
                          </a:solidFill>
                          <a:effectLst/>
                        </a:rPr>
                        <a:t>Gangliyonöroblastoma</a:t>
                      </a:r>
                      <a:endParaRPr lang="tr-T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a:effectLst/>
                        </a:rPr>
                        <a:t>Diğer yerler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a:effectLst/>
                        </a:rPr>
                        <a:t>VIP</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dirty="0">
                          <a:effectLst/>
                        </a:rPr>
                        <a:t>Terleme, </a:t>
                      </a:r>
                      <a:r>
                        <a:rPr lang="tr-TR" sz="2000" dirty="0" err="1">
                          <a:effectLst/>
                        </a:rPr>
                        <a:t>anxiete</a:t>
                      </a:r>
                      <a:r>
                        <a:rPr lang="tr-TR" sz="2000" dirty="0">
                          <a:effectLst/>
                        </a:rPr>
                        <a:t>, sulu </a:t>
                      </a:r>
                      <a:r>
                        <a:rPr lang="tr-TR" sz="2000" dirty="0" err="1">
                          <a:effectLst/>
                        </a:rPr>
                        <a:t>diyare</a:t>
                      </a: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402112">
                <a:tc>
                  <a:txBody>
                    <a:bodyPr/>
                    <a:lstStyle/>
                    <a:p>
                      <a:pPr>
                        <a:lnSpc>
                          <a:spcPct val="115000"/>
                        </a:lnSpc>
                        <a:spcAft>
                          <a:spcPts val="1000"/>
                        </a:spcAft>
                      </a:pPr>
                      <a:r>
                        <a:rPr lang="tr-TR" sz="2000" dirty="0" err="1">
                          <a:solidFill>
                            <a:srgbClr val="FF0000"/>
                          </a:solidFill>
                          <a:effectLst/>
                        </a:rPr>
                        <a:t>Nöroblastoma</a:t>
                      </a:r>
                      <a:endParaRPr lang="tr-T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a:effectLst/>
                        </a:rPr>
                        <a:t>Extra adrenal veya adrenal</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a:effectLst/>
                        </a:rPr>
                        <a:t>VMA, Nöroblastomada HMA</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dirty="0">
                          <a:effectLst/>
                        </a:rPr>
                        <a:t>Terleme, </a:t>
                      </a:r>
                      <a:r>
                        <a:rPr lang="tr-TR" sz="2000" dirty="0" err="1">
                          <a:effectLst/>
                        </a:rPr>
                        <a:t>anxiete</a:t>
                      </a:r>
                      <a:r>
                        <a:rPr lang="tr-TR" sz="2000" dirty="0">
                          <a:effectLst/>
                        </a:rPr>
                        <a:t>, sulu </a:t>
                      </a:r>
                      <a:r>
                        <a:rPr lang="tr-TR" sz="2000" dirty="0" err="1">
                          <a:effectLst/>
                        </a:rPr>
                        <a:t>diyare</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752641">
                <a:tc>
                  <a:txBody>
                    <a:bodyPr/>
                    <a:lstStyle/>
                    <a:p>
                      <a:pPr>
                        <a:lnSpc>
                          <a:spcPct val="115000"/>
                        </a:lnSpc>
                        <a:spcAft>
                          <a:spcPts val="1000"/>
                        </a:spcAft>
                      </a:pPr>
                      <a:r>
                        <a:rPr lang="tr-TR" sz="2000" dirty="0" err="1">
                          <a:solidFill>
                            <a:srgbClr val="FF0000"/>
                          </a:solidFill>
                          <a:effectLst/>
                        </a:rPr>
                        <a:t>Somatostatinoma</a:t>
                      </a:r>
                      <a:endParaRPr lang="tr-T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a:effectLst/>
                        </a:rPr>
                        <a:t>Pankreas</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a:effectLst/>
                        </a:rPr>
                        <a:t>Somatostatin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a:effectLst/>
                        </a:rPr>
                        <a:t>Sekretuvar diyare, steatore, kolelithiyazis, DM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a:effectLst/>
                        </a:rPr>
                        <a:t>Rezeksiyon </a:t>
                      </a:r>
                    </a:p>
                    <a:p>
                      <a:pPr>
                        <a:lnSpc>
                          <a:spcPct val="115000"/>
                        </a:lnSpc>
                        <a:spcAft>
                          <a:spcPts val="1000"/>
                        </a:spcAft>
                      </a:pPr>
                      <a:r>
                        <a:rPr lang="tr-TR" sz="2000">
                          <a:effectLst/>
                        </a:rPr>
                        <a:t>Genetik MEN-1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279546">
                <a:tc>
                  <a:txBody>
                    <a:bodyPr/>
                    <a:lstStyle/>
                    <a:p>
                      <a:pPr>
                        <a:lnSpc>
                          <a:spcPct val="115000"/>
                        </a:lnSpc>
                        <a:spcAft>
                          <a:spcPts val="1000"/>
                        </a:spcAft>
                      </a:pPr>
                      <a:r>
                        <a:rPr lang="tr-TR" sz="2000" dirty="0" err="1">
                          <a:solidFill>
                            <a:srgbClr val="FF0000"/>
                          </a:solidFill>
                          <a:effectLst/>
                        </a:rPr>
                        <a:t>VIP’oma</a:t>
                      </a:r>
                      <a:endParaRPr lang="tr-T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dirty="0">
                          <a:effectLst/>
                        </a:rPr>
                        <a:t>Pankreas</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dirty="0">
                          <a:effectLst/>
                        </a:rPr>
                        <a:t>VIP, </a:t>
                      </a:r>
                      <a:r>
                        <a:rPr lang="tr-TR" sz="2000" dirty="0" err="1">
                          <a:effectLst/>
                        </a:rPr>
                        <a:t>Prostaglandinler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dirty="0" err="1">
                          <a:effectLst/>
                        </a:rPr>
                        <a:t>Sekretuvar</a:t>
                      </a:r>
                      <a:r>
                        <a:rPr lang="tr-TR" sz="2000" dirty="0">
                          <a:effectLst/>
                        </a:rPr>
                        <a:t> </a:t>
                      </a:r>
                      <a:r>
                        <a:rPr lang="tr-TR" sz="2000" dirty="0" err="1">
                          <a:effectLst/>
                        </a:rPr>
                        <a:t>diyare</a:t>
                      </a:r>
                      <a:r>
                        <a:rPr lang="tr-TR" sz="2000" dirty="0">
                          <a:effectLst/>
                        </a:rPr>
                        <a:t> </a:t>
                      </a:r>
                    </a:p>
                    <a:p>
                      <a:pPr>
                        <a:lnSpc>
                          <a:spcPct val="115000"/>
                        </a:lnSpc>
                        <a:spcAft>
                          <a:spcPts val="1000"/>
                        </a:spcAft>
                      </a:pPr>
                      <a:r>
                        <a:rPr lang="tr-TR" sz="2000" dirty="0" err="1">
                          <a:effectLst/>
                        </a:rPr>
                        <a:t>Aklorhidri</a:t>
                      </a:r>
                      <a:endParaRPr lang="tr-TR" sz="2000" dirty="0">
                        <a:effectLst/>
                      </a:endParaRPr>
                    </a:p>
                    <a:p>
                      <a:pPr>
                        <a:lnSpc>
                          <a:spcPct val="115000"/>
                        </a:lnSpc>
                        <a:spcAft>
                          <a:spcPts val="1000"/>
                        </a:spcAft>
                      </a:pPr>
                      <a:r>
                        <a:rPr lang="tr-TR" sz="2000" dirty="0" err="1">
                          <a:effectLst/>
                        </a:rPr>
                        <a:t>Hipokaliyemi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dirty="0" err="1">
                          <a:effectLst/>
                        </a:rPr>
                        <a:t>Somatostatin</a:t>
                      </a:r>
                      <a:r>
                        <a:rPr lang="tr-TR" sz="2000" dirty="0">
                          <a:effectLst/>
                        </a:rPr>
                        <a:t> analogları </a:t>
                      </a:r>
                    </a:p>
                    <a:p>
                      <a:pPr>
                        <a:lnSpc>
                          <a:spcPct val="115000"/>
                        </a:lnSpc>
                        <a:spcAft>
                          <a:spcPts val="1000"/>
                        </a:spcAft>
                      </a:pPr>
                      <a:r>
                        <a:rPr lang="tr-TR" sz="2000" dirty="0">
                          <a:effectLst/>
                        </a:rPr>
                        <a:t>Rezeksiyon</a:t>
                      </a:r>
                    </a:p>
                    <a:p>
                      <a:pPr>
                        <a:lnSpc>
                          <a:spcPct val="115000"/>
                        </a:lnSpc>
                        <a:spcAft>
                          <a:spcPts val="1000"/>
                        </a:spcAft>
                      </a:pPr>
                      <a:r>
                        <a:rPr lang="tr-TR" sz="2000" dirty="0">
                          <a:effectLst/>
                        </a:rPr>
                        <a:t>Genetik MEN-1.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83564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Unvan 1"/>
          <p:cNvSpPr>
            <a:spLocks noGrp="1"/>
          </p:cNvSpPr>
          <p:nvPr>
            <p:ph type="title"/>
          </p:nvPr>
        </p:nvSpPr>
        <p:spPr/>
        <p:txBody>
          <a:bodyPr/>
          <a:lstStyle/>
          <a:p>
            <a:r>
              <a:rPr lang="tr-TR" altLang="tr-TR" sz="2400" b="1">
                <a:solidFill>
                  <a:srgbClr val="FFFF66"/>
                </a:solidFill>
              </a:rPr>
              <a:t>Bakteriyel , Viral , Protozoal ve Mantar Enfeksiyonlarına Bağlı Gelişen Kronik Diyareler</a:t>
            </a:r>
            <a:endParaRPr lang="tr-TR" altLang="tr-TR" sz="2400">
              <a:solidFill>
                <a:srgbClr val="FFFF66"/>
              </a:solidFill>
            </a:endParaRPr>
          </a:p>
        </p:txBody>
      </p:sp>
      <p:sp>
        <p:nvSpPr>
          <p:cNvPr id="38915" name="İçerik Yer Tutucusu 2"/>
          <p:cNvSpPr>
            <a:spLocks noGrp="1"/>
          </p:cNvSpPr>
          <p:nvPr>
            <p:ph sz="half" idx="1"/>
          </p:nvPr>
        </p:nvSpPr>
        <p:spPr/>
        <p:txBody>
          <a:bodyPr/>
          <a:lstStyle/>
          <a:p>
            <a:r>
              <a:rPr lang="tr-TR" altLang="tr-TR" sz="2400" b="1">
                <a:solidFill>
                  <a:schemeClr val="bg1"/>
                </a:solidFill>
              </a:rPr>
              <a:t>Mycobacterium Avium</a:t>
            </a:r>
            <a:endParaRPr lang="tr-TR" altLang="tr-TR" sz="2400">
              <a:solidFill>
                <a:schemeClr val="bg1"/>
              </a:solidFill>
            </a:endParaRPr>
          </a:p>
          <a:p>
            <a:r>
              <a:rPr lang="tr-TR" altLang="tr-TR" sz="2400" b="1">
                <a:solidFill>
                  <a:schemeClr val="bg1"/>
                </a:solidFill>
              </a:rPr>
              <a:t>Mycobacterium Tuberculozis</a:t>
            </a:r>
            <a:endParaRPr lang="tr-TR" altLang="tr-TR" sz="2400">
              <a:solidFill>
                <a:schemeClr val="bg1"/>
              </a:solidFill>
            </a:endParaRPr>
          </a:p>
          <a:p>
            <a:r>
              <a:rPr lang="tr-TR" altLang="tr-TR" sz="2400" b="1">
                <a:solidFill>
                  <a:schemeClr val="bg1"/>
                </a:solidFill>
              </a:rPr>
              <a:t>CMV</a:t>
            </a:r>
            <a:endParaRPr lang="tr-TR" altLang="tr-TR" sz="2400">
              <a:solidFill>
                <a:schemeClr val="bg1"/>
              </a:solidFill>
            </a:endParaRPr>
          </a:p>
          <a:p>
            <a:r>
              <a:rPr lang="tr-TR" altLang="tr-TR" sz="2400" b="1">
                <a:solidFill>
                  <a:schemeClr val="bg1"/>
                </a:solidFill>
              </a:rPr>
              <a:t>Herpes Symplex Virüsü</a:t>
            </a:r>
            <a:endParaRPr lang="tr-TR" altLang="tr-TR" sz="2400">
              <a:solidFill>
                <a:schemeClr val="bg1"/>
              </a:solidFill>
            </a:endParaRPr>
          </a:p>
          <a:p>
            <a:r>
              <a:rPr lang="tr-TR" altLang="tr-TR" sz="2400" b="1">
                <a:solidFill>
                  <a:schemeClr val="bg1"/>
                </a:solidFill>
              </a:rPr>
              <a:t>Histoplazmozis</a:t>
            </a:r>
            <a:endParaRPr lang="tr-TR" altLang="tr-TR" sz="2400">
              <a:solidFill>
                <a:schemeClr val="bg1"/>
              </a:solidFill>
            </a:endParaRPr>
          </a:p>
          <a:p>
            <a:r>
              <a:rPr lang="tr-TR" altLang="tr-TR" sz="2400" b="1">
                <a:solidFill>
                  <a:schemeClr val="bg1"/>
                </a:solidFill>
              </a:rPr>
              <a:t>Giardiyazis</a:t>
            </a:r>
            <a:endParaRPr lang="tr-TR" altLang="tr-TR" sz="2400">
              <a:solidFill>
                <a:schemeClr val="bg1"/>
              </a:solidFill>
            </a:endParaRPr>
          </a:p>
          <a:p>
            <a:r>
              <a:rPr lang="tr-TR" altLang="tr-TR" sz="2400" b="1">
                <a:solidFill>
                  <a:schemeClr val="bg1"/>
                </a:solidFill>
              </a:rPr>
              <a:t>Cryptosporidium Parvum</a:t>
            </a:r>
            <a:endParaRPr lang="tr-TR" altLang="tr-TR" sz="2400">
              <a:solidFill>
                <a:schemeClr val="bg1"/>
              </a:solidFill>
            </a:endParaRPr>
          </a:p>
        </p:txBody>
      </p:sp>
      <p:sp>
        <p:nvSpPr>
          <p:cNvPr id="38916" name="İçerik Yer Tutucusu 3"/>
          <p:cNvSpPr>
            <a:spLocks noGrp="1"/>
          </p:cNvSpPr>
          <p:nvPr>
            <p:ph sz="half" idx="2"/>
          </p:nvPr>
        </p:nvSpPr>
        <p:spPr/>
        <p:txBody>
          <a:bodyPr/>
          <a:lstStyle/>
          <a:p>
            <a:r>
              <a:rPr lang="tr-TR" altLang="tr-TR" sz="2400" b="1">
                <a:solidFill>
                  <a:schemeClr val="bg1"/>
                </a:solidFill>
              </a:rPr>
              <a:t>Cyclospora Cayetanensis</a:t>
            </a:r>
            <a:endParaRPr lang="tr-TR" altLang="tr-TR" sz="2400">
              <a:solidFill>
                <a:schemeClr val="bg1"/>
              </a:solidFill>
            </a:endParaRPr>
          </a:p>
          <a:p>
            <a:r>
              <a:rPr lang="tr-TR" altLang="tr-TR" sz="2400" b="1">
                <a:solidFill>
                  <a:schemeClr val="bg1"/>
                </a:solidFill>
              </a:rPr>
              <a:t>Entamoeba Hystolitica</a:t>
            </a:r>
            <a:endParaRPr lang="tr-TR" altLang="tr-TR" sz="2400">
              <a:solidFill>
                <a:schemeClr val="bg1"/>
              </a:solidFill>
            </a:endParaRPr>
          </a:p>
          <a:p>
            <a:r>
              <a:rPr lang="tr-TR" altLang="tr-TR" sz="2400" b="1">
                <a:solidFill>
                  <a:schemeClr val="bg1"/>
                </a:solidFill>
              </a:rPr>
              <a:t>İzospora Belli.</a:t>
            </a:r>
            <a:endParaRPr lang="tr-TR" altLang="tr-TR" sz="2400">
              <a:solidFill>
                <a:schemeClr val="bg1"/>
              </a:solidFill>
            </a:endParaRPr>
          </a:p>
          <a:p>
            <a:r>
              <a:rPr lang="tr-TR" altLang="tr-TR" sz="2400" b="1">
                <a:solidFill>
                  <a:schemeClr val="bg1"/>
                </a:solidFill>
              </a:rPr>
              <a:t>Mikrosporidia</a:t>
            </a:r>
            <a:endParaRPr lang="tr-TR" altLang="tr-TR" sz="2400">
              <a:solidFill>
                <a:schemeClr val="bg1"/>
              </a:solidFill>
            </a:endParaRPr>
          </a:p>
          <a:p>
            <a:r>
              <a:rPr lang="tr-TR" altLang="tr-TR" sz="2400" b="1">
                <a:solidFill>
                  <a:schemeClr val="bg1"/>
                </a:solidFill>
              </a:rPr>
              <a:t>Balantidium Coli</a:t>
            </a:r>
            <a:endParaRPr lang="tr-TR" altLang="tr-TR" sz="2400">
              <a:solidFill>
                <a:schemeClr val="bg1"/>
              </a:solidFill>
            </a:endParaRPr>
          </a:p>
          <a:p>
            <a:r>
              <a:rPr lang="tr-TR" altLang="tr-TR" sz="2400" b="1">
                <a:solidFill>
                  <a:schemeClr val="bg1"/>
                </a:solidFill>
              </a:rPr>
              <a:t>Strongyloides Stercoralis</a:t>
            </a:r>
            <a:endParaRPr lang="tr-TR" altLang="tr-TR" sz="2400">
              <a:solidFill>
                <a:schemeClr val="bg1"/>
              </a:solidFill>
            </a:endParaRPr>
          </a:p>
          <a:p>
            <a:r>
              <a:rPr lang="tr-TR" altLang="tr-TR" sz="2400" b="1">
                <a:solidFill>
                  <a:schemeClr val="bg1"/>
                </a:solidFill>
              </a:rPr>
              <a:t>Trichuris Trichiura</a:t>
            </a:r>
            <a:endParaRPr lang="tr-TR" altLang="tr-TR" sz="2400">
              <a:solidFill>
                <a:schemeClr val="bg1"/>
              </a:solidFill>
            </a:endParaRPr>
          </a:p>
          <a:p>
            <a:r>
              <a:rPr lang="tr-TR" altLang="tr-TR" sz="2400" b="1">
                <a:solidFill>
                  <a:schemeClr val="bg1"/>
                </a:solidFill>
              </a:rPr>
              <a:t>Schistozomiazis</a:t>
            </a:r>
            <a:endParaRPr lang="tr-TR" altLang="tr-TR" sz="2400">
              <a:solidFill>
                <a:schemeClr val="bg1"/>
              </a:solidFill>
            </a:endParaRPr>
          </a:p>
          <a:p>
            <a:endParaRPr lang="tr-TR" altLang="tr-TR" smtClean="0">
              <a:solidFill>
                <a:schemeClr val="bg1"/>
              </a:solidFill>
            </a:endParaRPr>
          </a:p>
        </p:txBody>
      </p:sp>
    </p:spTree>
    <p:extLst>
      <p:ext uri="{BB962C8B-B14F-4D97-AF65-F5344CB8AC3E}">
        <p14:creationId xmlns:p14="http://schemas.microsoft.com/office/powerpoint/2010/main" val="3663624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Unvan 1"/>
          <p:cNvSpPr>
            <a:spLocks noGrp="1"/>
          </p:cNvSpPr>
          <p:nvPr>
            <p:ph type="title"/>
          </p:nvPr>
        </p:nvSpPr>
        <p:spPr/>
        <p:txBody>
          <a:bodyPr/>
          <a:lstStyle/>
          <a:p>
            <a:r>
              <a:rPr lang="tr-TR" altLang="tr-TR" sz="2800" b="1">
                <a:solidFill>
                  <a:srgbClr val="FFFF66"/>
                </a:solidFill>
              </a:rPr>
              <a:t>Kronik İshale Yol Açan Sistemik Hastalıklar</a:t>
            </a:r>
            <a:endParaRPr lang="tr-TR" altLang="tr-TR" sz="2800">
              <a:solidFill>
                <a:srgbClr val="FFFF66"/>
              </a:solidFill>
            </a:endParaRPr>
          </a:p>
        </p:txBody>
      </p:sp>
      <p:sp>
        <p:nvSpPr>
          <p:cNvPr id="3" name="İçerik Yer Tutucusu 2"/>
          <p:cNvSpPr>
            <a:spLocks noGrp="1"/>
          </p:cNvSpPr>
          <p:nvPr>
            <p:ph sz="half" idx="1"/>
          </p:nvPr>
        </p:nvSpPr>
        <p:spPr>
          <a:xfrm>
            <a:off x="1631950" y="1412876"/>
            <a:ext cx="4540250" cy="5140325"/>
          </a:xfrm>
        </p:spPr>
        <p:txBody>
          <a:bodyPr/>
          <a:lstStyle/>
          <a:p>
            <a:pPr>
              <a:defRPr/>
            </a:pPr>
            <a:r>
              <a:rPr lang="tr-TR" sz="2000" b="1" dirty="0">
                <a:solidFill>
                  <a:schemeClr val="bg1"/>
                </a:solidFill>
              </a:rPr>
              <a:t>A – </a:t>
            </a:r>
            <a:r>
              <a:rPr lang="tr-TR" sz="2000" b="1" dirty="0" err="1">
                <a:solidFill>
                  <a:schemeClr val="bg1"/>
                </a:solidFill>
              </a:rPr>
              <a:t>Otoimmün</a:t>
            </a:r>
            <a:r>
              <a:rPr lang="tr-TR" sz="2000" b="1" dirty="0">
                <a:solidFill>
                  <a:schemeClr val="bg1"/>
                </a:solidFill>
              </a:rPr>
              <a:t> Hastalıklar</a:t>
            </a:r>
            <a:endParaRPr lang="tr-TR" sz="2000" dirty="0">
              <a:solidFill>
                <a:schemeClr val="bg1"/>
              </a:solidFill>
            </a:endParaRPr>
          </a:p>
          <a:p>
            <a:pPr>
              <a:defRPr/>
            </a:pPr>
            <a:r>
              <a:rPr lang="tr-TR" sz="2000" b="1" dirty="0">
                <a:solidFill>
                  <a:schemeClr val="bg1"/>
                </a:solidFill>
              </a:rPr>
              <a:t>*</a:t>
            </a:r>
            <a:r>
              <a:rPr lang="tr-TR" sz="2000" b="1" dirty="0" err="1">
                <a:solidFill>
                  <a:schemeClr val="bg1"/>
                </a:solidFill>
              </a:rPr>
              <a:t>Coeliac</a:t>
            </a:r>
            <a:r>
              <a:rPr lang="tr-TR" sz="2000" b="1" dirty="0">
                <a:solidFill>
                  <a:schemeClr val="bg1"/>
                </a:solidFill>
              </a:rPr>
              <a:t> Hastalığı</a:t>
            </a:r>
            <a:endParaRPr lang="tr-TR" sz="2000" dirty="0">
              <a:solidFill>
                <a:schemeClr val="bg1"/>
              </a:solidFill>
            </a:endParaRPr>
          </a:p>
          <a:p>
            <a:pPr>
              <a:defRPr/>
            </a:pPr>
            <a:r>
              <a:rPr lang="tr-TR" sz="2000" b="1" dirty="0">
                <a:solidFill>
                  <a:schemeClr val="bg1"/>
                </a:solidFill>
              </a:rPr>
              <a:t>*</a:t>
            </a:r>
            <a:r>
              <a:rPr lang="tr-TR" sz="2000" b="1" dirty="0" err="1">
                <a:solidFill>
                  <a:schemeClr val="bg1"/>
                </a:solidFill>
              </a:rPr>
              <a:t>Henoch</a:t>
            </a:r>
            <a:r>
              <a:rPr lang="tr-TR" sz="2000" b="1" dirty="0">
                <a:solidFill>
                  <a:schemeClr val="bg1"/>
                </a:solidFill>
              </a:rPr>
              <a:t> </a:t>
            </a:r>
            <a:r>
              <a:rPr lang="tr-TR" sz="2000" b="1" dirty="0" err="1">
                <a:solidFill>
                  <a:schemeClr val="bg1"/>
                </a:solidFill>
              </a:rPr>
              <a:t>Schoenleini</a:t>
            </a:r>
            <a:r>
              <a:rPr lang="tr-TR" sz="2000" b="1" dirty="0">
                <a:solidFill>
                  <a:schemeClr val="bg1"/>
                </a:solidFill>
              </a:rPr>
              <a:t> </a:t>
            </a:r>
            <a:r>
              <a:rPr lang="tr-TR" sz="2000" b="1" dirty="0" err="1">
                <a:solidFill>
                  <a:schemeClr val="bg1"/>
                </a:solidFill>
              </a:rPr>
              <a:t>Purpurası</a:t>
            </a:r>
            <a:endParaRPr lang="tr-TR" sz="2000" dirty="0">
              <a:solidFill>
                <a:schemeClr val="bg1"/>
              </a:solidFill>
            </a:endParaRPr>
          </a:p>
          <a:p>
            <a:pPr>
              <a:defRPr/>
            </a:pPr>
            <a:r>
              <a:rPr lang="tr-TR" sz="2000" b="1" dirty="0">
                <a:solidFill>
                  <a:schemeClr val="bg1"/>
                </a:solidFill>
              </a:rPr>
              <a:t>*</a:t>
            </a:r>
            <a:r>
              <a:rPr lang="tr-TR" sz="2000" b="1" dirty="0" err="1">
                <a:solidFill>
                  <a:schemeClr val="bg1"/>
                </a:solidFill>
              </a:rPr>
              <a:t>Skleroderma</a:t>
            </a:r>
            <a:endParaRPr lang="tr-TR" sz="2000" dirty="0">
              <a:solidFill>
                <a:schemeClr val="bg1"/>
              </a:solidFill>
            </a:endParaRPr>
          </a:p>
          <a:p>
            <a:pPr>
              <a:defRPr/>
            </a:pPr>
            <a:r>
              <a:rPr lang="tr-TR" sz="2000" b="1" dirty="0">
                <a:solidFill>
                  <a:schemeClr val="bg1"/>
                </a:solidFill>
              </a:rPr>
              <a:t>*SLE</a:t>
            </a:r>
            <a:endParaRPr lang="tr-TR" sz="2000" dirty="0">
              <a:solidFill>
                <a:schemeClr val="bg1"/>
              </a:solidFill>
            </a:endParaRPr>
          </a:p>
          <a:p>
            <a:pPr>
              <a:defRPr/>
            </a:pPr>
            <a:r>
              <a:rPr lang="tr-TR" sz="2000" b="1" dirty="0">
                <a:solidFill>
                  <a:schemeClr val="bg1"/>
                </a:solidFill>
              </a:rPr>
              <a:t>*</a:t>
            </a:r>
            <a:r>
              <a:rPr lang="tr-TR" sz="2000" b="1" dirty="0" err="1">
                <a:solidFill>
                  <a:schemeClr val="bg1"/>
                </a:solidFill>
              </a:rPr>
              <a:t>Wegener</a:t>
            </a:r>
            <a:r>
              <a:rPr lang="tr-TR" sz="2000" b="1" dirty="0">
                <a:solidFill>
                  <a:schemeClr val="bg1"/>
                </a:solidFill>
              </a:rPr>
              <a:t> </a:t>
            </a:r>
            <a:r>
              <a:rPr lang="tr-TR" sz="2000" b="1" dirty="0" err="1">
                <a:solidFill>
                  <a:schemeClr val="bg1"/>
                </a:solidFill>
              </a:rPr>
              <a:t>Granülomatozisi</a:t>
            </a:r>
            <a:r>
              <a:rPr lang="tr-TR" sz="2000" b="1" dirty="0">
                <a:solidFill>
                  <a:schemeClr val="bg1"/>
                </a:solidFill>
              </a:rPr>
              <a:t> </a:t>
            </a:r>
          </a:p>
          <a:p>
            <a:pPr>
              <a:defRPr/>
            </a:pPr>
            <a:endParaRPr lang="tr-TR" sz="2000" dirty="0">
              <a:solidFill>
                <a:schemeClr val="bg1"/>
              </a:solidFill>
            </a:endParaRPr>
          </a:p>
          <a:p>
            <a:pPr>
              <a:defRPr/>
            </a:pPr>
            <a:r>
              <a:rPr lang="tr-TR" sz="2000" b="1" dirty="0">
                <a:solidFill>
                  <a:schemeClr val="bg1"/>
                </a:solidFill>
              </a:rPr>
              <a:t>B- </a:t>
            </a:r>
            <a:r>
              <a:rPr lang="tr-TR" sz="2000" b="1" dirty="0" err="1">
                <a:solidFill>
                  <a:schemeClr val="bg1"/>
                </a:solidFill>
              </a:rPr>
              <a:t>İnfiltratif</a:t>
            </a:r>
            <a:r>
              <a:rPr lang="tr-TR" sz="2000" b="1" dirty="0">
                <a:solidFill>
                  <a:schemeClr val="bg1"/>
                </a:solidFill>
              </a:rPr>
              <a:t> Hastalıklar</a:t>
            </a:r>
            <a:endParaRPr lang="tr-TR" sz="2000" dirty="0">
              <a:solidFill>
                <a:schemeClr val="bg1"/>
              </a:solidFill>
            </a:endParaRPr>
          </a:p>
          <a:p>
            <a:pPr>
              <a:defRPr/>
            </a:pPr>
            <a:r>
              <a:rPr lang="tr-TR" sz="2000" b="1" dirty="0">
                <a:solidFill>
                  <a:schemeClr val="bg1"/>
                </a:solidFill>
              </a:rPr>
              <a:t>*</a:t>
            </a:r>
            <a:r>
              <a:rPr lang="tr-TR" sz="2000" b="1" dirty="0" err="1">
                <a:solidFill>
                  <a:schemeClr val="bg1"/>
                </a:solidFill>
              </a:rPr>
              <a:t>Amiloidozis</a:t>
            </a:r>
            <a:endParaRPr lang="tr-TR" sz="2000" dirty="0">
              <a:solidFill>
                <a:schemeClr val="bg1"/>
              </a:solidFill>
            </a:endParaRPr>
          </a:p>
          <a:p>
            <a:pPr>
              <a:defRPr/>
            </a:pPr>
            <a:r>
              <a:rPr lang="tr-TR" sz="2000" b="1" dirty="0">
                <a:solidFill>
                  <a:schemeClr val="bg1"/>
                </a:solidFill>
              </a:rPr>
              <a:t>*</a:t>
            </a:r>
            <a:r>
              <a:rPr lang="tr-TR" sz="2000" b="1" dirty="0" err="1">
                <a:solidFill>
                  <a:schemeClr val="bg1"/>
                </a:solidFill>
              </a:rPr>
              <a:t>Mastositozis</a:t>
            </a:r>
            <a:endParaRPr lang="tr-TR" sz="2000" b="1" dirty="0">
              <a:solidFill>
                <a:schemeClr val="bg1"/>
              </a:solidFill>
            </a:endParaRPr>
          </a:p>
          <a:p>
            <a:pPr>
              <a:defRPr/>
            </a:pPr>
            <a:r>
              <a:rPr lang="tr-TR" sz="2000" b="1" dirty="0">
                <a:solidFill>
                  <a:schemeClr val="bg1"/>
                </a:solidFill>
              </a:rPr>
              <a:t>*</a:t>
            </a:r>
            <a:r>
              <a:rPr lang="tr-TR" sz="2000" b="1" dirty="0" err="1">
                <a:solidFill>
                  <a:schemeClr val="bg1"/>
                </a:solidFill>
              </a:rPr>
              <a:t>Nöroendokrin</a:t>
            </a:r>
            <a:r>
              <a:rPr lang="tr-TR" sz="2000" b="1" dirty="0">
                <a:solidFill>
                  <a:schemeClr val="bg1"/>
                </a:solidFill>
              </a:rPr>
              <a:t> tümörler</a:t>
            </a:r>
            <a:endParaRPr lang="tr-TR" sz="2000" dirty="0">
              <a:solidFill>
                <a:schemeClr val="bg1"/>
              </a:solidFill>
            </a:endParaRPr>
          </a:p>
          <a:p>
            <a:pPr>
              <a:defRPr/>
            </a:pPr>
            <a:endParaRPr lang="tr-TR" sz="2000" dirty="0">
              <a:solidFill>
                <a:schemeClr val="bg1"/>
              </a:solidFill>
            </a:endParaRPr>
          </a:p>
          <a:p>
            <a:pPr marL="0" indent="0">
              <a:buNone/>
              <a:defRPr/>
            </a:pPr>
            <a:endParaRPr lang="tr-TR" sz="2400" dirty="0">
              <a:solidFill>
                <a:schemeClr val="bg1"/>
              </a:solidFill>
            </a:endParaRPr>
          </a:p>
        </p:txBody>
      </p:sp>
      <p:sp>
        <p:nvSpPr>
          <p:cNvPr id="39940" name="İçerik Yer Tutucusu 3"/>
          <p:cNvSpPr>
            <a:spLocks noGrp="1"/>
          </p:cNvSpPr>
          <p:nvPr>
            <p:ph sz="half" idx="2"/>
          </p:nvPr>
        </p:nvSpPr>
        <p:spPr>
          <a:xfrm>
            <a:off x="6172200" y="1412876"/>
            <a:ext cx="4038600" cy="5400675"/>
          </a:xfrm>
        </p:spPr>
        <p:txBody>
          <a:bodyPr/>
          <a:lstStyle/>
          <a:p>
            <a:r>
              <a:rPr lang="tr-TR" altLang="tr-TR" sz="2000" b="1">
                <a:solidFill>
                  <a:schemeClr val="bg1"/>
                </a:solidFill>
              </a:rPr>
              <a:t>C- Tedaviyle İlgili Hastalıklar</a:t>
            </a:r>
            <a:endParaRPr lang="tr-TR" altLang="tr-TR" sz="2000">
              <a:solidFill>
                <a:schemeClr val="bg1"/>
              </a:solidFill>
            </a:endParaRPr>
          </a:p>
          <a:p>
            <a:r>
              <a:rPr lang="tr-TR" altLang="tr-TR" sz="2000" b="1">
                <a:solidFill>
                  <a:schemeClr val="bg1"/>
                </a:solidFill>
              </a:rPr>
              <a:t>*ACE inhibitörü ilaçlarla tedavilere bağlı anjiyo ödem.</a:t>
            </a:r>
            <a:endParaRPr lang="tr-TR" altLang="tr-TR" sz="2000">
              <a:solidFill>
                <a:schemeClr val="bg1"/>
              </a:solidFill>
            </a:endParaRPr>
          </a:p>
          <a:p>
            <a:r>
              <a:rPr lang="tr-TR" altLang="tr-TR" sz="2000" b="1">
                <a:solidFill>
                  <a:schemeClr val="bg1"/>
                </a:solidFill>
              </a:rPr>
              <a:t>*GVHD (Growth Versus Host Disease)</a:t>
            </a:r>
            <a:endParaRPr lang="tr-TR" altLang="tr-TR" sz="2000">
              <a:solidFill>
                <a:schemeClr val="bg1"/>
              </a:solidFill>
            </a:endParaRPr>
          </a:p>
          <a:p>
            <a:r>
              <a:rPr lang="tr-TR" altLang="tr-TR" sz="2000" b="1">
                <a:solidFill>
                  <a:schemeClr val="bg1"/>
                </a:solidFill>
              </a:rPr>
              <a:t>D-Herediter / Konjenital Hastalıklar.</a:t>
            </a:r>
            <a:endParaRPr lang="tr-TR" altLang="tr-TR" sz="2000">
              <a:solidFill>
                <a:schemeClr val="bg1"/>
              </a:solidFill>
            </a:endParaRPr>
          </a:p>
          <a:p>
            <a:r>
              <a:rPr lang="tr-TR" altLang="tr-TR" sz="2000" b="1">
                <a:solidFill>
                  <a:schemeClr val="bg1"/>
                </a:solidFill>
              </a:rPr>
              <a:t>*Kistik fibrozis ve Distal İntestinal Obstrüksiyon Sendromu</a:t>
            </a:r>
            <a:endParaRPr lang="tr-TR" altLang="tr-TR" sz="2000">
              <a:solidFill>
                <a:schemeClr val="bg1"/>
              </a:solidFill>
            </a:endParaRPr>
          </a:p>
          <a:p>
            <a:r>
              <a:rPr lang="tr-TR" altLang="tr-TR" sz="2000" b="1">
                <a:solidFill>
                  <a:schemeClr val="bg1"/>
                </a:solidFill>
              </a:rPr>
              <a:t>*Hemofili</a:t>
            </a:r>
            <a:endParaRPr lang="tr-TR" altLang="tr-TR" sz="2000">
              <a:solidFill>
                <a:schemeClr val="bg1"/>
              </a:solidFill>
            </a:endParaRPr>
          </a:p>
          <a:p>
            <a:r>
              <a:rPr lang="tr-TR" altLang="tr-TR" sz="2000" b="1">
                <a:solidFill>
                  <a:schemeClr val="bg1"/>
                </a:solidFill>
              </a:rPr>
              <a:t>*İntestinal Lenfanjiektazi</a:t>
            </a:r>
            <a:endParaRPr lang="tr-TR" altLang="tr-TR" sz="2000">
              <a:solidFill>
                <a:schemeClr val="bg1"/>
              </a:solidFill>
            </a:endParaRPr>
          </a:p>
          <a:p>
            <a:r>
              <a:rPr lang="tr-TR" altLang="tr-TR" sz="2000" b="1">
                <a:solidFill>
                  <a:schemeClr val="bg1"/>
                </a:solidFill>
              </a:rPr>
              <a:t>E- İnfeksiyöz Hastalıklar</a:t>
            </a:r>
            <a:endParaRPr lang="tr-TR" altLang="tr-TR" sz="2000">
              <a:solidFill>
                <a:schemeClr val="bg1"/>
              </a:solidFill>
            </a:endParaRPr>
          </a:p>
          <a:p>
            <a:r>
              <a:rPr lang="tr-TR" altLang="tr-TR" sz="2000" b="1">
                <a:solidFill>
                  <a:schemeClr val="bg1"/>
                </a:solidFill>
              </a:rPr>
              <a:t>*Hemolitik Üremik Sendrom</a:t>
            </a:r>
            <a:endParaRPr lang="tr-TR" altLang="tr-TR" sz="2000">
              <a:solidFill>
                <a:schemeClr val="bg1"/>
              </a:solidFill>
            </a:endParaRPr>
          </a:p>
          <a:p>
            <a:r>
              <a:rPr lang="tr-TR" altLang="tr-TR" sz="2000" b="1">
                <a:solidFill>
                  <a:schemeClr val="bg1"/>
                </a:solidFill>
              </a:rPr>
              <a:t>*Whipple Hastalığı.</a:t>
            </a:r>
            <a:endParaRPr lang="tr-TR" altLang="tr-TR" sz="2000">
              <a:solidFill>
                <a:schemeClr val="bg1"/>
              </a:solidFill>
            </a:endParaRPr>
          </a:p>
          <a:p>
            <a:endParaRPr lang="tr-TR" altLang="tr-TR" smtClean="0"/>
          </a:p>
        </p:txBody>
      </p:sp>
    </p:spTree>
    <p:extLst>
      <p:ext uri="{BB962C8B-B14F-4D97-AF65-F5344CB8AC3E}">
        <p14:creationId xmlns:p14="http://schemas.microsoft.com/office/powerpoint/2010/main" val="2473897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tr-TR" altLang="tr-TR" sz="3300" b="1">
                <a:solidFill>
                  <a:schemeClr val="bg1"/>
                </a:solidFill>
                <a:latin typeface="Times New Roman" panose="02020603050405020304" pitchFamily="18" charset="0"/>
              </a:rPr>
              <a:t>DİYAREYİ ŞİDDETLENDİREBİLECEK DİYET FAKTÖRLERİ</a:t>
            </a:r>
            <a:endParaRPr lang="tr-TR" altLang="tr-TR" sz="3300">
              <a:solidFill>
                <a:schemeClr val="bg1"/>
              </a:solidFill>
              <a:latin typeface="Times New Roman" panose="02020603050405020304" pitchFamily="18" charset="0"/>
            </a:endParaRPr>
          </a:p>
        </p:txBody>
      </p:sp>
      <p:graphicFrame>
        <p:nvGraphicFramePr>
          <p:cNvPr id="78963" name="Group 115"/>
          <p:cNvGraphicFramePr>
            <a:graphicFrameLocks noGrp="1"/>
          </p:cNvGraphicFramePr>
          <p:nvPr>
            <p:ph sz="half" idx="2"/>
          </p:nvPr>
        </p:nvGraphicFramePr>
        <p:xfrm>
          <a:off x="1908176" y="1700213"/>
          <a:ext cx="8435975" cy="5181600"/>
        </p:xfrm>
        <a:graphic>
          <a:graphicData uri="http://schemas.openxmlformats.org/drawingml/2006/table">
            <a:tbl>
              <a:tblPr/>
              <a:tblGrid>
                <a:gridCol w="4219575">
                  <a:extLst>
                    <a:ext uri="{9D8B030D-6E8A-4147-A177-3AD203B41FA5}">
                      <a16:colId xmlns:a16="http://schemas.microsoft.com/office/drawing/2014/main" val="20000"/>
                    </a:ext>
                  </a:extLst>
                </a:gridCol>
                <a:gridCol w="4216400">
                  <a:extLst>
                    <a:ext uri="{9D8B030D-6E8A-4147-A177-3AD203B41FA5}">
                      <a16:colId xmlns:a16="http://schemas.microsoft.com/office/drawing/2014/main" val="20001"/>
                    </a:ext>
                  </a:extLst>
                </a:gridCol>
              </a:tblGrid>
              <a:tr h="385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FF9900"/>
                          </a:solidFill>
                          <a:effectLst/>
                          <a:latin typeface="Times New Roman" pitchFamily="18" charset="0"/>
                        </a:rPr>
                        <a:t>DİYET FAKTÖRÜ</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KAYNAK</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5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FF9900"/>
                          </a:solidFill>
                          <a:effectLst/>
                          <a:latin typeface="Times New Roman" pitchFamily="18" charset="0"/>
                        </a:rPr>
                        <a:t>LAKTOZ</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Süt, dondurma, yoğurt, yumuşak peynirler, çikolata</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4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FF9900"/>
                          </a:solidFill>
                          <a:effectLst/>
                          <a:latin typeface="Times New Roman" pitchFamily="18" charset="0"/>
                        </a:rPr>
                        <a:t>FRUKTOZ</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Elma suyu, armut suyu, üzümler</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5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FF9900"/>
                          </a:solidFill>
                          <a:effectLst/>
                          <a:latin typeface="Times New Roman" pitchFamily="18" charset="0"/>
                        </a:rPr>
                        <a:t>BARSAĞIN EMİLİM KAPASİTESİNİ AŞAN MİKTARLARDA yenilen gıdalar</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Bal, hurma, kuruyemiş, incir, alkolsüz meşrubatlar.</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5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FF9900"/>
                          </a:solidFill>
                          <a:effectLst/>
                          <a:latin typeface="Times New Roman" pitchFamily="18" charset="0"/>
                        </a:rPr>
                        <a:t>HEKTİSOLLER</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Elma suyu, armut suyu,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5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FF9900"/>
                          </a:solidFill>
                          <a:effectLst/>
                          <a:latin typeface="Times New Roman" pitchFamily="18" charset="0"/>
                        </a:rPr>
                        <a:t>SORBİTOL VE MANNİTOL</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err="1" smtClean="0">
                          <a:ln>
                            <a:noFill/>
                          </a:ln>
                          <a:solidFill>
                            <a:schemeClr val="bg1"/>
                          </a:solidFill>
                          <a:effectLst>
                            <a:outerShdw blurRad="38100" dist="38100" dir="2700000" algn="tl">
                              <a:srgbClr val="000000"/>
                            </a:outerShdw>
                          </a:effectLst>
                          <a:latin typeface="Times New Roman" pitchFamily="18" charset="0"/>
                        </a:rPr>
                        <a:t>Cikletler</a:t>
                      </a:r>
                      <a:r>
                        <a:rPr kumimoji="0" lang="tr-TR"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 ve drajeler</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5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FF9900"/>
                          </a:solidFill>
                          <a:effectLst/>
                          <a:latin typeface="Times New Roman" pitchFamily="18" charset="0"/>
                        </a:rPr>
                        <a:t>SUKROZ</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Toz şeker, kesme şeker</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5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FF9900"/>
                          </a:solidFill>
                          <a:effectLst/>
                          <a:latin typeface="Times New Roman" pitchFamily="18" charset="0"/>
                        </a:rPr>
                        <a:t>MG İÇEREN ANTİ ASİTLER</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Anti asitler</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5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FF9900"/>
                          </a:solidFill>
                          <a:effectLst/>
                          <a:latin typeface="Times New Roman" pitchFamily="18" charset="0"/>
                        </a:rPr>
                        <a:t>KAFEİN</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Kahve, çay, kola, reçetesiz satılan ağrı kesiciler</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5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tr-TR" sz="2000" b="0" i="0" u="none" strike="noStrike" cap="none" normalizeH="0" baseline="0" smtClean="0">
                        <a:ln>
                          <a:noFill/>
                        </a:ln>
                        <a:solidFill>
                          <a:srgbClr val="FF9900"/>
                        </a:solidFill>
                        <a:effectLst/>
                        <a:latin typeface="Times New Roman" pitchFamily="18"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tr-TR" sz="2000" b="0"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32154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a:xfrm>
            <a:off x="2024063" y="285750"/>
            <a:ext cx="8229600" cy="1143000"/>
          </a:xfrm>
        </p:spPr>
        <p:txBody>
          <a:bodyPr/>
          <a:lstStyle/>
          <a:p>
            <a:r>
              <a:rPr lang="tr-TR" altLang="tr-TR" b="1" smtClean="0">
                <a:solidFill>
                  <a:srgbClr val="FF9900"/>
                </a:solidFill>
              </a:rPr>
              <a:t>Diyare</a:t>
            </a:r>
          </a:p>
        </p:txBody>
      </p:sp>
      <p:sp>
        <p:nvSpPr>
          <p:cNvPr id="5123" name="2 İçerik Yer Tutucusu"/>
          <p:cNvSpPr>
            <a:spLocks noGrp="1"/>
          </p:cNvSpPr>
          <p:nvPr>
            <p:ph idx="1"/>
          </p:nvPr>
        </p:nvSpPr>
        <p:spPr/>
        <p:txBody>
          <a:bodyPr/>
          <a:lstStyle/>
          <a:p>
            <a:pPr>
              <a:defRPr/>
            </a:pPr>
            <a:r>
              <a:rPr lang="tr-TR" altLang="tr-TR" b="1" dirty="0" smtClean="0">
                <a:solidFill>
                  <a:srgbClr val="FF9900"/>
                </a:solidFill>
              </a:rPr>
              <a:t>Tanım:</a:t>
            </a:r>
          </a:p>
          <a:p>
            <a:pPr marL="0" indent="0">
              <a:buNone/>
              <a:defRPr/>
            </a:pPr>
            <a:r>
              <a:rPr lang="tr-TR" altLang="tr-TR" dirty="0" smtClean="0">
                <a:solidFill>
                  <a:schemeClr val="bg1"/>
                </a:solidFill>
              </a:rPr>
              <a:t>●Gaita akıcılığında artış, </a:t>
            </a:r>
          </a:p>
          <a:p>
            <a:pPr marL="0" indent="0">
              <a:buNone/>
              <a:defRPr/>
            </a:pPr>
            <a:r>
              <a:rPr lang="tr-TR" altLang="tr-TR" dirty="0" smtClean="0">
                <a:solidFill>
                  <a:schemeClr val="bg1"/>
                </a:solidFill>
              </a:rPr>
              <a:t>●Günde 3-4 kereden daha sık,</a:t>
            </a:r>
          </a:p>
          <a:p>
            <a:pPr marL="0" indent="0">
              <a:buNone/>
              <a:defRPr/>
            </a:pPr>
            <a:r>
              <a:rPr lang="tr-TR" altLang="tr-TR" dirty="0" smtClean="0">
                <a:solidFill>
                  <a:schemeClr val="bg1"/>
                </a:solidFill>
              </a:rPr>
              <a:t>●Gaita ağırlığı günde 200 gr’dan fazla           olması.</a:t>
            </a:r>
          </a:p>
        </p:txBody>
      </p:sp>
    </p:spTree>
    <p:extLst>
      <p:ext uri="{BB962C8B-B14F-4D97-AF65-F5344CB8AC3E}">
        <p14:creationId xmlns:p14="http://schemas.microsoft.com/office/powerpoint/2010/main" val="361700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74825" y="115888"/>
            <a:ext cx="8229600" cy="1143000"/>
          </a:xfrm>
        </p:spPr>
        <p:txBody>
          <a:bodyPr/>
          <a:lstStyle/>
          <a:p>
            <a:r>
              <a:rPr lang="tr-TR" altLang="tr-TR" b="1" smtClean="0">
                <a:solidFill>
                  <a:schemeClr val="bg1"/>
                </a:solidFill>
                <a:latin typeface="Times New Roman" panose="02020603050405020304" pitchFamily="18" charset="0"/>
              </a:rPr>
              <a:t>Komplikasyonlar</a:t>
            </a:r>
          </a:p>
        </p:txBody>
      </p:sp>
      <p:sp>
        <p:nvSpPr>
          <p:cNvPr id="43011" name="Rectangle 3"/>
          <p:cNvSpPr>
            <a:spLocks noGrp="1" noChangeArrowheads="1"/>
          </p:cNvSpPr>
          <p:nvPr>
            <p:ph type="body" idx="1"/>
          </p:nvPr>
        </p:nvSpPr>
        <p:spPr/>
        <p:txBody>
          <a:bodyPr/>
          <a:lstStyle/>
          <a:p>
            <a:pPr algn="just"/>
            <a:r>
              <a:rPr lang="tr-TR" altLang="tr-TR" sz="2800">
                <a:solidFill>
                  <a:srgbClr val="FFFF66"/>
                </a:solidFill>
                <a:latin typeface="Times New Roman" panose="02020603050405020304" pitchFamily="18" charset="0"/>
              </a:rPr>
              <a:t>Elektrolit (Na, K, Mg, Cl) ve sıvı kaybı sonucunda </a:t>
            </a:r>
            <a:r>
              <a:rPr lang="tr-TR" altLang="tr-TR" sz="2800" b="1">
                <a:solidFill>
                  <a:srgbClr val="FFFF66"/>
                </a:solidFill>
                <a:latin typeface="Times New Roman" panose="02020603050405020304" pitchFamily="18" charset="0"/>
              </a:rPr>
              <a:t>dehidratasyon ve vasküler kollaps</a:t>
            </a:r>
            <a:r>
              <a:rPr lang="tr-TR" altLang="tr-TR" sz="2800">
                <a:solidFill>
                  <a:srgbClr val="FFFF66"/>
                </a:solidFill>
                <a:latin typeface="Times New Roman" panose="02020603050405020304" pitchFamily="18" charset="0"/>
              </a:rPr>
              <a:t> meydana gelebilir.</a:t>
            </a:r>
            <a:endParaRPr lang="tr-TR" altLang="tr-TR" sz="2800">
              <a:solidFill>
                <a:srgbClr val="FFFF66"/>
              </a:solidFill>
            </a:endParaRPr>
          </a:p>
          <a:p>
            <a:pPr algn="just"/>
            <a:r>
              <a:rPr lang="tr-TR" altLang="tr-TR" sz="2800">
                <a:solidFill>
                  <a:srgbClr val="FFFF66"/>
                </a:solidFill>
                <a:latin typeface="Times New Roman" panose="02020603050405020304" pitchFamily="18" charset="0"/>
              </a:rPr>
              <a:t>Bikarbonat kaybına bağlı olarak </a:t>
            </a:r>
            <a:r>
              <a:rPr lang="tr-TR" altLang="tr-TR" sz="2800" b="1">
                <a:solidFill>
                  <a:srgbClr val="FFFF66"/>
                </a:solidFill>
                <a:latin typeface="Times New Roman" panose="02020603050405020304" pitchFamily="18" charset="0"/>
              </a:rPr>
              <a:t>metabolik asidoz</a:t>
            </a:r>
            <a:r>
              <a:rPr lang="tr-TR" altLang="tr-TR" sz="2800">
                <a:solidFill>
                  <a:srgbClr val="FFFF66"/>
                </a:solidFill>
                <a:latin typeface="Times New Roman" panose="02020603050405020304" pitchFamily="18" charset="0"/>
              </a:rPr>
              <a:t> gelişebilir.</a:t>
            </a:r>
            <a:endParaRPr lang="tr-TR" altLang="tr-TR" sz="2800">
              <a:solidFill>
                <a:srgbClr val="FFFF66"/>
              </a:solidFill>
            </a:endParaRPr>
          </a:p>
          <a:p>
            <a:pPr algn="just"/>
            <a:r>
              <a:rPr lang="tr-TR" altLang="tr-TR" sz="2800" b="1">
                <a:solidFill>
                  <a:srgbClr val="FFFF66"/>
                </a:solidFill>
                <a:latin typeface="Times New Roman" panose="02020603050405020304" pitchFamily="18" charset="0"/>
              </a:rPr>
              <a:t>Hipopotasemi</a:t>
            </a:r>
            <a:r>
              <a:rPr lang="tr-TR" altLang="tr-TR" sz="2800">
                <a:solidFill>
                  <a:srgbClr val="FFFF66"/>
                </a:solidFill>
                <a:latin typeface="Times New Roman" panose="02020603050405020304" pitchFamily="18" charset="0"/>
              </a:rPr>
              <a:t>, diyare çok şiddetli ve ağır olursa veya dışkıda çok fazla mukus varsa meydana gelebilir. </a:t>
            </a:r>
            <a:r>
              <a:rPr lang="tr-TR" altLang="tr-TR" sz="2800" b="1">
                <a:solidFill>
                  <a:srgbClr val="FFFF66"/>
                </a:solidFill>
                <a:latin typeface="Times New Roman" panose="02020603050405020304" pitchFamily="18" charset="0"/>
              </a:rPr>
              <a:t>Hipomagnezemiye</a:t>
            </a:r>
            <a:r>
              <a:rPr lang="tr-TR" altLang="tr-TR" sz="2800">
                <a:solidFill>
                  <a:srgbClr val="FFFF66"/>
                </a:solidFill>
                <a:latin typeface="Times New Roman" panose="02020603050405020304" pitchFamily="18" charset="0"/>
              </a:rPr>
              <a:t> bağlı tetani uzun süren diyarelerden sonra gözlenebilir. </a:t>
            </a:r>
          </a:p>
        </p:txBody>
      </p:sp>
    </p:spTree>
    <p:extLst>
      <p:ext uri="{BB962C8B-B14F-4D97-AF65-F5344CB8AC3E}">
        <p14:creationId xmlns:p14="http://schemas.microsoft.com/office/powerpoint/2010/main" val="2957349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Unvan 1"/>
          <p:cNvSpPr>
            <a:spLocks noGrp="1"/>
          </p:cNvSpPr>
          <p:nvPr>
            <p:ph type="title"/>
          </p:nvPr>
        </p:nvSpPr>
        <p:spPr/>
        <p:txBody>
          <a:bodyPr/>
          <a:lstStyle/>
          <a:p>
            <a:r>
              <a:rPr lang="tr-TR" altLang="tr-TR" sz="2800" b="1">
                <a:solidFill>
                  <a:srgbClr val="FFFF66"/>
                </a:solidFill>
              </a:rPr>
              <a:t>Diyareli Hastalarda Fizik Muayene Bulguları</a:t>
            </a:r>
          </a:p>
        </p:txBody>
      </p:sp>
      <p:sp>
        <p:nvSpPr>
          <p:cNvPr id="44035" name="İçerik Yer Tutucusu 2"/>
          <p:cNvSpPr>
            <a:spLocks noGrp="1"/>
          </p:cNvSpPr>
          <p:nvPr>
            <p:ph sz="half" idx="1"/>
          </p:nvPr>
        </p:nvSpPr>
        <p:spPr/>
        <p:txBody>
          <a:bodyPr/>
          <a:lstStyle/>
          <a:p>
            <a:r>
              <a:rPr lang="tr-TR" altLang="tr-TR" sz="2000" b="1">
                <a:solidFill>
                  <a:schemeClr val="bg1"/>
                </a:solidFill>
              </a:rPr>
              <a:t>Kilo kaybı ve malnütrisyon bulguları</a:t>
            </a:r>
          </a:p>
          <a:p>
            <a:r>
              <a:rPr lang="tr-TR" altLang="tr-TR" sz="2000" b="1">
                <a:solidFill>
                  <a:schemeClr val="bg1"/>
                </a:solidFill>
              </a:rPr>
              <a:t>Anemi, vitamin eksikliği  Çomak parmak  bulunabilir. Abdominal hassasiyet, sağ fossa iliaca’da dolgunluk hissi, karında kitle </a:t>
            </a:r>
          </a:p>
          <a:p>
            <a:r>
              <a:rPr lang="tr-TR" altLang="tr-TR" sz="2000" b="1">
                <a:solidFill>
                  <a:schemeClr val="bg1"/>
                </a:solidFill>
              </a:rPr>
              <a:t>Anal fissür, anal fistül, anal bölgede hassasiyet, Anal sifinkter yetmezliğine bağlı olarak fekal inkontinens görülebilir. </a:t>
            </a:r>
          </a:p>
          <a:p>
            <a:r>
              <a:rPr lang="tr-TR" altLang="tr-TR" sz="2000" b="1">
                <a:solidFill>
                  <a:schemeClr val="bg1"/>
                </a:solidFill>
              </a:rPr>
              <a:t>Dehidratasyona bağlı olarak ortostazis ve hipotansiyon görülebilir</a:t>
            </a:r>
            <a:endParaRPr lang="tr-TR" altLang="tr-TR" sz="2000">
              <a:solidFill>
                <a:schemeClr val="bg1"/>
              </a:solidFill>
            </a:endParaRPr>
          </a:p>
        </p:txBody>
      </p:sp>
      <p:sp>
        <p:nvSpPr>
          <p:cNvPr id="44036" name="İçerik Yer Tutucusu 3"/>
          <p:cNvSpPr>
            <a:spLocks noGrp="1"/>
          </p:cNvSpPr>
          <p:nvPr>
            <p:ph sz="half" idx="2"/>
          </p:nvPr>
        </p:nvSpPr>
        <p:spPr>
          <a:xfrm>
            <a:off x="6172200" y="1412876"/>
            <a:ext cx="4387850" cy="5445125"/>
          </a:xfrm>
        </p:spPr>
        <p:txBody>
          <a:bodyPr/>
          <a:lstStyle/>
          <a:p>
            <a:r>
              <a:rPr lang="tr-TR" altLang="tr-TR" sz="2000" b="1">
                <a:solidFill>
                  <a:schemeClr val="bg1"/>
                </a:solidFill>
              </a:rPr>
              <a:t>Malnütrisyona bağlı olarak kas kaybı ve ödem </a:t>
            </a:r>
          </a:p>
          <a:p>
            <a:r>
              <a:rPr lang="tr-TR" altLang="tr-TR" sz="2000" b="1">
                <a:solidFill>
                  <a:schemeClr val="bg1"/>
                </a:solidFill>
              </a:rPr>
              <a:t>Cilt bulguları olarak ürtikaria pigmentoza, dermatografizm, çimdiklemeye benzer purpuralar, macroglossia, hiperpigmentasyon, gezici nekrotizan eritem, flushing, maliğn atrofik papulozis, dermatitis herpetiformis görülebilir. </a:t>
            </a:r>
          </a:p>
          <a:p>
            <a:r>
              <a:rPr lang="tr-TR" altLang="tr-TR" sz="2000" b="1">
                <a:solidFill>
                  <a:schemeClr val="bg1"/>
                </a:solidFill>
              </a:rPr>
              <a:t>Troid nodülü, lenf adenopati, tremor, Göz kapağının geri kalması</a:t>
            </a:r>
          </a:p>
          <a:p>
            <a:r>
              <a:rPr lang="tr-TR" altLang="tr-TR" sz="2000" b="1">
                <a:solidFill>
                  <a:schemeClr val="bg1"/>
                </a:solidFill>
              </a:rPr>
              <a:t>Sağ kalpte üfürüm, wheezing, hepatomegali, artritis bulunabilir</a:t>
            </a:r>
            <a:endParaRPr lang="tr-TR" altLang="tr-TR" sz="2000">
              <a:solidFill>
                <a:schemeClr val="bg1"/>
              </a:solidFill>
            </a:endParaRPr>
          </a:p>
        </p:txBody>
      </p:sp>
    </p:spTree>
    <p:extLst>
      <p:ext uri="{BB962C8B-B14F-4D97-AF65-F5344CB8AC3E}">
        <p14:creationId xmlns:p14="http://schemas.microsoft.com/office/powerpoint/2010/main" val="3917869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1524000" y="1"/>
          <a:ext cx="9144000" cy="6856413"/>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683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1" i="0" u="none" strike="noStrike" cap="none" normalizeH="0" baseline="0" dirty="0" smtClean="0">
                          <a:ln>
                            <a:noFill/>
                          </a:ln>
                          <a:solidFill>
                            <a:srgbClr val="FF0000"/>
                          </a:solidFill>
                          <a:effectLst/>
                          <a:latin typeface="Arial" panose="020B0604020202020204" pitchFamily="34" charset="0"/>
                        </a:rPr>
                        <a:t>KATEGORİ</a:t>
                      </a:r>
                      <a:endParaRPr kumimoji="0" lang="tr-TR" altLang="tr-TR" sz="16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1" i="0" u="none" strike="noStrike" cap="none" normalizeH="0" baseline="0" smtClean="0">
                        <a:ln>
                          <a:noFill/>
                        </a:ln>
                        <a:solidFill>
                          <a:srgbClr val="FF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1" i="0" u="none" strike="noStrike" cap="none" normalizeH="0" baseline="0" smtClean="0">
                          <a:ln>
                            <a:noFill/>
                          </a:ln>
                          <a:solidFill>
                            <a:srgbClr val="FF0000"/>
                          </a:solidFill>
                          <a:effectLst/>
                          <a:latin typeface="Arial" panose="020B0604020202020204" pitchFamily="34" charset="0"/>
                        </a:rPr>
                        <a:t>HASTALIK DURUMU</a:t>
                      </a:r>
                      <a:endParaRPr kumimoji="0" lang="tr-TR" altLang="tr-TR" sz="1600" b="1" i="0" u="none" strike="noStrike" cap="none" normalizeH="0" baseline="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8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800" b="1" i="0" u="none" strike="noStrike" cap="none" normalizeH="0" baseline="0" dirty="0" smtClean="0">
                          <a:ln>
                            <a:noFill/>
                          </a:ln>
                          <a:solidFill>
                            <a:srgbClr val="FF0000"/>
                          </a:solidFill>
                          <a:effectLst/>
                          <a:latin typeface="Arial" panose="020B0604020202020204" pitchFamily="34" charset="0"/>
                        </a:rPr>
                        <a:t>TANISAL TESTLER</a:t>
                      </a:r>
                      <a:endParaRPr kumimoji="0" lang="tr-TR" altLang="tr-TR" sz="18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445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1" i="0" u="none" strike="noStrike" cap="none" normalizeH="0" baseline="0" dirty="0" smtClean="0">
                          <a:ln>
                            <a:noFill/>
                          </a:ln>
                          <a:solidFill>
                            <a:srgbClr val="FF0000"/>
                          </a:solidFill>
                          <a:effectLst/>
                          <a:latin typeface="Arial" panose="020B0604020202020204" pitchFamily="34" charset="0"/>
                        </a:rPr>
                        <a:t>Endokrin hastalıklar</a:t>
                      </a:r>
                      <a:endParaRPr kumimoji="0" lang="tr-TR" altLang="tr-TR" sz="16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Hipertroidi</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Addison Hastalığı</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Panhipopitüitarizm</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DM</a:t>
                      </a:r>
                      <a:endParaRPr kumimoji="0" lang="tr-TR" altLang="tr-TR"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0" i="0" u="none" strike="noStrike" cap="none" normalizeH="0" baseline="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TSH, T4( Tiroxin)</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ACTH stimülasyon testi,kortizol</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ACTH stimülasyon testi, TSH</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Kan şekeri, Hemoglobin A1C</a:t>
                      </a:r>
                      <a:endParaRPr kumimoji="0" lang="tr-TR" altLang="tr-TR"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6035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1" i="0" u="none" strike="noStrike" cap="none" normalizeH="0" baseline="0" dirty="0" smtClean="0">
                          <a:ln>
                            <a:noFill/>
                          </a:ln>
                          <a:solidFill>
                            <a:srgbClr val="FF0000"/>
                          </a:solidFill>
                          <a:effectLst/>
                          <a:latin typeface="Arial" panose="020B0604020202020204" pitchFamily="34" charset="0"/>
                        </a:rPr>
                        <a:t>Endokrin Tümör Sendromları</a:t>
                      </a:r>
                      <a:endParaRPr kumimoji="0" lang="tr-TR" altLang="tr-TR" sz="16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0" i="0" u="none" strike="noStrike" cap="none" normalizeH="0" baseline="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MEN-1 (Wermer Sendromu)</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Hiperparatroidizm</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Pankreatik Endokrin Tümörler</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Pitüiter Tümörler</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Adrenal kortikal tümörler</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Thyroid adenomları</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MEN-2a (Sipple Sendromu)</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Medüller Tiroid Kanseri</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Feokromositoma</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Hiperparatroidizm</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MEN-2b (MEN-‘a+Neuromas, Marfenoid fenotip)</a:t>
                      </a:r>
                      <a:endParaRPr kumimoji="0" lang="tr-TR" altLang="tr-TR"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0" i="0" u="none" strike="noStrike" cap="none" normalizeH="0" baseline="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Parathormon</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Gastrin, VIP, insülin, Glukagon</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Prolaktin, Growth Hormon,ACTH</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Kalsitonin</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İdrarda metanefrin</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Parathormon</a:t>
                      </a:r>
                      <a:endParaRPr kumimoji="0" lang="tr-TR" altLang="tr-TR"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683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1" i="0" u="none" strike="noStrike" cap="none" normalizeH="0" baseline="0" dirty="0" smtClean="0">
                          <a:ln>
                            <a:noFill/>
                          </a:ln>
                          <a:solidFill>
                            <a:srgbClr val="FF0000"/>
                          </a:solidFill>
                          <a:effectLst/>
                          <a:latin typeface="Arial" panose="020B0604020202020204" pitchFamily="34" charset="0"/>
                        </a:rPr>
                        <a:t>Hematolojik Hastalıklar</a:t>
                      </a:r>
                      <a:endParaRPr kumimoji="0" lang="tr-TR" altLang="tr-TR" sz="16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0" i="0" u="none" strike="noStrike" cap="none" normalizeH="0" baseline="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Lösemi, Lenfoma</a:t>
                      </a:r>
                      <a:endParaRPr kumimoji="0" lang="tr-TR" altLang="tr-TR"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0" i="0" u="none" strike="noStrike" cap="none" normalizeH="0" baseline="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Tam kan sayımı</a:t>
                      </a:r>
                      <a:endParaRPr kumimoji="0" lang="tr-TR" altLang="tr-TR"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22034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1" i="0" u="none" strike="noStrike" cap="none" normalizeH="0" baseline="0" dirty="0" err="1" smtClean="0">
                          <a:ln>
                            <a:noFill/>
                          </a:ln>
                          <a:solidFill>
                            <a:srgbClr val="FF0000"/>
                          </a:solidFill>
                          <a:effectLst/>
                          <a:latin typeface="Arial" panose="020B0604020202020204" pitchFamily="34" charset="0"/>
                        </a:rPr>
                        <a:t>İmmün</a:t>
                      </a:r>
                      <a:r>
                        <a:rPr kumimoji="0" lang="tr-TR" altLang="tr-TR" sz="1600" b="1" i="0" u="none" strike="noStrike" cap="none" normalizeH="0" baseline="0" dirty="0" smtClean="0">
                          <a:ln>
                            <a:noFill/>
                          </a:ln>
                          <a:solidFill>
                            <a:srgbClr val="FF0000"/>
                          </a:solidFill>
                          <a:effectLst/>
                          <a:latin typeface="Arial" panose="020B0604020202020204" pitchFamily="34" charset="0"/>
                        </a:rPr>
                        <a:t> Sistem Hastalıkları</a:t>
                      </a:r>
                      <a:endParaRPr kumimoji="0" lang="tr-TR" altLang="tr-TR" sz="16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0" i="0" u="none" strike="noStrike" cap="none" normalizeH="0" baseline="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0" i="0" u="none" strike="noStrike" cap="none" normalizeH="0" baseline="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Mültiple Miyelom</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AIDS</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Amiloidozis</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Common Variable İmmün yetmezlik</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Ig A yetmezliği</a:t>
                      </a:r>
                      <a:endParaRPr kumimoji="0" lang="tr-TR" altLang="tr-TR"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0" i="0" u="none" strike="noStrike" cap="none" normalizeH="0" baseline="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0" i="0" u="none" strike="noStrike" cap="none" normalizeH="0" baseline="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Serum protein elektroforezi</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HIV serolojisi</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Mukozal biyopsi</a:t>
                      </a: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İmmün globülin seviyeleri</a:t>
                      </a:r>
                      <a:endParaRPr kumimoji="0" lang="tr-TR" altLang="tr-TR"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683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1" i="0" u="none" strike="noStrike" cap="none" normalizeH="0" baseline="0" dirty="0" smtClean="0">
                          <a:ln>
                            <a:noFill/>
                          </a:ln>
                          <a:solidFill>
                            <a:srgbClr val="FF0000"/>
                          </a:solidFill>
                          <a:effectLst/>
                          <a:latin typeface="Arial" panose="020B0604020202020204" pitchFamily="34" charset="0"/>
                        </a:rPr>
                        <a:t>Ağır Metal Zehirlenmesi</a:t>
                      </a:r>
                      <a:endParaRPr kumimoji="0" lang="tr-TR" altLang="tr-TR" sz="16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 </a:t>
                      </a:r>
                      <a:endParaRPr kumimoji="0" lang="tr-TR" altLang="tr-TR"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endParaRPr kumimoji="0" lang="tr-TR" altLang="tr-TR" sz="1600" b="0" i="0" u="none" strike="noStrike" cap="none" normalizeH="0" baseline="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ts val="1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Arial" panose="020B0604020202020204" pitchFamily="34" charset="0"/>
                        </a:rPr>
                        <a:t>Ağır Metal tarama testleri</a:t>
                      </a:r>
                      <a:endParaRPr kumimoji="0" lang="tr-TR" altLang="tr-TR"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bl>
          </a:graphicData>
        </a:graphic>
      </p:graphicFrame>
      <p:sp>
        <p:nvSpPr>
          <p:cNvPr id="46112" name="Rectangle 1"/>
          <p:cNvSpPr>
            <a:spLocks noChangeArrowheads="1"/>
          </p:cNvSpPr>
          <p:nvPr/>
        </p:nvSpPr>
        <p:spPr bwMode="auto">
          <a:xfrm>
            <a:off x="982663" y="2310090"/>
            <a:ext cx="128778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tr-TR" altLang="tr-TR" sz="1800">
              <a:solidFill>
                <a:srgbClr val="000000"/>
              </a:solidFill>
            </a:endParaRPr>
          </a:p>
        </p:txBody>
      </p:sp>
    </p:spTree>
    <p:extLst>
      <p:ext uri="{BB962C8B-B14F-4D97-AF65-F5344CB8AC3E}">
        <p14:creationId xmlns:p14="http://schemas.microsoft.com/office/powerpoint/2010/main" val="3012952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Unvan 1"/>
          <p:cNvSpPr>
            <a:spLocks noGrp="1"/>
          </p:cNvSpPr>
          <p:nvPr>
            <p:ph type="title"/>
          </p:nvPr>
        </p:nvSpPr>
        <p:spPr>
          <a:xfrm>
            <a:off x="1981200" y="-315913"/>
            <a:ext cx="8229600" cy="1143001"/>
          </a:xfrm>
        </p:spPr>
        <p:txBody>
          <a:bodyPr/>
          <a:lstStyle/>
          <a:p>
            <a:r>
              <a:rPr lang="tr-TR" altLang="tr-TR" sz="2400" b="1">
                <a:solidFill>
                  <a:srgbClr val="FFFF66"/>
                </a:solidFill>
              </a:rPr>
              <a:t>İltihabi Diyarelerin Ayırıcı Tanısında  Kullanılan Testler </a:t>
            </a:r>
            <a:endParaRPr lang="tr-TR" altLang="tr-TR" sz="2400">
              <a:solidFill>
                <a:srgbClr val="FFFF66"/>
              </a:solidFill>
            </a:endParaRPr>
          </a:p>
        </p:txBody>
      </p:sp>
      <p:sp>
        <p:nvSpPr>
          <p:cNvPr id="47107" name="İçerik Yer Tutucusu 2"/>
          <p:cNvSpPr>
            <a:spLocks noGrp="1"/>
          </p:cNvSpPr>
          <p:nvPr>
            <p:ph sz="half" idx="1"/>
          </p:nvPr>
        </p:nvSpPr>
        <p:spPr>
          <a:xfrm>
            <a:off x="1981200" y="476251"/>
            <a:ext cx="4038600" cy="4525963"/>
          </a:xfrm>
        </p:spPr>
        <p:txBody>
          <a:bodyPr/>
          <a:lstStyle/>
          <a:p>
            <a:r>
              <a:rPr lang="tr-TR" altLang="tr-TR" sz="1800" b="1">
                <a:solidFill>
                  <a:schemeClr val="bg1"/>
                </a:solidFill>
              </a:rPr>
              <a:t>A-Birinci Basamak Testler</a:t>
            </a:r>
            <a:endParaRPr lang="tr-TR" altLang="tr-TR" sz="1800">
              <a:solidFill>
                <a:schemeClr val="bg1"/>
              </a:solidFill>
            </a:endParaRPr>
          </a:p>
          <a:p>
            <a:r>
              <a:rPr lang="tr-TR" altLang="tr-TR" sz="1800" b="1">
                <a:solidFill>
                  <a:schemeClr val="bg1"/>
                </a:solidFill>
              </a:rPr>
              <a:t>İntestinal Mikrobiyoloji</a:t>
            </a:r>
            <a:endParaRPr lang="tr-TR" altLang="tr-TR" sz="1800">
              <a:solidFill>
                <a:schemeClr val="bg1"/>
              </a:solidFill>
            </a:endParaRPr>
          </a:p>
          <a:p>
            <a:r>
              <a:rPr lang="tr-TR" altLang="tr-TR" sz="1800" b="1">
                <a:solidFill>
                  <a:schemeClr val="bg1"/>
                </a:solidFill>
              </a:rPr>
              <a:t>*Gaita kültürleri</a:t>
            </a:r>
            <a:endParaRPr lang="tr-TR" altLang="tr-TR" sz="1800">
              <a:solidFill>
                <a:schemeClr val="bg1"/>
              </a:solidFill>
            </a:endParaRPr>
          </a:p>
          <a:p>
            <a:r>
              <a:rPr lang="tr-TR" altLang="tr-TR" sz="1800" b="1">
                <a:solidFill>
                  <a:schemeClr val="bg1"/>
                </a:solidFill>
              </a:rPr>
              <a:t>*Parazit mikroskopisi</a:t>
            </a:r>
            <a:endParaRPr lang="tr-TR" altLang="tr-TR" sz="1800">
              <a:solidFill>
                <a:schemeClr val="bg1"/>
              </a:solidFill>
            </a:endParaRPr>
          </a:p>
          <a:p>
            <a:r>
              <a:rPr lang="tr-TR" altLang="tr-TR" sz="1800" b="1">
                <a:solidFill>
                  <a:schemeClr val="bg1"/>
                </a:solidFill>
              </a:rPr>
              <a:t>*Virüs kültürleri</a:t>
            </a:r>
            <a:endParaRPr lang="tr-TR" altLang="tr-TR" sz="1800">
              <a:solidFill>
                <a:schemeClr val="bg1"/>
              </a:solidFill>
            </a:endParaRPr>
          </a:p>
          <a:p>
            <a:r>
              <a:rPr lang="tr-TR" altLang="tr-TR" sz="1800" b="1">
                <a:solidFill>
                  <a:schemeClr val="bg1"/>
                </a:solidFill>
              </a:rPr>
              <a:t>*Gaita elektrolitleri</a:t>
            </a:r>
            <a:endParaRPr lang="tr-TR" altLang="tr-TR" sz="1800">
              <a:solidFill>
                <a:schemeClr val="bg1"/>
              </a:solidFill>
            </a:endParaRPr>
          </a:p>
          <a:p>
            <a:r>
              <a:rPr lang="tr-TR" altLang="tr-TR" sz="1800" b="1">
                <a:solidFill>
                  <a:schemeClr val="bg1"/>
                </a:solidFill>
              </a:rPr>
              <a:t>*H2 Nefes testi</a:t>
            </a:r>
            <a:endParaRPr lang="tr-TR" altLang="tr-TR" sz="1800">
              <a:solidFill>
                <a:schemeClr val="bg1"/>
              </a:solidFill>
            </a:endParaRPr>
          </a:p>
          <a:p>
            <a:r>
              <a:rPr lang="tr-TR" altLang="tr-TR" sz="1800" b="1">
                <a:solidFill>
                  <a:schemeClr val="bg1"/>
                </a:solidFill>
              </a:rPr>
              <a:t>Coeliac Hastalık için doku transglutaminaz ve Anti endomisyum testleri</a:t>
            </a:r>
            <a:endParaRPr lang="tr-TR" altLang="tr-TR" sz="1800">
              <a:solidFill>
                <a:schemeClr val="bg1"/>
              </a:solidFill>
            </a:endParaRPr>
          </a:p>
          <a:p>
            <a:r>
              <a:rPr lang="tr-TR" altLang="tr-TR" sz="1800" b="1">
                <a:solidFill>
                  <a:schemeClr val="bg1"/>
                </a:solidFill>
              </a:rPr>
              <a:t>Non İnvaziv Testler:</a:t>
            </a:r>
            <a:endParaRPr lang="tr-TR" altLang="tr-TR" sz="1800">
              <a:solidFill>
                <a:schemeClr val="bg1"/>
              </a:solidFill>
            </a:endParaRPr>
          </a:p>
          <a:p>
            <a:r>
              <a:rPr lang="tr-TR" altLang="tr-TR" sz="1800" b="1">
                <a:solidFill>
                  <a:schemeClr val="bg1"/>
                </a:solidFill>
              </a:rPr>
              <a:t>*Bağırsak fonksiyon testleri </a:t>
            </a:r>
            <a:endParaRPr lang="tr-TR" altLang="tr-TR" sz="1800">
              <a:solidFill>
                <a:schemeClr val="bg1"/>
              </a:solidFill>
            </a:endParaRPr>
          </a:p>
          <a:p>
            <a:r>
              <a:rPr lang="tr-TR" altLang="tr-TR" sz="1800" b="1">
                <a:solidFill>
                  <a:schemeClr val="bg1"/>
                </a:solidFill>
              </a:rPr>
              <a:t>*Pankreas fonksiyon testleri (NBT-PABA test, Pancreolauryl Test) ve Ter testi</a:t>
            </a:r>
            <a:endParaRPr lang="tr-TR" altLang="tr-TR" sz="1800">
              <a:solidFill>
                <a:schemeClr val="bg1"/>
              </a:solidFill>
            </a:endParaRPr>
          </a:p>
          <a:p>
            <a:r>
              <a:rPr lang="tr-TR" altLang="tr-TR" sz="1800" b="1">
                <a:solidFill>
                  <a:schemeClr val="bg1"/>
                </a:solidFill>
              </a:rPr>
              <a:t>*İntestinal inflamasyon tetkikleri</a:t>
            </a:r>
            <a:endParaRPr lang="tr-TR" altLang="tr-TR" sz="1800">
              <a:solidFill>
                <a:schemeClr val="bg1"/>
              </a:solidFill>
            </a:endParaRPr>
          </a:p>
          <a:p>
            <a:r>
              <a:rPr lang="tr-TR" altLang="tr-TR" sz="1800" b="1">
                <a:solidFill>
                  <a:schemeClr val="bg1"/>
                </a:solidFill>
              </a:rPr>
              <a:t>Gıda Allerjisi için Testler</a:t>
            </a:r>
            <a:endParaRPr lang="tr-TR" altLang="tr-TR" sz="1800">
              <a:solidFill>
                <a:schemeClr val="bg1"/>
              </a:solidFill>
            </a:endParaRPr>
          </a:p>
          <a:p>
            <a:r>
              <a:rPr lang="tr-TR" altLang="tr-TR" sz="1800" b="1">
                <a:solidFill>
                  <a:schemeClr val="bg1"/>
                </a:solidFill>
              </a:rPr>
              <a:t>*Prick test/Patch testi</a:t>
            </a:r>
            <a:endParaRPr lang="tr-TR" altLang="tr-TR" sz="1800">
              <a:solidFill>
                <a:schemeClr val="bg1"/>
              </a:solidFill>
            </a:endParaRPr>
          </a:p>
          <a:p>
            <a:endParaRPr lang="tr-TR" altLang="tr-TR" sz="1800">
              <a:solidFill>
                <a:schemeClr val="bg1"/>
              </a:solidFill>
            </a:endParaRPr>
          </a:p>
        </p:txBody>
      </p:sp>
      <p:sp>
        <p:nvSpPr>
          <p:cNvPr id="47108" name="İçerik Yer Tutucusu 9"/>
          <p:cNvSpPr>
            <a:spLocks noGrp="1"/>
          </p:cNvSpPr>
          <p:nvPr>
            <p:ph sz="half" idx="2"/>
          </p:nvPr>
        </p:nvSpPr>
        <p:spPr>
          <a:xfrm>
            <a:off x="6172200" y="476251"/>
            <a:ext cx="4603750" cy="6048375"/>
          </a:xfrm>
        </p:spPr>
        <p:txBody>
          <a:bodyPr/>
          <a:lstStyle/>
          <a:p>
            <a:r>
              <a:rPr lang="tr-TR" altLang="tr-TR" sz="1800" b="1">
                <a:solidFill>
                  <a:schemeClr val="bg1"/>
                </a:solidFill>
              </a:rPr>
              <a:t>B-İkinci Basamak Testleri </a:t>
            </a:r>
          </a:p>
          <a:p>
            <a:r>
              <a:rPr lang="tr-TR" altLang="tr-TR" sz="1800" b="1">
                <a:solidFill>
                  <a:schemeClr val="bg1"/>
                </a:solidFill>
              </a:rPr>
              <a:t>İntestinal Morfoloji</a:t>
            </a:r>
          </a:p>
          <a:p>
            <a:r>
              <a:rPr lang="tr-TR" altLang="tr-TR" sz="1800" b="1">
                <a:solidFill>
                  <a:schemeClr val="bg1"/>
                </a:solidFill>
              </a:rPr>
              <a:t>*Standart jejunal/kolonik histoloji</a:t>
            </a:r>
          </a:p>
          <a:p>
            <a:r>
              <a:rPr lang="tr-TR" altLang="tr-TR" sz="1800" b="1">
                <a:solidFill>
                  <a:schemeClr val="bg1"/>
                </a:solidFill>
              </a:rPr>
              <a:t>*Morfometri</a:t>
            </a:r>
          </a:p>
          <a:p>
            <a:r>
              <a:rPr lang="tr-TR" altLang="tr-TR" sz="1800" b="1">
                <a:solidFill>
                  <a:schemeClr val="bg1"/>
                </a:solidFill>
              </a:rPr>
              <a:t>*PAS Boyaması</a:t>
            </a:r>
          </a:p>
          <a:p>
            <a:r>
              <a:rPr lang="tr-TR" altLang="tr-TR" sz="1800" b="1">
                <a:solidFill>
                  <a:schemeClr val="bg1"/>
                </a:solidFill>
              </a:rPr>
              <a:t>*Elektron Mikroskopi</a:t>
            </a:r>
          </a:p>
          <a:p>
            <a:r>
              <a:rPr lang="tr-TR" altLang="tr-TR" sz="1800" b="1">
                <a:solidFill>
                  <a:schemeClr val="bg1"/>
                </a:solidFill>
              </a:rPr>
              <a:t>C- Üçüncü Basamak Tetkikler</a:t>
            </a:r>
          </a:p>
          <a:p>
            <a:r>
              <a:rPr lang="tr-TR" altLang="tr-TR" sz="1800" b="1">
                <a:solidFill>
                  <a:schemeClr val="bg1"/>
                </a:solidFill>
              </a:rPr>
              <a:t>Özel Araştırmalar</a:t>
            </a:r>
          </a:p>
          <a:p>
            <a:r>
              <a:rPr lang="tr-TR" altLang="tr-TR" sz="1800" b="1">
                <a:solidFill>
                  <a:schemeClr val="bg1"/>
                </a:solidFill>
              </a:rPr>
              <a:t>*İntestinal immünohistokimyasal tetkikler</a:t>
            </a:r>
          </a:p>
          <a:p>
            <a:r>
              <a:rPr lang="tr-TR" altLang="tr-TR" sz="1800" b="1">
                <a:solidFill>
                  <a:schemeClr val="bg1"/>
                </a:solidFill>
              </a:rPr>
              <a:t>*Anti enterosit antikorları tetkiki</a:t>
            </a:r>
          </a:p>
          <a:p>
            <a:r>
              <a:rPr lang="tr-TR" altLang="tr-TR" sz="1800" b="1">
                <a:solidFill>
                  <a:schemeClr val="bg1"/>
                </a:solidFill>
              </a:rPr>
              <a:t>*Serum kromogranin ve katekolaminler </a:t>
            </a:r>
            <a:endParaRPr lang="tr-TR" altLang="tr-TR" sz="1800">
              <a:solidFill>
                <a:schemeClr val="bg1"/>
              </a:solidFill>
            </a:endParaRPr>
          </a:p>
          <a:p>
            <a:r>
              <a:rPr lang="tr-TR" altLang="tr-TR" sz="1800" b="1">
                <a:solidFill>
                  <a:schemeClr val="bg1"/>
                </a:solidFill>
              </a:rPr>
              <a:t>    *Otoantikorlar</a:t>
            </a:r>
            <a:endParaRPr lang="tr-TR" altLang="tr-TR" sz="1800">
              <a:solidFill>
                <a:schemeClr val="bg1"/>
              </a:solidFill>
            </a:endParaRPr>
          </a:p>
          <a:p>
            <a:r>
              <a:rPr lang="tr-TR" altLang="tr-TR" sz="1800" b="1">
                <a:solidFill>
                  <a:schemeClr val="bg1"/>
                </a:solidFill>
              </a:rPr>
              <a:t>  * 75 SeHCAT ölçümü</a:t>
            </a:r>
            <a:endParaRPr lang="tr-TR" altLang="tr-TR" sz="1800">
              <a:solidFill>
                <a:schemeClr val="bg1"/>
              </a:solidFill>
            </a:endParaRPr>
          </a:p>
          <a:p>
            <a:r>
              <a:rPr lang="tr-TR" altLang="tr-TR" sz="1800" b="1">
                <a:solidFill>
                  <a:schemeClr val="bg1"/>
                </a:solidFill>
              </a:rPr>
              <a:t>  *Fırçamsı kenar enzimatik aktivite ölçümü</a:t>
            </a:r>
            <a:endParaRPr lang="tr-TR" altLang="tr-TR" sz="1800">
              <a:solidFill>
                <a:schemeClr val="bg1"/>
              </a:solidFill>
            </a:endParaRPr>
          </a:p>
          <a:p>
            <a:r>
              <a:rPr lang="tr-TR" altLang="tr-TR" sz="1800" b="1">
                <a:solidFill>
                  <a:schemeClr val="bg1"/>
                </a:solidFill>
              </a:rPr>
              <a:t> *Motilite ve elektrofizyolojik çalışmalar.</a:t>
            </a:r>
            <a:endParaRPr lang="tr-TR" altLang="tr-TR" sz="1800">
              <a:solidFill>
                <a:schemeClr val="bg1"/>
              </a:solidFill>
            </a:endParaRPr>
          </a:p>
          <a:p>
            <a:endParaRPr lang="tr-TR" altLang="tr-TR" sz="1800" b="1">
              <a:solidFill>
                <a:schemeClr val="bg1"/>
              </a:solidFill>
            </a:endParaRPr>
          </a:p>
          <a:p>
            <a:endParaRPr lang="tr-TR" altLang="tr-TR" sz="1800" b="1">
              <a:solidFill>
                <a:schemeClr val="bg1"/>
              </a:solidFill>
            </a:endParaRPr>
          </a:p>
        </p:txBody>
      </p:sp>
    </p:spTree>
    <p:extLst>
      <p:ext uri="{BB962C8B-B14F-4D97-AF65-F5344CB8AC3E}">
        <p14:creationId xmlns:p14="http://schemas.microsoft.com/office/powerpoint/2010/main" val="31292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Unvan 1"/>
          <p:cNvSpPr>
            <a:spLocks noGrp="1"/>
          </p:cNvSpPr>
          <p:nvPr>
            <p:ph type="title"/>
          </p:nvPr>
        </p:nvSpPr>
        <p:spPr>
          <a:xfrm>
            <a:off x="1981200" y="44450"/>
            <a:ext cx="8229600" cy="1143000"/>
          </a:xfrm>
        </p:spPr>
        <p:txBody>
          <a:bodyPr/>
          <a:lstStyle/>
          <a:p>
            <a:r>
              <a:rPr lang="tr-TR" altLang="tr-TR" sz="3200" b="1">
                <a:solidFill>
                  <a:srgbClr val="FFFF66"/>
                </a:solidFill>
              </a:rPr>
              <a:t>Yağlı Diyarelerin Ayırıcı Tanısında Uygulanması Gereken Testler </a:t>
            </a:r>
            <a:endParaRPr lang="tr-TR" altLang="tr-TR" sz="3200">
              <a:solidFill>
                <a:srgbClr val="FFFF66"/>
              </a:solidFill>
            </a:endParaRPr>
          </a:p>
        </p:txBody>
      </p:sp>
      <p:sp>
        <p:nvSpPr>
          <p:cNvPr id="49155" name="İçerik Yer Tutucusu 2"/>
          <p:cNvSpPr>
            <a:spLocks noGrp="1"/>
          </p:cNvSpPr>
          <p:nvPr>
            <p:ph idx="1"/>
          </p:nvPr>
        </p:nvSpPr>
        <p:spPr>
          <a:xfrm>
            <a:off x="1981200" y="1341438"/>
            <a:ext cx="8229600" cy="4525962"/>
          </a:xfrm>
        </p:spPr>
        <p:txBody>
          <a:bodyPr/>
          <a:lstStyle/>
          <a:p>
            <a:r>
              <a:rPr lang="tr-TR" altLang="tr-TR" sz="2400" b="1">
                <a:solidFill>
                  <a:schemeClr val="bg1"/>
                </a:solidFill>
              </a:rPr>
              <a:t>A-Yapısal Hastalıkların dışlanması</a:t>
            </a:r>
            <a:endParaRPr lang="tr-TR" altLang="tr-TR" sz="2400">
              <a:solidFill>
                <a:schemeClr val="bg1"/>
              </a:solidFill>
            </a:endParaRPr>
          </a:p>
          <a:p>
            <a:r>
              <a:rPr lang="tr-TR" altLang="tr-TR" sz="2400" b="1">
                <a:solidFill>
                  <a:schemeClr val="bg1"/>
                </a:solidFill>
              </a:rPr>
              <a:t>*İnce bağırsak grafisi</a:t>
            </a:r>
            <a:endParaRPr lang="tr-TR" altLang="tr-TR" sz="2400">
              <a:solidFill>
                <a:schemeClr val="bg1"/>
              </a:solidFill>
            </a:endParaRPr>
          </a:p>
          <a:p>
            <a:r>
              <a:rPr lang="tr-TR" altLang="tr-TR" sz="2400" b="1">
                <a:solidFill>
                  <a:schemeClr val="bg1"/>
                </a:solidFill>
              </a:rPr>
              <a:t>*Batın tomografisi</a:t>
            </a:r>
            <a:endParaRPr lang="tr-TR" altLang="tr-TR" sz="2400">
              <a:solidFill>
                <a:schemeClr val="bg1"/>
              </a:solidFill>
            </a:endParaRPr>
          </a:p>
          <a:p>
            <a:r>
              <a:rPr lang="tr-TR" altLang="tr-TR" sz="2400" b="1">
                <a:solidFill>
                  <a:schemeClr val="bg1"/>
                </a:solidFill>
              </a:rPr>
              <a:t>*İnce bağırsak biyopsisi ve kültür için aspirasyon yapılması</a:t>
            </a:r>
            <a:endParaRPr lang="tr-TR" altLang="tr-TR" sz="2400">
              <a:solidFill>
                <a:schemeClr val="bg1"/>
              </a:solidFill>
            </a:endParaRPr>
          </a:p>
          <a:p>
            <a:r>
              <a:rPr lang="tr-TR" altLang="tr-TR" sz="2400" b="1">
                <a:solidFill>
                  <a:schemeClr val="bg1"/>
                </a:solidFill>
              </a:rPr>
              <a:t>B-Pankreas Ekzokrin fonksiyon bozukluğunu Dışlamak için</a:t>
            </a:r>
            <a:endParaRPr lang="tr-TR" altLang="tr-TR" sz="2400">
              <a:solidFill>
                <a:schemeClr val="bg1"/>
              </a:solidFill>
            </a:endParaRPr>
          </a:p>
          <a:p>
            <a:r>
              <a:rPr lang="tr-TR" altLang="tr-TR" sz="2400" b="1">
                <a:solidFill>
                  <a:schemeClr val="bg1"/>
                </a:solidFill>
              </a:rPr>
              <a:t>*Sekretin testi</a:t>
            </a:r>
            <a:endParaRPr lang="tr-TR" altLang="tr-TR" sz="2400">
              <a:solidFill>
                <a:schemeClr val="bg1"/>
              </a:solidFill>
            </a:endParaRPr>
          </a:p>
          <a:p>
            <a:r>
              <a:rPr lang="tr-TR" altLang="tr-TR" sz="2400" b="1">
                <a:solidFill>
                  <a:schemeClr val="bg1"/>
                </a:solidFill>
              </a:rPr>
              <a:t>*Gaitada kimotripsin ölçümü. </a:t>
            </a:r>
            <a:endParaRPr lang="tr-TR" altLang="tr-TR" sz="2400">
              <a:solidFill>
                <a:schemeClr val="bg1"/>
              </a:solidFill>
            </a:endParaRPr>
          </a:p>
          <a:p>
            <a:r>
              <a:rPr lang="tr-TR" altLang="tr-TR" sz="2400" b="1">
                <a:solidFill>
                  <a:schemeClr val="bg1"/>
                </a:solidFill>
              </a:rPr>
              <a:t>Hastalardan alınan anamnez ve fizik muayene yardımı sonucunda  ayırıcı tanıda yüksek olasılıkla ilgili testler yapılarak en kısa zamanda gerçek tanıya ulaşılır.</a:t>
            </a:r>
            <a:endParaRPr lang="tr-TR" altLang="tr-TR" sz="2400">
              <a:solidFill>
                <a:schemeClr val="bg1"/>
              </a:solidFill>
            </a:endParaRPr>
          </a:p>
          <a:p>
            <a:endParaRPr lang="tr-TR" altLang="tr-TR" smtClean="0"/>
          </a:p>
        </p:txBody>
      </p:sp>
    </p:spTree>
    <p:extLst>
      <p:ext uri="{BB962C8B-B14F-4D97-AF65-F5344CB8AC3E}">
        <p14:creationId xmlns:p14="http://schemas.microsoft.com/office/powerpoint/2010/main" val="241532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1524000" y="274638"/>
            <a:ext cx="9144000" cy="1143000"/>
          </a:xfrm>
        </p:spPr>
        <p:txBody>
          <a:bodyPr/>
          <a:lstStyle/>
          <a:p>
            <a:r>
              <a:rPr lang="tr-TR" altLang="tr-TR" sz="2800" b="1">
                <a:solidFill>
                  <a:srgbClr val="FF9900"/>
                </a:solidFill>
              </a:rPr>
              <a:t>Diarenin Klinik - Patofizyolojik Sınıflandırması</a:t>
            </a:r>
          </a:p>
        </p:txBody>
      </p:sp>
      <p:sp>
        <p:nvSpPr>
          <p:cNvPr id="3" name="2 İçerik Yer Tutucusu"/>
          <p:cNvSpPr>
            <a:spLocks noGrp="1"/>
          </p:cNvSpPr>
          <p:nvPr>
            <p:ph idx="1"/>
          </p:nvPr>
        </p:nvSpPr>
        <p:spPr/>
        <p:txBody>
          <a:bodyPr>
            <a:normAutofit/>
          </a:bodyPr>
          <a:lstStyle/>
          <a:p>
            <a:pPr>
              <a:defRPr/>
            </a:pPr>
            <a:r>
              <a:rPr lang="tr-TR" dirty="0" smtClean="0">
                <a:solidFill>
                  <a:schemeClr val="bg1"/>
                </a:solidFill>
              </a:rPr>
              <a:t>Zamana göre : Akut – kronik</a:t>
            </a:r>
          </a:p>
          <a:p>
            <a:pPr>
              <a:defRPr/>
            </a:pPr>
            <a:r>
              <a:rPr lang="tr-TR" dirty="0" smtClean="0">
                <a:solidFill>
                  <a:schemeClr val="bg1"/>
                </a:solidFill>
              </a:rPr>
              <a:t>Gaita volümüne göre: bol miktarda – az miktarda.</a:t>
            </a:r>
          </a:p>
          <a:p>
            <a:pPr>
              <a:defRPr/>
            </a:pPr>
            <a:r>
              <a:rPr lang="tr-TR" dirty="0" err="1" smtClean="0">
                <a:solidFill>
                  <a:schemeClr val="bg1"/>
                </a:solidFill>
              </a:rPr>
              <a:t>Patofizyolojik</a:t>
            </a:r>
            <a:r>
              <a:rPr lang="tr-TR" dirty="0" smtClean="0">
                <a:solidFill>
                  <a:schemeClr val="bg1"/>
                </a:solidFill>
              </a:rPr>
              <a:t> olarak : </a:t>
            </a:r>
            <a:r>
              <a:rPr lang="tr-TR" dirty="0" err="1" smtClean="0">
                <a:solidFill>
                  <a:schemeClr val="bg1"/>
                </a:solidFill>
              </a:rPr>
              <a:t>Ozmotik</a:t>
            </a:r>
            <a:r>
              <a:rPr lang="tr-TR" dirty="0" smtClean="0">
                <a:solidFill>
                  <a:schemeClr val="bg1"/>
                </a:solidFill>
              </a:rPr>
              <a:t> veya </a:t>
            </a:r>
            <a:r>
              <a:rPr lang="tr-TR" dirty="0" err="1" smtClean="0">
                <a:solidFill>
                  <a:schemeClr val="bg1"/>
                </a:solidFill>
              </a:rPr>
              <a:t>sekretuvar</a:t>
            </a:r>
            <a:r>
              <a:rPr lang="tr-TR" dirty="0" smtClean="0">
                <a:solidFill>
                  <a:schemeClr val="bg1"/>
                </a:solidFill>
              </a:rPr>
              <a:t>.</a:t>
            </a:r>
          </a:p>
          <a:p>
            <a:pPr>
              <a:defRPr/>
            </a:pPr>
            <a:r>
              <a:rPr lang="tr-TR" dirty="0" smtClean="0">
                <a:solidFill>
                  <a:schemeClr val="bg1"/>
                </a:solidFill>
              </a:rPr>
              <a:t>Epidemiyolojik olarak</a:t>
            </a:r>
          </a:p>
          <a:p>
            <a:pPr>
              <a:buFontTx/>
              <a:buNone/>
              <a:defRPr/>
            </a:pPr>
            <a:r>
              <a:rPr lang="tr-TR" dirty="0" smtClean="0">
                <a:solidFill>
                  <a:schemeClr val="bg1"/>
                </a:solidFill>
              </a:rPr>
              <a:t>   -Seyahat ile </a:t>
            </a:r>
            <a:r>
              <a:rPr lang="tr-TR" dirty="0" err="1" smtClean="0">
                <a:solidFill>
                  <a:schemeClr val="bg1"/>
                </a:solidFill>
              </a:rPr>
              <a:t>ilişkisi,epidemi</a:t>
            </a:r>
            <a:r>
              <a:rPr lang="tr-TR" dirty="0" smtClean="0">
                <a:solidFill>
                  <a:schemeClr val="bg1"/>
                </a:solidFill>
              </a:rPr>
              <a:t> ve </a:t>
            </a:r>
            <a:r>
              <a:rPr lang="tr-TR" dirty="0" err="1" smtClean="0">
                <a:solidFill>
                  <a:schemeClr val="bg1"/>
                </a:solidFill>
              </a:rPr>
              <a:t>pandemiler</a:t>
            </a:r>
            <a:r>
              <a:rPr lang="tr-TR" dirty="0" smtClean="0">
                <a:solidFill>
                  <a:schemeClr val="bg1"/>
                </a:solidFill>
              </a:rPr>
              <a:t>.</a:t>
            </a:r>
          </a:p>
          <a:p>
            <a:pPr>
              <a:buFontTx/>
              <a:buNone/>
              <a:defRPr/>
            </a:pPr>
            <a:r>
              <a:rPr lang="tr-TR" dirty="0" smtClean="0">
                <a:solidFill>
                  <a:schemeClr val="bg1"/>
                </a:solidFill>
              </a:rPr>
              <a:t>•</a:t>
            </a:r>
            <a:r>
              <a:rPr lang="tr-TR" dirty="0" err="1" smtClean="0">
                <a:solidFill>
                  <a:schemeClr val="bg1"/>
                </a:solidFill>
              </a:rPr>
              <a:t>İmmünsüpresyonla</a:t>
            </a:r>
            <a:r>
              <a:rPr lang="tr-TR" dirty="0" smtClean="0">
                <a:solidFill>
                  <a:schemeClr val="bg1"/>
                </a:solidFill>
              </a:rPr>
              <a:t> ilişkisi.</a:t>
            </a:r>
          </a:p>
          <a:p>
            <a:pPr>
              <a:buFontTx/>
              <a:buNone/>
              <a:defRPr/>
            </a:pPr>
            <a:r>
              <a:rPr lang="tr-TR" dirty="0" smtClean="0">
                <a:solidFill>
                  <a:schemeClr val="bg1"/>
                </a:solidFill>
              </a:rPr>
              <a:t>•Gaita Özellikleri: Sulu, Yağlı, </a:t>
            </a:r>
            <a:r>
              <a:rPr lang="tr-TR" dirty="0" err="1" smtClean="0">
                <a:solidFill>
                  <a:schemeClr val="bg1"/>
                </a:solidFill>
              </a:rPr>
              <a:t>inflamatuar</a:t>
            </a:r>
            <a:endParaRPr lang="tr-TR" dirty="0">
              <a:solidFill>
                <a:schemeClr val="bg1"/>
              </a:solidFill>
            </a:endParaRPr>
          </a:p>
        </p:txBody>
      </p:sp>
    </p:spTree>
    <p:extLst>
      <p:ext uri="{BB962C8B-B14F-4D97-AF65-F5344CB8AC3E}">
        <p14:creationId xmlns:p14="http://schemas.microsoft.com/office/powerpoint/2010/main" val="2349254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tr-TR" altLang="tr-TR" b="1" smtClean="0">
                <a:solidFill>
                  <a:srgbClr val="FFFF66"/>
                </a:solidFill>
                <a:latin typeface="Times New Roman" panose="02020603050405020304" pitchFamily="18" charset="0"/>
              </a:rPr>
              <a:t>Osmotik diyare</a:t>
            </a:r>
          </a:p>
        </p:txBody>
      </p:sp>
      <p:sp>
        <p:nvSpPr>
          <p:cNvPr id="8195" name="Rectangle 3"/>
          <p:cNvSpPr>
            <a:spLocks noGrp="1" noChangeArrowheads="1"/>
          </p:cNvSpPr>
          <p:nvPr>
            <p:ph type="body" idx="1"/>
          </p:nvPr>
        </p:nvSpPr>
        <p:spPr>
          <a:noFill/>
        </p:spPr>
        <p:txBody>
          <a:bodyPr/>
          <a:lstStyle/>
          <a:p>
            <a:pPr algn="just"/>
            <a:r>
              <a:rPr lang="tr-TR" altLang="tr-TR" sz="2000" b="1">
                <a:solidFill>
                  <a:schemeClr val="bg1"/>
                </a:solidFill>
              </a:rPr>
              <a:t>Ozmotik diyare, absorbe edilemeyen maddelerin sindirilmesiyle husule gelir. Bu durum plazma ile eşit ozmotik dengeyi (290 mili osmol) sağlamak amacıyla lümende su retansiyonuna ve dolayısıyla da diyareye yol açar. </a:t>
            </a:r>
          </a:p>
          <a:p>
            <a:pPr algn="just"/>
            <a:r>
              <a:rPr lang="tr-TR" altLang="tr-TR" sz="2000" b="1">
                <a:solidFill>
                  <a:schemeClr val="bg1"/>
                </a:solidFill>
              </a:rPr>
              <a:t>Ozmotik basınç normal veya hafif artmıştır Ozmotik diyareler daima yemeklerden sonra ortaya çıkar ve hasta aç kaldığı zaman kesilir. </a:t>
            </a:r>
          </a:p>
          <a:p>
            <a:pPr algn="just"/>
            <a:r>
              <a:rPr lang="tr-TR" altLang="tr-TR" sz="2000" b="1">
                <a:solidFill>
                  <a:schemeClr val="bg1"/>
                </a:solidFill>
              </a:rPr>
              <a:t>İyon açığı 100 miliozmol/Kg dan fazladır. Gaitadaki elektrolitlerin ve ozmotik açığın hesaplanmasıyla tanı gerçekleştirilir.</a:t>
            </a:r>
            <a:endParaRPr lang="tr-TR" altLang="tr-TR" sz="2000">
              <a:solidFill>
                <a:schemeClr val="bg1"/>
              </a:solidFill>
            </a:endParaRPr>
          </a:p>
          <a:p>
            <a:pPr algn="just"/>
            <a:r>
              <a:rPr lang="tr-TR" altLang="tr-TR" sz="2000">
                <a:solidFill>
                  <a:schemeClr val="bg1"/>
                </a:solidFill>
              </a:rPr>
              <a:t>Laktaz eksikliğine bağlı laktoz intoleransı, Şeker intoleransı, İyi emilmeyen tuzların (Mg sülfat, Na fosfatlar) laksatif ya da antasit olarak kullanılmasıyla ortaya çıkar. </a:t>
            </a:r>
          </a:p>
          <a:p>
            <a:endParaRPr lang="tr-TR" altLang="tr-TR" sz="2000">
              <a:solidFill>
                <a:srgbClr val="FFFF66"/>
              </a:solidFill>
            </a:endParaRPr>
          </a:p>
        </p:txBody>
      </p:sp>
    </p:spTree>
    <p:extLst>
      <p:ext uri="{BB962C8B-B14F-4D97-AF65-F5344CB8AC3E}">
        <p14:creationId xmlns:p14="http://schemas.microsoft.com/office/powerpoint/2010/main" val="2097693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92313" y="765175"/>
            <a:ext cx="8229600" cy="1143000"/>
          </a:xfrm>
        </p:spPr>
        <p:txBody>
          <a:bodyPr/>
          <a:lstStyle/>
          <a:p>
            <a:r>
              <a:rPr lang="tr-TR" altLang="tr-TR" b="1" smtClean="0">
                <a:solidFill>
                  <a:srgbClr val="FFFF66"/>
                </a:solidFill>
                <a:latin typeface="Times New Roman" panose="02020603050405020304" pitchFamily="18" charset="0"/>
              </a:rPr>
              <a:t>Sekretuvar diyare</a:t>
            </a:r>
          </a:p>
        </p:txBody>
      </p:sp>
      <p:sp>
        <p:nvSpPr>
          <p:cNvPr id="9219" name="Rectangle 3"/>
          <p:cNvSpPr>
            <a:spLocks noGrp="1" noChangeArrowheads="1"/>
          </p:cNvSpPr>
          <p:nvPr>
            <p:ph type="body" idx="1"/>
          </p:nvPr>
        </p:nvSpPr>
        <p:spPr>
          <a:xfrm>
            <a:off x="1981200" y="2565401"/>
            <a:ext cx="8229600" cy="3560763"/>
          </a:xfrm>
        </p:spPr>
        <p:txBody>
          <a:bodyPr/>
          <a:lstStyle/>
          <a:p>
            <a:pPr algn="just"/>
            <a:r>
              <a:rPr lang="tr-TR" altLang="tr-TR" smtClean="0">
                <a:solidFill>
                  <a:schemeClr val="bg1"/>
                </a:solidFill>
                <a:latin typeface="Times New Roman" panose="02020603050405020304" pitchFamily="18" charset="0"/>
              </a:rPr>
              <a:t>İnce ve kalın bağırsaklarda emilenden fazla elektrolit ve sıvı salgılandığında </a:t>
            </a:r>
            <a:r>
              <a:rPr lang="tr-TR" altLang="tr-TR" b="1" smtClean="0">
                <a:solidFill>
                  <a:schemeClr val="bg1"/>
                </a:solidFill>
                <a:latin typeface="Times New Roman" panose="02020603050405020304" pitchFamily="18" charset="0"/>
              </a:rPr>
              <a:t>sekretuvar diyare</a:t>
            </a:r>
            <a:r>
              <a:rPr lang="tr-TR" altLang="tr-TR" smtClean="0">
                <a:solidFill>
                  <a:schemeClr val="bg1"/>
                </a:solidFill>
                <a:latin typeface="Times New Roman" panose="02020603050405020304" pitchFamily="18" charset="0"/>
              </a:rPr>
              <a:t> meydana gelir. </a:t>
            </a:r>
            <a:endParaRPr lang="tr-TR" altLang="tr-TR" smtClean="0">
              <a:solidFill>
                <a:schemeClr val="bg1"/>
              </a:solidFill>
            </a:endParaRPr>
          </a:p>
          <a:p>
            <a:pPr algn="just">
              <a:buFontTx/>
              <a:buNone/>
            </a:pPr>
            <a:r>
              <a:rPr lang="tr-TR" altLang="tr-TR" smtClean="0">
                <a:solidFill>
                  <a:schemeClr val="bg1"/>
                </a:solidFill>
                <a:latin typeface="Times New Roman" panose="02020603050405020304" pitchFamily="18" charset="0"/>
              </a:rPr>
              <a:t> </a:t>
            </a:r>
          </a:p>
        </p:txBody>
      </p:sp>
    </p:spTree>
    <p:extLst>
      <p:ext uri="{BB962C8B-B14F-4D97-AF65-F5344CB8AC3E}">
        <p14:creationId xmlns:p14="http://schemas.microsoft.com/office/powerpoint/2010/main" val="1166569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kdörtgen 1"/>
          <p:cNvSpPr>
            <a:spLocks noChangeArrowheads="1"/>
          </p:cNvSpPr>
          <p:nvPr/>
        </p:nvSpPr>
        <p:spPr bwMode="auto">
          <a:xfrm>
            <a:off x="2135188" y="836614"/>
            <a:ext cx="8208962"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lnSpc>
                <a:spcPct val="115000"/>
              </a:lnSpc>
              <a:spcBef>
                <a:spcPct val="0"/>
              </a:spcBef>
              <a:spcAft>
                <a:spcPts val="1000"/>
              </a:spcAft>
              <a:buNone/>
            </a:pPr>
            <a:r>
              <a:rPr lang="tr-TR" altLang="tr-TR" sz="2400" b="1">
                <a:solidFill>
                  <a:srgbClr val="FFFFFF"/>
                </a:solidFill>
                <a:latin typeface="Calibri" panose="020F0502020204030204" pitchFamily="34" charset="0"/>
                <a:ea typeface="Calibri" panose="020F0502020204030204" pitchFamily="34" charset="0"/>
                <a:cs typeface="Times New Roman" panose="02020603050405020304" pitchFamily="18" charset="0"/>
              </a:rPr>
              <a:t>• Villuslardaki enterositlerde Na Cl absorbsiyonunun inhibisyonu veya </a:t>
            </a:r>
            <a:r>
              <a:rPr lang="tr-TR" altLang="tr-TR" sz="2400" b="1">
                <a:solidFill>
                  <a:srgbClr val="FFC000"/>
                </a:solidFill>
                <a:latin typeface="Calibri" panose="020F0502020204030204" pitchFamily="34" charset="0"/>
                <a:ea typeface="Calibri" panose="020F0502020204030204" pitchFamily="34" charset="0"/>
                <a:cs typeface="Times New Roman" panose="02020603050405020304" pitchFamily="18" charset="0"/>
              </a:rPr>
              <a:t>kistik fibrozis transmembran regülatör klorid </a:t>
            </a:r>
            <a:r>
              <a:rPr lang="tr-TR" altLang="tr-TR" sz="2400" b="1">
                <a:solidFill>
                  <a:srgbClr val="FFFFFF"/>
                </a:solidFill>
                <a:latin typeface="Calibri" panose="020F0502020204030204" pitchFamily="34" charset="0"/>
                <a:ea typeface="Calibri" panose="020F0502020204030204" pitchFamily="34" charset="0"/>
                <a:cs typeface="Times New Roman" panose="02020603050405020304" pitchFamily="18" charset="0"/>
              </a:rPr>
              <a:t>kanallarının açılması nedeniyle sekretuvar kript hücrelerinde elektrojenik klorid sekresyonunun artışına bağlı olarak husule gelir. </a:t>
            </a:r>
          </a:p>
          <a:p>
            <a:pPr eaLnBrk="0" fontAlgn="base" hangingPunct="0">
              <a:lnSpc>
                <a:spcPct val="115000"/>
              </a:lnSpc>
              <a:spcBef>
                <a:spcPct val="0"/>
              </a:spcBef>
              <a:spcAft>
                <a:spcPts val="1000"/>
              </a:spcAft>
              <a:buNone/>
            </a:pPr>
            <a:r>
              <a:rPr lang="tr-TR" altLang="tr-TR" sz="2400" b="1">
                <a:solidFill>
                  <a:srgbClr val="FFFFFF"/>
                </a:solidFill>
                <a:latin typeface="Calibri" panose="020F0502020204030204" pitchFamily="34" charset="0"/>
                <a:ea typeface="Calibri" panose="020F0502020204030204" pitchFamily="34" charset="0"/>
                <a:cs typeface="Times New Roman" panose="02020603050405020304" pitchFamily="18" charset="0"/>
              </a:rPr>
              <a:t>• Sekretuvar diyare, açlığa rağmen devam eden, bol hacimli sulu ishallerle kendini gösterir.  Genellikle ozmotik açık normaldir. İyon açığı 100 miliozmol/Kg dan düşüktür. Gaita miktarı çok hacimlidir ve bol suludur. Sekretuvar diyarelerde genellikle hormon sekrete eden tümörler şüphe edilir.</a:t>
            </a:r>
            <a:endParaRPr lang="tr-TR" altLang="tr-TR" sz="240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1424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333376"/>
            <a:ext cx="7920038"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83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lt Başlık 2"/>
          <p:cNvSpPr>
            <a:spLocks noGrp="1"/>
          </p:cNvSpPr>
          <p:nvPr>
            <p:ph type="subTitle" idx="4294967295"/>
          </p:nvPr>
        </p:nvSpPr>
        <p:spPr>
          <a:xfrm>
            <a:off x="8975725" y="5975351"/>
            <a:ext cx="1384300" cy="576263"/>
          </a:xfrm>
        </p:spPr>
        <p:txBody>
          <a:bodyPr/>
          <a:lstStyle/>
          <a:p>
            <a:pPr marL="0" indent="0">
              <a:buNone/>
            </a:pPr>
            <a:r>
              <a:rPr lang="tr-TR" altLang="tr-TR" sz="2500">
                <a:latin typeface="Times New Roman" panose="02020603050405020304" pitchFamily="18" charset="0"/>
                <a:cs typeface="Times New Roman" panose="02020603050405020304" pitchFamily="18" charset="0"/>
              </a:rPr>
              <a:t>ŞEKİL</a:t>
            </a: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l="4665" t="5853" r="50000" b="47995"/>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899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2212</Words>
  <Application>Microsoft Office PowerPoint</Application>
  <PresentationFormat>Geniş ekran</PresentationFormat>
  <Paragraphs>389</Paragraphs>
  <Slides>34</Slides>
  <Notes>12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34</vt:i4>
      </vt:variant>
    </vt:vector>
  </HeadingPairs>
  <TitlesOfParts>
    <vt:vector size="38" baseType="lpstr">
      <vt:lpstr>Arial</vt:lpstr>
      <vt:lpstr>Calibri</vt:lpstr>
      <vt:lpstr>Times New Roman</vt:lpstr>
      <vt:lpstr>Varsayılan Tasarım</vt:lpstr>
      <vt:lpstr>Kronik Diyare</vt:lpstr>
      <vt:lpstr>PowerPoint Sunusu</vt:lpstr>
      <vt:lpstr>Diyare</vt:lpstr>
      <vt:lpstr>Diarenin Klinik - Patofizyolojik Sınıflandırması</vt:lpstr>
      <vt:lpstr>Osmotik diyare</vt:lpstr>
      <vt:lpstr>Sekretuvar diyare</vt:lpstr>
      <vt:lpstr>PowerPoint Sunusu</vt:lpstr>
      <vt:lpstr>PowerPoint Sunusu</vt:lpstr>
      <vt:lpstr>PowerPoint Sunusu</vt:lpstr>
      <vt:lpstr>PowerPoint Sunusu</vt:lpstr>
      <vt:lpstr>Mikroskopik Kolitis</vt:lpstr>
      <vt:lpstr>Eksudatif diyare</vt:lpstr>
      <vt:lpstr>Kimus’un Diyare Etkisi</vt:lpstr>
      <vt:lpstr>Emilim Bozukluğu</vt:lpstr>
      <vt:lpstr>PowerPoint Sunusu</vt:lpstr>
      <vt:lpstr>Safra Asitlerinin Fonksiyonları</vt:lpstr>
      <vt:lpstr>PowerPoint Sunusu</vt:lpstr>
      <vt:lpstr>Safra Asidi Emilim Bozukluğuna Bağlı Diyareler</vt:lpstr>
      <vt:lpstr>Safra Asidi Emilim Bozukluğuna Bağlı Diyareler</vt:lpstr>
      <vt:lpstr>Kronik Diyare Nedenleri (1)</vt:lpstr>
      <vt:lpstr>Kronik Diyare Nedenleri (2)</vt:lpstr>
      <vt:lpstr>Kronik Diyare Nedenleri (3)</vt:lpstr>
      <vt:lpstr>İlaçlara bağlı gelişen kronik diyare nedenleri </vt:lpstr>
      <vt:lpstr>Sekretuvar Nedenlere Bağlı Diyareler</vt:lpstr>
      <vt:lpstr>PowerPoint Sunusu</vt:lpstr>
      <vt:lpstr>PowerPoint Sunusu</vt:lpstr>
      <vt:lpstr>Bakteriyel , Viral , Protozoal ve Mantar Enfeksiyonlarına Bağlı Gelişen Kronik Diyareler</vt:lpstr>
      <vt:lpstr>Kronik İshale Yol Açan Sistemik Hastalıklar</vt:lpstr>
      <vt:lpstr>DİYAREYİ ŞİDDETLENDİREBİLECEK DİYET FAKTÖRLERİ</vt:lpstr>
      <vt:lpstr>Komplikasyonlar</vt:lpstr>
      <vt:lpstr>Diyareli Hastalarda Fizik Muayene Bulguları</vt:lpstr>
      <vt:lpstr>PowerPoint Sunusu</vt:lpstr>
      <vt:lpstr>İltihabi Diyarelerin Ayırıcı Tanısında  Kullanılan Testler </vt:lpstr>
      <vt:lpstr>Yağlı Diyarelerin Ayırıcı Tanısında Uygulanması Gereken Testler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Diyare- Malabsorbsiyon   Sendromu</dc:title>
  <dc:creator>erdal.aydin</dc:creator>
  <cp:lastModifiedBy>erdal.aydin</cp:lastModifiedBy>
  <cp:revision>2</cp:revision>
  <dcterms:created xsi:type="dcterms:W3CDTF">2017-11-17T10:56:49Z</dcterms:created>
  <dcterms:modified xsi:type="dcterms:W3CDTF">2017-11-17T11:18:28Z</dcterms:modified>
</cp:coreProperties>
</file>