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6" r:id="rId6"/>
    <p:sldId id="279" r:id="rId7"/>
    <p:sldId id="271" r:id="rId8"/>
    <p:sldId id="273" r:id="rId9"/>
    <p:sldId id="281" r:id="rId10"/>
    <p:sldId id="278" r:id="rId11"/>
    <p:sldId id="28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15</a:t>
            </a:r>
            <a:r>
              <a:rPr lang="ko-KR" altLang="en-US" dirty="0">
                <a:solidFill>
                  <a:srgbClr val="FFC000"/>
                </a:solidFill>
              </a:rPr>
              <a:t>과  교통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16</a:t>
            </a:r>
            <a:r>
              <a:rPr lang="ko-KR" altLang="en-US" dirty="0">
                <a:solidFill>
                  <a:srgbClr val="FFC000"/>
                </a:solidFill>
              </a:rPr>
              <a:t>과 소개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중매 결혼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지금까지 이어지는 한국의 전통적인 결혼 형태는 중매다</a:t>
            </a:r>
            <a:r>
              <a:rPr lang="en-US" altLang="ko-KR" sz="2400" dirty="0"/>
              <a:t>. </a:t>
            </a:r>
            <a:r>
              <a:rPr lang="ko-KR" altLang="en-US" sz="2400" dirty="0"/>
              <a:t>과거의 중매 결혼은 결혼을 가문과 가문의 결합으로 보았다</a:t>
            </a:r>
            <a:r>
              <a:rPr lang="en-US" altLang="ko-KR" sz="2400" dirty="0"/>
              <a:t>. </a:t>
            </a:r>
            <a:r>
              <a:rPr lang="ko-KR" altLang="en-US" sz="2400" dirty="0"/>
              <a:t>그래서 당사자의 인물이 나 인격보다는 어떤 집안의 자손인가가 더 중요하게 여겨졌다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아는 집에서 중매가 들어오면 양가 부모는 결혼을 정하기 전에 먼저 궁 합이라는 것을 본다</a:t>
            </a:r>
            <a:r>
              <a:rPr lang="en-US" altLang="ko-KR" sz="2400" dirty="0"/>
              <a:t>. </a:t>
            </a:r>
            <a:r>
              <a:rPr lang="ko-KR" altLang="en-US" sz="2400" dirty="0"/>
              <a:t>궁합이란 두 사람의 태어난 해</a:t>
            </a:r>
            <a:r>
              <a:rPr lang="en-US" altLang="ko-KR" sz="2400" dirty="0"/>
              <a:t>, </a:t>
            </a:r>
            <a:r>
              <a:rPr lang="ko-KR" altLang="en-US" sz="2400" dirty="0"/>
              <a:t>날</a:t>
            </a:r>
            <a:r>
              <a:rPr lang="en-US" altLang="ko-KR" sz="2400" dirty="0"/>
              <a:t>, </a:t>
            </a:r>
            <a:r>
              <a:rPr lang="ko-KR" altLang="en-US" sz="2400" dirty="0"/>
              <a:t>시간을 가지고 두 사람의 앞날을 점치는 것이다</a:t>
            </a:r>
            <a:r>
              <a:rPr lang="en-US" altLang="ko-KR" sz="2400" dirty="0"/>
              <a:t>. </a:t>
            </a:r>
            <a:r>
              <a:rPr lang="ko-KR" altLang="en-US" sz="2400" dirty="0"/>
              <a:t>때로는 결혼 당사자에게 무슨 문제가 있을 경우 궁합은 점잖게 결혼을 거절하는 좋은 핑계 거리가 되었다</a:t>
            </a:r>
            <a:r>
              <a:rPr lang="en-US" altLang="ko-KR" sz="2400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15818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중매 결혼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중매 결혼에서 큰 몫을 하는 사람은 </a:t>
            </a:r>
            <a:r>
              <a:rPr lang="ko-KR" altLang="en-US" sz="2400" dirty="0" err="1"/>
              <a:t>뭐니뭐니해도</a:t>
            </a:r>
            <a:r>
              <a:rPr lang="ko-KR" altLang="en-US" sz="2400" dirty="0"/>
              <a:t> 중매쟁이다</a:t>
            </a:r>
            <a:r>
              <a:rPr lang="en-US" altLang="ko-KR" sz="2400" dirty="0"/>
              <a:t>. </a:t>
            </a:r>
            <a:r>
              <a:rPr lang="ko-KR" altLang="en-US" sz="2400" dirty="0"/>
              <a:t>두 집 사이를 오가며 말을 잘 전해야 하기 때문이다</a:t>
            </a:r>
            <a:r>
              <a:rPr lang="en-US" altLang="ko-KR" sz="2400" dirty="0"/>
              <a:t>. </a:t>
            </a:r>
            <a:r>
              <a:rPr lang="ko-KR" altLang="en-US" sz="2400" dirty="0"/>
              <a:t>혹시 말 중에 실수를 하면 큰일이었다</a:t>
            </a:r>
            <a:r>
              <a:rPr lang="en-US" altLang="ko-KR" sz="2400" dirty="0"/>
              <a:t>. </a:t>
            </a:r>
            <a:r>
              <a:rPr lang="ko-KR" altLang="en-US" sz="2400" dirty="0"/>
              <a:t>그래서 ‘중매를 잘하면 술이 석 잔</a:t>
            </a:r>
            <a:r>
              <a:rPr lang="en-US" altLang="ko-KR" sz="2400" dirty="0"/>
              <a:t>, </a:t>
            </a:r>
            <a:r>
              <a:rPr lang="ko-KR" altLang="en-US" sz="2400" dirty="0"/>
              <a:t>못하면 뺨이 석 </a:t>
            </a:r>
            <a:r>
              <a:rPr lang="ko-KR" altLang="en-US" sz="2400" dirty="0" err="1"/>
              <a:t>대’라는</a:t>
            </a:r>
            <a:r>
              <a:rPr lang="ko-KR" altLang="en-US" sz="2400" dirty="0"/>
              <a:t> 말이 있을 정도이다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요즘의 중매 결혼은 엄밀히 말하면 중매 반</a:t>
            </a:r>
            <a:r>
              <a:rPr lang="en-US" altLang="ko-KR" sz="2400" dirty="0"/>
              <a:t>, </a:t>
            </a:r>
            <a:r>
              <a:rPr lang="ko-KR" altLang="en-US" sz="2400" dirty="0"/>
              <a:t>연애 반이라고 해야 옳다</a:t>
            </a:r>
            <a:r>
              <a:rPr lang="en-US" altLang="ko-KR" sz="2400" dirty="0"/>
              <a:t>. </a:t>
            </a:r>
            <a:r>
              <a:rPr lang="ko-KR" altLang="en-US" sz="2400" dirty="0"/>
              <a:t>옛날과 달리 중매쟁이의 소개로 결혼할 남녀와 양가 부모가 같이 만나는 데 이를 ‘맞선’ 또는 ‘선을 본다’ 고 한다</a:t>
            </a:r>
            <a:r>
              <a:rPr lang="en-US" altLang="ko-KR" sz="2400" dirty="0"/>
              <a:t>. </a:t>
            </a:r>
            <a:r>
              <a:rPr lang="ko-KR" altLang="en-US" sz="2400" dirty="0"/>
              <a:t>선을 본 후 서로가 마음에 들면 교제를 해보고 결정한다</a:t>
            </a:r>
            <a:r>
              <a:rPr lang="en-US" altLang="ko-KR" sz="2400" dirty="0"/>
              <a:t>. </a:t>
            </a:r>
            <a:r>
              <a:rPr lang="ko-KR" altLang="en-US" sz="2400" dirty="0"/>
              <a:t>한국인의 전통적 사고에 비춰 볼 때 양가의 인 정과 축복을 받으며 출발하는 중매 </a:t>
            </a:r>
            <a:r>
              <a:rPr lang="ko-KR" altLang="en-US" sz="2400" dirty="0" err="1"/>
              <a:t>결혼이야말로</a:t>
            </a:r>
            <a:r>
              <a:rPr lang="ko-KR" altLang="en-US" sz="2400" dirty="0"/>
              <a:t> 실패 없는 결혼 생활로 이끌어 주는 안전한 결혼 형태라고 할 수 있겠다</a:t>
            </a:r>
            <a:r>
              <a:rPr lang="en-US" altLang="ko-KR" sz="2400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2099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영민 </a:t>
            </a:r>
            <a:r>
              <a:rPr lang="en-US" altLang="ko-KR" sz="2800" dirty="0"/>
              <a:t>: </a:t>
            </a:r>
            <a:r>
              <a:rPr lang="ko-KR" altLang="en-US" sz="2800" dirty="0"/>
              <a:t>늦었어요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죄송합니다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오래 기다렸지요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 err="1"/>
              <a:t>아니오</a:t>
            </a:r>
            <a:r>
              <a:rPr lang="en-US" altLang="ko-KR" sz="2800" dirty="0"/>
              <a:t>, </a:t>
            </a:r>
            <a:r>
              <a:rPr lang="ko-KR" altLang="en-US" sz="2800" dirty="0"/>
              <a:t>저도 방금 왔어요</a:t>
            </a:r>
            <a:r>
              <a:rPr lang="en-US" altLang="ko-KR" sz="2800" dirty="0"/>
              <a:t>. </a:t>
            </a:r>
            <a:r>
              <a:rPr lang="ko-KR" altLang="en-US" sz="2800" dirty="0"/>
              <a:t>길이 </a:t>
            </a:r>
            <a:r>
              <a:rPr lang="ko-KR" altLang="en-US" sz="2800" dirty="0" err="1"/>
              <a:t>막혀서요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: </a:t>
            </a:r>
            <a:r>
              <a:rPr lang="ko-KR" altLang="en-US" sz="2800" dirty="0"/>
              <a:t>요즈음은 언제나 길이 막히는 것 같아요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러시아워가 따로 없어요</a:t>
            </a:r>
            <a:r>
              <a:rPr lang="en-US" altLang="ko-KR" sz="2800" dirty="0"/>
              <a:t>. </a:t>
            </a:r>
            <a:r>
              <a:rPr lang="ko-KR" altLang="en-US" sz="2800" dirty="0"/>
              <a:t>새벽 에도 복잡해요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존</a:t>
            </a:r>
            <a:r>
              <a:rPr lang="en-US" altLang="ko-KR" sz="2800" dirty="0"/>
              <a:t>	 </a:t>
            </a:r>
            <a:r>
              <a:rPr lang="ko-KR" altLang="en-US" sz="2800" dirty="0"/>
              <a:t> </a:t>
            </a:r>
            <a:r>
              <a:rPr lang="en-US" altLang="ko-KR" sz="2800" dirty="0"/>
              <a:t>:</a:t>
            </a:r>
            <a:r>
              <a:rPr lang="ko-KR" altLang="en-US" sz="2800" dirty="0"/>
              <a:t>네，정말그래요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그래서 약속 시간을 지키기가 어려워요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15</a:t>
            </a:r>
            <a:r>
              <a:rPr lang="ko-KR" altLang="en-US" dirty="0">
                <a:solidFill>
                  <a:srgbClr val="FFC000"/>
                </a:solidFill>
              </a:rPr>
              <a:t>과  교통</a:t>
            </a: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영민 </a:t>
            </a:r>
            <a:r>
              <a:rPr lang="en-US" altLang="ko-KR" sz="2600" dirty="0"/>
              <a:t>: </a:t>
            </a:r>
            <a:r>
              <a:rPr lang="ko-KR" altLang="en-US" sz="2600" dirty="0"/>
              <a:t>학교에 올 때 어떻게 오세요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지하철을 타요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영 민 </a:t>
            </a:r>
            <a:r>
              <a:rPr lang="en-US" altLang="ko-KR" sz="2600" dirty="0"/>
              <a:t>: </a:t>
            </a:r>
            <a:r>
              <a:rPr lang="ko-KR" altLang="en-US" sz="2600" dirty="0"/>
              <a:t>버스는 타지 않나요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버스로는 약속 시간을 지키기 어려워요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</a:t>
            </a:r>
            <a:r>
              <a:rPr lang="ko-KR" altLang="en-US" sz="2600" dirty="0"/>
              <a:t>그래서 지하철을 타요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영 민 </a:t>
            </a:r>
            <a:r>
              <a:rPr lang="en-US" altLang="ko-KR" sz="2600" dirty="0"/>
              <a:t>: </a:t>
            </a:r>
            <a:r>
              <a:rPr lang="ko-KR" altLang="en-US" sz="2600" dirty="0"/>
              <a:t>오늘도 지하철을 타고 왔나요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오늘도 지하철을 탔어요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영민 </a:t>
            </a:r>
            <a:r>
              <a:rPr lang="en-US" altLang="ko-KR" sz="2600" dirty="0"/>
              <a:t>: </a:t>
            </a:r>
            <a:r>
              <a:rPr lang="ko-KR" altLang="en-US" sz="2600" dirty="0"/>
              <a:t>지하철 노선은 잘 아세요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처음에는 어려웠는데 지금은 잘 알아요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</a:t>
            </a:r>
            <a:r>
              <a:rPr lang="ko-KR" altLang="en-US" sz="2600" dirty="0"/>
              <a:t>오늘은 </a:t>
            </a:r>
            <a:r>
              <a:rPr lang="en-US" altLang="ko-KR" sz="2600" dirty="0"/>
              <a:t>2</a:t>
            </a:r>
            <a:r>
              <a:rPr lang="ko-KR" altLang="en-US" sz="2600" dirty="0"/>
              <a:t>호선과 </a:t>
            </a:r>
            <a:r>
              <a:rPr lang="en-US" altLang="ko-KR" sz="2600" dirty="0"/>
              <a:t>3</a:t>
            </a:r>
            <a:r>
              <a:rPr lang="ko-KR" altLang="en-US" sz="2600" dirty="0"/>
              <a:t>호선을 탔어요</a:t>
            </a:r>
            <a:r>
              <a:rPr lang="en-US" altLang="ko-KR" sz="2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086" y="1732450"/>
            <a:ext cx="4103914" cy="3620946"/>
          </a:xfrm>
        </p:spPr>
        <p:txBody>
          <a:bodyPr numCol="1">
            <a:normAutofit/>
          </a:bodyPr>
          <a:lstStyle/>
          <a:p>
            <a:r>
              <a:rPr lang="ko-KR" altLang="en-US" sz="2800" dirty="0"/>
              <a:t>막히다</a:t>
            </a:r>
            <a:endParaRPr lang="en-US" altLang="ko-KR" sz="2800" dirty="0"/>
          </a:p>
          <a:p>
            <a:r>
              <a:rPr lang="ko-KR" altLang="en-US" sz="2800" dirty="0"/>
              <a:t>새벽</a:t>
            </a:r>
            <a:endParaRPr lang="en-US" altLang="ko-KR" sz="2800" dirty="0"/>
          </a:p>
          <a:p>
            <a:r>
              <a:rPr lang="ko-KR" altLang="en-US" sz="2800" dirty="0"/>
              <a:t>약속</a:t>
            </a:r>
            <a:endParaRPr lang="en-US" altLang="ko-KR" sz="2800" dirty="0"/>
          </a:p>
          <a:p>
            <a:r>
              <a:rPr lang="ko-KR" altLang="en-US" sz="2800" dirty="0"/>
              <a:t>따로</a:t>
            </a:r>
            <a:endParaRPr lang="en-US" altLang="ko-KR" sz="2800" dirty="0"/>
          </a:p>
          <a:p>
            <a:r>
              <a:rPr lang="ko-KR" altLang="en-US" sz="2800" dirty="0"/>
              <a:t>노선</a:t>
            </a:r>
            <a:endParaRPr lang="en-US" altLang="ko-KR" sz="2800" dirty="0"/>
          </a:p>
          <a:p>
            <a:r>
              <a:rPr lang="ko-KR" altLang="en-US" sz="2800" dirty="0"/>
              <a:t>지하철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늦었어요 ［</a:t>
            </a:r>
            <a:r>
              <a:rPr lang="ko-KR" altLang="en-US" sz="2800" dirty="0" err="1">
                <a:effectLst/>
              </a:rPr>
              <a:t>느저써요</a:t>
            </a:r>
            <a:r>
              <a:rPr lang="ko-KR" altLang="en-US" sz="2800" dirty="0">
                <a:effectLst/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복잡해요 ［</a:t>
            </a:r>
            <a:r>
              <a:rPr lang="ko-KR" altLang="en-US" sz="2800" dirty="0" err="1">
                <a:effectLst/>
              </a:rPr>
              <a:t>복짜패요</a:t>
            </a:r>
            <a:r>
              <a:rPr lang="ko-KR" altLang="en-US" sz="2800" dirty="0">
                <a:effectLst/>
              </a:rPr>
              <a:t>］</a:t>
            </a:r>
            <a:endParaRPr lang="en-US" altLang="ko-KR" sz="2800" dirty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막혀서 요 ［</a:t>
            </a:r>
            <a:r>
              <a:rPr lang="ko-KR" altLang="en-US" sz="2800" dirty="0" err="1">
                <a:effectLst/>
              </a:rPr>
              <a:t>마켜서요</a:t>
            </a:r>
            <a:r>
              <a:rPr lang="ko-KR" altLang="en-US" sz="2800" dirty="0">
                <a:effectLst/>
              </a:rPr>
              <a:t>］</a:t>
            </a:r>
            <a:endParaRPr lang="en-US" altLang="ko-KR" sz="2800" dirty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지하철</a:t>
            </a:r>
          </a:p>
          <a:p>
            <a:pPr lvl="0">
              <a:buClr>
                <a:srgbClr val="DADADA"/>
              </a:buClr>
            </a:pP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서울의 </a:t>
            </a:r>
            <a:r>
              <a:rPr lang="ko-KR" altLang="en-US" dirty="0" err="1">
                <a:solidFill>
                  <a:srgbClr val="FFC000"/>
                </a:solidFill>
              </a:rPr>
              <a:t>주차난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서울의 자동차 수는 월평균 </a:t>
            </a:r>
            <a:r>
              <a:rPr lang="en-US" altLang="ko-KR" sz="2400" dirty="0"/>
              <a:t>1</a:t>
            </a:r>
            <a:r>
              <a:rPr lang="ko-KR" altLang="en-US" sz="2400" dirty="0"/>
              <a:t>만</a:t>
            </a:r>
            <a:r>
              <a:rPr lang="en-US" altLang="ko-KR" sz="2400" dirty="0"/>
              <a:t>5</a:t>
            </a:r>
            <a:r>
              <a:rPr lang="ko-KR" altLang="en-US" sz="2400" dirty="0"/>
              <a:t>백</a:t>
            </a:r>
            <a:r>
              <a:rPr lang="en-US" altLang="ko-KR" sz="2400" dirty="0"/>
              <a:t>32</a:t>
            </a:r>
            <a:r>
              <a:rPr lang="ko-KR" altLang="en-US" sz="2400" dirty="0"/>
              <a:t>대</a:t>
            </a:r>
            <a:r>
              <a:rPr lang="en-US" altLang="ko-KR" sz="2400" dirty="0"/>
              <a:t>, </a:t>
            </a:r>
            <a:r>
              <a:rPr lang="ko-KR" altLang="en-US" sz="2400" dirty="0"/>
              <a:t>하루 평균 </a:t>
            </a:r>
            <a:r>
              <a:rPr lang="en-US" altLang="ko-KR" sz="2400" dirty="0"/>
              <a:t>3</a:t>
            </a:r>
            <a:r>
              <a:rPr lang="ko-KR" altLang="en-US" sz="2400" dirty="0"/>
              <a:t>백</a:t>
            </a:r>
            <a:r>
              <a:rPr lang="en-US" altLang="ko-KR" sz="2400" dirty="0"/>
              <a:t>45</a:t>
            </a:r>
            <a:r>
              <a:rPr lang="ko-KR" altLang="en-US" sz="2400" dirty="0"/>
              <a:t>대가 늘어난 것으로 파악됐다</a:t>
            </a:r>
            <a:r>
              <a:rPr lang="en-US" altLang="ko-KR" sz="2400" dirty="0"/>
              <a:t>. </a:t>
            </a:r>
            <a:r>
              <a:rPr lang="ko-KR" altLang="en-US" sz="2400" dirty="0"/>
              <a:t>＜중앙일보 </a:t>
            </a:r>
            <a:r>
              <a:rPr lang="en-US" altLang="ko-KR" sz="2400" dirty="0"/>
              <a:t>1996</a:t>
            </a:r>
            <a:r>
              <a:rPr lang="ko-KR" altLang="en-US" sz="2400" dirty="0"/>
              <a:t>년 </a:t>
            </a:r>
            <a:r>
              <a:rPr lang="en-US" altLang="ko-KR" sz="2400" dirty="0"/>
              <a:t>9</a:t>
            </a:r>
            <a:r>
              <a:rPr lang="ko-KR" altLang="en-US" sz="2400" dirty="0"/>
              <a:t>월 </a:t>
            </a:r>
            <a:r>
              <a:rPr lang="en-US" altLang="ko-KR" sz="2400" dirty="0"/>
              <a:t>7</a:t>
            </a:r>
            <a:r>
              <a:rPr lang="ko-KR" altLang="en-US" sz="2400" dirty="0"/>
              <a:t>일＞</a:t>
            </a:r>
          </a:p>
          <a:p>
            <a:r>
              <a:rPr lang="en-US" altLang="ko-KR" sz="2400" dirty="0"/>
              <a:t>18</a:t>
            </a:r>
            <a:r>
              <a:rPr lang="ko-KR" altLang="en-US" sz="2400" dirty="0"/>
              <a:t>일 새벽 </a:t>
            </a:r>
            <a:r>
              <a:rPr lang="ko-KR" altLang="en-US" sz="2400" dirty="0" err="1"/>
              <a:t>나용채씨</a:t>
            </a:r>
            <a:r>
              <a:rPr lang="ko-KR" altLang="en-US" sz="2400" dirty="0"/>
              <a:t>（</a:t>
            </a:r>
            <a:r>
              <a:rPr lang="en-US" altLang="ko-KR" sz="2400" dirty="0"/>
              <a:t>25</a:t>
            </a:r>
            <a:r>
              <a:rPr lang="ko-KR" altLang="en-US" sz="2400" dirty="0" err="1"/>
              <a:t>살）는</a:t>
            </a:r>
            <a:r>
              <a:rPr lang="ko-KR" altLang="en-US" sz="2400" dirty="0"/>
              <a:t> 이웃 이모씨（</a:t>
            </a:r>
            <a:r>
              <a:rPr lang="en-US" altLang="ko-KR" sz="2400" dirty="0"/>
              <a:t>33</a:t>
            </a:r>
            <a:r>
              <a:rPr lang="ko-KR" altLang="en-US" sz="2400" dirty="0" err="1"/>
              <a:t>살）의</a:t>
            </a:r>
            <a:r>
              <a:rPr lang="ko-KR" altLang="en-US" sz="2400" dirty="0"/>
              <a:t> 집 유리창을 깨고</a:t>
            </a:r>
            <a:r>
              <a:rPr lang="en-US" altLang="ko-KR" sz="2400" dirty="0"/>
              <a:t>, </a:t>
            </a:r>
            <a:r>
              <a:rPr lang="ko-KR" altLang="en-US" sz="2400" dirty="0"/>
              <a:t>말리는 이웃 ⑵명을 다치게 했다</a:t>
            </a:r>
            <a:r>
              <a:rPr lang="en-US" altLang="ko-KR" sz="2400" dirty="0"/>
              <a:t>. </a:t>
            </a:r>
            <a:r>
              <a:rPr lang="ko-KR" altLang="en-US" sz="2400" dirty="0"/>
              <a:t>나씨는 “앞집에 사는 이씨가 집 앞에 주 차를 해서 차를 빼지 못하고 택시로 출근한 날이 많았다</a:t>
            </a:r>
            <a:r>
              <a:rPr lang="en-US" altLang="ko-KR" sz="2400" dirty="0"/>
              <a:t>. </a:t>
            </a:r>
            <a:r>
              <a:rPr lang="ko-KR" altLang="en-US" sz="2400" dirty="0"/>
              <a:t>오늘 아침에도 차를 못 빼는 것이 화가 나서 그랬다</a:t>
            </a:r>
            <a:r>
              <a:rPr lang="en-US" altLang="ko-KR" sz="2400" dirty="0"/>
              <a:t>.”</a:t>
            </a:r>
            <a:r>
              <a:rPr lang="ko-KR" altLang="en-US" sz="2400" dirty="0"/>
              <a:t>고 말했다</a:t>
            </a:r>
            <a:r>
              <a:rPr lang="en-US" altLang="ko-KR" sz="2400" dirty="0"/>
              <a:t>. </a:t>
            </a:r>
            <a:r>
              <a:rPr lang="ko-KR" altLang="en-US" sz="2400" dirty="0"/>
              <a:t>동부 경찰서는 나씨를 구속했다</a:t>
            </a:r>
            <a:r>
              <a:rPr lang="en-US" altLang="ko-KR" sz="2400" dirty="0"/>
              <a:t>. </a:t>
            </a:r>
            <a:r>
              <a:rPr lang="ko-KR" altLang="en-US" sz="2400" dirty="0"/>
              <a:t>＜조선일보</a:t>
            </a:r>
            <a:r>
              <a:rPr lang="en-US" altLang="ko-KR" sz="2400" dirty="0"/>
              <a:t>6</a:t>
            </a:r>
            <a:r>
              <a:rPr lang="ko-KR" altLang="en-US" sz="2400" dirty="0"/>
              <a:t>월 </a:t>
            </a:r>
            <a:r>
              <a:rPr lang="en-US" altLang="ko-KR" sz="2400" dirty="0"/>
              <a:t>18</a:t>
            </a:r>
            <a:r>
              <a:rPr lang="ko-KR" altLang="en-US" sz="2400" dirty="0"/>
              <a:t>일＞</a:t>
            </a:r>
          </a:p>
          <a:p>
            <a:r>
              <a:rPr lang="ko-KR" altLang="en-US" sz="2400" dirty="0"/>
              <a:t>위의 두 기사는 한국의 교통 문제의 심각성을 보여 주고 있다</a:t>
            </a:r>
            <a:r>
              <a:rPr lang="en-US" altLang="ko-KR" sz="2400" dirty="0"/>
              <a:t>. 70</a:t>
            </a:r>
            <a:r>
              <a:rPr lang="ko-KR" altLang="en-US" sz="2400" dirty="0"/>
              <a:t>년대 들어 고속 도로의 개통으로 국내 자동차 산업이 급속도로 발달했다</a:t>
            </a:r>
            <a:r>
              <a:rPr lang="en-US" altLang="ko-KR" sz="2400" dirty="0"/>
              <a:t>. </a:t>
            </a:r>
            <a:r>
              <a:rPr lang="ko-KR" altLang="en-US" sz="2400" dirty="0"/>
              <a:t>따라 서 </a:t>
            </a:r>
            <a:r>
              <a:rPr lang="en-US" altLang="ko-KR" sz="2400" dirty="0"/>
              <a:t>20</a:t>
            </a:r>
            <a:r>
              <a:rPr lang="ko-KR" altLang="en-US" sz="2400" dirty="0"/>
              <a:t>년 전에 비해 </a:t>
            </a:r>
            <a:r>
              <a:rPr lang="en-US" altLang="ko-KR" sz="2400" dirty="0"/>
              <a:t>35</a:t>
            </a:r>
            <a:r>
              <a:rPr lang="ko-KR" altLang="en-US" sz="2400" dirty="0"/>
              <a:t>배나 오른 </a:t>
            </a:r>
            <a:r>
              <a:rPr lang="en-US" altLang="ko-KR" sz="2400" dirty="0"/>
              <a:t>GNP </a:t>
            </a:r>
            <a:r>
              <a:rPr lang="ko-KR" altLang="en-US" sz="2400" dirty="0"/>
              <a:t>덕분으로 자동차는 사치품에서 필수품이 되었다</a:t>
            </a:r>
            <a:r>
              <a:rPr lang="en-US" altLang="ko-KR" sz="2400" dirty="0"/>
              <a:t>. </a:t>
            </a:r>
            <a:r>
              <a:rPr lang="ko-KR" altLang="en-US" sz="2400" dirty="0"/>
              <a:t>하지만 급증하는 </a:t>
            </a:r>
            <a:r>
              <a:rPr lang="ko-KR" altLang="en-US" sz="2400" dirty="0" err="1"/>
              <a:t>교통란은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삼각한</a:t>
            </a:r>
            <a:r>
              <a:rPr lang="ko-KR" altLang="en-US" sz="2400" dirty="0"/>
              <a:t> 사회문제가 되었다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14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서울의 </a:t>
            </a:r>
            <a:r>
              <a:rPr lang="ko-KR" altLang="en-US" dirty="0" err="1">
                <a:solidFill>
                  <a:srgbClr val="FFC000"/>
                </a:solidFill>
              </a:rPr>
              <a:t>주차난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한 경찰의 말에 따르면 “주차 문제로 이웃끼리 싸우다가 구속되는 일이 </a:t>
            </a:r>
            <a:r>
              <a:rPr lang="en-US" altLang="ko-KR" sz="2400" dirty="0"/>
              <a:t>1</a:t>
            </a:r>
            <a:r>
              <a:rPr lang="ko-KR" altLang="en-US" sz="2400" dirty="0"/>
              <a:t>주일에도 </a:t>
            </a:r>
            <a:r>
              <a:rPr lang="en-US" altLang="ko-KR" sz="2400" dirty="0"/>
              <a:t>5-6</a:t>
            </a:r>
            <a:r>
              <a:rPr lang="ko-KR" altLang="en-US" sz="2400" dirty="0"/>
              <a:t>건쯤 된다</a:t>
            </a:r>
            <a:r>
              <a:rPr lang="en-US" altLang="ko-KR" sz="2400" dirty="0"/>
              <a:t>.”</a:t>
            </a:r>
            <a:r>
              <a:rPr lang="ko-KR" altLang="en-US" sz="2400" dirty="0"/>
              <a:t>고 한다</a:t>
            </a:r>
            <a:r>
              <a:rPr lang="en-US" altLang="ko-KR" sz="2400" dirty="0"/>
              <a:t>. </a:t>
            </a:r>
            <a:r>
              <a:rPr lang="ko-KR" altLang="en-US" sz="2400" dirty="0"/>
              <a:t>이러한 현상은 자동차 역사가 오래된 해외도 마찬가지이다</a:t>
            </a:r>
            <a:r>
              <a:rPr lang="en-US" altLang="ko-KR" sz="2400" dirty="0"/>
              <a:t>. </a:t>
            </a:r>
            <a:r>
              <a:rPr lang="ko-KR" altLang="en-US" sz="2400" dirty="0"/>
              <a:t>한 심리학과 교수는 “미국의 경우에도 도시 내에서 의 주차 전쟁이 좌절감</a:t>
            </a:r>
            <a:r>
              <a:rPr lang="en-US" altLang="ko-KR" sz="2400" dirty="0"/>
              <a:t>, </a:t>
            </a:r>
            <a:r>
              <a:rPr lang="ko-KR" altLang="en-US" sz="2400" dirty="0"/>
              <a:t>스트레스로 이어져 흡연이 많아지고 혈압 상승의 원인이 된다고 하는데</a:t>
            </a:r>
            <a:r>
              <a:rPr lang="en-US" altLang="ko-KR" sz="2400" dirty="0"/>
              <a:t>, </a:t>
            </a:r>
            <a:r>
              <a:rPr lang="ko-KR" altLang="en-US" sz="2400" dirty="0"/>
              <a:t>한국에서도 이같은 현상이 나타나고 있다</a:t>
            </a:r>
            <a:r>
              <a:rPr lang="en-US" altLang="ko-KR" sz="2400" dirty="0"/>
              <a:t>.”</a:t>
            </a:r>
            <a:r>
              <a:rPr lang="ko-KR" altLang="en-US" sz="2400" dirty="0"/>
              <a:t>라고 말했다</a:t>
            </a:r>
            <a:r>
              <a:rPr lang="en-US" altLang="ko-KR" sz="2400" dirty="0"/>
              <a:t>. </a:t>
            </a:r>
            <a:r>
              <a:rPr lang="ko-KR" altLang="en-US" sz="2400" dirty="0"/>
              <a:t>다른 사람의 불편을 생각하지 않는 주차 의식이나 이기심이 교통 문제를 더욱 가중시킨다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물론 주차난의 근본 원인은 주차 공간의 부족이다</a:t>
            </a:r>
            <a:r>
              <a:rPr lang="en-US" altLang="ko-KR" sz="2400" dirty="0"/>
              <a:t>. </a:t>
            </a:r>
            <a:r>
              <a:rPr lang="ko-KR" altLang="en-US" sz="2400" dirty="0"/>
              <a:t>하지만</a:t>
            </a:r>
            <a:r>
              <a:rPr lang="en-US" altLang="ko-KR" sz="2400" dirty="0"/>
              <a:t>, </a:t>
            </a:r>
            <a:r>
              <a:rPr lang="ko-KR" altLang="en-US" sz="2400" dirty="0"/>
              <a:t>주차 공간 </a:t>
            </a:r>
            <a:r>
              <a:rPr lang="ko-KR" altLang="en-US" sz="2400" dirty="0" err="1"/>
              <a:t>못지</a:t>
            </a:r>
            <a:r>
              <a:rPr lang="ko-KR" altLang="en-US" sz="2400" dirty="0"/>
              <a:t> 않게 중요한 것은 올바른 자동차 문화의 정착이다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7038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16</a:t>
            </a:r>
            <a:r>
              <a:rPr lang="ko-KR" altLang="en-US" dirty="0">
                <a:solidFill>
                  <a:srgbClr val="FFC000"/>
                </a:solidFill>
              </a:rPr>
              <a:t>과 소개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선 </a:t>
            </a:r>
            <a:r>
              <a:rPr lang="ko-KR" altLang="en-US" sz="2800" dirty="0"/>
              <a:t>희 </a:t>
            </a:r>
            <a:r>
              <a:rPr lang="en-US" altLang="ko-KR" sz="2800" dirty="0"/>
              <a:t>: </a:t>
            </a:r>
            <a:r>
              <a:rPr lang="ko-KR" altLang="en-US" sz="2800" dirty="0"/>
              <a:t>안녕하세요</a:t>
            </a:r>
            <a:r>
              <a:rPr lang="en-US" altLang="ko-KR" sz="2800" dirty="0"/>
              <a:t>? </a:t>
            </a:r>
            <a:r>
              <a:rPr lang="ko-KR" altLang="en-US" sz="2800" dirty="0"/>
              <a:t>저는 </a:t>
            </a:r>
            <a:r>
              <a:rPr lang="ko-KR" altLang="en-US" sz="2800" dirty="0" err="1"/>
              <a:t>김선희예요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헬 렌 </a:t>
            </a:r>
            <a:r>
              <a:rPr lang="en-US" altLang="ko-KR" sz="2800" dirty="0"/>
              <a:t>: </a:t>
            </a:r>
            <a:r>
              <a:rPr lang="ko-KR" altLang="en-US" sz="2800" dirty="0"/>
              <a:t>안녕하세요</a:t>
            </a:r>
            <a:r>
              <a:rPr lang="en-US" altLang="ko-KR" sz="2800" dirty="0"/>
              <a:t>? </a:t>
            </a:r>
            <a:r>
              <a:rPr lang="ko-KR" altLang="en-US" sz="2800" dirty="0"/>
              <a:t>저는 헬렌이 에요</a:t>
            </a:r>
            <a:r>
              <a:rPr lang="en-US" altLang="ko-KR" sz="2800" dirty="0" smtClean="0"/>
              <a:t>.</a:t>
            </a:r>
            <a:endParaRPr lang="tr-TR" altLang="ko-KR" sz="2800" dirty="0" smtClean="0"/>
          </a:p>
          <a:p>
            <a:pPr marL="36900" indent="0">
              <a:buNone/>
            </a:pPr>
            <a:r>
              <a:rPr lang="tr-TR" altLang="ko-KR" sz="2800" dirty="0"/>
              <a:t>	</a:t>
            </a:r>
            <a:r>
              <a:rPr lang="tr-TR" altLang="ko-KR" sz="2800" dirty="0" smtClean="0"/>
              <a:t>		</a:t>
            </a:r>
            <a:r>
              <a:rPr lang="ko-KR" altLang="en-US" sz="2800" dirty="0" smtClean="0"/>
              <a:t>그리고</a:t>
            </a:r>
            <a:r>
              <a:rPr lang="en-US" altLang="ko-KR" sz="2800" dirty="0"/>
              <a:t>, </a:t>
            </a:r>
            <a:r>
              <a:rPr lang="ko-KR" altLang="en-US" sz="2800" dirty="0"/>
              <a:t>이 쪽은 앤</a:t>
            </a:r>
            <a:r>
              <a:rPr lang="en-US" altLang="ko-KR" sz="2800" dirty="0"/>
              <a:t>, </a:t>
            </a:r>
            <a:r>
              <a:rPr lang="ko-KR" altLang="en-US" sz="2800" dirty="0"/>
              <a:t>존입니다</a:t>
            </a:r>
            <a:r>
              <a:rPr lang="en-US" altLang="ko-KR" sz="2800" dirty="0"/>
              <a:t>. </a:t>
            </a:r>
            <a:r>
              <a:rPr lang="ko-KR" altLang="en-US" sz="2800" dirty="0"/>
              <a:t>제 </a:t>
            </a:r>
            <a:r>
              <a:rPr lang="ko-KR" altLang="en-US" sz="2800" dirty="0" err="1"/>
              <a:t>친구들이에요</a:t>
            </a:r>
            <a:r>
              <a:rPr lang="en-US" altLang="ko-KR" sz="2800" dirty="0"/>
              <a:t>.</a:t>
            </a:r>
          </a:p>
          <a:p>
            <a:endParaRPr lang="tr-TR" altLang="ko-KR" sz="2800" dirty="0" smtClean="0"/>
          </a:p>
          <a:p>
            <a:endParaRPr lang="tr-TR" altLang="ko-KR" sz="2800" dirty="0"/>
          </a:p>
          <a:p>
            <a:endParaRPr lang="tr-TR" altLang="ko-KR" sz="2800" dirty="0" smtClean="0"/>
          </a:p>
          <a:p>
            <a:endParaRPr lang="tr-TR" altLang="ko-KR" sz="2800" dirty="0"/>
          </a:p>
          <a:p>
            <a:r>
              <a:rPr lang="ko-KR" altLang="en-US" sz="2800" dirty="0" smtClean="0"/>
              <a:t>선 </a:t>
            </a:r>
            <a:r>
              <a:rPr lang="ko-KR" altLang="en-US" sz="2800" dirty="0"/>
              <a:t>희 </a:t>
            </a:r>
            <a:r>
              <a:rPr lang="en-US" altLang="ko-KR" sz="2800" dirty="0"/>
              <a:t>: </a:t>
            </a:r>
            <a:r>
              <a:rPr lang="ko-KR" altLang="en-US" sz="2800" dirty="0"/>
              <a:t>아</a:t>
            </a:r>
            <a:r>
              <a:rPr lang="en-US" altLang="ko-KR" sz="2800" dirty="0"/>
              <a:t>, </a:t>
            </a:r>
            <a:r>
              <a:rPr lang="ko-KR" altLang="en-US" sz="2800" dirty="0"/>
              <a:t>그러 세요</a:t>
            </a:r>
            <a:r>
              <a:rPr lang="en-US" altLang="ko-KR" sz="2800" dirty="0"/>
              <a:t>? </a:t>
            </a:r>
            <a:r>
              <a:rPr lang="ko-KR" altLang="en-US" sz="2800" dirty="0"/>
              <a:t>그러 면 저 희 가족을 소개 하겠습니다</a:t>
            </a:r>
            <a:r>
              <a:rPr lang="en-US" altLang="ko-KR" sz="2800" dirty="0"/>
              <a:t>. </a:t>
            </a:r>
            <a:r>
              <a:rPr lang="ko-KR" altLang="en-US" sz="2800" dirty="0" smtClean="0"/>
              <a:t>저희</a:t>
            </a:r>
            <a:r>
              <a:rPr lang="tr-TR" altLang="ko-KR" sz="2800" dirty="0" smtClean="0"/>
              <a:t> </a:t>
            </a:r>
            <a:r>
              <a:rPr lang="ko-KR" altLang="en-US" sz="2800" dirty="0" smtClean="0"/>
              <a:t>할아버지</a:t>
            </a:r>
            <a:r>
              <a:rPr lang="en-US" altLang="ko-KR" sz="2800" dirty="0"/>
              <a:t>, </a:t>
            </a:r>
            <a:r>
              <a:rPr lang="ko-KR" altLang="en-US" sz="2800" dirty="0"/>
              <a:t>할머니</a:t>
            </a:r>
            <a:r>
              <a:rPr lang="en-US" altLang="ko-KR" sz="2800" dirty="0"/>
              <a:t>, </a:t>
            </a:r>
            <a:r>
              <a:rPr lang="ko-KR" altLang="en-US" sz="2800" dirty="0"/>
              <a:t>아버지</a:t>
            </a:r>
            <a:r>
              <a:rPr lang="en-US" altLang="ko-KR" sz="2800" dirty="0"/>
              <a:t>, </a:t>
            </a:r>
            <a:r>
              <a:rPr lang="ko-KR" altLang="en-US" sz="2800" dirty="0"/>
              <a:t>어머니이십니다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그리고 그 옆이 제 동생 만호입니다</a:t>
            </a:r>
            <a:r>
              <a:rPr lang="en-US" altLang="ko-KR" sz="2800" dirty="0"/>
              <a:t>. </a:t>
            </a:r>
            <a:r>
              <a:rPr lang="ko-KR" altLang="en-US" sz="2800" dirty="0"/>
              <a:t>인사하세요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헬 렌 </a:t>
            </a:r>
            <a:r>
              <a:rPr lang="en-US" altLang="ko-KR" sz="2800" dirty="0"/>
              <a:t>: </a:t>
            </a:r>
            <a:r>
              <a:rPr lang="ko-KR" altLang="en-US" sz="2800" dirty="0"/>
              <a:t>안녕 하세요</a:t>
            </a:r>
            <a:r>
              <a:rPr lang="en-US" altLang="ko-KR" sz="2800" dirty="0"/>
              <a:t>? </a:t>
            </a:r>
            <a:r>
              <a:rPr lang="ko-KR" altLang="en-US" sz="2800" dirty="0"/>
              <a:t>반갑습니다</a:t>
            </a:r>
            <a:r>
              <a:rPr lang="en-US" altLang="ko-KR" sz="2800" dirty="0"/>
              <a:t>. </a:t>
            </a:r>
            <a:r>
              <a:rPr lang="ko-KR" altLang="en-US" sz="2800" dirty="0" smtClean="0"/>
              <a:t>모두 </a:t>
            </a:r>
            <a:r>
              <a:rPr lang="ko-KR" altLang="en-US" sz="2800" dirty="0"/>
              <a:t>같이 사십 니까</a:t>
            </a:r>
            <a:r>
              <a:rPr lang="en-US" altLang="ko-KR" sz="2800" dirty="0" smtClean="0"/>
              <a:t>?</a:t>
            </a:r>
            <a:endParaRPr lang="tr-TR" altLang="ko-KR" sz="2800" dirty="0" smtClean="0"/>
          </a:p>
          <a:p>
            <a:endParaRPr lang="en-US" altLang="ko-KR" sz="2800" dirty="0"/>
          </a:p>
          <a:p>
            <a:r>
              <a:rPr lang="ko-KR" altLang="en-US" sz="2800" dirty="0"/>
              <a:t>선 희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우리는 모두 함께 삽니다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25" y="681643"/>
            <a:ext cx="11260975" cy="6176357"/>
          </a:xfrm>
        </p:spPr>
        <p:txBody>
          <a:bodyPr numCol="1">
            <a:normAutofit/>
          </a:bodyPr>
          <a:lstStyle/>
          <a:p>
            <a:r>
              <a:rPr lang="ko-KR" altLang="en-US" sz="2800" dirty="0"/>
              <a:t>선 희 </a:t>
            </a:r>
            <a:r>
              <a:rPr lang="tr-TR" altLang="ko-KR" sz="2800" dirty="0" smtClean="0"/>
              <a:t>	</a:t>
            </a:r>
            <a:r>
              <a:rPr lang="en-US" altLang="ko-KR" sz="2800" dirty="0" smtClean="0"/>
              <a:t>: </a:t>
            </a:r>
            <a:r>
              <a:rPr lang="ko-KR" altLang="en-US" sz="2800" dirty="0"/>
              <a:t>저는 수학을 전공합니다</a:t>
            </a:r>
            <a:r>
              <a:rPr lang="en-US" altLang="ko-KR" sz="2800" dirty="0"/>
              <a:t>. </a:t>
            </a:r>
            <a:r>
              <a:rPr lang="ko-KR" altLang="en-US" sz="2800" dirty="0"/>
              <a:t>수학은 정말 재미 있습니다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앤 </a:t>
            </a:r>
            <a:r>
              <a:rPr lang="tr-TR" altLang="ko-KR" sz="2800" dirty="0" smtClean="0"/>
              <a:t>		</a:t>
            </a:r>
            <a:r>
              <a:rPr lang="en-US" altLang="ko-KR" sz="2800" dirty="0" smtClean="0"/>
              <a:t>:</a:t>
            </a:r>
            <a:r>
              <a:rPr lang="ko-KR" altLang="en-US" sz="2800" dirty="0"/>
              <a:t>저도 수학을 공부했습니다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그리고 은행에서 </a:t>
            </a:r>
            <a:r>
              <a:rPr lang="ko-KR" altLang="en-US" sz="2800" dirty="0" smtClean="0"/>
              <a:t>일합니다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준 </a:t>
            </a:r>
            <a:r>
              <a:rPr lang="ko-KR" altLang="en-US" sz="2800" dirty="0" smtClean="0"/>
              <a:t>호</a:t>
            </a:r>
            <a:r>
              <a:rPr lang="tr-TR" altLang="ko-KR" sz="2800" dirty="0" smtClean="0"/>
              <a:t>	</a:t>
            </a:r>
            <a:r>
              <a:rPr lang="en-US" altLang="ko-KR" sz="2800" dirty="0" smtClean="0"/>
              <a:t>:</a:t>
            </a:r>
            <a:r>
              <a:rPr lang="ko-KR" altLang="en-US" sz="2800" dirty="0" smtClean="0"/>
              <a:t>저는</a:t>
            </a:r>
            <a:r>
              <a:rPr lang="tr-TR" altLang="ko-KR" sz="2800" dirty="0" smtClean="0"/>
              <a:t> </a:t>
            </a:r>
            <a:r>
              <a:rPr lang="ko-KR" altLang="en-US" sz="2800" dirty="0" smtClean="0"/>
              <a:t>수학이 </a:t>
            </a:r>
            <a:r>
              <a:rPr lang="ko-KR" altLang="en-US" sz="2800" dirty="0"/>
              <a:t>재미없습니다</a:t>
            </a:r>
            <a:r>
              <a:rPr lang="en-US" altLang="ko-KR" sz="2800" dirty="0"/>
              <a:t>. </a:t>
            </a:r>
            <a:r>
              <a:rPr lang="ko-KR" altLang="en-US" sz="2800" dirty="0" smtClean="0"/>
              <a:t>국어가</a:t>
            </a:r>
            <a:r>
              <a:rPr lang="tr-TR" altLang="ko-KR" sz="2800" dirty="0" smtClean="0"/>
              <a:t> </a:t>
            </a:r>
            <a:r>
              <a:rPr lang="ko-KR" altLang="en-US" sz="2800" dirty="0" smtClean="0"/>
              <a:t>재미있습니다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아직 </a:t>
            </a:r>
            <a:r>
              <a:rPr lang="tr-TR" altLang="ko-KR" sz="2800" dirty="0" smtClean="0"/>
              <a:t>							</a:t>
            </a:r>
            <a:r>
              <a:rPr lang="ko-KR" altLang="en-US" sz="2800" dirty="0" smtClean="0"/>
              <a:t>전공은 </a:t>
            </a:r>
            <a:r>
              <a:rPr lang="ko-KR" altLang="en-US" sz="2800" dirty="0"/>
              <a:t>없어요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 smtClean="0"/>
              <a:t>아버지</a:t>
            </a:r>
            <a:r>
              <a:rPr lang="en-US" altLang="ko-KR" sz="2800" dirty="0" smtClean="0"/>
              <a:t>: </a:t>
            </a:r>
            <a:r>
              <a:rPr lang="ko-KR" altLang="en-US" sz="2800" dirty="0"/>
              <a:t>저는 회사원입니다</a:t>
            </a:r>
            <a:r>
              <a:rPr lang="en-US" altLang="ko-KR" sz="2800" dirty="0"/>
              <a:t>. </a:t>
            </a:r>
            <a:r>
              <a:rPr lang="ko-KR" altLang="en-US" sz="2800" dirty="0"/>
              <a:t>무역회사에 다닙니다</a:t>
            </a:r>
            <a:r>
              <a:rPr lang="en-US" altLang="ko-KR" sz="2800" dirty="0" smtClean="0"/>
              <a:t>.</a:t>
            </a:r>
            <a:r>
              <a:rPr lang="tr-TR" altLang="ko-KR" sz="2800" dirty="0" smtClean="0"/>
              <a:t> </a:t>
            </a:r>
          </a:p>
          <a:p>
            <a:pPr marL="36900" indent="0">
              <a:buNone/>
            </a:pPr>
            <a:r>
              <a:rPr lang="tr-TR" altLang="ko-KR" sz="2800" dirty="0"/>
              <a:t>	</a:t>
            </a:r>
            <a:r>
              <a:rPr lang="tr-TR" altLang="ko-KR" sz="2800" dirty="0" smtClean="0"/>
              <a:t>			</a:t>
            </a:r>
            <a:r>
              <a:rPr lang="ko-KR" altLang="en-US" sz="2800" dirty="0" smtClean="0"/>
              <a:t>제 </a:t>
            </a:r>
            <a:r>
              <a:rPr lang="ko-KR" altLang="en-US" sz="2800" dirty="0"/>
              <a:t>전공은 경제학이었습니다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존	</a:t>
            </a:r>
            <a:r>
              <a:rPr lang="tr-TR" altLang="ko-KR" sz="2800" dirty="0" smtClean="0"/>
              <a:t>	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저는</a:t>
            </a:r>
            <a:r>
              <a:rPr lang="tr-TR" altLang="ko-KR" sz="2800" dirty="0" smtClean="0"/>
              <a:t> </a:t>
            </a:r>
            <a:r>
              <a:rPr lang="ko-KR" altLang="en-US" sz="2800" dirty="0" smtClean="0"/>
              <a:t>은행원입니다</a:t>
            </a:r>
            <a:r>
              <a:rPr lang="en-US" altLang="ko-KR" sz="2800" dirty="0"/>
              <a:t>. </a:t>
            </a:r>
            <a:r>
              <a:rPr lang="ko-KR" altLang="en-US" sz="2800" dirty="0"/>
              <a:t>이 은행에서 일합니다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tr-TR" altLang="ko-KR" sz="2800" dirty="0" smtClean="0"/>
              <a:t>				</a:t>
            </a:r>
            <a:r>
              <a:rPr lang="ko-KR" altLang="en-US" sz="2800" dirty="0" smtClean="0"/>
              <a:t>제 </a:t>
            </a:r>
            <a:r>
              <a:rPr lang="ko-KR" altLang="en-US" sz="2800" dirty="0"/>
              <a:t>전공은 </a:t>
            </a:r>
            <a:r>
              <a:rPr lang="ko-KR" altLang="en-US" sz="2800" dirty="0" smtClean="0"/>
              <a:t>역사학이었습니다</a:t>
            </a:r>
            <a:r>
              <a:rPr lang="en-US" altLang="ko-K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친구</a:t>
            </a:r>
            <a:endParaRPr lang="tr-TR" altLang="ko-KR" sz="2800" dirty="0" smtClean="0"/>
          </a:p>
          <a:p>
            <a:r>
              <a:rPr lang="ko-KR" altLang="en-US" sz="2800" dirty="0" smtClean="0"/>
              <a:t>소개</a:t>
            </a:r>
            <a:endParaRPr lang="en-US" altLang="ko-KR" sz="2800" dirty="0" smtClean="0"/>
          </a:p>
          <a:p>
            <a:r>
              <a:rPr lang="ko-KR" altLang="en-US" sz="2800" dirty="0" smtClean="0"/>
              <a:t>전공</a:t>
            </a:r>
            <a:endParaRPr lang="en-US" altLang="ko-KR" sz="2800" dirty="0" smtClean="0"/>
          </a:p>
          <a:p>
            <a:r>
              <a:rPr lang="ko-KR" altLang="en-US" sz="2800" dirty="0" smtClean="0"/>
              <a:t>경제학</a:t>
            </a:r>
            <a:endParaRPr lang="en-US" altLang="ko-KR" sz="2800" dirty="0" smtClean="0"/>
          </a:p>
          <a:p>
            <a:r>
              <a:rPr lang="ko-KR" altLang="en-US" sz="2800" dirty="0" smtClean="0"/>
              <a:t>은행</a:t>
            </a:r>
            <a:endParaRPr lang="en-US" altLang="ko-KR" sz="2800" dirty="0" smtClean="0"/>
          </a:p>
          <a:p>
            <a:r>
              <a:rPr lang="ko-KR" altLang="en-US" sz="2800" dirty="0" smtClean="0"/>
              <a:t>역사학</a:t>
            </a:r>
            <a:endParaRPr lang="en-US" altLang="ko-KR" sz="2800" dirty="0" smtClean="0"/>
          </a:p>
          <a:p>
            <a:endParaRPr lang="en-US" altLang="ko-KR" sz="2800" dirty="0" smtClean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옆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회사원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가족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수학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함께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다닙니다 </a:t>
            </a:r>
            <a:r>
              <a:rPr lang="en-US" altLang="ko-KR" sz="2800" dirty="0" smtClean="0">
                <a:effectLst/>
              </a:rPr>
              <a:t>[</a:t>
            </a:r>
            <a:r>
              <a:rPr lang="ko-KR" altLang="en-US" sz="2800" dirty="0" err="1" smtClean="0">
                <a:effectLst/>
              </a:rPr>
              <a:t>바님니바</a:t>
            </a:r>
            <a:r>
              <a:rPr lang="en-US" altLang="ko-KR" sz="2800" dirty="0" smtClean="0">
                <a:effectLst/>
              </a:rPr>
              <a:t>]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0489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24</TotalTime>
  <Words>812</Words>
  <Application>Microsoft Office PowerPoint</Application>
  <PresentationFormat>Geniş ekran</PresentationFormat>
  <Paragraphs>83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돋움</vt:lpstr>
      <vt:lpstr>Calisto MT</vt:lpstr>
      <vt:lpstr>Trebuchet MS</vt:lpstr>
      <vt:lpstr>Wingdings 2</vt:lpstr>
      <vt:lpstr>Kurşun Rengi</vt:lpstr>
      <vt:lpstr>KONU</vt:lpstr>
      <vt:lpstr>제15과  교통</vt:lpstr>
      <vt:lpstr>PowerPoint Sunusu</vt:lpstr>
      <vt:lpstr>어휘</vt:lpstr>
      <vt:lpstr>서울의 주차난</vt:lpstr>
      <vt:lpstr>서울의 주차난</vt:lpstr>
      <vt:lpstr>제16과 소개</vt:lpstr>
      <vt:lpstr>PowerPoint Sunusu</vt:lpstr>
      <vt:lpstr>어휘</vt:lpstr>
      <vt:lpstr>중매 결혼</vt:lpstr>
      <vt:lpstr>중매 결혼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9</cp:revision>
  <dcterms:created xsi:type="dcterms:W3CDTF">2020-02-25T10:05:01Z</dcterms:created>
  <dcterms:modified xsi:type="dcterms:W3CDTF">2020-03-16T22:09:09Z</dcterms:modified>
</cp:coreProperties>
</file>