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0" r:id="rId5"/>
    <p:sldId id="260" r:id="rId6"/>
    <p:sldId id="261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31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648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944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907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529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4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67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64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380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98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58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69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88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83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57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2A543-821B-416B-A588-D7262C99F0C9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37DD50-87E4-4E0C-B831-B5BD1BF68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39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HLK 315</a:t>
            </a:r>
            <a:br>
              <a:rPr lang="tr-TR" dirty="0" smtClean="0"/>
            </a:br>
            <a:r>
              <a:rPr lang="tr-TR" dirty="0" smtClean="0"/>
              <a:t>Sözlü ve Yazılı Kültür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243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İkincil sözlü kültür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07286" y="2056109"/>
            <a:ext cx="8915400" cy="3777622"/>
          </a:xfrm>
        </p:spPr>
        <p:txBody>
          <a:bodyPr/>
          <a:lstStyle/>
          <a:p>
            <a:pPr algn="just"/>
            <a:r>
              <a:rPr lang="tr-TR" sz="2400" dirty="0" smtClean="0"/>
              <a:t>Günümüz ileri teknolojisiyle yaşantımıza giren </a:t>
            </a:r>
            <a:r>
              <a:rPr lang="it-IT" sz="2400" dirty="0" smtClean="0"/>
              <a:t>telefon, radyo, televizyon ve di</a:t>
            </a:r>
            <a:r>
              <a:rPr lang="tr-TR" sz="2400" dirty="0" smtClean="0"/>
              <a:t>ğ</a:t>
            </a:r>
            <a:r>
              <a:rPr lang="it-IT" sz="2400" dirty="0" smtClean="0"/>
              <a:t>er</a:t>
            </a:r>
            <a:r>
              <a:rPr lang="tr-TR" sz="2400" dirty="0" smtClean="0"/>
              <a:t> elektronik araçların ‘sözlü’ nitelikleri,</a:t>
            </a:r>
            <a:r>
              <a:rPr lang="es-ES" sz="2400" dirty="0" smtClean="0"/>
              <a:t>üretimi ve i</a:t>
            </a:r>
            <a:r>
              <a:rPr lang="tr-TR" sz="2400" dirty="0" smtClean="0"/>
              <a:t>ş</a:t>
            </a:r>
            <a:r>
              <a:rPr lang="es-ES" sz="2400" dirty="0" smtClean="0"/>
              <a:t>levi önce yaz</a:t>
            </a:r>
            <a:r>
              <a:rPr lang="tr-TR" sz="2400" dirty="0" smtClean="0"/>
              <a:t>ı</a:t>
            </a:r>
            <a:r>
              <a:rPr lang="es-ES" sz="2400" dirty="0" smtClean="0"/>
              <a:t> ve metinden</a:t>
            </a:r>
            <a:r>
              <a:rPr lang="tr-TR" sz="2400" dirty="0" smtClean="0"/>
              <a:t> çıkıp sonra konuşma diline dönüştüğü için ‘</a:t>
            </a:r>
            <a:r>
              <a:rPr lang="tr-TR" sz="2400" b="1" dirty="0" smtClean="0"/>
              <a:t>ikincil sözlü kültür</a:t>
            </a:r>
            <a:r>
              <a:rPr lang="tr-TR" sz="2400" dirty="0" smtClean="0"/>
              <a:t>’ü oluşturur.”(23-24)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140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Yazının icadına kadar, tarihî birikim ve tecrübe, sözlü ortam kaynak ve kanalları tarafından muhafaza edilip aktarılmıştır. </a:t>
            </a:r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9866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dirty="0"/>
              <a:t>Zamanla sözlü ve yazılı ortam birbirinin içine girerek devam ederken bunlara bir yeni ortam daha eklenir ki bu da “</a:t>
            </a:r>
            <a:r>
              <a:rPr lang="tr-TR" sz="2800" b="1" dirty="0"/>
              <a:t>elektronik </a:t>
            </a:r>
            <a:r>
              <a:rPr lang="tr-TR" sz="2800" b="1" dirty="0" err="1"/>
              <a:t>ortam</a:t>
            </a:r>
            <a:r>
              <a:rPr lang="tr-TR" sz="2800" dirty="0" err="1"/>
              <a:t>”dır</a:t>
            </a:r>
            <a:r>
              <a:rPr lang="tr-TR" sz="2800" dirty="0"/>
              <a:t>. </a:t>
            </a:r>
          </a:p>
          <a:p>
            <a:pPr algn="just"/>
            <a:r>
              <a:rPr lang="tr-TR" sz="2800" dirty="0"/>
              <a:t>Söz konusu bu ortam birlikteliği yeni kaynaklar ve yeni terkiplerin oluşmasına katkı sağlar fakat söz konusu bu ortamların tamamında söz büyüsünü kaybetmez.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046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2800" dirty="0" err="1" smtClean="0"/>
              <a:t>Jack</a:t>
            </a:r>
            <a:r>
              <a:rPr lang="tr-TR" sz="2800" dirty="0" smtClean="0"/>
              <a:t> </a:t>
            </a:r>
            <a:r>
              <a:rPr lang="tr-TR" sz="2800" dirty="0" err="1" smtClean="0"/>
              <a:t>Goddy’e</a:t>
            </a:r>
            <a:r>
              <a:rPr lang="tr-TR" sz="2800" dirty="0" smtClean="0"/>
              <a:t> göre, “Yazı, sözlü iletişimin yerine geçemez; yalnızca, iletişim kurmanın başka bir yoludur… Toplumun bakış açısına göre, günümüzde sözlü kültürün işlevi, hayatın değişik noktalarındaki çeşitli sosyal gruplar tarafından farklı değerler atfedilse de, yazılı olana göre ikinci plandadır.”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6469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2207568" y="2204865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latin typeface="Arial" pitchFamily="34" charset="0"/>
                <a:cs typeface="Arial" pitchFamily="34" charset="0"/>
              </a:rPr>
              <a:t>Çağdaş yazılı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kültürler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üzerindeki sözlü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kültür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egemenliğinin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dahi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büsbütün kırılamadığını, kalıp söyleyişlerde (atasözü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ve deyim vb.) bu etkinin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devam ettiğini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belirten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Ong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“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kalıplaşmış biçem, birincil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sözlü kültürde sadece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şiire değil, 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hemen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hemen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tüm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dü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ş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ünme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ve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latin typeface="Arial" pitchFamily="34" charset="0"/>
                <a:cs typeface="Arial" pitchFamily="34" charset="0"/>
              </a:rPr>
              <a:t>anlat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ı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m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biçimine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hakimdir”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ve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…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5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437941" y="2402238"/>
            <a:ext cx="74288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itchFamily="34" charset="0"/>
                <a:cs typeface="Arial" pitchFamily="34" charset="0"/>
              </a:rPr>
              <a:t>“As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ı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rlard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ı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r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yazı yazmasını bilmelerine karşın henüz yazıyı içselleştirmemiş pek çok modern kültür, örneğin Arap ve Yunan gibi diğer Akdeniz kültürleri, kalıplaşmış düşünme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anlat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biçimine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ıkı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ıkı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ya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bağlıdır” demektedir.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837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2204864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Sözle biçimlenen düşünce zaman içinde geliştikçe hazır deyişlerin kullanımı da daha ince bir ustalık kazanır (</a:t>
            </a:r>
            <a:r>
              <a:rPr lang="tr-TR" sz="2800" dirty="0" err="1" smtClean="0"/>
              <a:t>Ong</a:t>
            </a:r>
            <a:r>
              <a:rPr lang="tr-TR" sz="2800" dirty="0" smtClean="0"/>
              <a:t> 1995:50-52). Hafızada meydana gelen bu birikim ve birikimin yeni kuşaklara aktarımında kullanılan anlatım biçimleri zamanla daha da gelişir.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4941903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300</Words>
  <Application>Microsoft Office PowerPoint</Application>
  <PresentationFormat>Geniş ekran</PresentationFormat>
  <Paragraphs>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HLK 315 Sözlü ve Yazılı Kültür</vt:lpstr>
      <vt:lpstr>İkincil sözlü kültür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HLK 315 Sözlü ve Yazılı Kültür</dc:title>
  <dc:creator>Pc</dc:creator>
  <cp:lastModifiedBy>Pc</cp:lastModifiedBy>
  <cp:revision>12</cp:revision>
  <dcterms:created xsi:type="dcterms:W3CDTF">2021-03-09T08:57:55Z</dcterms:created>
  <dcterms:modified xsi:type="dcterms:W3CDTF">2021-03-09T09:08:23Z</dcterms:modified>
</cp:coreProperties>
</file>