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257" r:id="rId9"/>
    <p:sldId id="322" r:id="rId10"/>
    <p:sldId id="258" r:id="rId11"/>
    <p:sldId id="324" r:id="rId12"/>
    <p:sldId id="321" r:id="rId13"/>
    <p:sldId id="259" r:id="rId14"/>
    <p:sldId id="260" r:id="rId15"/>
    <p:sldId id="289" r:id="rId16"/>
    <p:sldId id="323" r:id="rId17"/>
    <p:sldId id="325" r:id="rId18"/>
    <p:sldId id="261" r:id="rId19"/>
    <p:sldId id="264" r:id="rId20"/>
    <p:sldId id="296" r:id="rId21"/>
    <p:sldId id="300" r:id="rId22"/>
    <p:sldId id="303" r:id="rId23"/>
    <p:sldId id="302" r:id="rId24"/>
    <p:sldId id="311" r:id="rId25"/>
    <p:sldId id="312" r:id="rId26"/>
    <p:sldId id="313" r:id="rId27"/>
    <p:sldId id="301" r:id="rId28"/>
    <p:sldId id="310" r:id="rId29"/>
    <p:sldId id="304" r:id="rId30"/>
    <p:sldId id="305" r:id="rId31"/>
    <p:sldId id="30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C7BDC-5D2F-4045-B6EF-ED8C138C38B6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83B49-766F-44E8-89A3-0F7EE1111B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08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4A28ED-0EEB-4D6F-A12F-A6B99BD7EB19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79E7ED-8DF8-4DFD-93BE-C30EA6EE8C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dKIaRHchq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Havalı Sondaj Tekniği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üğ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9807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652120" y="4149080"/>
            <a:ext cx="3491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Havalı sondaj ekipmanları, döner sondaj yönteminde kullanılan ekipmanlara ilaveten şu elemanlardan oluşur;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1.Kuyu dibi Tabancası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2.Tabanca Matkabı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3.Köpük Pompası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4.Kompresör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04864"/>
            <a:ext cx="1314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KULLANIM ALANLARI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827584" y="1447800"/>
            <a:ext cx="7992888" cy="5005536"/>
          </a:xfrm>
        </p:spPr>
        <p:txBody>
          <a:bodyPr/>
          <a:lstStyle/>
          <a:p>
            <a:r>
              <a:rPr lang="tr-TR" sz="1800" b="1" dirty="0" smtClean="0">
                <a:solidFill>
                  <a:srgbClr val="FF0000"/>
                </a:solidFill>
                <a:latin typeface="Times New Roman TR" pitchFamily="18" charset="0"/>
                <a:cs typeface="Times New Roman TR" pitchFamily="18" charset="0"/>
              </a:rPr>
              <a:t>A</a:t>
            </a:r>
            <a:r>
              <a:rPr lang="tr-TR" sz="1800" b="1" dirty="0" smtClean="0">
                <a:latin typeface="Times New Roman TR" pitchFamily="18" charset="0"/>
                <a:cs typeface="Times New Roman TR" pitchFamily="18" charset="0"/>
              </a:rPr>
              <a:t> – ELEKTRİK ENERJİSİ ÜRETİMİ,</a:t>
            </a:r>
            <a:endParaRPr lang="tr-TR" sz="1800" dirty="0" smtClean="0">
              <a:latin typeface="Times New Roman TR" pitchFamily="18" charset="0"/>
              <a:cs typeface="Times New Roman TR" pitchFamily="18" charset="0"/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  <a:latin typeface="Times New Roman TR" pitchFamily="18" charset="0"/>
                <a:cs typeface="Times New Roman TR" pitchFamily="18" charset="0"/>
              </a:rPr>
              <a:t>B </a:t>
            </a:r>
            <a:r>
              <a:rPr lang="tr-TR" sz="1800" b="1" dirty="0" smtClean="0">
                <a:latin typeface="Times New Roman TR" pitchFamily="18" charset="0"/>
                <a:cs typeface="Times New Roman TR" pitchFamily="18" charset="0"/>
              </a:rPr>
              <a:t>– MERKEZİ ISITMA, SOĞUTMA (AIR-CONDITIONING), SERA ISITMASI V.B.</a:t>
            </a:r>
            <a:endParaRPr lang="tr-TR" sz="1800" dirty="0" smtClean="0">
              <a:latin typeface="Times New Roman TR" pitchFamily="18" charset="0"/>
              <a:cs typeface="Times New Roman TR" pitchFamily="18" charset="0"/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  <a:latin typeface="Times New Roman TR" pitchFamily="18" charset="0"/>
                <a:cs typeface="Times New Roman TR" pitchFamily="18" charset="0"/>
              </a:rPr>
              <a:t>C</a:t>
            </a:r>
            <a:r>
              <a:rPr lang="tr-TR" sz="1800" b="1" dirty="0" smtClean="0">
                <a:latin typeface="Times New Roman TR" pitchFamily="18" charset="0"/>
                <a:cs typeface="Times New Roman TR" pitchFamily="18" charset="0"/>
              </a:rPr>
              <a:t> – ENDÜSTRİYEL AMAÇLI KULLANIM, PROSES ISISI TEMİNİ, KURUTMA V.B.</a:t>
            </a:r>
            <a:endParaRPr lang="tr-TR" sz="1800" dirty="0" smtClean="0">
              <a:latin typeface="Times New Roman TR" pitchFamily="18" charset="0"/>
              <a:cs typeface="Times New Roman TR" pitchFamily="18" charset="0"/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  <a:latin typeface="Times New Roman TR" pitchFamily="18" charset="0"/>
                <a:cs typeface="Times New Roman TR" pitchFamily="18" charset="0"/>
              </a:rPr>
              <a:t>D</a:t>
            </a:r>
            <a:r>
              <a:rPr lang="tr-TR" sz="1800" b="1" dirty="0" smtClean="0">
                <a:latin typeface="Times New Roman TR" pitchFamily="18" charset="0"/>
                <a:cs typeface="Times New Roman TR" pitchFamily="18" charset="0"/>
              </a:rPr>
              <a:t> – KİMYASAL MADDE VE MİNERAL ÜRETİMİ, KARBONDİOKSİT, GÜBRE, LİTYUM, AĞIR SU, HİDROJEN  VB.</a:t>
            </a:r>
            <a:endParaRPr lang="tr-TR" sz="1800" dirty="0" smtClean="0">
              <a:latin typeface="Times New Roman TR" pitchFamily="18" charset="0"/>
              <a:cs typeface="Times New Roman TR" pitchFamily="18" charset="0"/>
            </a:endParaRPr>
          </a:p>
          <a:p>
            <a:r>
              <a:rPr lang="tr-TR" sz="1800" b="1" dirty="0" smtClean="0">
                <a:solidFill>
                  <a:srgbClr val="FF0000"/>
                </a:solidFill>
                <a:latin typeface="Times New Roman TR" pitchFamily="18" charset="0"/>
                <a:cs typeface="Times New Roman TR" pitchFamily="18" charset="0"/>
              </a:rPr>
              <a:t>E</a:t>
            </a:r>
            <a:r>
              <a:rPr lang="tr-TR" sz="1800" b="1" dirty="0" smtClean="0">
                <a:latin typeface="Times New Roman TR" pitchFamily="18" charset="0"/>
                <a:cs typeface="Times New Roman TR" pitchFamily="18" charset="0"/>
              </a:rPr>
              <a:t> – KAPLICA AMAÇLI KULLANIM (TERMAL TURİZM) </a:t>
            </a:r>
            <a:endParaRPr lang="tr-TR" sz="1800" dirty="0" smtClean="0">
              <a:latin typeface="Times New Roman TR" pitchFamily="18" charset="0"/>
              <a:cs typeface="Times New Roman TR" pitchFamily="18" charset="0"/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  <a:latin typeface="Times New Roman TR" pitchFamily="18" charset="0"/>
                <a:cs typeface="Times New Roman TR" pitchFamily="18" charset="0"/>
              </a:rPr>
              <a:t>F</a:t>
            </a:r>
            <a:r>
              <a:rPr lang="tr-TR" sz="1800" b="1" dirty="0" smtClean="0">
                <a:latin typeface="Times New Roman TR" pitchFamily="18" charset="0"/>
                <a:cs typeface="Times New Roman TR" pitchFamily="18" charset="0"/>
              </a:rPr>
              <a:t> – DÜŞÜK SICAKLIKLARDA (30 °C) KÜLTÜR BALIKÇILIĞI </a:t>
            </a:r>
            <a:endParaRPr lang="tr-TR" sz="1800" dirty="0" smtClean="0">
              <a:latin typeface="Times New Roman TR" pitchFamily="18" charset="0"/>
              <a:cs typeface="Times New Roman TR" pitchFamily="18" charset="0"/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  <a:latin typeface="Times New Roman TR" pitchFamily="18" charset="0"/>
                <a:cs typeface="Times New Roman TR" pitchFamily="18" charset="0"/>
              </a:rPr>
              <a:t>G</a:t>
            </a:r>
            <a:r>
              <a:rPr lang="tr-TR" sz="1800" b="1" dirty="0" smtClean="0">
                <a:latin typeface="Times New Roman TR" pitchFamily="18" charset="0"/>
                <a:cs typeface="Times New Roman TR" pitchFamily="18" charset="0"/>
              </a:rPr>
              <a:t> – MİNERALLİ SU OLARAK İÇİLEREK KULLANIMI VB. GERÇEKLEŞTİRİLMEKTEDİR.</a:t>
            </a:r>
            <a:endParaRPr lang="tr-TR" sz="1800" dirty="0" smtClean="0">
              <a:latin typeface="Times New Roman TR" pitchFamily="18" charset="0"/>
              <a:cs typeface="Times New Roman TR" pitchFamily="18" charset="0"/>
            </a:endParaRP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34831"/>
            <a:ext cx="5760640" cy="60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tr-TR" sz="2400" dirty="0">
                <a:effectLst/>
              </a:rPr>
              <a:t>Jeotermal bölgesel ısıtma merkezleri ve </a:t>
            </a:r>
            <a:r>
              <a:rPr lang="tr-TR" sz="2400" dirty="0" smtClean="0">
                <a:effectLst/>
              </a:rPr>
              <a:t>kapasiteleri</a:t>
            </a:r>
            <a:endParaRPr lang="tr-TR" sz="24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721186"/>
              </p:ext>
            </p:extLst>
          </p:nvPr>
        </p:nvGraphicFramePr>
        <p:xfrm>
          <a:off x="1115616" y="980728"/>
          <a:ext cx="7632848" cy="5040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3730"/>
                <a:gridCol w="1300087"/>
                <a:gridCol w="1083259"/>
                <a:gridCol w="938415"/>
                <a:gridCol w="1245660"/>
                <a:gridCol w="871697"/>
              </a:tblGrid>
              <a:tr h="1248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Adı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Başlama Yılı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Giriş Sıcaklığı (</a:t>
                      </a:r>
                      <a:r>
                        <a:rPr lang="tr-TR" sz="1600" baseline="30000" dirty="0" err="1">
                          <a:effectLst/>
                        </a:rPr>
                        <a:t>o</a:t>
                      </a:r>
                      <a:r>
                        <a:rPr lang="tr-TR" sz="1600" dirty="0" err="1">
                          <a:effectLst/>
                        </a:rPr>
                        <a:t>C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Çıkış Sıcaklığı (</a:t>
                      </a:r>
                      <a:r>
                        <a:rPr lang="tr-TR" sz="1600" baseline="30000" dirty="0" err="1">
                          <a:effectLst/>
                        </a:rPr>
                        <a:t>o</a:t>
                      </a:r>
                      <a:r>
                        <a:rPr lang="tr-TR" sz="1600" dirty="0" err="1">
                          <a:effectLst/>
                        </a:rPr>
                        <a:t>C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Maksimum Debi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(kg/s)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Maksimum Güç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(</a:t>
                      </a:r>
                      <a:r>
                        <a:rPr lang="tr-TR" sz="1600" dirty="0" err="1">
                          <a:effectLst/>
                        </a:rPr>
                        <a:t>MW</a:t>
                      </a:r>
                      <a:r>
                        <a:rPr lang="tr-TR" sz="1600" baseline="-25000" dirty="0" err="1">
                          <a:effectLst/>
                        </a:rPr>
                        <a:t>t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Gonen</a:t>
                      </a: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tr-T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Balikesir</a:t>
                      </a: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1987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Simav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Kutahya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Kırsehir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Kizilcahamam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Ankara 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68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Balcova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Narlidere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Izmir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71,3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Afyon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Kozakli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Nevsehir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Sandikli - Afyon 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Diyadin - Agri 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Salihli - Manisa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Saraykoy-Denizli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Bergama-İzmir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6953"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Toplam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255,1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088304" y="648866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Erdoğmuş</a:t>
            </a:r>
            <a:r>
              <a:rPr lang="tr-TR" dirty="0"/>
              <a:t> vd., 2006 temel alınarak güncellenmiştir)</a:t>
            </a:r>
          </a:p>
        </p:txBody>
      </p:sp>
    </p:spTree>
    <p:extLst>
      <p:ext uri="{BB962C8B-B14F-4D97-AF65-F5344CB8AC3E}">
        <p14:creationId xmlns:p14="http://schemas.microsoft.com/office/powerpoint/2010/main" val="29793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0825" y="-92075"/>
            <a:ext cx="8424863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1" hangingPunct="1">
              <a:buFontTx/>
              <a:buAutoNum type="arabicPeriod"/>
            </a:pPr>
            <a:r>
              <a:rPr lang="tr-TR" sz="1800" b="1" dirty="0"/>
              <a:t>JEOTERMAL SONDAJLARIN PROGRAMLANMASI</a:t>
            </a:r>
          </a:p>
          <a:p>
            <a:pPr marL="342900" indent="-342900"/>
            <a:r>
              <a:rPr lang="tr-TR" sz="1400" b="1" dirty="0"/>
              <a:t>Jeotermal amaçlı yapılmış olan jeolojik, </a:t>
            </a:r>
            <a:r>
              <a:rPr lang="tr-TR" sz="1400" b="1" dirty="0" err="1"/>
              <a:t>jeokimyasal</a:t>
            </a:r>
            <a:r>
              <a:rPr lang="tr-TR" sz="1400" b="1" dirty="0"/>
              <a:t>, hidrojeolojik ve jeofizik etütlerden elde edilen verilere göre;</a:t>
            </a:r>
          </a:p>
          <a:p>
            <a:pPr marL="342900" indent="-342900" algn="ctr"/>
            <a:r>
              <a:rPr lang="tr-TR" sz="1400" b="1" dirty="0"/>
              <a:t>- kuyu derinliği </a:t>
            </a:r>
          </a:p>
          <a:p>
            <a:pPr marL="342900" indent="-342900" algn="ctr"/>
            <a:r>
              <a:rPr lang="tr-TR" sz="1400" b="1" dirty="0"/>
              <a:t>- muhtemel litolojik </a:t>
            </a:r>
            <a:r>
              <a:rPr lang="tr-TR" sz="1400" b="1" dirty="0" err="1"/>
              <a:t>log</a:t>
            </a:r>
            <a:endParaRPr lang="tr-TR" sz="1400" b="1" dirty="0"/>
          </a:p>
          <a:p>
            <a:pPr marL="342900" indent="-342900" algn="ctr"/>
            <a:r>
              <a:rPr lang="tr-TR" sz="1400" b="1" dirty="0"/>
              <a:t>- muhtemel borulama planı hazırlanır. </a:t>
            </a:r>
          </a:p>
          <a:p>
            <a:pPr marL="342900" indent="-342900" algn="ctr"/>
            <a:r>
              <a:rPr lang="tr-TR" sz="1400" b="1" dirty="0"/>
              <a:t>Litolojik </a:t>
            </a:r>
            <a:r>
              <a:rPr lang="tr-TR" sz="1400" b="1" dirty="0" err="1"/>
              <a:t>logda</a:t>
            </a:r>
            <a:r>
              <a:rPr lang="tr-TR" sz="1400" b="1" dirty="0"/>
              <a:t> jeotermal anlamda önemli olan parametreler ve jeolojik seviyeler </a:t>
            </a:r>
            <a:r>
              <a:rPr lang="tr-TR" sz="1400" b="1" dirty="0" smtClean="0"/>
              <a:t>yer alır. </a:t>
            </a:r>
            <a:r>
              <a:rPr lang="tr-TR" sz="1400" b="1" dirty="0"/>
              <a:t>Bunlar;</a:t>
            </a:r>
          </a:p>
          <a:p>
            <a:pPr marL="342900" indent="-342900" algn="ctr"/>
            <a:r>
              <a:rPr lang="tr-TR" sz="1400" b="1" dirty="0"/>
              <a:t>- örtü kaya oluşturabilecek seviyeler</a:t>
            </a:r>
          </a:p>
          <a:p>
            <a:pPr marL="342900" indent="-342900" algn="ctr"/>
            <a:r>
              <a:rPr lang="tr-TR" sz="1400" b="1" dirty="0"/>
              <a:t>- rezervuar seviyeleri </a:t>
            </a:r>
          </a:p>
          <a:p>
            <a:pPr marL="342900" indent="-342900" algn="ctr"/>
            <a:r>
              <a:rPr lang="tr-TR" sz="1400" b="1" dirty="0"/>
              <a:t>- karşılaşılabilecek sıcaklık değerleri </a:t>
            </a:r>
          </a:p>
          <a:p>
            <a:pPr marL="342900" indent="-342900" algn="ctr"/>
            <a:r>
              <a:rPr lang="tr-TR" sz="1400" b="1" dirty="0"/>
              <a:t>- karot alınacak muhtemel seviyeler</a:t>
            </a:r>
          </a:p>
          <a:p>
            <a:pPr marL="342900" indent="-342900" algn="ctr"/>
            <a:r>
              <a:rPr lang="tr-TR" sz="1400" b="1" dirty="0"/>
              <a:t>- soğuk </a:t>
            </a:r>
            <a:r>
              <a:rPr lang="tr-TR" sz="1400" b="1" dirty="0" err="1"/>
              <a:t>yeraltısuyu</a:t>
            </a:r>
            <a:r>
              <a:rPr lang="tr-TR" sz="1400" b="1" dirty="0"/>
              <a:t> girişimi olabilecek seviyeler</a:t>
            </a:r>
          </a:p>
          <a:p>
            <a:pPr marL="342900" indent="-342900" algn="ctr"/>
            <a:r>
              <a:rPr lang="tr-TR" sz="1400" b="1" dirty="0"/>
              <a:t>- kuyuda karşılaşılacak akışkanın muhtemel kimyası </a:t>
            </a:r>
          </a:p>
          <a:p>
            <a:pPr marL="342900" indent="-342900" algn="ctr"/>
            <a:r>
              <a:rPr lang="tr-TR" sz="1400" b="1" dirty="0"/>
              <a:t>- ani geliş (</a:t>
            </a:r>
            <a:r>
              <a:rPr lang="tr-TR" sz="1400" b="1" dirty="0" err="1"/>
              <a:t>blow-out</a:t>
            </a:r>
            <a:r>
              <a:rPr lang="tr-TR" sz="1400" b="1" dirty="0"/>
              <a:t>) ihtimali olup olmadığı belirlenmeye çalışılır.</a:t>
            </a:r>
          </a:p>
          <a:p>
            <a:pPr marL="342900" indent="-342900"/>
            <a:r>
              <a:rPr lang="tr-TR" sz="1400" b="1" dirty="0"/>
              <a:t>Ayrıca, bu bilgilere dayanarak; </a:t>
            </a:r>
          </a:p>
          <a:p>
            <a:pPr marL="342900" indent="-342900" algn="ctr"/>
            <a:r>
              <a:rPr lang="tr-TR" sz="1400" b="1" dirty="0"/>
              <a:t>- kuyu çapı ve derinlikleri</a:t>
            </a:r>
          </a:p>
          <a:p>
            <a:pPr marL="342900" indent="-342900" algn="ctr"/>
            <a:r>
              <a:rPr lang="tr-TR" sz="1400" b="1" dirty="0"/>
              <a:t>- boru tipi, çapı  ve yerleştirilme derinlikleri</a:t>
            </a:r>
          </a:p>
          <a:p>
            <a:pPr marL="342900" indent="-342900" algn="ctr"/>
            <a:r>
              <a:rPr lang="tr-TR" sz="1400" b="1" dirty="0"/>
              <a:t>- çamur türü ve ilave malzemeleri (</a:t>
            </a:r>
            <a:r>
              <a:rPr lang="tr-TR" sz="1400" b="1" dirty="0" err="1"/>
              <a:t>bentonit</a:t>
            </a:r>
            <a:r>
              <a:rPr lang="tr-TR" sz="1400" b="1" dirty="0"/>
              <a:t>, barit, sondaj köpüğü vb.) miktarları </a:t>
            </a:r>
          </a:p>
          <a:p>
            <a:pPr marL="342900" indent="-342900" algn="ctr"/>
            <a:r>
              <a:rPr lang="tr-TR" sz="1400" b="1" dirty="0"/>
              <a:t>- </a:t>
            </a:r>
            <a:r>
              <a:rPr lang="tr-TR" sz="1400" b="1" dirty="0" err="1"/>
              <a:t>çimentolanacak</a:t>
            </a:r>
            <a:r>
              <a:rPr lang="tr-TR" sz="1400" b="1" dirty="0"/>
              <a:t> seviyeler ve programı </a:t>
            </a:r>
          </a:p>
          <a:p>
            <a:pPr marL="342900" indent="-342900" algn="ctr"/>
            <a:r>
              <a:rPr lang="tr-TR" sz="1400" b="1" dirty="0"/>
              <a:t>- çimento türü ve miktarı sondaj işleminden sorumlu yetkili tarafından belirlenir.  </a:t>
            </a:r>
          </a:p>
          <a:p>
            <a:pPr marL="342900" indent="-342900"/>
            <a:endParaRPr lang="tr-TR" sz="1400" b="1" dirty="0"/>
          </a:p>
          <a:p>
            <a:pPr marL="342900" indent="-342900"/>
            <a:r>
              <a:rPr lang="tr-TR" sz="1400" b="1" dirty="0"/>
              <a:t>Sondaj tekniği açısından ise; </a:t>
            </a:r>
          </a:p>
          <a:p>
            <a:pPr marL="342900" indent="-342900" algn="ctr"/>
            <a:r>
              <a:rPr lang="tr-TR" sz="1400" b="1" dirty="0"/>
              <a:t>1. yıkıntı ve akma</a:t>
            </a:r>
          </a:p>
          <a:p>
            <a:pPr marL="342900" indent="-342900" algn="ctr"/>
            <a:r>
              <a:rPr lang="tr-TR" sz="1400" b="1" dirty="0"/>
              <a:t>2. çamur kaçağı ve şişme</a:t>
            </a:r>
          </a:p>
          <a:p>
            <a:pPr marL="342900" indent="-342900" algn="ctr"/>
            <a:r>
              <a:rPr lang="tr-TR" sz="1400" b="1" dirty="0"/>
              <a:t>3. ani geliş (akışkan, gaz, buhar) yapabilecek ve sondaj problemlerine sebep olabilecek seviyeler belirlenmeye çalışılır.</a:t>
            </a:r>
          </a:p>
          <a:p>
            <a:pPr marL="342900" indent="-342900" algn="ctr"/>
            <a:r>
              <a:rPr lang="tr-TR" sz="1400" b="1" dirty="0"/>
              <a:t>Kuyu delme işlemi sırasında jeotermal amaçlı olarak ilk yapılacak gözlem;</a:t>
            </a:r>
          </a:p>
          <a:p>
            <a:pPr marL="342900" indent="-342900" algn="ctr"/>
            <a:r>
              <a:rPr lang="tr-TR" sz="1400" b="1" dirty="0"/>
              <a:t>- Başlangıç aşamasında şart olmamakla birlikte her metrede bir çamur(sondaj sirkülasyon sıvısı) giriş-çıkış sıcaklıklarının ölçümü </a:t>
            </a:r>
          </a:p>
          <a:p>
            <a:pPr marL="342900" indent="-342900" algn="ctr"/>
            <a:r>
              <a:rPr lang="tr-TR" sz="1400" b="1" dirty="0"/>
              <a:t> 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9750" y="188913"/>
            <a:ext cx="74882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1800" b="1" dirty="0"/>
              <a:t>- Her metrede bir çamurla gelen kayaç kırıntılarının incelenmesi</a:t>
            </a:r>
          </a:p>
          <a:p>
            <a:r>
              <a:rPr lang="tr-TR" sz="1800" b="1" dirty="0"/>
              <a:t>i. Litolojik tanımlama ve istif oluşturma</a:t>
            </a:r>
          </a:p>
          <a:p>
            <a:r>
              <a:rPr lang="tr-TR" sz="1800" b="1" dirty="0"/>
              <a:t>ii. Alterasyon ve türlerini tanımlama</a:t>
            </a:r>
          </a:p>
          <a:p>
            <a:r>
              <a:rPr lang="tr-TR" sz="1800" b="1" dirty="0"/>
              <a:t>iii. Çatlak ve gözenek analizi (gelişip gelişmediği, varsa dolgu minerali)</a:t>
            </a:r>
          </a:p>
          <a:p>
            <a:pPr algn="just"/>
            <a:r>
              <a:rPr lang="tr-TR" sz="1800" b="1" dirty="0"/>
              <a:t>iv. Kimyasal, petrografik ve sıvı kapanım analizleri için temsilci örnek alımı</a:t>
            </a:r>
          </a:p>
          <a:p>
            <a:r>
              <a:rPr lang="tr-TR" sz="1800" b="1" dirty="0"/>
              <a:t>- Her 5 veya 10 m de bir (sondaj ve çalışmanın özelliğine bağlı olarak) kırıntı örneğinin karot arşivine girecek şekilde muhafazası</a:t>
            </a:r>
          </a:p>
          <a:p>
            <a:pPr algn="just"/>
            <a:r>
              <a:rPr lang="tr-TR" sz="1800" b="1" dirty="0"/>
              <a:t>- Derinlik arttıkça kırıntı geliş süresindeki gecikmeler göz önüne alınarak kırıntının hangi derinliği temsil ettiğine dair düzeltme yapılması</a:t>
            </a:r>
          </a:p>
          <a:p>
            <a:r>
              <a:rPr lang="tr-TR" sz="1800" b="1" dirty="0"/>
              <a:t>- Çamur tuzluluğundaki değişimler </a:t>
            </a:r>
          </a:p>
          <a:p>
            <a:r>
              <a:rPr lang="tr-TR" sz="1800" b="1" dirty="0"/>
              <a:t>- Çamurda renk değişimi</a:t>
            </a:r>
          </a:p>
          <a:p>
            <a:r>
              <a:rPr lang="tr-TR" sz="1800" b="1" dirty="0"/>
              <a:t>- Çamurda viskozite değişimi</a:t>
            </a:r>
          </a:p>
          <a:p>
            <a:r>
              <a:rPr lang="tr-TR" sz="1800" b="1" dirty="0"/>
              <a:t>- Çamurda gaz, kabarcık vb. oluşumların gözlenmesi ve kaydedilmesi</a:t>
            </a:r>
          </a:p>
          <a:p>
            <a:r>
              <a:rPr lang="tr-TR" sz="1800" b="1" dirty="0"/>
              <a:t>- Karot alma gerekliliğinin tespiti</a:t>
            </a:r>
          </a:p>
          <a:p>
            <a:r>
              <a:rPr lang="tr-TR" sz="1800" b="1" dirty="0"/>
              <a:t>- Gerekli görülen seviyelerde kuyu </a:t>
            </a:r>
            <a:r>
              <a:rPr lang="tr-TR" sz="1800" b="1" dirty="0" err="1"/>
              <a:t>logu</a:t>
            </a:r>
            <a:r>
              <a:rPr lang="tr-TR" sz="1800" b="1" dirty="0"/>
              <a:t> alımının sağlanması</a:t>
            </a:r>
          </a:p>
          <a:p>
            <a:r>
              <a:rPr lang="tr-TR" sz="1800" b="1" dirty="0"/>
              <a:t>- </a:t>
            </a:r>
            <a:r>
              <a:rPr lang="tr-TR" sz="1800" b="1" dirty="0" err="1"/>
              <a:t>Blow-out</a:t>
            </a:r>
            <a:r>
              <a:rPr lang="tr-TR" sz="1800" b="1" dirty="0"/>
              <a:t> riski gözlemi</a:t>
            </a:r>
            <a:r>
              <a:rPr lang="tr-TR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142852"/>
            <a:ext cx="821537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Açılacak kuyunun daha önceden detaylı çalışmalar sonucu hazırlanmış olan kuyu tasarımına uygun olarak delmeye başlanmalıdır. Genelde uygulanan;  </a:t>
            </a:r>
          </a:p>
          <a:p>
            <a:endParaRPr lang="tr-TR" sz="1600" dirty="0" smtClean="0"/>
          </a:p>
          <a:p>
            <a:pPr algn="just"/>
            <a:r>
              <a:rPr lang="tr-TR" sz="1600" dirty="0" smtClean="0"/>
              <a:t>24’’ matkapla 4m ilerlenerek üç varil birbirine kaynatılıp kuyu ağzına inilmeli ve içerisinden 17 ½’’ matkapla delik açılarak üste 14’’ boru ile soğuk su girişini kapatacak şekilde yüzey muhafaza borusu indirilmeli veya 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üstte alüvyon kalınlığı 30-40 metre civarındaysa 24-22 matkapla alüvyon seviyeler delinerek sağlam zeminden 1-2 metre gittikten sonra 19’’ muhafaza borusu kuyuya indirilip çimentolama yapılmalıdır (Akpınar, K., 2008) 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İlerleme sırasında her metreden dikkatlice alınacak örnekler uygun şartlarda muhafaza edilmeli, kuyu başında veya şantiyede mikroskop gibi gerekli ekipmanlarla incelenmeli ve  pirit, kalkopirit, klorit  gibi alterasyon mineralleri takip edilmelidir. 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Kuyu başında her metrede kuyuya ait çamur giriş ve çıkış sıcaklıkları ölçülüp dikkatli olarak kayıt altına alınmalıdır. Bu ölçülen sıcaklıklarda olabilecek sıcaklık yükselmeleri ve çamur kaçakları iyi belirlenmelidir. 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Çamur seviyesinde ani artış ve ani su gelişi çok dikkatli gözlemlenmelidir. Kuyu özellikle düşey açılmalıdır. 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err="1" smtClean="0"/>
              <a:t>Borulama</a:t>
            </a:r>
            <a:r>
              <a:rPr lang="tr-TR" sz="1600" dirty="0" smtClean="0"/>
              <a:t> operasyonu için gerekli veriler toplanılıp boru dizaynına doğru karar verilmelidir. Çünkü sıcak su kaynağı için önemli olabilecek, ve özellikle su girişi olabilecek </a:t>
            </a:r>
            <a:r>
              <a:rPr lang="tr-TR" sz="1600" dirty="0" err="1" smtClean="0"/>
              <a:t>zonlar</a:t>
            </a:r>
            <a:r>
              <a:rPr lang="tr-TR" sz="1600" dirty="0" smtClean="0"/>
              <a:t> kapalı boru veya çimento ile kapatılmamalıdır. Kuyu </a:t>
            </a:r>
            <a:r>
              <a:rPr lang="tr-TR" sz="1600" dirty="0" err="1" smtClean="0"/>
              <a:t>logları</a:t>
            </a:r>
            <a:r>
              <a:rPr lang="tr-TR" sz="1600" dirty="0" smtClean="0"/>
              <a:t> ve kuyu taban sıcaklıkları dikkatli ve eksiksiz ölçülmelidir.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7286284" cy="483865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30466" y="566124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</a:rPr>
              <a:t>Derin jeotermal </a:t>
            </a:r>
            <a:r>
              <a:rPr lang="tr-TR" dirty="0">
                <a:latin typeface="Arial" panose="020B0604020202020204" pitchFamily="34" charset="0"/>
              </a:rPr>
              <a:t>sondajlar için örnek kuyu dizaynı</a:t>
            </a:r>
            <a:endParaRPr lang="tr-T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63329" t="12060"/>
          <a:stretch/>
        </p:blipFill>
        <p:spPr>
          <a:xfrm>
            <a:off x="5558040" y="1412777"/>
            <a:ext cx="1473794" cy="316835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27784" y="476672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JEOTERMAL SONDAJLAR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627784" y="1556792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err="1" smtClean="0"/>
              <a:t>Gradyan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Arama (Üretim)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Geliştirme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Üretim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Re-enjeksiyon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Gözlem kuyuları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Destekleyici çalışmalar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*Kuyu loğları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*Rezervuar testleri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* Rezervuar izleme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07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50825" y="836613"/>
            <a:ext cx="155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tr-TR" sz="1800" b="1"/>
              <a:t>2. SONDAJ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79388" y="1477963"/>
            <a:ext cx="87852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1800" b="1"/>
              <a:t>Döner Sondaj</a:t>
            </a:r>
            <a:endParaRPr lang="en-US" sz="1800"/>
          </a:p>
          <a:p>
            <a:r>
              <a:rPr lang="tr-TR" sz="1800"/>
              <a:t>Formasyon ve basınç özellikleri dikkate alınarak:  </a:t>
            </a:r>
            <a:endParaRPr lang="en-US" sz="1800"/>
          </a:p>
          <a:p>
            <a:r>
              <a:rPr lang="tr-TR" sz="1800" b="1"/>
              <a:t>- </a:t>
            </a:r>
            <a:r>
              <a:rPr lang="tr-TR" sz="1800"/>
              <a:t>Düz çamur dolaşımlı sondaj</a:t>
            </a:r>
            <a:endParaRPr lang="en-US" sz="1800"/>
          </a:p>
          <a:p>
            <a:r>
              <a:rPr lang="tr-TR" sz="1800"/>
              <a:t>- Üç konili matkap ve çift duvarlı tij ile ters dolaşımlı sondaj</a:t>
            </a:r>
            <a:endParaRPr lang="en-US" sz="1800"/>
          </a:p>
          <a:p>
            <a:r>
              <a:rPr lang="tr-TR" sz="1800"/>
              <a:t>- Karotlu sondaj (gerekli olması durumunda) 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50825" y="3068638"/>
            <a:ext cx="6856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1800" b="1"/>
              <a:t>Döner-Darbeli Sondaj</a:t>
            </a:r>
            <a:endParaRPr lang="en-US" sz="1800"/>
          </a:p>
          <a:p>
            <a:r>
              <a:rPr lang="tr-TR" sz="1800"/>
              <a:t>- Kuyudibi çekici ile düz dolaşımlı sondaj(Havalı sondaj)</a:t>
            </a:r>
            <a:r>
              <a:rPr lang="tr-TR" sz="1800" b="1"/>
              <a:t> </a:t>
            </a:r>
            <a:endParaRPr lang="en-US" sz="1800"/>
          </a:p>
          <a:p>
            <a:r>
              <a:rPr lang="tr-TR" sz="1800" b="1"/>
              <a:t>-</a:t>
            </a:r>
            <a:r>
              <a:rPr lang="tr-TR" sz="1800"/>
              <a:t> Kuyudibi çekici ve çift duvarlı tij ile ters dolaşımlı sondaj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620713"/>
            <a:ext cx="90011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1800" b="1" dirty="0"/>
              <a:t>5. KUYU TESTLERİ</a:t>
            </a:r>
            <a:endParaRPr lang="en-US" sz="1800" dirty="0"/>
          </a:p>
          <a:p>
            <a:r>
              <a:rPr lang="tr-TR" sz="1800" dirty="0"/>
              <a:t>Jeotermal kuyularda rezervuar değerlendirmesi için yapılan kuyu testleri şunlardır;</a:t>
            </a:r>
          </a:p>
          <a:p>
            <a:endParaRPr lang="tr-TR" sz="1800" dirty="0"/>
          </a:p>
          <a:p>
            <a:r>
              <a:rPr lang="tr-TR" sz="1800" dirty="0"/>
              <a:t> </a:t>
            </a:r>
            <a:endParaRPr lang="en-US" sz="1800" dirty="0"/>
          </a:p>
          <a:p>
            <a:r>
              <a:rPr lang="tr-TR" sz="1800" dirty="0"/>
              <a:t>Sıcaklık Testi</a:t>
            </a:r>
            <a:endParaRPr lang="en-US" sz="1800" dirty="0"/>
          </a:p>
          <a:p>
            <a:r>
              <a:rPr lang="tr-TR" sz="1800" dirty="0"/>
              <a:t>Basınç Testleri</a:t>
            </a:r>
            <a:endParaRPr lang="en-US" sz="1800" dirty="0"/>
          </a:p>
          <a:p>
            <a:r>
              <a:rPr lang="tr-TR" sz="1800" dirty="0"/>
              <a:t>Üretim Testleri</a:t>
            </a:r>
            <a:endParaRPr lang="en-US" sz="1800" dirty="0"/>
          </a:p>
          <a:p>
            <a:r>
              <a:rPr lang="tr-TR" sz="1800" dirty="0"/>
              <a:t>Gaz Ölçümleri</a:t>
            </a:r>
            <a:endParaRPr lang="en-US" sz="1800" dirty="0"/>
          </a:p>
          <a:p>
            <a:r>
              <a:rPr lang="tr-TR" sz="1800" dirty="0"/>
              <a:t>Girişim Testleri</a:t>
            </a:r>
            <a:endParaRPr lang="en-US" sz="1800" dirty="0"/>
          </a:p>
          <a:p>
            <a:r>
              <a:rPr lang="tr-TR" sz="1800" dirty="0"/>
              <a:t>Re-Enjeksiyon Testi</a:t>
            </a:r>
            <a:endParaRPr lang="en-US" sz="1800" dirty="0"/>
          </a:p>
          <a:p>
            <a:r>
              <a:rPr lang="tr-TR" sz="1800" dirty="0"/>
              <a:t>İzleyici Testleri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1438467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Üretim </a:t>
            </a:r>
            <a:r>
              <a:rPr lang="tr-TR" dirty="0" err="1"/>
              <a:t>zonlarına</a:t>
            </a:r>
            <a:r>
              <a:rPr lang="tr-TR" dirty="0"/>
              <a:t> verilen zarar </a:t>
            </a:r>
            <a:r>
              <a:rPr lang="tr-TR" dirty="0" smtClean="0"/>
              <a:t>minimumdur.</a:t>
            </a:r>
            <a:endParaRPr lang="tr-TR" dirty="0"/>
          </a:p>
          <a:p>
            <a:r>
              <a:rPr lang="tr-TR" dirty="0" smtClean="0"/>
              <a:t>Kaçak </a:t>
            </a:r>
            <a:r>
              <a:rPr lang="tr-TR" dirty="0"/>
              <a:t>problemi ortadan </a:t>
            </a:r>
            <a:r>
              <a:rPr lang="tr-TR" dirty="0" smtClean="0"/>
              <a:t>kalkmaktadır.</a:t>
            </a:r>
            <a:endParaRPr lang="tr-TR" dirty="0"/>
          </a:p>
          <a:p>
            <a:r>
              <a:rPr lang="tr-TR" dirty="0" smtClean="0"/>
              <a:t>Üretim </a:t>
            </a:r>
            <a:r>
              <a:rPr lang="tr-TR" dirty="0" err="1"/>
              <a:t>zonlarının</a:t>
            </a:r>
            <a:r>
              <a:rPr lang="tr-TR" dirty="0"/>
              <a:t> potansiyeli daha doğru olarak analiz </a:t>
            </a:r>
            <a:r>
              <a:rPr lang="tr-TR" dirty="0" smtClean="0"/>
              <a:t>edilebilmektedir.</a:t>
            </a:r>
            <a:endParaRPr lang="tr-TR" dirty="0"/>
          </a:p>
          <a:p>
            <a:r>
              <a:rPr lang="tr-TR" dirty="0" smtClean="0"/>
              <a:t>Sondaj </a:t>
            </a:r>
            <a:r>
              <a:rPr lang="tr-TR" dirty="0"/>
              <a:t>hızı </a:t>
            </a:r>
            <a:r>
              <a:rPr lang="tr-TR" dirty="0" smtClean="0"/>
              <a:t>yüksektir.</a:t>
            </a:r>
            <a:endParaRPr lang="tr-TR" dirty="0"/>
          </a:p>
          <a:p>
            <a:r>
              <a:rPr lang="tr-TR" dirty="0" smtClean="0"/>
              <a:t>Matkap ömrü uzundur.</a:t>
            </a:r>
            <a:endParaRPr lang="tr-TR" dirty="0"/>
          </a:p>
          <a:p>
            <a:r>
              <a:rPr lang="tr-TR" dirty="0" smtClean="0"/>
              <a:t>Sert </a:t>
            </a:r>
            <a:r>
              <a:rPr lang="tr-TR" dirty="0"/>
              <a:t>formasyonların delinmesinde daha </a:t>
            </a:r>
            <a:r>
              <a:rPr lang="tr-TR" dirty="0" smtClean="0"/>
              <a:t>etkindir.</a:t>
            </a:r>
            <a:endParaRPr lang="tr-TR" dirty="0"/>
          </a:p>
          <a:p>
            <a:r>
              <a:rPr lang="tr-TR" dirty="0" smtClean="0"/>
              <a:t>Kuyular </a:t>
            </a:r>
            <a:r>
              <a:rPr lang="tr-TR" dirty="0"/>
              <a:t>daha </a:t>
            </a:r>
            <a:r>
              <a:rPr lang="tr-TR" dirty="0" smtClean="0"/>
              <a:t>düzgün </a:t>
            </a:r>
            <a:r>
              <a:rPr lang="tr-TR" dirty="0"/>
              <a:t>ve dik </a:t>
            </a:r>
            <a:r>
              <a:rPr lang="tr-TR" dirty="0" smtClean="0"/>
              <a:t>açılabilmektedir.</a:t>
            </a:r>
            <a:endParaRPr lang="tr-TR" dirty="0"/>
          </a:p>
          <a:p>
            <a:r>
              <a:rPr lang="tr-TR" dirty="0" smtClean="0"/>
              <a:t>Çevreye </a:t>
            </a:r>
            <a:r>
              <a:rPr lang="tr-TR" dirty="0"/>
              <a:t>zararı az ve </a:t>
            </a:r>
            <a:r>
              <a:rPr lang="tr-TR" dirty="0" smtClean="0"/>
              <a:t>çalışma </a:t>
            </a:r>
            <a:r>
              <a:rPr lang="tr-TR" dirty="0"/>
              <a:t>ortamı </a:t>
            </a:r>
            <a:r>
              <a:rPr lang="tr-TR" dirty="0" smtClean="0"/>
              <a:t>temizdir.</a:t>
            </a:r>
            <a:endParaRPr lang="tr-TR" dirty="0"/>
          </a:p>
          <a:p>
            <a:r>
              <a:rPr lang="tr-TR" dirty="0" smtClean="0"/>
              <a:t>Maliyetleri düşüktür.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67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JEOTERMAL SONDAJ MALİYETLERİ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 sz="2800" b="1" dirty="0" smtClean="0">
                <a:latin typeface="Times New Roman TR"/>
              </a:rPr>
              <a:t>Kuyu maliyetleri petrol kuyu maliyetlerinden 2-4 kat daha fazladır. Maliyet artışını etkileyen faktörler aşağıda verilmiştir :</a:t>
            </a:r>
            <a:r>
              <a:rPr lang="en-US" sz="2800" b="1" dirty="0" smtClean="0">
                <a:latin typeface="Times New Roman TR"/>
              </a:rPr>
              <a:t> </a:t>
            </a:r>
            <a:endParaRPr lang="tr-TR" sz="2800" b="1" dirty="0" smtClean="0">
              <a:latin typeface="Times New Roman TR"/>
            </a:endParaRPr>
          </a:p>
          <a:p>
            <a:pPr algn="just">
              <a:lnSpc>
                <a:spcPct val="90000"/>
              </a:lnSpc>
            </a:pPr>
            <a:r>
              <a:rPr lang="tr-TR" sz="2800" dirty="0" smtClean="0">
                <a:latin typeface="Times New Roman TR"/>
              </a:rPr>
              <a:t>Daha büyük çap,</a:t>
            </a:r>
          </a:p>
          <a:p>
            <a:pPr algn="just">
              <a:lnSpc>
                <a:spcPct val="90000"/>
              </a:lnSpc>
            </a:pPr>
            <a:r>
              <a:rPr lang="tr-TR" sz="2800" dirty="0" smtClean="0">
                <a:latin typeface="Times New Roman TR"/>
              </a:rPr>
              <a:t>Sert kayaçlar dolayısıyla daha fazla matkap harcaması,</a:t>
            </a:r>
          </a:p>
          <a:p>
            <a:pPr algn="just">
              <a:lnSpc>
                <a:spcPct val="90000"/>
              </a:lnSpc>
            </a:pPr>
            <a:r>
              <a:rPr lang="tr-TR" sz="2800" dirty="0" smtClean="0">
                <a:latin typeface="Times New Roman TR"/>
              </a:rPr>
              <a:t>Sıcaklık ve düşük basınç dolayısıyla ek çamur masrafları,</a:t>
            </a:r>
          </a:p>
          <a:p>
            <a:pPr algn="just">
              <a:lnSpc>
                <a:spcPct val="90000"/>
              </a:lnSpc>
            </a:pPr>
            <a:r>
              <a:rPr lang="tr-TR" sz="2800" dirty="0" smtClean="0">
                <a:latin typeface="Times New Roman TR"/>
              </a:rPr>
              <a:t>Sıcaklık ve düşük basınç dolayısıyla ek çimentolama masrafları,</a:t>
            </a:r>
            <a:endParaRPr lang="en-US" sz="2800" dirty="0" smtClean="0">
              <a:latin typeface="Times New Roman TR"/>
            </a:endParaRPr>
          </a:p>
          <a:p>
            <a:pPr algn="just">
              <a:lnSpc>
                <a:spcPct val="90000"/>
              </a:lnSpc>
            </a:pPr>
            <a:r>
              <a:rPr lang="tr-TR" sz="2800" dirty="0" smtClean="0">
                <a:latin typeface="Times New Roman TR"/>
              </a:rPr>
              <a:t>Daha güçlü sondaj makinesi için ödenen ek masraf.</a:t>
            </a:r>
            <a:r>
              <a:rPr lang="en-US" sz="2800" dirty="0" smtClean="0">
                <a:latin typeface="Times New Roman TR"/>
              </a:rPr>
              <a:t> 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>
                <a:effectLst/>
                <a:latin typeface="Times New Roman TR"/>
              </a:rPr>
              <a:t>JEOTERMAL SONDAJDAKİ </a:t>
            </a:r>
            <a:r>
              <a:rPr lang="tr-TR" sz="3600" dirty="0">
                <a:effectLst/>
                <a:latin typeface="Times New Roman TR"/>
              </a:rPr>
              <a:t/>
            </a:r>
            <a:br>
              <a:rPr lang="tr-TR" sz="3600" dirty="0">
                <a:effectLst/>
                <a:latin typeface="Times New Roman TR"/>
              </a:rPr>
            </a:br>
            <a:r>
              <a:rPr lang="tr-TR" sz="3600" dirty="0">
                <a:effectLst/>
                <a:latin typeface="Times New Roman TR"/>
              </a:rPr>
              <a:t>FARKLILIKLAR</a:t>
            </a:r>
            <a:br>
              <a:rPr lang="tr-TR" sz="3600" dirty="0">
                <a:effectLst/>
                <a:latin typeface="Times New Roman TR"/>
              </a:rPr>
            </a:br>
            <a:endParaRPr lang="tr-TR" sz="3600" dirty="0">
              <a:latin typeface="Times New Roman TR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Kuyu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Dizaynı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Kuyu, üretim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aşaması düşünülerek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planlanan sistem için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gerekli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akışın elde edilebileceği 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kuyu çapı ile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bitirilmektedir.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Muhafaza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Borusu: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Rezervuara soğuk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sularının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karışmasını ve bunun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kuyunun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üretimini etkilemesini engellemek için iyi bir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muhafaza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borusu programı gereklidir. Muhafaza borusu tipi seçilirken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sıcaklığa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korozyona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olan dayanıklılıkları da göz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önüne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alınır. Amerika’daki bazı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uygulamalarda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korozyon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sebebiyle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titanyum muhafaza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boruları kullanılmaktadır.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54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3604" y="0"/>
            <a:ext cx="7498080" cy="1143000"/>
          </a:xfrm>
        </p:spPr>
        <p:txBody>
          <a:bodyPr/>
          <a:lstStyle/>
          <a:p>
            <a:pPr algn="ctr"/>
            <a:r>
              <a:rPr lang="tr-TR" dirty="0"/>
              <a:t>Kule Seçimi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980728"/>
            <a:ext cx="7962088" cy="4800600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Kuyu </a:t>
            </a:r>
            <a:r>
              <a:rPr lang="tr-TR" dirty="0"/>
              <a:t>programına göre </a:t>
            </a:r>
            <a:r>
              <a:rPr lang="tr-TR" dirty="0" smtClean="0"/>
              <a:t>kulenin </a:t>
            </a:r>
            <a:r>
              <a:rPr lang="tr-TR" dirty="0"/>
              <a:t>sondaj yapabileceği </a:t>
            </a:r>
            <a:r>
              <a:rPr lang="tr-TR" dirty="0" smtClean="0"/>
              <a:t>maksimum </a:t>
            </a:r>
            <a:r>
              <a:rPr lang="tr-TR" dirty="0"/>
              <a:t>derinlik, kanca yükü ve </a:t>
            </a:r>
            <a:r>
              <a:rPr lang="tr-TR" dirty="0" smtClean="0"/>
              <a:t>vinç (</a:t>
            </a:r>
            <a:r>
              <a:rPr lang="tr-TR" dirty="0" err="1" smtClean="0"/>
              <a:t>drawworks</a:t>
            </a:r>
            <a:r>
              <a:rPr lang="tr-TR" dirty="0" smtClean="0"/>
              <a:t>) </a:t>
            </a:r>
            <a:r>
              <a:rPr lang="tr-TR" dirty="0"/>
              <a:t>kapasitesi; </a:t>
            </a:r>
            <a:endParaRPr lang="tr-TR" dirty="0" smtClean="0"/>
          </a:p>
          <a:p>
            <a:r>
              <a:rPr lang="tr-TR" dirty="0" err="1" smtClean="0"/>
              <a:t>casing</a:t>
            </a:r>
            <a:r>
              <a:rPr lang="tr-TR" dirty="0" smtClean="0"/>
              <a:t> programına </a:t>
            </a:r>
            <a:r>
              <a:rPr lang="tr-TR" dirty="0"/>
              <a:t>göre </a:t>
            </a:r>
            <a:r>
              <a:rPr lang="tr-TR" dirty="0" err="1"/>
              <a:t>rotary</a:t>
            </a:r>
            <a:r>
              <a:rPr lang="tr-TR" dirty="0"/>
              <a:t> masası </a:t>
            </a:r>
            <a:r>
              <a:rPr lang="tr-TR" dirty="0" smtClean="0"/>
              <a:t>genişliği</a:t>
            </a:r>
            <a:r>
              <a:rPr lang="tr-TR" dirty="0"/>
              <a:t>; </a:t>
            </a:r>
            <a:endParaRPr lang="tr-TR" dirty="0" smtClean="0"/>
          </a:p>
          <a:p>
            <a:r>
              <a:rPr lang="tr-TR" dirty="0" smtClean="0"/>
              <a:t>sağlıklı </a:t>
            </a:r>
            <a:r>
              <a:rPr lang="tr-TR" dirty="0"/>
              <a:t>kuyu temizliği </a:t>
            </a:r>
            <a:r>
              <a:rPr lang="tr-TR" dirty="0" smtClean="0"/>
              <a:t>gerçekleştirebilmesi </a:t>
            </a:r>
            <a:r>
              <a:rPr lang="tr-TR" dirty="0"/>
              <a:t>için pompa </a:t>
            </a:r>
            <a:r>
              <a:rPr lang="tr-TR" dirty="0" smtClean="0"/>
              <a:t>kapasiteleri</a:t>
            </a:r>
            <a:r>
              <a:rPr lang="tr-TR" dirty="0"/>
              <a:t>; </a:t>
            </a:r>
            <a:endParaRPr lang="tr-TR" dirty="0" smtClean="0"/>
          </a:p>
          <a:p>
            <a:r>
              <a:rPr lang="tr-TR" dirty="0" err="1" smtClean="0"/>
              <a:t>kuyubaşı</a:t>
            </a:r>
            <a:r>
              <a:rPr lang="tr-TR" dirty="0" smtClean="0"/>
              <a:t> dizaynına </a:t>
            </a:r>
            <a:r>
              <a:rPr lang="tr-TR" dirty="0"/>
              <a:t>göre platform yüksekliği ve </a:t>
            </a:r>
          </a:p>
          <a:p>
            <a:r>
              <a:rPr lang="tr-TR" dirty="0"/>
              <a:t>soğutma kulesinin sirkülasyon </a:t>
            </a:r>
            <a:r>
              <a:rPr lang="tr-TR" dirty="0" smtClean="0"/>
              <a:t>sistemine </a:t>
            </a:r>
            <a:r>
              <a:rPr lang="tr-TR" dirty="0"/>
              <a:t>dahil edilebilmesi </a:t>
            </a:r>
            <a:r>
              <a:rPr lang="tr-TR" dirty="0" smtClean="0"/>
              <a:t>gibi faktörler önemlidir.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40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 dirty="0">
                <a:effectLst/>
              </a:rPr>
              <a:t>Formasyon </a:t>
            </a:r>
            <a:r>
              <a:rPr lang="tr-TR" dirty="0" smtClean="0">
                <a:effectLst/>
              </a:rPr>
              <a:t>T</a:t>
            </a:r>
            <a:r>
              <a:rPr lang="nn-NO" dirty="0" smtClean="0">
                <a:effectLst/>
              </a:rPr>
              <a:t>ipleri </a:t>
            </a:r>
            <a:r>
              <a:rPr lang="nn-NO" dirty="0">
                <a:effectLst/>
              </a:rPr>
              <a:t>ve </a:t>
            </a:r>
            <a:r>
              <a:rPr lang="nn-NO" dirty="0" smtClean="0">
                <a:effectLst/>
              </a:rPr>
              <a:t>Matkaplar</a:t>
            </a:r>
            <a:r>
              <a:rPr lang="nn-NO" dirty="0">
                <a:effectLst/>
              </a:rPr>
              <a:t/>
            </a:r>
            <a:br>
              <a:rPr lang="nn-NO" dirty="0">
                <a:effectLst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Geniş kuyu çapı gereksinimi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dolayısıyla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matkap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çapları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 büyük olmakta ve bu 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sondaj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hızını azaltabilmektedir.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Jeotermalde çokça rastlanan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sert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kayalar için Roller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-TCI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Carbide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matkaplar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kullanılmaktadır.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PDC (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 matkaplar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sert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kayaçlarda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kullanılmamaktadır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7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Resi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475" y="260350"/>
            <a:ext cx="44545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85738" y="473115"/>
            <a:ext cx="450373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tr-TR" sz="1600" dirty="0" smtClean="0">
                <a:latin typeface="Times New Roman TR"/>
              </a:rPr>
              <a:t>Yüzey </a:t>
            </a:r>
            <a:r>
              <a:rPr lang="tr-TR" sz="1600" dirty="0" err="1">
                <a:latin typeface="Times New Roman TR"/>
              </a:rPr>
              <a:t>akiferlerini</a:t>
            </a:r>
            <a:r>
              <a:rPr lang="tr-TR" sz="1600" dirty="0">
                <a:latin typeface="Times New Roman TR"/>
              </a:rPr>
              <a:t> veya düşük sıcaklıklı akışkan taşıyan </a:t>
            </a:r>
            <a:r>
              <a:rPr lang="tr-TR" sz="1600" dirty="0" err="1">
                <a:latin typeface="Times New Roman TR"/>
              </a:rPr>
              <a:t>zonları</a:t>
            </a:r>
            <a:r>
              <a:rPr lang="tr-TR" sz="1600" dirty="0">
                <a:latin typeface="Times New Roman TR"/>
              </a:rPr>
              <a:t> kapatmak </a:t>
            </a:r>
            <a:endParaRPr lang="tr-TR" sz="1600" dirty="0" smtClean="0">
              <a:latin typeface="Times New Roman TR"/>
            </a:endParaRPr>
          </a:p>
          <a:p>
            <a:pPr marL="285750" indent="-285750" algn="ctr">
              <a:buFontTx/>
              <a:buChar char="-"/>
            </a:pPr>
            <a:endParaRPr lang="en-US" sz="1600" dirty="0">
              <a:latin typeface="Times New Roman TR"/>
            </a:endParaRPr>
          </a:p>
          <a:p>
            <a:pPr marL="285750" indent="-285750" algn="ctr">
              <a:buFontTx/>
              <a:buChar char="-"/>
            </a:pPr>
            <a:r>
              <a:rPr lang="tr-TR" sz="1600" dirty="0" smtClean="0">
                <a:latin typeface="Times New Roman TR"/>
              </a:rPr>
              <a:t>Kuyuların </a:t>
            </a:r>
            <a:r>
              <a:rPr lang="tr-TR" sz="1600" dirty="0">
                <a:latin typeface="Times New Roman TR"/>
              </a:rPr>
              <a:t>zayıf ve çatlaklı seviyelerinin </a:t>
            </a:r>
            <a:r>
              <a:rPr lang="tr-TR" sz="1600" dirty="0" smtClean="0">
                <a:latin typeface="Times New Roman TR"/>
              </a:rPr>
              <a:t>kapatılması</a:t>
            </a:r>
          </a:p>
          <a:p>
            <a:pPr marL="285750" indent="-285750" algn="ctr">
              <a:buFontTx/>
              <a:buChar char="-"/>
            </a:pPr>
            <a:endParaRPr lang="en-US" sz="1600" dirty="0">
              <a:latin typeface="Times New Roman TR"/>
            </a:endParaRPr>
          </a:p>
          <a:p>
            <a:pPr marL="285750" indent="-285750" algn="ctr">
              <a:buFontTx/>
              <a:buChar char="-"/>
            </a:pPr>
            <a:r>
              <a:rPr lang="tr-TR" sz="1600" dirty="0" smtClean="0">
                <a:latin typeface="Times New Roman TR"/>
              </a:rPr>
              <a:t>Sondaj </a:t>
            </a:r>
            <a:r>
              <a:rPr lang="tr-TR" sz="1600" dirty="0">
                <a:latin typeface="Times New Roman TR"/>
              </a:rPr>
              <a:t>sırasında istenilmeyen değişik basınçlardaki sıvıların kuyuya girişini </a:t>
            </a:r>
            <a:r>
              <a:rPr lang="tr-TR" sz="1600" dirty="0" smtClean="0">
                <a:latin typeface="Times New Roman TR"/>
              </a:rPr>
              <a:t>önlemek</a:t>
            </a:r>
          </a:p>
          <a:p>
            <a:pPr marL="285750" indent="-285750" algn="ctr">
              <a:buFontTx/>
              <a:buChar char="-"/>
            </a:pPr>
            <a:endParaRPr lang="en-US" sz="1600" dirty="0">
              <a:latin typeface="Times New Roman TR"/>
            </a:endParaRPr>
          </a:p>
          <a:p>
            <a:pPr marL="285750" indent="-285750" algn="ctr">
              <a:buFontTx/>
              <a:buChar char="-"/>
            </a:pPr>
            <a:r>
              <a:rPr lang="tr-TR" sz="1600" dirty="0" err="1" smtClean="0">
                <a:latin typeface="Times New Roman TR"/>
              </a:rPr>
              <a:t>Kaçaklı</a:t>
            </a:r>
            <a:r>
              <a:rPr lang="tr-TR" sz="1600" dirty="0" smtClean="0">
                <a:latin typeface="Times New Roman TR"/>
              </a:rPr>
              <a:t> </a:t>
            </a:r>
            <a:r>
              <a:rPr lang="tr-TR" sz="1600" dirty="0" err="1">
                <a:latin typeface="Times New Roman TR"/>
              </a:rPr>
              <a:t>zonlar</a:t>
            </a:r>
            <a:r>
              <a:rPr lang="tr-TR" sz="1600" dirty="0">
                <a:latin typeface="Times New Roman TR"/>
              </a:rPr>
              <a:t> geçilirken çamur kaçaklarını </a:t>
            </a:r>
            <a:r>
              <a:rPr lang="tr-TR" sz="1600" dirty="0" smtClean="0">
                <a:latin typeface="Times New Roman TR"/>
              </a:rPr>
              <a:t>önlemek</a:t>
            </a:r>
          </a:p>
          <a:p>
            <a:pPr marL="285750" indent="-285750" algn="ctr">
              <a:buFontTx/>
              <a:buChar char="-"/>
            </a:pPr>
            <a:endParaRPr lang="en-US" sz="1600" dirty="0">
              <a:latin typeface="Times New Roman TR"/>
            </a:endParaRPr>
          </a:p>
          <a:p>
            <a:pPr marL="285750" indent="-285750" algn="ctr">
              <a:buFontTx/>
              <a:buChar char="-"/>
            </a:pPr>
            <a:r>
              <a:rPr lang="tr-TR" sz="1600" dirty="0" smtClean="0">
                <a:latin typeface="Times New Roman TR"/>
              </a:rPr>
              <a:t>Kuyu </a:t>
            </a:r>
            <a:r>
              <a:rPr lang="tr-TR" sz="1600" dirty="0">
                <a:latin typeface="Times New Roman TR"/>
              </a:rPr>
              <a:t>başı ekipmanlarını </a:t>
            </a:r>
            <a:r>
              <a:rPr lang="tr-TR" sz="1600" dirty="0" smtClean="0">
                <a:latin typeface="Times New Roman TR"/>
              </a:rPr>
              <a:t>bağlamak</a:t>
            </a:r>
          </a:p>
          <a:p>
            <a:pPr marL="285750" indent="-285750" algn="ctr">
              <a:buFontTx/>
              <a:buChar char="-"/>
            </a:pPr>
            <a:endParaRPr lang="en-US" sz="1600" dirty="0">
              <a:latin typeface="Times New Roman TR"/>
            </a:endParaRPr>
          </a:p>
          <a:p>
            <a:pPr marL="285750" indent="-285750" algn="ctr">
              <a:buFontTx/>
              <a:buChar char="-"/>
            </a:pPr>
            <a:r>
              <a:rPr lang="tr-TR" sz="1600" dirty="0" smtClean="0">
                <a:latin typeface="Times New Roman TR"/>
              </a:rPr>
              <a:t>Formasyonlar </a:t>
            </a:r>
            <a:r>
              <a:rPr lang="tr-TR" sz="1600" dirty="0">
                <a:latin typeface="Times New Roman TR"/>
              </a:rPr>
              <a:t>arası akışkan geçişini </a:t>
            </a:r>
            <a:r>
              <a:rPr lang="tr-TR" sz="1600" dirty="0" smtClean="0">
                <a:latin typeface="Times New Roman TR"/>
              </a:rPr>
              <a:t>önlemek</a:t>
            </a:r>
          </a:p>
          <a:p>
            <a:pPr marL="285750" indent="-285750" algn="ctr">
              <a:buFontTx/>
              <a:buChar char="-"/>
            </a:pPr>
            <a:endParaRPr lang="en-US" sz="1600" dirty="0">
              <a:latin typeface="Times New Roman TR"/>
            </a:endParaRPr>
          </a:p>
          <a:p>
            <a:pPr algn="ctr"/>
            <a:r>
              <a:rPr lang="tr-TR" sz="1600" dirty="0">
                <a:latin typeface="Times New Roman TR"/>
              </a:rPr>
              <a:t>- Kuyu çapını korumak (</a:t>
            </a:r>
            <a:r>
              <a:rPr lang="tr-TR" sz="1600" dirty="0" err="1">
                <a:latin typeface="Times New Roman TR"/>
              </a:rPr>
              <a:t>üniform</a:t>
            </a:r>
            <a:r>
              <a:rPr lang="tr-TR" sz="1600" dirty="0">
                <a:latin typeface="Times New Roman TR"/>
              </a:rPr>
              <a:t> çapta kuyu)</a:t>
            </a:r>
            <a:endParaRPr lang="en-US" sz="1600" dirty="0">
              <a:latin typeface="Times New Roman TR"/>
            </a:endParaRPr>
          </a:p>
          <a:p>
            <a:pPr marL="285750" indent="-285750" algn="ctr">
              <a:buFontTx/>
              <a:buChar char="-"/>
            </a:pPr>
            <a:r>
              <a:rPr lang="tr-TR" sz="1600" dirty="0" smtClean="0">
                <a:latin typeface="Times New Roman TR"/>
              </a:rPr>
              <a:t>Sondaj </a:t>
            </a:r>
            <a:r>
              <a:rPr lang="tr-TR" sz="1600" dirty="0">
                <a:latin typeface="Times New Roman TR"/>
              </a:rPr>
              <a:t>sırasında olabilecek ani gelişleri (</a:t>
            </a:r>
            <a:r>
              <a:rPr lang="tr-TR" sz="1600" dirty="0" err="1">
                <a:latin typeface="Times New Roman TR"/>
              </a:rPr>
              <a:t>blow-out</a:t>
            </a:r>
            <a:r>
              <a:rPr lang="tr-TR" sz="1600" dirty="0">
                <a:latin typeface="Times New Roman TR"/>
              </a:rPr>
              <a:t> olaylarını) önlemek ve kuyuda basınç kontrolü </a:t>
            </a:r>
            <a:r>
              <a:rPr lang="tr-TR" sz="1600" dirty="0" smtClean="0">
                <a:latin typeface="Times New Roman TR"/>
              </a:rPr>
              <a:t>sağlamak</a:t>
            </a:r>
          </a:p>
          <a:p>
            <a:pPr marL="285750" indent="-285750" algn="ctr">
              <a:buFontTx/>
              <a:buChar char="-"/>
            </a:pPr>
            <a:endParaRPr lang="tr-TR" sz="1600" dirty="0">
              <a:latin typeface="Times New Roman TR"/>
            </a:endParaRPr>
          </a:p>
          <a:p>
            <a:pPr algn="ctr"/>
            <a:r>
              <a:rPr lang="tr-TR" sz="1600" dirty="0">
                <a:latin typeface="Times New Roman TR"/>
              </a:rPr>
              <a:t>- Üretim sıvısını yüzeye alabilmek ve kuyu üretiminin sürekli olarak yapılmasını sağlamak gibi amaçlarla kuyulara indirilir.</a:t>
            </a:r>
            <a:r>
              <a:rPr lang="en-US" sz="1600" dirty="0">
                <a:latin typeface="Times New Roman TR"/>
              </a:rPr>
              <a:t>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331640" y="116632"/>
            <a:ext cx="1957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tr-TR" sz="1800" b="1" dirty="0"/>
              <a:t>3. BORULAMA</a:t>
            </a:r>
          </a:p>
        </p:txBody>
      </p:sp>
    </p:spTree>
    <p:extLst>
      <p:ext uri="{BB962C8B-B14F-4D97-AF65-F5344CB8AC3E}">
        <p14:creationId xmlns:p14="http://schemas.microsoft.com/office/powerpoint/2010/main" val="3522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0312" y="1556792"/>
            <a:ext cx="8933688" cy="4800600"/>
          </a:xfrm>
        </p:spPr>
        <p:txBody>
          <a:bodyPr/>
          <a:lstStyle/>
          <a:p>
            <a:r>
              <a:rPr lang="tr-TR" dirty="0" smtClean="0"/>
              <a:t>https://</a:t>
            </a:r>
            <a:r>
              <a:rPr lang="tr-TR" dirty="0" smtClean="0">
                <a:hlinkClick r:id="rId2"/>
              </a:rPr>
              <a:t>www.youtube.com/watch?v=qdKIaRHchqc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05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Jeotermal Kuyularda Çamur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sz="2400" dirty="0" smtClean="0"/>
              <a:t>Tatlı su </a:t>
            </a:r>
            <a:r>
              <a:rPr lang="tr-TR" sz="2400" dirty="0" err="1" smtClean="0"/>
              <a:t>bentonit</a:t>
            </a:r>
            <a:r>
              <a:rPr lang="tr-TR" sz="2400" dirty="0" smtClean="0"/>
              <a:t> çamurlarında kullanılan </a:t>
            </a:r>
            <a:r>
              <a:rPr lang="tr-TR" sz="2400" dirty="0" err="1" smtClean="0"/>
              <a:t>Na</a:t>
            </a:r>
            <a:r>
              <a:rPr lang="tr-TR" sz="2400" dirty="0" smtClean="0"/>
              <a:t> </a:t>
            </a:r>
            <a:r>
              <a:rPr lang="tr-TR" sz="2400" dirty="0" err="1" smtClean="0"/>
              <a:t>bentonit</a:t>
            </a:r>
            <a:r>
              <a:rPr lang="tr-TR" sz="2400" dirty="0" smtClean="0"/>
              <a:t> 175 0 C sıcaklığının üzerinde buharlaşma ve </a:t>
            </a:r>
            <a:r>
              <a:rPr lang="tr-TR" sz="2400" dirty="0" err="1" smtClean="0"/>
              <a:t>bentonit</a:t>
            </a:r>
            <a:r>
              <a:rPr lang="tr-TR" sz="2400" dirty="0" smtClean="0"/>
              <a:t> yapısındaki değişiklikler (</a:t>
            </a:r>
            <a:r>
              <a:rPr lang="tr-TR" sz="2400" dirty="0" err="1" smtClean="0"/>
              <a:t>dehidratasyon</a:t>
            </a:r>
            <a:r>
              <a:rPr lang="tr-TR" sz="2400" dirty="0" smtClean="0"/>
              <a:t>) nedeniyle, sondaj çamurları jelleşirler. Bu sebeple, sirkülasyon sırasında çamuru soğutmak için bir soğutma kulesi kullanılması ve çamuru kuleden çıkış sıcaklığının en fazla 55-60 0 C civarında tutulması gerekmektedir.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Yüksek sıcaklığın sondaj çamurunu jelleştirmesi yüzünden, yüksek </a:t>
            </a:r>
            <a:r>
              <a:rPr lang="tr-TR" sz="2400" dirty="0" err="1" smtClean="0"/>
              <a:t>entalpili</a:t>
            </a:r>
            <a:r>
              <a:rPr lang="tr-TR" sz="2400" dirty="0" smtClean="0"/>
              <a:t> sahalarda yapılan sondajlarda </a:t>
            </a:r>
            <a:r>
              <a:rPr lang="tr-TR" sz="2400" dirty="0" err="1" smtClean="0"/>
              <a:t>sepiolit</a:t>
            </a:r>
            <a:r>
              <a:rPr lang="tr-TR" sz="2400" dirty="0" smtClean="0"/>
              <a:t> bazlı çamurlara </a:t>
            </a:r>
            <a:r>
              <a:rPr lang="tr-TR" sz="2400" dirty="0" err="1" smtClean="0"/>
              <a:t>yönelinmiştir</a:t>
            </a:r>
            <a:r>
              <a:rPr lang="tr-TR" sz="2400" dirty="0" smtClean="0"/>
              <a:t>. </a:t>
            </a:r>
            <a:r>
              <a:rPr lang="tr-TR" sz="2400" dirty="0" err="1" smtClean="0"/>
              <a:t>Na</a:t>
            </a:r>
            <a:r>
              <a:rPr lang="tr-TR" sz="2400" dirty="0" smtClean="0"/>
              <a:t>-</a:t>
            </a:r>
            <a:r>
              <a:rPr lang="tr-TR" sz="2400" dirty="0" err="1" smtClean="0"/>
              <a:t>bentonit</a:t>
            </a:r>
            <a:r>
              <a:rPr lang="tr-TR" sz="2400" dirty="0" smtClean="0"/>
              <a:t> yerine koloidal madde olarak </a:t>
            </a:r>
            <a:r>
              <a:rPr lang="tr-TR" sz="2400" dirty="0" err="1" smtClean="0"/>
              <a:t>sepiolit</a:t>
            </a:r>
            <a:r>
              <a:rPr lang="tr-TR" sz="2400" dirty="0" smtClean="0"/>
              <a:t> kullanılmaktadır. Bu tip çamurlarla 260 0 C’ ye kadar olan sıcaklıklarda problemsiz çalışılabilir. </a:t>
            </a:r>
            <a:r>
              <a:rPr lang="tr-TR" sz="2400" dirty="0" err="1" smtClean="0"/>
              <a:t>Sepiolit</a:t>
            </a:r>
            <a:r>
              <a:rPr lang="tr-TR" sz="2400" dirty="0" smtClean="0"/>
              <a:t> bazlı çamurların bir avantajı da, üretim zonuna kaçan çamurların katılaşmaması dolayısıyla, formasyona verilen hasarın (</a:t>
            </a:r>
            <a:r>
              <a:rPr lang="tr-TR" sz="2400" dirty="0" err="1" smtClean="0"/>
              <a:t>formation</a:t>
            </a:r>
            <a:r>
              <a:rPr lang="tr-TR" sz="2400" dirty="0" smtClean="0"/>
              <a:t> </a:t>
            </a:r>
            <a:r>
              <a:rPr lang="tr-TR" sz="2400" dirty="0" err="1" smtClean="0"/>
              <a:t>damage</a:t>
            </a:r>
            <a:r>
              <a:rPr lang="tr-TR" sz="2400" dirty="0" smtClean="0"/>
              <a:t>) önlenmesidir.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115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Kuyubaşı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Ekipmanları: </a:t>
            </a:r>
            <a:r>
              <a:rPr lang="tr-TR" dirty="0"/>
              <a:t>Sıcaklığın etkisi ile muhafaza </a:t>
            </a:r>
            <a:r>
              <a:rPr lang="tr-TR" dirty="0" smtClean="0"/>
              <a:t>borularının </a:t>
            </a:r>
            <a:r>
              <a:rPr lang="tr-TR" dirty="0"/>
              <a:t>uzayıp </a:t>
            </a:r>
            <a:r>
              <a:rPr lang="tr-TR" dirty="0" smtClean="0"/>
              <a:t>kısalmasından </a:t>
            </a:r>
            <a:r>
              <a:rPr lang="tr-TR" dirty="0"/>
              <a:t>dolayı “</a:t>
            </a:r>
            <a:r>
              <a:rPr lang="tr-TR" dirty="0" err="1"/>
              <a:t>expansion</a:t>
            </a:r>
            <a:r>
              <a:rPr lang="tr-TR" dirty="0"/>
              <a:t> </a:t>
            </a:r>
            <a:r>
              <a:rPr lang="tr-TR" dirty="0" err="1"/>
              <a:t>spool</a:t>
            </a:r>
            <a:r>
              <a:rPr lang="tr-TR" dirty="0"/>
              <a:t>” </a:t>
            </a:r>
            <a:r>
              <a:rPr lang="tr-TR" dirty="0" smtClean="0"/>
              <a:t>kullanılmaktadır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dirty="0" smtClean="0"/>
              <a:t>Ayrıca </a:t>
            </a:r>
            <a:r>
              <a:rPr lang="tr-TR" dirty="0"/>
              <a:t>genelde </a:t>
            </a:r>
            <a:r>
              <a:rPr lang="tr-TR" dirty="0" smtClean="0"/>
              <a:t>BOP </a:t>
            </a:r>
            <a:r>
              <a:rPr lang="tr-TR" dirty="0"/>
              <a:t>(</a:t>
            </a:r>
            <a:r>
              <a:rPr lang="tr-TR" dirty="0" err="1"/>
              <a:t>Blowout</a:t>
            </a:r>
            <a:r>
              <a:rPr lang="tr-TR" dirty="0"/>
              <a:t> </a:t>
            </a:r>
            <a:r>
              <a:rPr lang="tr-TR" dirty="0" err="1"/>
              <a:t>preventer</a:t>
            </a:r>
            <a:r>
              <a:rPr lang="tr-TR" dirty="0"/>
              <a:t>) </a:t>
            </a:r>
            <a:r>
              <a:rPr lang="tr-TR" dirty="0" smtClean="0"/>
              <a:t>ekipmanlarının </a:t>
            </a:r>
            <a:r>
              <a:rPr lang="tr-TR" dirty="0"/>
              <a:t>üzerinde </a:t>
            </a:r>
            <a:r>
              <a:rPr lang="tr-TR" dirty="0" smtClean="0"/>
              <a:t>kullanılan “</a:t>
            </a:r>
            <a:r>
              <a:rPr lang="tr-TR" dirty="0" err="1" smtClean="0"/>
              <a:t>rotating</a:t>
            </a:r>
            <a:r>
              <a:rPr lang="tr-TR" dirty="0" smtClean="0"/>
              <a:t> </a:t>
            </a:r>
            <a:r>
              <a:rPr lang="tr-TR" dirty="0" err="1"/>
              <a:t>head</a:t>
            </a:r>
            <a:r>
              <a:rPr lang="tr-TR" dirty="0"/>
              <a:t>” ile kuyudan </a:t>
            </a:r>
            <a:r>
              <a:rPr lang="tr-TR" dirty="0" smtClean="0"/>
              <a:t>gelen </a:t>
            </a:r>
            <a:r>
              <a:rPr lang="tr-TR" dirty="0"/>
              <a:t>akışkan başka tarafa </a:t>
            </a:r>
            <a:r>
              <a:rPr lang="tr-TR" dirty="0" smtClean="0"/>
              <a:t>yönlendirilebilir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186" y="2348880"/>
            <a:ext cx="1450923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9388" y="260350"/>
            <a:ext cx="242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tr-TR" sz="1800" b="1"/>
              <a:t>4. ÇİMENTOLAMA</a:t>
            </a:r>
          </a:p>
        </p:txBody>
      </p:sp>
      <p:pic>
        <p:nvPicPr>
          <p:cNvPr id="23555" name="Picture 5" descr="Resim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4813"/>
            <a:ext cx="47117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852488"/>
            <a:ext cx="4324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1800"/>
              <a:t>A-Boruların iyi merkezlendiği kuyuda yapılan çimentolama</a:t>
            </a:r>
          </a:p>
          <a:p>
            <a:endParaRPr lang="en-US" sz="1800"/>
          </a:p>
          <a:p>
            <a:r>
              <a:rPr lang="tr-TR" sz="1800"/>
              <a:t>B-Boruların çok iyi merkezlenmediği kuyuda çimento ve çamurun hareketi</a:t>
            </a:r>
          </a:p>
          <a:p>
            <a:endParaRPr lang="en-US" sz="1800"/>
          </a:p>
          <a:p>
            <a:r>
              <a:rPr lang="tr-TR" sz="1800"/>
              <a:t>C-Boruların merkezleyici takılmadığında, kuyuda çimento ve çamurun hareketi</a:t>
            </a:r>
          </a:p>
        </p:txBody>
      </p:sp>
    </p:spTree>
    <p:extLst>
      <p:ext uri="{BB962C8B-B14F-4D97-AF65-F5344CB8AC3E}">
        <p14:creationId xmlns:p14="http://schemas.microsoft.com/office/powerpoint/2010/main" val="21780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Çimentolama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Zayıf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formasyonlarda düşük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yoğunluklu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çimento için seramik,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perlit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jel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bentonit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mikrosilika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kullanılabilir. 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Times New Roman TR"/>
              </a:rPr>
              <a:t>Jeotermal </a:t>
            </a:r>
            <a:r>
              <a:rPr lang="tr-TR" sz="2400" dirty="0">
                <a:latin typeface="Times New Roman TR"/>
              </a:rPr>
              <a:t>kuyularda çimentonun en büyük sorunu yüksek sıcaklıklarda çimento mukavemetinin kaybolmasıdır. Bunu önlemek için çimentoya %35 oranında </a:t>
            </a:r>
            <a:r>
              <a:rPr lang="tr-TR" sz="2400" i="1" u="sng" dirty="0">
                <a:solidFill>
                  <a:srgbClr val="FF0000"/>
                </a:solidFill>
                <a:latin typeface="Times New Roman TR"/>
              </a:rPr>
              <a:t>silika unu </a:t>
            </a:r>
            <a:r>
              <a:rPr lang="tr-TR" sz="2400" dirty="0">
                <a:latin typeface="Times New Roman TR"/>
              </a:rPr>
              <a:t>katılmaktadır. Bilinen çimento bileşimleri yüksek sıcaklıkta mineral dönüşümleri dolayısıyla, çimento özelliğini ve mukavemetlerini yitirirler. </a:t>
            </a:r>
          </a:p>
          <a:p>
            <a:pPr algn="just"/>
            <a:endParaRPr lang="tr-TR" sz="2400" dirty="0">
              <a:latin typeface="Times New Roman TR"/>
            </a:endParaRPr>
          </a:p>
          <a:p>
            <a:pPr algn="just"/>
            <a:r>
              <a:rPr lang="tr-TR" sz="2400" dirty="0">
                <a:latin typeface="Times New Roman TR"/>
              </a:rPr>
              <a:t>Çimentoya katılan silika unu, sıcaklığın yükselmesiyle çimento içinde var olan minerallerle tepkimeye girerek, </a:t>
            </a:r>
            <a:r>
              <a:rPr lang="tr-TR" sz="2400" dirty="0" err="1">
                <a:solidFill>
                  <a:srgbClr val="FF0000"/>
                </a:solidFill>
                <a:latin typeface="Times New Roman TR"/>
              </a:rPr>
              <a:t>Tobermorit</a:t>
            </a:r>
            <a:r>
              <a:rPr lang="tr-TR" sz="2400" dirty="0">
                <a:solidFill>
                  <a:srgbClr val="FF0000"/>
                </a:solidFill>
                <a:latin typeface="Times New Roman TR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Times New Roman TR"/>
              </a:rPr>
              <a:t>Truskotit</a:t>
            </a:r>
            <a:r>
              <a:rPr lang="tr-TR" sz="2400" dirty="0">
                <a:solidFill>
                  <a:srgbClr val="FF0000"/>
                </a:solidFill>
                <a:latin typeface="Times New Roman TR"/>
              </a:rPr>
              <a:t> ve </a:t>
            </a:r>
            <a:r>
              <a:rPr lang="tr-TR" sz="2400" dirty="0" err="1">
                <a:solidFill>
                  <a:srgbClr val="FF0000"/>
                </a:solidFill>
                <a:latin typeface="Times New Roman TR"/>
              </a:rPr>
              <a:t>Ksonolit</a:t>
            </a:r>
            <a:r>
              <a:rPr lang="tr-TR" sz="2400" dirty="0">
                <a:solidFill>
                  <a:srgbClr val="FF0000"/>
                </a:solidFill>
                <a:latin typeface="Times New Roman TR"/>
              </a:rPr>
              <a:t> </a:t>
            </a:r>
            <a:r>
              <a:rPr lang="tr-TR" sz="2400" dirty="0">
                <a:latin typeface="Times New Roman TR"/>
              </a:rPr>
              <a:t>gibi sıcaklığa dayanıklı yeni minerallerin oluşumunu sağlar. Böylece oluşan yeni bileşim, yüksek sıcaklıklı ortamlarda çimentonun bozulmasına engel olur</a:t>
            </a:r>
            <a:r>
              <a:rPr lang="tr-TR" sz="2400" dirty="0" smtClean="0">
                <a:latin typeface="Times New Roman TR"/>
              </a:rPr>
              <a:t>.</a:t>
            </a:r>
          </a:p>
          <a:p>
            <a:pPr algn="just"/>
            <a:endParaRPr lang="tr-TR" sz="2400" dirty="0" smtClean="0">
              <a:latin typeface="Times New Roman TR"/>
            </a:endParaRP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 sıcaklıklarda çimento yapılabilmesine olanak veren bazı geciktiriciler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ise;</a:t>
            </a: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şeker,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lignosülfanat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tartarik asit, organik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fosfonik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asit olarak sıralanabilir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43608" y="5229200"/>
            <a:ext cx="789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</a:rPr>
              <a:t>Aynı zamanda, </a:t>
            </a:r>
            <a:r>
              <a:rPr lang="tr-TR" dirty="0" err="1" smtClean="0">
                <a:latin typeface="Arial" panose="020B0604020202020204" pitchFamily="34" charset="0"/>
              </a:rPr>
              <a:t>kanallaşmanın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</a:rPr>
              <a:t>engellenmesi </a:t>
            </a:r>
            <a:r>
              <a:rPr lang="tr-TR" dirty="0" smtClean="0">
                <a:latin typeface="Arial" panose="020B0604020202020204" pitchFamily="34" charset="0"/>
              </a:rPr>
              <a:t>ve </a:t>
            </a:r>
            <a:r>
              <a:rPr lang="tr-TR" dirty="0">
                <a:latin typeface="Arial" panose="020B0604020202020204" pitchFamily="34" charset="0"/>
              </a:rPr>
              <a:t>yüksek sıcaklıklarda daha </a:t>
            </a:r>
          </a:p>
          <a:p>
            <a:r>
              <a:rPr lang="tr-TR" dirty="0">
                <a:latin typeface="Arial" panose="020B0604020202020204" pitchFamily="34" charset="0"/>
              </a:rPr>
              <a:t>sağlam bir bağ oluşturması için </a:t>
            </a:r>
            <a:r>
              <a:rPr lang="tr-TR" dirty="0" smtClean="0">
                <a:latin typeface="Arial" panose="020B0604020202020204" pitchFamily="34" charset="0"/>
              </a:rPr>
              <a:t>çimentoya </a:t>
            </a:r>
            <a:r>
              <a:rPr lang="tr-TR" dirty="0">
                <a:latin typeface="Arial" panose="020B0604020202020204" pitchFamily="34" charset="0"/>
              </a:rPr>
              <a:t>diğer katkı </a:t>
            </a:r>
            <a:r>
              <a:rPr lang="tr-TR" dirty="0" smtClean="0">
                <a:latin typeface="Arial" panose="020B0604020202020204" pitchFamily="34" charset="0"/>
              </a:rPr>
              <a:t>malzemelerinin yanı sıra </a:t>
            </a:r>
            <a:r>
              <a:rPr lang="tr-TR" dirty="0" err="1">
                <a:latin typeface="Arial" panose="020B0604020202020204" pitchFamily="34" charset="0"/>
              </a:rPr>
              <a:t>SiF</a:t>
            </a:r>
            <a:r>
              <a:rPr lang="tr-TR" dirty="0">
                <a:latin typeface="Arial" panose="020B0604020202020204" pitchFamily="34" charset="0"/>
              </a:rPr>
              <a:t> (Silika </a:t>
            </a:r>
            <a:r>
              <a:rPr lang="tr-TR" dirty="0" smtClean="0">
                <a:latin typeface="Arial" panose="020B0604020202020204" pitchFamily="34" charset="0"/>
              </a:rPr>
              <a:t>flüorür) de </a:t>
            </a:r>
            <a:r>
              <a:rPr lang="tr-TR" dirty="0">
                <a:latin typeface="Arial" panose="020B0604020202020204" pitchFamily="34" charset="0"/>
              </a:rPr>
              <a:t>katılmaktadır. </a:t>
            </a:r>
            <a:endParaRPr lang="tr-T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Dezavantajları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420532"/>
            <a:ext cx="7498080" cy="4800600"/>
          </a:xfrm>
        </p:spPr>
        <p:txBody>
          <a:bodyPr/>
          <a:lstStyle/>
          <a:p>
            <a:pPr algn="just"/>
            <a:r>
              <a:rPr lang="tr-TR" dirty="0"/>
              <a:t>· Rezervuar </a:t>
            </a:r>
            <a:r>
              <a:rPr lang="tr-TR" dirty="0" smtClean="0"/>
              <a:t>basınç kontrolü </a:t>
            </a:r>
            <a:r>
              <a:rPr lang="tr-TR" dirty="0"/>
              <a:t>minimum </a:t>
            </a:r>
            <a:r>
              <a:rPr lang="tr-TR" dirty="0" smtClean="0"/>
              <a:t>düzeydedir.</a:t>
            </a:r>
            <a:endParaRPr lang="tr-TR" dirty="0"/>
          </a:p>
          <a:p>
            <a:pPr algn="just"/>
            <a:r>
              <a:rPr lang="tr-TR" dirty="0"/>
              <a:t>· Kuyu duvarlarına uygulanan </a:t>
            </a:r>
            <a:r>
              <a:rPr lang="tr-TR" dirty="0" smtClean="0"/>
              <a:t>basınç </a:t>
            </a:r>
            <a:r>
              <a:rPr lang="tr-TR" dirty="0"/>
              <a:t>yok denecek kadar </a:t>
            </a:r>
            <a:r>
              <a:rPr lang="tr-TR" dirty="0" smtClean="0"/>
              <a:t>azdır.</a:t>
            </a:r>
            <a:endParaRPr lang="tr-TR" dirty="0"/>
          </a:p>
          <a:p>
            <a:r>
              <a:rPr lang="tr-TR" dirty="0"/>
              <a:t>· Su girişlerinde hava ile devam etme </a:t>
            </a:r>
            <a:r>
              <a:rPr lang="tr-TR" dirty="0" smtClean="0"/>
              <a:t>zorlaşır.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45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Kaçak </a:t>
            </a:r>
            <a:r>
              <a:rPr lang="tr-TR" dirty="0" err="1" smtClean="0"/>
              <a:t>zonları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Kaçak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sırasında 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çok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kullanılan malzemelerin yer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fıstığı kabuğu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mika ve selofan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belirtilmiştir. Ayrıca,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fındık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kabuğu ve pamuk çekirdeği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zonundaki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kaçak olan sondajlarda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sondaja su, polimer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çamuru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veya havalı sondaj ile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devam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etmek tercih </a:t>
            </a:r>
            <a:r>
              <a:rPr lang="tr-TR" dirty="0"/>
              <a:t>edilebilir.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5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1143000"/>
          </a:xfrm>
        </p:spPr>
        <p:txBody>
          <a:bodyPr/>
          <a:lstStyle/>
          <a:p>
            <a:pPr algn="ctr"/>
            <a:r>
              <a:rPr lang="tr-TR" dirty="0"/>
              <a:t>Kuyu </a:t>
            </a:r>
            <a:r>
              <a:rPr lang="tr-TR" dirty="0" smtClean="0"/>
              <a:t>Kontrolü Problemleri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iyi yapılmayan çimentolama,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iyi dizayn edilmemiş muhafaza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borusu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programı ve muhafaza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borusu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problemleri,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rezervuar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basınçları,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kısmi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tam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çamur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kaçakları,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yüksek sıcaklıklar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yetersiz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BOP ekipmanı 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4004008" cy="64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0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79"/>
            <a:ext cx="4680520" cy="581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34275" cy="46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algn="ctr" eaLnBrk="1" hangingPunct="1"/>
            <a:r>
              <a:rPr lang="tr-TR" b="1" dirty="0" smtClean="0"/>
              <a:t>Jeotermal Sondajlar</a:t>
            </a:r>
            <a:endParaRPr lang="en-US" b="1" dirty="0" smtClean="0"/>
          </a:p>
        </p:txBody>
      </p:sp>
      <p:pic>
        <p:nvPicPr>
          <p:cNvPr id="17411" name="Picture 4" descr="Resim1ws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7150" y="908050"/>
            <a:ext cx="7342637" cy="5329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JEOTERMAL ARAŞTIRMALAR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Toprakta CO2 </a:t>
            </a:r>
            <a:r>
              <a:rPr lang="tr-TR" b="1" dirty="0" smtClean="0"/>
              <a:t>Ölçümü</a:t>
            </a:r>
          </a:p>
          <a:p>
            <a:endParaRPr lang="tr-TR" b="1" dirty="0" smtClean="0"/>
          </a:p>
          <a:p>
            <a:r>
              <a:rPr lang="tr-TR" b="1" dirty="0"/>
              <a:t>Elektrik Özdirenç </a:t>
            </a:r>
            <a:r>
              <a:rPr lang="tr-TR" b="1" dirty="0" smtClean="0"/>
              <a:t>Çalışmaları</a:t>
            </a:r>
          </a:p>
          <a:p>
            <a:endParaRPr lang="tr-TR" b="1" dirty="0" smtClean="0"/>
          </a:p>
          <a:p>
            <a:r>
              <a:rPr lang="tr-TR" b="1" dirty="0"/>
              <a:t>Manyetik </a:t>
            </a:r>
            <a:r>
              <a:rPr lang="tr-TR" b="1" dirty="0" smtClean="0"/>
              <a:t>Çalışmaları</a:t>
            </a:r>
          </a:p>
          <a:p>
            <a:endParaRPr lang="tr-TR" b="1" dirty="0" smtClean="0"/>
          </a:p>
          <a:p>
            <a:r>
              <a:rPr lang="tr-TR" b="1" dirty="0"/>
              <a:t>Sismik Yansıma Çalışmaları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57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1389</TotalTime>
  <Words>1689</Words>
  <Application>Microsoft Office PowerPoint</Application>
  <PresentationFormat>Ekran Gösterisi (4:3)</PresentationFormat>
  <Paragraphs>293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Calibri</vt:lpstr>
      <vt:lpstr>Gill Sans MT</vt:lpstr>
      <vt:lpstr>Times New Roman</vt:lpstr>
      <vt:lpstr>Times New Roman TR</vt:lpstr>
      <vt:lpstr>Verdana</vt:lpstr>
      <vt:lpstr>Wingdings 2</vt:lpstr>
      <vt:lpstr>Gündönümü</vt:lpstr>
      <vt:lpstr>Havalı Sondaj Tekniği </vt:lpstr>
      <vt:lpstr>Avantajları</vt:lpstr>
      <vt:lpstr>Dezavantajları</vt:lpstr>
      <vt:lpstr>PowerPoint Sunusu</vt:lpstr>
      <vt:lpstr>PowerPoint Sunusu</vt:lpstr>
      <vt:lpstr>PowerPoint Sunusu</vt:lpstr>
      <vt:lpstr>PowerPoint Sunusu</vt:lpstr>
      <vt:lpstr>Jeotermal Sondajlar</vt:lpstr>
      <vt:lpstr>JEOTERMAL ARAŞTIRMALAR</vt:lpstr>
      <vt:lpstr>KULLANIM ALANLARI</vt:lpstr>
      <vt:lpstr>PowerPoint Sunusu</vt:lpstr>
      <vt:lpstr>Jeotermal bölgesel ısıtma merkezleri ve kapasiteleri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JEOTERMAL SONDAJ MALİYETLERİ </vt:lpstr>
      <vt:lpstr>JEOTERMAL SONDAJDAKİ  FARKLILIKLAR </vt:lpstr>
      <vt:lpstr>Kule Seçimi</vt:lpstr>
      <vt:lpstr>Formasyon Tipleri ve Matkaplar </vt:lpstr>
      <vt:lpstr>PowerPoint Sunusu</vt:lpstr>
      <vt:lpstr>PowerPoint Sunusu</vt:lpstr>
      <vt:lpstr>Jeotermal Kuyularda Çamur</vt:lpstr>
      <vt:lpstr>PowerPoint Sunusu</vt:lpstr>
      <vt:lpstr>PowerPoint Sunusu</vt:lpstr>
      <vt:lpstr>Çimentolama</vt:lpstr>
      <vt:lpstr>Kaçak zonları</vt:lpstr>
      <vt:lpstr>Kuyu Kontrolü Problemleri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Jeotermal Sondajlar</dc:title>
  <dc:creator>T</dc:creator>
  <cp:lastModifiedBy>A</cp:lastModifiedBy>
  <cp:revision>77</cp:revision>
  <dcterms:created xsi:type="dcterms:W3CDTF">2011-12-06T11:08:28Z</dcterms:created>
  <dcterms:modified xsi:type="dcterms:W3CDTF">2018-03-02T10:02:21Z</dcterms:modified>
</cp:coreProperties>
</file>