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 hasCustomPrompt="1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 hasCustomPrompt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 hasCustomPrompt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 panose="05040102010807070707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 panose="05040102010807070707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 panose="05040102010807070707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 panose="05000000000000000000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 panose="05000000000000000000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 panose="05040102010807070707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 panose="05040102010807070707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 panose="05040102010807070707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Dersin Adı: Gruplarla Sosyal Hizmet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Sorumlu Öğretim Üyesi: Prof. Dr. Veli DUYAN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tr-TR" sz="300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Konu: </a:t>
            </a:r>
            <a:r>
              <a:rPr lang="tr-TR" sz="3200" smtClean="0"/>
              <a:t>Gruplarla sosyal hizmet kuramları ve yaklaşımları I</a:t>
            </a:r>
            <a:endParaRPr lang="tr-TR" sz="300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>
              <a:buNone/>
            </a:pPr>
            <a:r>
              <a:rPr lang="tr-TR" b="1" dirty="0" smtClean="0"/>
              <a:t>Alan kuramı</a:t>
            </a:r>
            <a:endParaRPr lang="tr-TR" dirty="0" smtClean="0"/>
          </a:p>
          <a:p>
            <a:r>
              <a:rPr lang="tr-TR" dirty="0" smtClean="0"/>
              <a:t>Kurt </a:t>
            </a:r>
            <a:r>
              <a:rPr lang="tr-TR" dirty="0" err="1" smtClean="0"/>
              <a:t>Lewin</a:t>
            </a:r>
            <a:r>
              <a:rPr lang="tr-TR" dirty="0" smtClean="0"/>
              <a:t> ve arkadaşlarının teorisi belki de küçük gruplar ile ilgili uygulamalı yaklaşımların en bilinenidir. Kurt </a:t>
            </a:r>
            <a:r>
              <a:rPr lang="tr-TR" dirty="0" err="1" smtClean="0"/>
              <a:t>Lewin’in</a:t>
            </a:r>
            <a:r>
              <a:rPr lang="tr-TR" dirty="0" smtClean="0"/>
              <a:t> temel tezi bir bireyin davranışı yaşam alanıyla ilgili bir işlev olduğudur. Ve Kurt, birey ve çevrenin zaman içerisinde birbirine bağlı faktörleri içeren bir takım olduğu görüşünü savunur. </a:t>
            </a:r>
            <a:endParaRPr lang="tr-TR" dirty="0" smtClean="0"/>
          </a:p>
          <a:p>
            <a:r>
              <a:rPr lang="tr-TR" dirty="0" err="1" smtClean="0"/>
              <a:t>Gestalt</a:t>
            </a:r>
            <a:r>
              <a:rPr lang="tr-TR" dirty="0" smtClean="0"/>
              <a:t> </a:t>
            </a:r>
            <a:r>
              <a:rPr lang="tr-TR" dirty="0" smtClean="0"/>
              <a:t>yaklaşımını temel alır. Etmenlerin/değişkenlerin toplamını belli bir durum ile ilişkilendirir.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Sosyometri</a:t>
            </a:r>
            <a:endParaRPr lang="tr-TR" dirty="0" smtClean="0"/>
          </a:p>
          <a:p>
            <a:r>
              <a:rPr lang="tr-TR" dirty="0" smtClean="0"/>
              <a:t>İnsanlar arası karmaşık ilişkiler ağı ve bir grupta yer alan üyeler/bireyler olarak git gide gelişiriz. Her üye diğer üyelerle duygusal etkileşime girer.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Psikanalitik</a:t>
            </a:r>
            <a:r>
              <a:rPr lang="tr-TR" b="1" dirty="0" smtClean="0"/>
              <a:t> Yaklaşım </a:t>
            </a:r>
            <a:endParaRPr lang="tr-TR" dirty="0" smtClean="0"/>
          </a:p>
          <a:p>
            <a:r>
              <a:rPr lang="tr-TR" dirty="0" err="1" smtClean="0"/>
              <a:t>Psikanalitik</a:t>
            </a:r>
            <a:r>
              <a:rPr lang="tr-TR" dirty="0" smtClean="0"/>
              <a:t> yaklaşımda kişilik yapısının ve davranışların en önemli belirleyicileri olarak bilinçdışına ve ilk çocukluk dönemlerine büyük önem verilir.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smtClean="0"/>
              <a:t>Ego Psikanalistleri </a:t>
            </a:r>
            <a:endParaRPr lang="tr-TR" dirty="0" smtClean="0"/>
          </a:p>
          <a:p>
            <a:r>
              <a:rPr lang="tr-TR" dirty="0" smtClean="0"/>
              <a:t>Freud'dan sonra gelen Adler, </a:t>
            </a:r>
            <a:r>
              <a:rPr lang="tr-TR" dirty="0" err="1" smtClean="0"/>
              <a:t>Jung</a:t>
            </a:r>
            <a:r>
              <a:rPr lang="tr-TR" dirty="0" smtClean="0"/>
              <a:t>, </a:t>
            </a:r>
            <a:r>
              <a:rPr lang="tr-TR" dirty="0" err="1" smtClean="0"/>
              <a:t>Horney</a:t>
            </a:r>
            <a:r>
              <a:rPr lang="tr-TR" dirty="0" smtClean="0"/>
              <a:t>, </a:t>
            </a:r>
            <a:r>
              <a:rPr lang="tr-TR" dirty="0" err="1" smtClean="0"/>
              <a:t>Fromm</a:t>
            </a:r>
            <a:r>
              <a:rPr lang="tr-TR" dirty="0" smtClean="0"/>
              <a:t>, </a:t>
            </a:r>
            <a:r>
              <a:rPr lang="tr-TR" dirty="0" err="1" smtClean="0"/>
              <a:t>Sullivan</a:t>
            </a:r>
            <a:r>
              <a:rPr lang="tr-TR" dirty="0" smtClean="0"/>
              <a:t>, </a:t>
            </a:r>
            <a:r>
              <a:rPr lang="tr-TR" dirty="0" err="1" smtClean="0"/>
              <a:t>Erikson</a:t>
            </a:r>
            <a:r>
              <a:rPr lang="tr-TR" dirty="0" smtClean="0"/>
              <a:t>, </a:t>
            </a:r>
            <a:r>
              <a:rPr lang="tr-TR" dirty="0" err="1" smtClean="0"/>
              <a:t>Reich</a:t>
            </a:r>
            <a:r>
              <a:rPr lang="tr-TR" dirty="0" smtClean="0"/>
              <a:t> gibi bir grup çağdaş kuramcı Freud’dan etkilenmişlerdir. Ancak bu yazarlar </a:t>
            </a:r>
            <a:r>
              <a:rPr lang="tr-TR" dirty="0" err="1" smtClean="0"/>
              <a:t>ortodoks</a:t>
            </a:r>
            <a:r>
              <a:rPr lang="tr-TR" dirty="0" smtClean="0"/>
              <a:t> psikanalizinden tamamen ayrılarak "</a:t>
            </a:r>
            <a:r>
              <a:rPr lang="tr-TR" dirty="0" err="1" smtClean="0"/>
              <a:t>id</a:t>
            </a:r>
            <a:r>
              <a:rPr lang="tr-TR" dirty="0" smtClean="0"/>
              <a:t>-ego-</a:t>
            </a:r>
            <a:r>
              <a:rPr lang="tr-TR" dirty="0" err="1" smtClean="0"/>
              <a:t>süperego</a:t>
            </a:r>
            <a:r>
              <a:rPr lang="tr-TR" dirty="0" smtClean="0"/>
              <a:t>" kavramlarını içine alan yapısal kişilik kuramına önemli boyutlar katmışlar ve topluca "ego-psikanalistleri" olarak adlandırılmışlardır.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b="1" dirty="0" err="1" smtClean="0"/>
              <a:t>Varoluşcu</a:t>
            </a:r>
            <a:r>
              <a:rPr lang="tr-TR" b="1" dirty="0" smtClean="0"/>
              <a:t> Yaklaşım </a:t>
            </a:r>
            <a:endParaRPr lang="tr-TR" dirty="0" smtClean="0"/>
          </a:p>
          <a:p>
            <a:r>
              <a:rPr lang="tr-TR" dirty="0" err="1" smtClean="0"/>
              <a:t>Varoluşcu</a:t>
            </a:r>
            <a:r>
              <a:rPr lang="tr-TR" dirty="0" smtClean="0"/>
              <a:t> yaklaşım psikanaliz ve davranış terapisine bir tepki olarak gelişmiştir. May, </a:t>
            </a:r>
            <a:r>
              <a:rPr lang="tr-TR" dirty="0" err="1" smtClean="0"/>
              <a:t>Maslow</a:t>
            </a:r>
            <a:r>
              <a:rPr lang="tr-TR" dirty="0" smtClean="0"/>
              <a:t>, </a:t>
            </a:r>
            <a:r>
              <a:rPr lang="tr-TR" dirty="0" err="1" smtClean="0"/>
              <a:t>Frankl</a:t>
            </a:r>
            <a:r>
              <a:rPr lang="tr-TR" dirty="0" smtClean="0"/>
              <a:t> ve </a:t>
            </a:r>
            <a:r>
              <a:rPr lang="tr-TR" dirty="0" err="1" smtClean="0"/>
              <a:t>Jourard</a:t>
            </a:r>
            <a:r>
              <a:rPr lang="tr-TR" dirty="0" smtClean="0"/>
              <a:t> </a:t>
            </a:r>
            <a:r>
              <a:rPr lang="tr-TR" dirty="0" err="1" smtClean="0"/>
              <a:t>varoluşcu</a:t>
            </a:r>
            <a:r>
              <a:rPr lang="tr-TR" dirty="0" smtClean="0"/>
              <a:t> yaklaşımda anahtar kişilerdir.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tr-TR" altLang="en-US">
                <a:sym typeface="+mn-ea"/>
              </a:rPr>
              <a:t>Kaynaklar</a:t>
            </a:r>
            <a:endParaRPr lang="tr-TR" altLang="en-US"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p>
            <a:endParaRPr lang="tr-TR" altLang="en-US"/>
          </a:p>
          <a:p>
            <a:r>
              <a:rPr lang="tr-TR" altLang="en-US"/>
              <a:t>Duyan, V. (2016). Sosyal Hizmet Temelleri Yaklaşımları  Müdahale Yöntemleri. Sosyal Çalışma Yayınları. Ankara.</a:t>
            </a:r>
            <a:endParaRPr lang="tr-TR" altLang="en-US"/>
          </a:p>
          <a:p>
            <a:r>
              <a:rPr lang="tr-TR" altLang="en-US"/>
              <a:t>Turan N. (2009). Sosyal Kişisel Çalışma: Birey ve Aileler İçin Sosyal Hizmet. (Ed. V. Duyan) Ankara: Aydınlar Matbaacılık.</a:t>
            </a:r>
            <a:endParaRPr lang="tr-T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1752</Words>
  <Application>WPS Presentation</Application>
  <PresentationFormat>Ekran Gösterisi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9" baseType="lpstr">
      <vt:lpstr>Arial</vt:lpstr>
      <vt:lpstr>SimSun</vt:lpstr>
      <vt:lpstr>Wingdings</vt:lpstr>
      <vt:lpstr>Wingdings 3</vt:lpstr>
      <vt:lpstr>Wingdings</vt:lpstr>
      <vt:lpstr>Calibri</vt:lpstr>
      <vt:lpstr>Gill Sans MT</vt:lpstr>
      <vt:lpstr>Bookman Old Style</vt:lpstr>
      <vt:lpstr>Microsoft YaHei</vt:lpstr>
      <vt:lpstr/>
      <vt:lpstr>Arial Unicode MS</vt:lpstr>
      <vt:lpstr>Kaynak</vt:lpstr>
      <vt:lpstr>Ankara Üniversitesi  Sağlık Bilimleri Fakültesi Sosyal Hizmet Bölümü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göker</cp:lastModifiedBy>
  <cp:revision>8</cp:revision>
  <dcterms:created xsi:type="dcterms:W3CDTF">2017-04-26T08:36:00Z</dcterms:created>
  <dcterms:modified xsi:type="dcterms:W3CDTF">2020-04-28T20:05:36Z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1033-11.2.0.9281</vt:lpwstr>
  </property>
</Properties>
</file>