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3" r:id="rId6"/>
    <p:sldId id="257" r:id="rId7"/>
    <p:sldId id="262"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1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3069019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369984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321716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1797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324105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158183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214526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2504339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296527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384657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B539A3-24E3-47FE-97B1-CE4667964CA6}"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144841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539A3-24E3-47FE-97B1-CE4667964CA6}" type="datetimeFigureOut">
              <a:rPr lang="tr-TR" smtClean="0"/>
              <a:pPr/>
              <a:t>01.04.2018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D5584-5C73-483A-8895-7F3329A2D9D2}" type="slidenum">
              <a:rPr lang="tr-TR" smtClean="0"/>
              <a:pPr/>
              <a:t>‹#›</a:t>
            </a:fld>
            <a:endParaRPr lang="tr-TR"/>
          </a:p>
        </p:txBody>
      </p:sp>
    </p:spTree>
    <p:extLst>
      <p:ext uri="{BB962C8B-B14F-4D97-AF65-F5344CB8AC3E}">
        <p14:creationId xmlns:p14="http://schemas.microsoft.com/office/powerpoint/2010/main" xmlns="" val="2647665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238500" y="3582988"/>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7" name="Tablo 6"/>
          <p:cNvGraphicFramePr>
            <a:graphicFrameLocks noGrp="1"/>
          </p:cNvGraphicFramePr>
          <p:nvPr>
            <p:extLst>
              <p:ext uri="{D42A27DB-BD31-4B8C-83A1-F6EECF244321}">
                <p14:modId xmlns:p14="http://schemas.microsoft.com/office/powerpoint/2010/main" xmlns="" val="2572007134"/>
              </p:ext>
            </p:extLst>
          </p:nvPr>
        </p:nvGraphicFramePr>
        <p:xfrm>
          <a:off x="233083" y="248997"/>
          <a:ext cx="7754471" cy="1295400"/>
        </p:xfrm>
        <a:graphic>
          <a:graphicData uri="http://schemas.openxmlformats.org/drawingml/2006/table">
            <a:tbl>
              <a:tblPr firstRow="1" firstCol="1" lastRow="1" lastCol="1" bandRow="1" bandCol="1"/>
              <a:tblGrid>
                <a:gridCol w="1013308"/>
                <a:gridCol w="6741163"/>
              </a:tblGrid>
              <a:tr h="133350">
                <a:tc gridSpan="2">
                  <a:txBody>
                    <a:bodyPr/>
                    <a:lstStyle/>
                    <a:p>
                      <a:pPr algn="ctr">
                        <a:spcBef>
                          <a:spcPts val="300"/>
                        </a:spcBef>
                        <a:spcAft>
                          <a:spcPts val="300"/>
                        </a:spcAft>
                      </a:pPr>
                      <a:r>
                        <a:rPr lang="tr-TR" sz="2000" b="1" dirty="0">
                          <a:solidFill>
                            <a:srgbClr val="C00000"/>
                          </a:solidFill>
                          <a:effectLst/>
                          <a:latin typeface="+mn-lt"/>
                          <a:ea typeface="Times New Roman" panose="02020603050405020304" pitchFamily="18" charset="0"/>
                        </a:rPr>
                        <a:t>KİM 432 –KAUÇUK KİMYASI- </a:t>
                      </a:r>
                      <a:r>
                        <a:rPr lang="tr-TR" sz="2000" b="1" dirty="0" smtClean="0">
                          <a:solidFill>
                            <a:srgbClr val="C00000"/>
                          </a:solidFill>
                          <a:effectLst/>
                          <a:latin typeface="+mn-lt"/>
                          <a:ea typeface="Times New Roman" panose="02020603050405020304" pitchFamily="18" charset="0"/>
                        </a:rPr>
                        <a:t>1-2</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76200">
                <a:tc>
                  <a:txBody>
                    <a:bodyPr/>
                    <a:lstStyle/>
                    <a:p>
                      <a:pPr algn="ctr">
                        <a:spcAft>
                          <a:spcPts val="0"/>
                        </a:spcAft>
                      </a:pPr>
                      <a:r>
                        <a:rPr lang="tr-TR" sz="2000" b="1" dirty="0">
                          <a:solidFill>
                            <a:srgbClr val="C00000"/>
                          </a:solidFill>
                          <a:effectLst/>
                          <a:latin typeface="+mn-lt"/>
                          <a:ea typeface="Times New Roman" panose="02020603050405020304" pitchFamily="18" charset="0"/>
                        </a:rPr>
                        <a:t>Hafta</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a:spcAft>
                          <a:spcPts val="0"/>
                        </a:spcAft>
                      </a:pPr>
                      <a:r>
                        <a:rPr lang="tr-TR" sz="2000" b="1" dirty="0">
                          <a:effectLst/>
                          <a:latin typeface="+mn-lt"/>
                          <a:ea typeface="Times New Roman" panose="02020603050405020304" pitchFamily="18" charset="0"/>
                        </a:rPr>
                        <a:t> </a:t>
                      </a:r>
                      <a:endParaRPr lang="tr-TR" sz="20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38100" cap="flat" cmpd="dbl" algn="ctr">
                      <a:solidFill>
                        <a:srgbClr val="000000"/>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tr>
              <a:tr h="469900">
                <a:tc>
                  <a:txBody>
                    <a:bodyPr/>
                    <a:lstStyle/>
                    <a:p>
                      <a:pPr algn="ctr">
                        <a:spcBef>
                          <a:spcPts val="300"/>
                        </a:spcBef>
                        <a:spcAft>
                          <a:spcPts val="0"/>
                        </a:spcAft>
                      </a:pPr>
                      <a:r>
                        <a:rPr lang="tr-TR" sz="2000" b="1" dirty="0">
                          <a:solidFill>
                            <a:srgbClr val="C00000"/>
                          </a:solidFill>
                          <a:effectLst/>
                          <a:latin typeface="+mn-lt"/>
                          <a:ea typeface="Times New Roman" panose="02020603050405020304" pitchFamily="18" charset="0"/>
                        </a:rPr>
                        <a:t>1</a:t>
                      </a:r>
                      <a:endParaRPr lang="tr-TR" sz="2000" dirty="0">
                        <a:solidFill>
                          <a:srgbClr val="C00000"/>
                        </a:solidFill>
                        <a:effectLst/>
                        <a:latin typeface="+mn-lt"/>
                        <a:ea typeface="Times New Roman" panose="02020603050405020304" pitchFamily="18" charset="0"/>
                      </a:endParaRPr>
                    </a:p>
                    <a:p>
                      <a:pPr algn="ctr">
                        <a:spcBef>
                          <a:spcPts val="300"/>
                        </a:spcBef>
                        <a:spcAft>
                          <a:spcPts val="0"/>
                        </a:spcAft>
                      </a:pPr>
                      <a:r>
                        <a:rPr lang="tr-TR" sz="2000" b="1" dirty="0">
                          <a:solidFill>
                            <a:srgbClr val="C00000"/>
                          </a:solidFill>
                          <a:effectLst/>
                          <a:latin typeface="+mn-lt"/>
                          <a:ea typeface="Times New Roman" panose="02020603050405020304" pitchFamily="18" charset="0"/>
                        </a:rPr>
                        <a:t>2</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300"/>
                        </a:spcBef>
                        <a:spcAft>
                          <a:spcPts val="300"/>
                        </a:spcAft>
                      </a:pPr>
                      <a:r>
                        <a:rPr lang="tr-TR" sz="2000" b="1" dirty="0">
                          <a:effectLst/>
                          <a:latin typeface="+mn-lt"/>
                          <a:ea typeface="Times New Roman" panose="02020603050405020304" pitchFamily="18" charset="0"/>
                        </a:rPr>
                        <a:t>Giriş :</a:t>
                      </a:r>
                      <a:r>
                        <a:rPr lang="tr-TR" sz="2000" dirty="0">
                          <a:effectLst/>
                          <a:latin typeface="+mn-lt"/>
                          <a:ea typeface="Times New Roman" panose="02020603050405020304" pitchFamily="18" charset="0"/>
                        </a:rPr>
                        <a:t> Polimer kimyasındaki temel kavramlar, </a:t>
                      </a:r>
                      <a:endParaRPr lang="tr-TR" sz="2000" dirty="0" smtClean="0">
                        <a:effectLst/>
                        <a:latin typeface="+mn-lt"/>
                        <a:ea typeface="Times New Roman" panose="02020603050405020304" pitchFamily="18" charset="0"/>
                      </a:endParaRPr>
                    </a:p>
                    <a:p>
                      <a:pPr algn="just">
                        <a:spcBef>
                          <a:spcPts val="300"/>
                        </a:spcBef>
                        <a:spcAft>
                          <a:spcPts val="300"/>
                        </a:spcAft>
                      </a:pPr>
                      <a:r>
                        <a:rPr lang="tr-TR" sz="2000" dirty="0" smtClean="0">
                          <a:effectLst/>
                          <a:latin typeface="+mn-lt"/>
                          <a:ea typeface="Times New Roman" panose="02020603050405020304" pitchFamily="18" charset="0"/>
                        </a:rPr>
                        <a:t>Polimerlerin </a:t>
                      </a:r>
                      <a:r>
                        <a:rPr lang="tr-TR" sz="2000" dirty="0">
                          <a:effectLst/>
                          <a:latin typeface="+mn-lt"/>
                          <a:ea typeface="Times New Roman" panose="02020603050405020304" pitchFamily="18" charset="0"/>
                        </a:rPr>
                        <a:t>sınıflandırılması ve genel özellikleri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ikdörtgen 7"/>
          <p:cNvSpPr/>
          <p:nvPr/>
        </p:nvSpPr>
        <p:spPr>
          <a:xfrm>
            <a:off x="221553" y="1701229"/>
            <a:ext cx="11929503" cy="2215991"/>
          </a:xfrm>
          <a:prstGeom prst="rect">
            <a:avLst/>
          </a:prstGeom>
        </p:spPr>
        <p:txBody>
          <a:bodyPr wrap="square">
            <a:spAutoFit/>
          </a:bodyPr>
          <a:lstStyle/>
          <a:p>
            <a:pPr>
              <a:lnSpc>
                <a:spcPct val="150000"/>
              </a:lnSpc>
              <a:spcAft>
                <a:spcPts val="0"/>
              </a:spcAft>
            </a:pPr>
            <a:r>
              <a:rPr lang="tr-TR" sz="2000" b="1" dirty="0" smtClean="0">
                <a:effectLst/>
                <a:ea typeface="Times New Roman" panose="02020603050405020304" pitchFamily="18" charset="0"/>
              </a:rPr>
              <a:t>POLİMERLER</a:t>
            </a:r>
            <a:endParaRPr lang="tr-TR" sz="2000" dirty="0" smtClean="0">
              <a:effectLst/>
              <a:ea typeface="Times New Roman" panose="02020603050405020304" pitchFamily="18" charset="0"/>
            </a:endParaRPr>
          </a:p>
          <a:p>
            <a:pPr algn="just">
              <a:lnSpc>
                <a:spcPct val="150000"/>
              </a:lnSpc>
            </a:pPr>
            <a:r>
              <a:rPr lang="tr-TR" sz="2400" dirty="0" smtClean="0">
                <a:effectLst/>
                <a:ea typeface="Times New Roman" panose="02020603050405020304" pitchFamily="18" charset="0"/>
              </a:rPr>
              <a:t>Polimer, küçük moleküllerin </a:t>
            </a:r>
            <a:r>
              <a:rPr lang="tr-TR" sz="2400" dirty="0" err="1" smtClean="0">
                <a:effectLst/>
                <a:ea typeface="Times New Roman" panose="02020603050405020304" pitchFamily="18" charset="0"/>
              </a:rPr>
              <a:t>kovalent</a:t>
            </a:r>
            <a:r>
              <a:rPr lang="tr-TR" sz="2400" dirty="0" smtClean="0">
                <a:effectLst/>
                <a:ea typeface="Times New Roman" panose="02020603050405020304" pitchFamily="18" charset="0"/>
              </a:rPr>
              <a:t> bağlarla bağlanmasıyla oluşan yüksek </a:t>
            </a:r>
            <a:r>
              <a:rPr lang="tr-TR" sz="2400" dirty="0" err="1" smtClean="0">
                <a:effectLst/>
                <a:ea typeface="Times New Roman" panose="02020603050405020304" pitchFamily="18" charset="0"/>
              </a:rPr>
              <a:t>mol</a:t>
            </a:r>
            <a:r>
              <a:rPr lang="tr-TR" sz="2400" dirty="0" smtClean="0">
                <a:effectLst/>
                <a:ea typeface="Times New Roman" panose="02020603050405020304" pitchFamily="18" charset="0"/>
              </a:rPr>
              <a:t> kütleli moleküllerdir. </a:t>
            </a:r>
            <a:r>
              <a:rPr lang="tr-TR" sz="2400" dirty="0" smtClean="0">
                <a:effectLst/>
                <a:ea typeface="Times New Roman" panose="02020603050405020304" pitchFamily="18" charset="0"/>
              </a:rPr>
              <a:t>Polimerler </a:t>
            </a:r>
            <a:r>
              <a:rPr lang="tr-TR" sz="2400" dirty="0" smtClean="0">
                <a:effectLst/>
                <a:ea typeface="Times New Roman" panose="02020603050405020304" pitchFamily="18" charset="0"/>
              </a:rPr>
              <a:t>genel olarak </a:t>
            </a:r>
            <a:r>
              <a:rPr lang="tr-TR" sz="2400" dirty="0" err="1" smtClean="0"/>
              <a:t>termoplastik</a:t>
            </a:r>
            <a:r>
              <a:rPr lang="tr-TR" sz="2400" dirty="0" smtClean="0"/>
              <a:t>, </a:t>
            </a:r>
            <a:r>
              <a:rPr lang="tr-TR" sz="2400" dirty="0" err="1" smtClean="0"/>
              <a:t>termosetting</a:t>
            </a:r>
            <a:r>
              <a:rPr lang="tr-TR" sz="2400" dirty="0" smtClean="0"/>
              <a:t>, </a:t>
            </a:r>
            <a:r>
              <a:rPr lang="tr-TR" sz="2400" dirty="0" err="1" smtClean="0"/>
              <a:t>elastomer</a:t>
            </a:r>
            <a:r>
              <a:rPr lang="tr-TR" sz="2400" dirty="0" smtClean="0"/>
              <a:t> ve elyaflar olmak üzere sınıflara ayrılırlar. </a:t>
            </a:r>
            <a:endParaRPr lang="tr-TR" sz="2400" dirty="0"/>
          </a:p>
        </p:txBody>
      </p:sp>
      <p:sp>
        <p:nvSpPr>
          <p:cNvPr id="15" name="Dikdörtgen 14"/>
          <p:cNvSpPr/>
          <p:nvPr/>
        </p:nvSpPr>
        <p:spPr>
          <a:xfrm>
            <a:off x="1491572" y="4205971"/>
            <a:ext cx="2151531" cy="589072"/>
          </a:xfrm>
          <a:prstGeom prst="rect">
            <a:avLst/>
          </a:prstGeom>
        </p:spPr>
        <p:txBody>
          <a:bodyPr wrap="square">
            <a:spAutoFit/>
          </a:bodyPr>
          <a:lstStyle/>
          <a:p>
            <a:pPr>
              <a:lnSpc>
                <a:spcPct val="150000"/>
              </a:lnSpc>
              <a:spcAft>
                <a:spcPts val="0"/>
              </a:spcAft>
            </a:pPr>
            <a:r>
              <a:rPr lang="tr-TR" sz="2400" dirty="0" err="1" smtClean="0">
                <a:effectLst/>
                <a:ea typeface="Times New Roman" panose="02020603050405020304" pitchFamily="18" charset="0"/>
              </a:rPr>
              <a:t>Polimerizasyon</a:t>
            </a:r>
            <a:endParaRPr lang="tr-TR" sz="2400" dirty="0" smtClean="0">
              <a:effectLst/>
              <a:ea typeface="Times New Roman" panose="02020603050405020304" pitchFamily="18" charset="0"/>
            </a:endParaRPr>
          </a:p>
        </p:txBody>
      </p:sp>
      <p:grpSp>
        <p:nvGrpSpPr>
          <p:cNvPr id="18" name="Grup 17"/>
          <p:cNvGrpSpPr/>
          <p:nvPr/>
        </p:nvGrpSpPr>
        <p:grpSpPr>
          <a:xfrm>
            <a:off x="227846" y="4847822"/>
            <a:ext cx="4955666" cy="1722928"/>
            <a:chOff x="2628477" y="4660040"/>
            <a:chExt cx="4955666" cy="1722928"/>
          </a:xfrm>
        </p:grpSpPr>
        <p:pic>
          <p:nvPicPr>
            <p:cNvPr id="12" name="Resim 11"/>
            <p:cNvPicPr>
              <a:picLocks noChangeAspect="1"/>
            </p:cNvPicPr>
            <p:nvPr/>
          </p:nvPicPr>
          <p:blipFill>
            <a:blip r:embed="rId2" cstate="print"/>
            <a:stretch>
              <a:fillRect/>
            </a:stretch>
          </p:blipFill>
          <p:spPr>
            <a:xfrm>
              <a:off x="2754685" y="4660040"/>
              <a:ext cx="687762" cy="506555"/>
            </a:xfrm>
            <a:prstGeom prst="rect">
              <a:avLst/>
            </a:prstGeom>
          </p:spPr>
        </p:pic>
        <p:pic>
          <p:nvPicPr>
            <p:cNvPr id="13" name="Resim 12"/>
            <p:cNvPicPr>
              <a:picLocks noChangeAspect="1"/>
            </p:cNvPicPr>
            <p:nvPr/>
          </p:nvPicPr>
          <p:blipFill>
            <a:blip r:embed="rId3" cstate="print"/>
            <a:stretch>
              <a:fillRect/>
            </a:stretch>
          </p:blipFill>
          <p:spPr>
            <a:xfrm>
              <a:off x="3600170" y="4758366"/>
              <a:ext cx="2343150" cy="504825"/>
            </a:xfrm>
            <a:prstGeom prst="rect">
              <a:avLst/>
            </a:prstGeom>
          </p:spPr>
        </p:pic>
        <p:pic>
          <p:nvPicPr>
            <p:cNvPr id="14" name="Resim 13"/>
            <p:cNvPicPr>
              <a:picLocks noChangeAspect="1"/>
            </p:cNvPicPr>
            <p:nvPr/>
          </p:nvPicPr>
          <p:blipFill>
            <a:blip r:embed="rId4" cstate="print"/>
            <a:stretch>
              <a:fillRect/>
            </a:stretch>
          </p:blipFill>
          <p:spPr>
            <a:xfrm flipV="1">
              <a:off x="4587409" y="5341688"/>
              <a:ext cx="2996734" cy="579615"/>
            </a:xfrm>
            <a:prstGeom prst="rect">
              <a:avLst/>
            </a:prstGeom>
          </p:spPr>
        </p:pic>
        <p:sp>
          <p:nvSpPr>
            <p:cNvPr id="16" name="Dikdörtgen 15"/>
            <p:cNvSpPr/>
            <p:nvPr/>
          </p:nvSpPr>
          <p:spPr>
            <a:xfrm>
              <a:off x="2628477" y="5060682"/>
              <a:ext cx="1321035" cy="423449"/>
            </a:xfrm>
            <a:prstGeom prst="rect">
              <a:avLst/>
            </a:prstGeom>
          </p:spPr>
          <p:txBody>
            <a:bodyPr wrap="square">
              <a:spAutoFit/>
            </a:bodyPr>
            <a:lstStyle/>
            <a:p>
              <a:pPr>
                <a:lnSpc>
                  <a:spcPct val="150000"/>
                </a:lnSpc>
                <a:spcAft>
                  <a:spcPts val="0"/>
                </a:spcAft>
              </a:pPr>
              <a:r>
                <a:rPr lang="tr-TR" sz="1600" dirty="0" err="1" smtClean="0">
                  <a:effectLst/>
                  <a:ea typeface="Times New Roman" panose="02020603050405020304" pitchFamily="18" charset="0"/>
                </a:rPr>
                <a:t>Monomer</a:t>
              </a:r>
              <a:endParaRPr lang="tr-TR" sz="1600" dirty="0" smtClean="0">
                <a:effectLst/>
                <a:ea typeface="Times New Roman" panose="02020603050405020304" pitchFamily="18" charset="0"/>
              </a:endParaRPr>
            </a:p>
          </p:txBody>
        </p:sp>
        <p:sp>
          <p:nvSpPr>
            <p:cNvPr id="17" name="Dikdörtgen 16"/>
            <p:cNvSpPr/>
            <p:nvPr/>
          </p:nvSpPr>
          <p:spPr>
            <a:xfrm>
              <a:off x="5503977" y="5921303"/>
              <a:ext cx="1321035" cy="461665"/>
            </a:xfrm>
            <a:prstGeom prst="rect">
              <a:avLst/>
            </a:prstGeom>
          </p:spPr>
          <p:txBody>
            <a:bodyPr wrap="square">
              <a:spAutoFit/>
            </a:bodyPr>
            <a:lstStyle/>
            <a:p>
              <a:pPr>
                <a:lnSpc>
                  <a:spcPct val="150000"/>
                </a:lnSpc>
                <a:spcAft>
                  <a:spcPts val="0"/>
                </a:spcAft>
              </a:pPr>
              <a:r>
                <a:rPr lang="tr-TR" sz="1600" dirty="0" smtClean="0">
                  <a:effectLst/>
                  <a:ea typeface="Times New Roman" panose="02020603050405020304" pitchFamily="18" charset="0"/>
                </a:rPr>
                <a:t>Polimer</a:t>
              </a:r>
            </a:p>
          </p:txBody>
        </p:sp>
      </p:grpSp>
      <p:sp>
        <p:nvSpPr>
          <p:cNvPr id="20" name="Dikdörtgen 19"/>
          <p:cNvSpPr/>
          <p:nvPr/>
        </p:nvSpPr>
        <p:spPr>
          <a:xfrm>
            <a:off x="5382531" y="3310028"/>
            <a:ext cx="6823756" cy="3359061"/>
          </a:xfrm>
          <a:prstGeom prst="rect">
            <a:avLst/>
          </a:prstGeom>
        </p:spPr>
        <p:txBody>
          <a:bodyPr wrap="square">
            <a:spAutoFit/>
          </a:bodyPr>
          <a:lstStyle/>
          <a:p>
            <a:pPr>
              <a:lnSpc>
                <a:spcPct val="150000"/>
              </a:lnSpc>
              <a:spcAft>
                <a:spcPts val="0"/>
              </a:spcAft>
            </a:pPr>
            <a:r>
              <a:rPr lang="tr-TR" sz="2400" dirty="0" smtClean="0">
                <a:effectLst/>
                <a:ea typeface="Times New Roman" panose="02020603050405020304" pitchFamily="18" charset="0"/>
              </a:rPr>
              <a:t>Polimerler genel olarak </a:t>
            </a:r>
          </a:p>
          <a:p>
            <a:pPr>
              <a:lnSpc>
                <a:spcPct val="150000"/>
              </a:lnSpc>
              <a:spcAft>
                <a:spcPts val="0"/>
              </a:spcAft>
            </a:pPr>
            <a:r>
              <a:rPr lang="tr-TR" sz="2400" dirty="0" err="1" smtClean="0"/>
              <a:t>Termoplastik</a:t>
            </a:r>
            <a:r>
              <a:rPr lang="tr-TR" sz="2400" dirty="0" smtClean="0"/>
              <a:t>, </a:t>
            </a:r>
          </a:p>
          <a:p>
            <a:pPr>
              <a:lnSpc>
                <a:spcPct val="150000"/>
              </a:lnSpc>
              <a:spcAft>
                <a:spcPts val="0"/>
              </a:spcAft>
            </a:pPr>
            <a:r>
              <a:rPr lang="tr-TR" sz="2400" dirty="0" err="1" smtClean="0"/>
              <a:t>Termosetting</a:t>
            </a:r>
            <a:r>
              <a:rPr lang="tr-TR" sz="2400" dirty="0" smtClean="0"/>
              <a:t>, </a:t>
            </a:r>
          </a:p>
          <a:p>
            <a:pPr>
              <a:lnSpc>
                <a:spcPct val="150000"/>
              </a:lnSpc>
              <a:spcAft>
                <a:spcPts val="0"/>
              </a:spcAft>
            </a:pPr>
            <a:r>
              <a:rPr lang="tr-TR" sz="2400" dirty="0" err="1" smtClean="0"/>
              <a:t>Elastomer</a:t>
            </a:r>
            <a:r>
              <a:rPr lang="tr-TR" sz="2400" dirty="0"/>
              <a:t>,</a:t>
            </a:r>
            <a:endParaRPr lang="tr-TR" sz="2400" dirty="0" smtClean="0"/>
          </a:p>
          <a:p>
            <a:pPr>
              <a:lnSpc>
                <a:spcPct val="150000"/>
              </a:lnSpc>
              <a:spcAft>
                <a:spcPts val="0"/>
              </a:spcAft>
            </a:pPr>
            <a:r>
              <a:rPr lang="tr-TR" sz="2400" dirty="0" smtClean="0"/>
              <a:t>Elyaflar </a:t>
            </a:r>
          </a:p>
          <a:p>
            <a:pPr algn="just">
              <a:lnSpc>
                <a:spcPct val="150000"/>
              </a:lnSpc>
              <a:spcAft>
                <a:spcPts val="0"/>
              </a:spcAft>
            </a:pPr>
            <a:r>
              <a:rPr lang="tr-TR" sz="2400" dirty="0" smtClean="0"/>
              <a:t>olmak üzere dört temel sınıfa </a:t>
            </a:r>
            <a:r>
              <a:rPr lang="tr-TR" sz="2400" dirty="0" err="1" smtClean="0"/>
              <a:t>ayrılmakltadır</a:t>
            </a:r>
            <a:endParaRPr lang="tr-TR" sz="2400" dirty="0"/>
          </a:p>
        </p:txBody>
      </p:sp>
    </p:spTree>
    <p:extLst>
      <p:ext uri="{BB962C8B-B14F-4D97-AF65-F5344CB8AC3E}">
        <p14:creationId xmlns:p14="http://schemas.microsoft.com/office/powerpoint/2010/main" xmlns="" val="1243715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11697" y="59058"/>
            <a:ext cx="11582400" cy="2554545"/>
          </a:xfrm>
          <a:prstGeom prst="rect">
            <a:avLst/>
          </a:prstGeom>
        </p:spPr>
        <p:txBody>
          <a:bodyPr wrap="square">
            <a:spAutoFit/>
          </a:bodyPr>
          <a:lstStyle/>
          <a:p>
            <a:r>
              <a:rPr lang="en-US" sz="2000" b="1" dirty="0" smtClean="0"/>
              <a:t>D</a:t>
            </a:r>
            <a:r>
              <a:rPr lang="tr-TR" sz="2000" b="1" dirty="0" err="1" smtClean="0"/>
              <a:t>urometer</a:t>
            </a:r>
            <a:r>
              <a:rPr lang="en-US" sz="2000" dirty="0" smtClean="0"/>
              <a:t>: </a:t>
            </a:r>
            <a:r>
              <a:rPr lang="en-US" sz="2000" dirty="0" err="1" smtClean="0"/>
              <a:t>Kauçuk</a:t>
            </a:r>
            <a:r>
              <a:rPr lang="en-US" sz="2000" dirty="0" smtClean="0"/>
              <a:t> </a:t>
            </a:r>
            <a:r>
              <a:rPr lang="en-US" sz="2000" dirty="0" err="1" smtClean="0"/>
              <a:t>ve</a:t>
            </a:r>
            <a:r>
              <a:rPr lang="en-US" sz="2000" dirty="0" smtClean="0"/>
              <a:t> </a:t>
            </a:r>
            <a:r>
              <a:rPr lang="tr-TR" sz="2000" dirty="0" smtClean="0"/>
              <a:t>p</a:t>
            </a:r>
            <a:r>
              <a:rPr lang="en-US" sz="2000" dirty="0" err="1" smtClean="0"/>
              <a:t>lastik</a:t>
            </a:r>
            <a:r>
              <a:rPr lang="en-US" sz="2000" dirty="0" smtClean="0"/>
              <a:t> </a:t>
            </a:r>
            <a:r>
              <a:rPr lang="en-US" sz="2000" dirty="0" err="1" smtClean="0"/>
              <a:t>parçaların</a:t>
            </a:r>
            <a:r>
              <a:rPr lang="en-US" sz="2000" dirty="0" smtClean="0"/>
              <a:t> </a:t>
            </a:r>
            <a:r>
              <a:rPr lang="en-US" sz="2000" dirty="0" err="1" smtClean="0"/>
              <a:t>sertliğini</a:t>
            </a:r>
            <a:r>
              <a:rPr lang="en-US" sz="2000" dirty="0" smtClean="0"/>
              <a:t> </a:t>
            </a:r>
            <a:r>
              <a:rPr lang="en-US" sz="2000" dirty="0" err="1" smtClean="0"/>
              <a:t>ölçmeye</a:t>
            </a:r>
            <a:r>
              <a:rPr lang="en-US" sz="2000" dirty="0" smtClean="0"/>
              <a:t> </a:t>
            </a:r>
            <a:r>
              <a:rPr lang="en-US" sz="2000" dirty="0" err="1" smtClean="0"/>
              <a:t>yarayan</a:t>
            </a:r>
            <a:r>
              <a:rPr lang="en-US" sz="2000" dirty="0" smtClean="0"/>
              <a:t> </a:t>
            </a:r>
            <a:r>
              <a:rPr lang="en-US" sz="2000" dirty="0" err="1" smtClean="0"/>
              <a:t>bir</a:t>
            </a:r>
            <a:r>
              <a:rPr lang="en-US" sz="2000" dirty="0" smtClean="0"/>
              <a:t> </a:t>
            </a:r>
            <a:r>
              <a:rPr lang="en-US" sz="2000" dirty="0" err="1" smtClean="0"/>
              <a:t>alet</a:t>
            </a:r>
            <a:r>
              <a:rPr lang="en-US" sz="2000" dirty="0" smtClean="0"/>
              <a:t>.</a:t>
            </a:r>
            <a:endParaRPr lang="tr-TR" sz="2000" dirty="0" smtClean="0"/>
          </a:p>
          <a:p>
            <a:endParaRPr lang="tr-TR" sz="2000" dirty="0" smtClean="0"/>
          </a:p>
          <a:p>
            <a:pPr algn="just"/>
            <a:r>
              <a:rPr lang="tr-TR" sz="2000" b="1" dirty="0" err="1" smtClean="0"/>
              <a:t>Dusting</a:t>
            </a:r>
            <a:r>
              <a:rPr lang="tr-TR" sz="2000" b="1" dirty="0" smtClean="0"/>
              <a:t> Agent / </a:t>
            </a:r>
            <a:r>
              <a:rPr lang="tr-TR" sz="2000" b="1" dirty="0" err="1" smtClean="0"/>
              <a:t>Tozlama</a:t>
            </a:r>
            <a:r>
              <a:rPr lang="tr-TR" sz="2000" b="1" dirty="0" smtClean="0"/>
              <a:t> Maddesi :</a:t>
            </a:r>
            <a:r>
              <a:rPr lang="tr-TR" sz="2000" dirty="0" smtClean="0"/>
              <a:t> Şekillendirilmiş yada şekillendirilmemiş kauçuk karışımının yapışmasını önlemek amacıyla yüzeyine sürülen toz veya sıvı maddeler.</a:t>
            </a:r>
          </a:p>
          <a:p>
            <a:pPr algn="just"/>
            <a:endParaRPr lang="tr-TR" sz="2000" dirty="0" smtClean="0"/>
          </a:p>
          <a:p>
            <a:r>
              <a:rPr lang="tr-TR" sz="2000" b="1" dirty="0" err="1" smtClean="0"/>
              <a:t>Fatique</a:t>
            </a:r>
            <a:r>
              <a:rPr lang="tr-TR" sz="2000" b="1" dirty="0" smtClean="0"/>
              <a:t> / Yorulma :</a:t>
            </a:r>
            <a:r>
              <a:rPr lang="tr-TR" sz="2000" dirty="0" smtClean="0"/>
              <a:t> Devamlı uygulanan ve tekrarlanan gerilim sonucu oluşan moleküler zayıflama ve yorulma</a:t>
            </a:r>
          </a:p>
          <a:p>
            <a:endParaRPr lang="tr-TR" sz="2000" dirty="0" smtClean="0"/>
          </a:p>
          <a:p>
            <a:r>
              <a:rPr lang="tr-TR" sz="2000" b="1" dirty="0" err="1" smtClean="0"/>
              <a:t>Flash</a:t>
            </a:r>
            <a:r>
              <a:rPr lang="tr-TR" sz="2000" b="1" dirty="0" smtClean="0"/>
              <a:t> / Çapak :</a:t>
            </a:r>
            <a:r>
              <a:rPr lang="tr-TR" sz="2000" dirty="0" smtClean="0"/>
              <a:t> Kalıplama işlemi sırasında, kalıplanmış ürünün yüzeyinden dışarı çıkan fazla atık madde.</a:t>
            </a:r>
            <a:endParaRPr lang="tr-TR" sz="2000" dirty="0"/>
          </a:p>
        </p:txBody>
      </p:sp>
      <p:sp>
        <p:nvSpPr>
          <p:cNvPr id="5" name="4 Dikdörtgen"/>
          <p:cNvSpPr/>
          <p:nvPr/>
        </p:nvSpPr>
        <p:spPr>
          <a:xfrm>
            <a:off x="185530" y="2760122"/>
            <a:ext cx="11410122" cy="400110"/>
          </a:xfrm>
          <a:prstGeom prst="rect">
            <a:avLst/>
          </a:prstGeom>
        </p:spPr>
        <p:txBody>
          <a:bodyPr wrap="square">
            <a:spAutoFit/>
          </a:bodyPr>
          <a:lstStyle/>
          <a:p>
            <a:r>
              <a:rPr lang="en-US" sz="2000" b="1" dirty="0" smtClean="0"/>
              <a:t>M</a:t>
            </a:r>
            <a:r>
              <a:rPr lang="tr-TR" sz="2000" b="1" dirty="0" err="1" smtClean="0"/>
              <a:t>asticate</a:t>
            </a:r>
            <a:r>
              <a:rPr lang="en-US" sz="2000" dirty="0" smtClean="0"/>
              <a:t>: </a:t>
            </a:r>
            <a:r>
              <a:rPr lang="en-US" sz="2000" dirty="0" err="1" smtClean="0"/>
              <a:t>Mastikasyon</a:t>
            </a:r>
            <a:r>
              <a:rPr lang="en-US" sz="2000" dirty="0" smtClean="0"/>
              <a:t>. </a:t>
            </a:r>
            <a:r>
              <a:rPr lang="en-US" sz="2000" dirty="0" err="1" smtClean="0"/>
              <a:t>Kauçuğu</a:t>
            </a:r>
            <a:r>
              <a:rPr lang="en-US" sz="2000" dirty="0" smtClean="0"/>
              <a:t> </a:t>
            </a:r>
            <a:r>
              <a:rPr lang="en-US" sz="2000" dirty="0" err="1" smtClean="0"/>
              <a:t>kırma</a:t>
            </a:r>
            <a:r>
              <a:rPr lang="en-US" sz="2000" dirty="0" smtClean="0"/>
              <a:t> </a:t>
            </a:r>
            <a:r>
              <a:rPr lang="en-US" sz="2000" dirty="0" err="1" smtClean="0"/>
              <a:t>işlemi</a:t>
            </a:r>
            <a:r>
              <a:rPr lang="en-US" sz="2000" dirty="0" smtClean="0"/>
              <a:t>. </a:t>
            </a:r>
            <a:r>
              <a:rPr lang="en-US" sz="2000" dirty="0" err="1" smtClean="0"/>
              <a:t>Hamur</a:t>
            </a:r>
            <a:r>
              <a:rPr lang="en-US" sz="2000" dirty="0" smtClean="0"/>
              <a:t> </a:t>
            </a:r>
            <a:r>
              <a:rPr lang="en-US" sz="2000" dirty="0" err="1" smtClean="0"/>
              <a:t>makinasında</a:t>
            </a:r>
            <a:r>
              <a:rPr lang="en-US" sz="2000" dirty="0" smtClean="0"/>
              <a:t> </a:t>
            </a:r>
            <a:r>
              <a:rPr lang="en-US" sz="2000" dirty="0" err="1" smtClean="0"/>
              <a:t>ya</a:t>
            </a:r>
            <a:r>
              <a:rPr lang="en-US" sz="2000" dirty="0" smtClean="0"/>
              <a:t> </a:t>
            </a:r>
            <a:r>
              <a:rPr lang="en-US" sz="2000" dirty="0" err="1" smtClean="0"/>
              <a:t>da</a:t>
            </a:r>
            <a:r>
              <a:rPr lang="en-US" sz="2000" dirty="0" smtClean="0"/>
              <a:t> </a:t>
            </a:r>
            <a:r>
              <a:rPr lang="en-US" sz="2000" dirty="0" err="1" smtClean="0"/>
              <a:t>kapalı</a:t>
            </a:r>
            <a:r>
              <a:rPr lang="en-US" sz="2000" dirty="0" smtClean="0"/>
              <a:t> </a:t>
            </a:r>
            <a:r>
              <a:rPr lang="en-US" sz="2000" dirty="0" err="1" smtClean="0"/>
              <a:t>karıştırıcılarda</a:t>
            </a:r>
            <a:r>
              <a:rPr lang="en-US" sz="2000" dirty="0" smtClean="0"/>
              <a:t> </a:t>
            </a:r>
            <a:r>
              <a:rPr lang="en-US" sz="2000" dirty="0" err="1" smtClean="0"/>
              <a:t>yapılabilir</a:t>
            </a:r>
            <a:r>
              <a:rPr lang="en-US" sz="2000" dirty="0" smtClean="0"/>
              <a:t>.</a:t>
            </a:r>
            <a:endParaRPr lang="tr-TR" sz="2000" dirty="0"/>
          </a:p>
        </p:txBody>
      </p:sp>
      <p:sp>
        <p:nvSpPr>
          <p:cNvPr id="6" name="5 Dikdörtgen"/>
          <p:cNvSpPr/>
          <p:nvPr/>
        </p:nvSpPr>
        <p:spPr>
          <a:xfrm>
            <a:off x="185530" y="3397875"/>
            <a:ext cx="8786191" cy="400110"/>
          </a:xfrm>
          <a:prstGeom prst="rect">
            <a:avLst/>
          </a:prstGeom>
        </p:spPr>
        <p:txBody>
          <a:bodyPr wrap="square">
            <a:spAutoFit/>
          </a:bodyPr>
          <a:lstStyle/>
          <a:p>
            <a:r>
              <a:rPr lang="en-US" sz="2000" b="1" dirty="0" smtClean="0"/>
              <a:t>N</a:t>
            </a:r>
            <a:r>
              <a:rPr lang="tr-TR" sz="2000" b="1" dirty="0" err="1" smtClean="0"/>
              <a:t>ecking</a:t>
            </a:r>
            <a:r>
              <a:rPr lang="tr-TR" sz="2000" b="1" dirty="0" smtClean="0"/>
              <a:t>/</a:t>
            </a:r>
            <a:r>
              <a:rPr lang="en-US" sz="2000" dirty="0" smtClean="0"/>
              <a:t> </a:t>
            </a:r>
            <a:r>
              <a:rPr lang="en-US" sz="2000" b="1" dirty="0" err="1" smtClean="0"/>
              <a:t>Boyun</a:t>
            </a:r>
            <a:r>
              <a:rPr lang="en-US" sz="2000" b="1" dirty="0" smtClean="0"/>
              <a:t> </a:t>
            </a:r>
            <a:r>
              <a:rPr lang="en-US" sz="2000" b="1" dirty="0" err="1" smtClean="0"/>
              <a:t>verme</a:t>
            </a:r>
            <a:r>
              <a:rPr lang="tr-TR" sz="2000" dirty="0"/>
              <a:t>:</a:t>
            </a:r>
            <a:r>
              <a:rPr lang="en-US" sz="2000" dirty="0" smtClean="0"/>
              <a:t> </a:t>
            </a:r>
            <a:r>
              <a:rPr lang="en-US" sz="2000" dirty="0" err="1" smtClean="0"/>
              <a:t>Çekme</a:t>
            </a:r>
            <a:r>
              <a:rPr lang="en-US" sz="2000" dirty="0" smtClean="0"/>
              <a:t> </a:t>
            </a:r>
            <a:r>
              <a:rPr lang="en-US" sz="2000" dirty="0" err="1" smtClean="0"/>
              <a:t>sırasında</a:t>
            </a:r>
            <a:r>
              <a:rPr lang="en-US" sz="2000" dirty="0" smtClean="0"/>
              <a:t> </a:t>
            </a:r>
            <a:r>
              <a:rPr lang="en-US" sz="2000" dirty="0" err="1" smtClean="0"/>
              <a:t>bölgesel</a:t>
            </a:r>
            <a:r>
              <a:rPr lang="en-US" sz="2000" dirty="0" smtClean="0"/>
              <a:t> </a:t>
            </a:r>
            <a:r>
              <a:rPr lang="en-US" sz="2000" dirty="0" err="1" smtClean="0"/>
              <a:t>olarak</a:t>
            </a:r>
            <a:r>
              <a:rPr lang="en-US" sz="2000" dirty="0" smtClean="0"/>
              <a:t> </a:t>
            </a:r>
            <a:r>
              <a:rPr lang="en-US" sz="2000" dirty="0" err="1" smtClean="0"/>
              <a:t>kesit</a:t>
            </a:r>
            <a:r>
              <a:rPr lang="en-US" sz="2000" dirty="0" smtClean="0"/>
              <a:t> </a:t>
            </a:r>
            <a:r>
              <a:rPr lang="en-US" sz="2000" dirty="0" err="1" smtClean="0"/>
              <a:t>alanında</a:t>
            </a:r>
            <a:r>
              <a:rPr lang="en-US" sz="2000" dirty="0" smtClean="0"/>
              <a:t> </a:t>
            </a:r>
            <a:r>
              <a:rPr lang="en-US" sz="2000" dirty="0" err="1" smtClean="0"/>
              <a:t>daralma</a:t>
            </a:r>
            <a:r>
              <a:rPr lang="en-US" sz="2000" dirty="0" smtClean="0"/>
              <a:t>.</a:t>
            </a:r>
            <a:endParaRPr lang="tr-TR" sz="2000" dirty="0"/>
          </a:p>
        </p:txBody>
      </p:sp>
      <p:sp>
        <p:nvSpPr>
          <p:cNvPr id="8" name="7 Dikdörtgen"/>
          <p:cNvSpPr/>
          <p:nvPr/>
        </p:nvSpPr>
        <p:spPr>
          <a:xfrm>
            <a:off x="185530" y="3930048"/>
            <a:ext cx="8852452" cy="400110"/>
          </a:xfrm>
          <a:prstGeom prst="rect">
            <a:avLst/>
          </a:prstGeom>
        </p:spPr>
        <p:txBody>
          <a:bodyPr wrap="square">
            <a:spAutoFit/>
          </a:bodyPr>
          <a:lstStyle/>
          <a:p>
            <a:r>
              <a:rPr lang="tr-TR" sz="2000" b="1" dirty="0" err="1" smtClean="0"/>
              <a:t>Peptization</a:t>
            </a:r>
            <a:r>
              <a:rPr lang="tr-TR" sz="2000" b="1" dirty="0" smtClean="0"/>
              <a:t> / </a:t>
            </a:r>
            <a:r>
              <a:rPr lang="tr-TR" sz="2000" b="1" dirty="0" err="1" smtClean="0"/>
              <a:t>Peptizasyon</a:t>
            </a:r>
            <a:r>
              <a:rPr lang="tr-TR" sz="2000" b="1" dirty="0" smtClean="0"/>
              <a:t> :</a:t>
            </a:r>
            <a:r>
              <a:rPr lang="tr-TR" sz="2000" dirty="0" smtClean="0"/>
              <a:t> Kauçuğun kimyasal yolla yumuşatılma işlemi.</a:t>
            </a:r>
            <a:endParaRPr lang="tr-TR" sz="2000" dirty="0"/>
          </a:p>
        </p:txBody>
      </p:sp>
      <p:sp>
        <p:nvSpPr>
          <p:cNvPr id="9" name="8 Dikdörtgen"/>
          <p:cNvSpPr/>
          <p:nvPr/>
        </p:nvSpPr>
        <p:spPr>
          <a:xfrm>
            <a:off x="185530" y="4366936"/>
            <a:ext cx="11476382" cy="707886"/>
          </a:xfrm>
          <a:prstGeom prst="rect">
            <a:avLst/>
          </a:prstGeom>
        </p:spPr>
        <p:txBody>
          <a:bodyPr wrap="square">
            <a:spAutoFit/>
          </a:bodyPr>
          <a:lstStyle/>
          <a:p>
            <a:r>
              <a:rPr lang="tr-TR" sz="2000" b="1" dirty="0" err="1" smtClean="0"/>
              <a:t>Reclaimed</a:t>
            </a:r>
            <a:r>
              <a:rPr lang="tr-TR" sz="2000" b="1" dirty="0" smtClean="0"/>
              <a:t> </a:t>
            </a:r>
            <a:r>
              <a:rPr lang="tr-TR" sz="2000" b="1" dirty="0" err="1" smtClean="0"/>
              <a:t>Rubber</a:t>
            </a:r>
            <a:r>
              <a:rPr lang="tr-TR" sz="2000" b="1" dirty="0" smtClean="0"/>
              <a:t> / </a:t>
            </a:r>
            <a:r>
              <a:rPr lang="tr-TR" sz="2000" b="1" dirty="0" err="1" smtClean="0"/>
              <a:t>Rejenere</a:t>
            </a:r>
            <a:r>
              <a:rPr lang="tr-TR" sz="2000" b="1" dirty="0" smtClean="0"/>
              <a:t> Kauçuk :</a:t>
            </a:r>
            <a:r>
              <a:rPr lang="tr-TR" sz="2000" dirty="0" smtClean="0"/>
              <a:t> </a:t>
            </a:r>
            <a:r>
              <a:rPr lang="tr-TR" sz="2000" dirty="0" err="1" smtClean="0"/>
              <a:t>Vulkanize</a:t>
            </a:r>
            <a:r>
              <a:rPr lang="tr-TR" sz="2000" dirty="0" smtClean="0"/>
              <a:t> edilmiş kauçuğun </a:t>
            </a:r>
            <a:r>
              <a:rPr lang="tr-TR" sz="2000" dirty="0" err="1" smtClean="0"/>
              <a:t>vulkanize</a:t>
            </a:r>
            <a:r>
              <a:rPr lang="tr-TR" sz="2000" dirty="0" smtClean="0"/>
              <a:t> edilip yeniden kullanılır hale gelmesi işlemi.</a:t>
            </a:r>
            <a:endParaRPr lang="tr-TR" sz="2000" dirty="0"/>
          </a:p>
        </p:txBody>
      </p:sp>
      <p:sp>
        <p:nvSpPr>
          <p:cNvPr id="24577" name="Rectangle 1"/>
          <p:cNvSpPr>
            <a:spLocks noChangeArrowheads="1"/>
          </p:cNvSpPr>
          <p:nvPr/>
        </p:nvSpPr>
        <p:spPr bwMode="auto">
          <a:xfrm>
            <a:off x="185530" y="5074822"/>
            <a:ext cx="12192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Scorch</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 Yanma :</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Kauçuk Karışımının ön </a:t>
            </a:r>
            <a:r>
              <a:rPr kumimoji="0" lang="tr-TR" sz="2000" b="0" i="0" u="none" strike="noStrike" cap="none" normalizeH="0" baseline="0" dirty="0" err="1" smtClean="0">
                <a:ln>
                  <a:noFill/>
                </a:ln>
                <a:solidFill>
                  <a:schemeClr val="tx1"/>
                </a:solidFill>
                <a:effectLst/>
                <a:ea typeface="Times New Roman" pitchFamily="18" charset="0"/>
                <a:cs typeface="Arial" pitchFamily="34" charset="0"/>
              </a:rPr>
              <a:t>vulkanizasyon</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diğer bir ifade ile erken pişme hali.</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Splice</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a:t>
            </a: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strength</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Yapışma mukavemeti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Softener</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 Yumuşatıcı</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 Kauçuğun Karışımını plastikleştirerek işlenmesini kolaylaştıran ve yumuşatan maddeler.</a:t>
            </a:r>
            <a:endParaRPr kumimoji="0" lang="tr-TR" sz="20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325774833"/>
              </p:ext>
            </p:extLst>
          </p:nvPr>
        </p:nvGraphicFramePr>
        <p:xfrm>
          <a:off x="235099" y="238539"/>
          <a:ext cx="11594121" cy="6296476"/>
        </p:xfrm>
        <a:graphic>
          <a:graphicData uri="http://schemas.openxmlformats.org/drawingml/2006/table">
            <a:tbl>
              <a:tblPr firstRow="1" firstCol="1" bandRow="1">
                <a:tableStyleId>{5C22544A-7EE6-4342-B048-85BDC9FD1C3A}</a:tableStyleId>
              </a:tblPr>
              <a:tblGrid>
                <a:gridCol w="1880983"/>
                <a:gridCol w="2893428"/>
                <a:gridCol w="3409855"/>
                <a:gridCol w="3409855"/>
              </a:tblGrid>
              <a:tr h="1457463">
                <a:tc rowSpan="2">
                  <a:txBody>
                    <a:bodyPr/>
                    <a:lstStyle/>
                    <a:p>
                      <a:pPr marL="0" marR="0">
                        <a:lnSpc>
                          <a:spcPct val="150000"/>
                        </a:lnSpc>
                        <a:spcBef>
                          <a:spcPts val="0"/>
                        </a:spcBef>
                        <a:spcAft>
                          <a:spcPts val="0"/>
                        </a:spcAft>
                      </a:pPr>
                      <a:r>
                        <a:rPr lang="tr-TR" sz="1800" dirty="0">
                          <a:solidFill>
                            <a:schemeClr val="tx1"/>
                          </a:solidFill>
                          <a:effectLst/>
                        </a:rPr>
                        <a:t>Plastikler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b="0" dirty="0" err="1">
                          <a:solidFill>
                            <a:schemeClr val="tx1"/>
                          </a:solidFill>
                          <a:effectLst/>
                        </a:rPr>
                        <a:t>Termoplastikler</a:t>
                      </a:r>
                      <a:endParaRPr lang="tr-TR" sz="1800" b="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b="0" dirty="0">
                          <a:solidFill>
                            <a:schemeClr val="tx1"/>
                          </a:solidFill>
                          <a:effectLst/>
                        </a:rPr>
                        <a:t>Polietilen, </a:t>
                      </a:r>
                      <a:r>
                        <a:rPr lang="tr-TR" sz="1800" b="0" dirty="0" err="1">
                          <a:solidFill>
                            <a:schemeClr val="tx1"/>
                          </a:solidFill>
                          <a:effectLst/>
                        </a:rPr>
                        <a:t>Polistiren</a:t>
                      </a:r>
                      <a:r>
                        <a:rPr lang="tr-TR" sz="1800" b="0" dirty="0">
                          <a:solidFill>
                            <a:schemeClr val="tx1"/>
                          </a:solidFill>
                          <a:effectLst/>
                        </a:rPr>
                        <a:t>, </a:t>
                      </a:r>
                      <a:r>
                        <a:rPr lang="tr-TR" sz="1800" b="0" dirty="0" err="1">
                          <a:solidFill>
                            <a:schemeClr val="tx1"/>
                          </a:solidFill>
                          <a:effectLst/>
                        </a:rPr>
                        <a:t>Polipropilen</a:t>
                      </a:r>
                      <a:endParaRPr lang="tr-TR" sz="1800" b="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b="0" dirty="0" smtClean="0">
                          <a:solidFill>
                            <a:schemeClr val="tx1"/>
                          </a:solidFill>
                          <a:effectLst/>
                        </a:rPr>
                        <a:t>Plastik </a:t>
                      </a:r>
                      <a:r>
                        <a:rPr lang="tr-TR" sz="1800" b="0" dirty="0">
                          <a:solidFill>
                            <a:schemeClr val="tx1"/>
                          </a:solidFill>
                          <a:effectLst/>
                        </a:rPr>
                        <a:t>bardaklar, çöp ve alış veriş poşetleri, </a:t>
                      </a:r>
                      <a:r>
                        <a:rPr lang="tr-TR" sz="1800" b="0" dirty="0" smtClean="0">
                          <a:solidFill>
                            <a:schemeClr val="tx1"/>
                          </a:solidFill>
                          <a:effectLst/>
                        </a:rPr>
                        <a:t>şişe </a:t>
                      </a:r>
                      <a:r>
                        <a:rPr lang="tr-TR" sz="1800" b="0" dirty="0">
                          <a:solidFill>
                            <a:schemeClr val="tx1"/>
                          </a:solidFill>
                          <a:effectLst/>
                        </a:rPr>
                        <a:t>kapakları, ambalaj </a:t>
                      </a:r>
                      <a:r>
                        <a:rPr lang="tr-TR" sz="1800" b="0" dirty="0" smtClean="0">
                          <a:solidFill>
                            <a:schemeClr val="tx1"/>
                          </a:solidFill>
                          <a:effectLst/>
                        </a:rPr>
                        <a:t>filmler</a:t>
                      </a:r>
                      <a:endParaRPr lang="tr-TR" sz="1800" b="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r h="1194667">
                <a:tc vMerge="1">
                  <a:txBody>
                    <a:bodyPr/>
                    <a:lstStyle/>
                    <a:p>
                      <a:endParaRPr lang="tr-TR"/>
                    </a:p>
                  </a:txBody>
                  <a:tcPr/>
                </a:tc>
                <a:tc>
                  <a:txBody>
                    <a:bodyPr/>
                    <a:lstStyle/>
                    <a:p>
                      <a:pPr marL="0" marR="0">
                        <a:lnSpc>
                          <a:spcPct val="150000"/>
                        </a:lnSpc>
                        <a:spcBef>
                          <a:spcPts val="0"/>
                        </a:spcBef>
                        <a:spcAft>
                          <a:spcPts val="0"/>
                        </a:spcAft>
                      </a:pPr>
                      <a:r>
                        <a:rPr lang="tr-TR" sz="1800" dirty="0" err="1">
                          <a:solidFill>
                            <a:schemeClr val="tx1"/>
                          </a:solidFill>
                          <a:effectLst/>
                        </a:rPr>
                        <a:t>Termosettingler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Üre-formaldehit, Fenol-formaldehit, üre-formaldehit, </a:t>
                      </a:r>
                      <a:r>
                        <a:rPr lang="tr-TR" sz="1800" dirty="0" err="1">
                          <a:solidFill>
                            <a:schemeClr val="tx1"/>
                          </a:solidFill>
                          <a:effectLst/>
                        </a:rPr>
                        <a:t>melamin</a:t>
                      </a:r>
                      <a:r>
                        <a:rPr lang="tr-TR" sz="1800" dirty="0">
                          <a:solidFill>
                            <a:schemeClr val="tx1"/>
                          </a:solidFill>
                          <a:effectLst/>
                        </a:rPr>
                        <a:t>-formaldehit, </a:t>
                      </a:r>
                      <a:r>
                        <a:rPr lang="tr-TR" sz="1800" dirty="0" err="1" smtClean="0">
                          <a:solidFill>
                            <a:schemeClr val="tx1"/>
                          </a:solidFill>
                          <a:effectLst/>
                        </a:rPr>
                        <a:t>epoksi</a:t>
                      </a:r>
                      <a:r>
                        <a:rPr lang="tr-TR" sz="1800" dirty="0" smtClean="0">
                          <a:solidFill>
                            <a:schemeClr val="tx1"/>
                          </a:solidFill>
                          <a:effectLst/>
                        </a:rPr>
                        <a:t> </a:t>
                      </a:r>
                      <a:r>
                        <a:rPr lang="tr-TR" sz="1800" dirty="0">
                          <a:solidFill>
                            <a:schemeClr val="tx1"/>
                          </a:solidFill>
                          <a:effectLst/>
                        </a:rPr>
                        <a:t>reçine</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Telefon kutuları, bilgisayar klavyesi, televizyon </a:t>
                      </a:r>
                      <a:r>
                        <a:rPr lang="tr-TR" sz="1800" dirty="0" smtClean="0">
                          <a:solidFill>
                            <a:schemeClr val="tx1"/>
                          </a:solidFill>
                          <a:effectLst/>
                        </a:rPr>
                        <a:t>kabinleri.. </a:t>
                      </a:r>
                      <a:r>
                        <a:rPr lang="tr-TR" sz="1800" dirty="0" err="1" smtClean="0">
                          <a:solidFill>
                            <a:schemeClr val="tx1"/>
                          </a:solidFill>
                          <a:effectLst/>
                        </a:rPr>
                        <a:t>melamin</a:t>
                      </a:r>
                      <a:r>
                        <a:rPr lang="tr-TR" sz="1800" dirty="0" smtClean="0">
                          <a:solidFill>
                            <a:schemeClr val="tx1"/>
                          </a:solidFill>
                          <a:effectLst/>
                        </a:rPr>
                        <a:t> </a:t>
                      </a:r>
                      <a:r>
                        <a:rPr lang="tr-TR" sz="1800" dirty="0">
                          <a:solidFill>
                            <a:schemeClr val="tx1"/>
                          </a:solidFill>
                          <a:effectLst/>
                        </a:rPr>
                        <a:t>tabaklar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r h="1194667">
                <a:tc>
                  <a:txBody>
                    <a:bodyPr/>
                    <a:lstStyle/>
                    <a:p>
                      <a:pPr marL="0" marR="0">
                        <a:lnSpc>
                          <a:spcPct val="150000"/>
                        </a:lnSpc>
                        <a:spcBef>
                          <a:spcPts val="0"/>
                        </a:spcBef>
                        <a:spcAft>
                          <a:spcPts val="0"/>
                        </a:spcAft>
                      </a:pPr>
                      <a:r>
                        <a:rPr lang="tr-TR" sz="1800" dirty="0" err="1">
                          <a:solidFill>
                            <a:schemeClr val="tx1"/>
                          </a:solidFill>
                          <a:effectLst/>
                        </a:rPr>
                        <a:t>Elastomerler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 </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Doğal ve sentetik kauçuklar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smtClean="0">
                          <a:solidFill>
                            <a:schemeClr val="tx1"/>
                          </a:solidFill>
                          <a:effectLst/>
                        </a:rPr>
                        <a:t>Araç, </a:t>
                      </a:r>
                      <a:r>
                        <a:rPr lang="tr-TR" sz="1800" dirty="0">
                          <a:solidFill>
                            <a:schemeClr val="tx1"/>
                          </a:solidFill>
                          <a:effectLst/>
                        </a:rPr>
                        <a:t>iç ve </a:t>
                      </a:r>
                      <a:r>
                        <a:rPr lang="tr-TR" sz="1800" dirty="0" smtClean="0">
                          <a:solidFill>
                            <a:schemeClr val="tx1"/>
                          </a:solidFill>
                          <a:effectLst/>
                        </a:rPr>
                        <a:t>dış, </a:t>
                      </a:r>
                      <a:r>
                        <a:rPr lang="tr-TR" sz="1800" dirty="0">
                          <a:solidFill>
                            <a:schemeClr val="tx1"/>
                          </a:solidFill>
                          <a:effectLst/>
                        </a:rPr>
                        <a:t>lastikleri </a:t>
                      </a:r>
                      <a:r>
                        <a:rPr lang="tr-TR" sz="1800" dirty="0" smtClean="0">
                          <a:solidFill>
                            <a:schemeClr val="tx1"/>
                          </a:solidFill>
                          <a:effectLst/>
                        </a:rPr>
                        <a:t>ayakkabı tabanlığı, conta</a:t>
                      </a:r>
                      <a:r>
                        <a:rPr lang="tr-TR" sz="1800" dirty="0">
                          <a:solidFill>
                            <a:schemeClr val="tx1"/>
                          </a:solidFill>
                          <a:effectLst/>
                        </a:rPr>
                        <a:t>, keçe, hortum, taşıyıcı </a:t>
                      </a:r>
                      <a:r>
                        <a:rPr lang="tr-TR" sz="1800" dirty="0" err="1">
                          <a:solidFill>
                            <a:schemeClr val="tx1"/>
                          </a:solidFill>
                          <a:effectLst/>
                        </a:rPr>
                        <a:t>band</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r h="298666">
                <a:tc rowSpan="3">
                  <a:txBody>
                    <a:bodyPr/>
                    <a:lstStyle/>
                    <a:p>
                      <a:pPr marL="0" marR="0">
                        <a:lnSpc>
                          <a:spcPct val="150000"/>
                        </a:lnSpc>
                        <a:spcBef>
                          <a:spcPts val="0"/>
                        </a:spcBef>
                        <a:spcAft>
                          <a:spcPts val="0"/>
                        </a:spcAft>
                      </a:pPr>
                      <a:r>
                        <a:rPr lang="tr-TR" sz="1800">
                          <a:solidFill>
                            <a:schemeClr val="tx1"/>
                          </a:solidFill>
                          <a:effectLst/>
                        </a:rPr>
                        <a:t> </a:t>
                      </a:r>
                    </a:p>
                    <a:p>
                      <a:pPr marL="0" marR="0">
                        <a:lnSpc>
                          <a:spcPct val="150000"/>
                        </a:lnSpc>
                        <a:spcBef>
                          <a:spcPts val="0"/>
                        </a:spcBef>
                        <a:spcAft>
                          <a:spcPts val="0"/>
                        </a:spcAft>
                      </a:pPr>
                      <a:r>
                        <a:rPr lang="tr-TR" sz="1800">
                          <a:solidFill>
                            <a:schemeClr val="tx1"/>
                          </a:solidFill>
                          <a:effectLst/>
                        </a:rPr>
                        <a:t> </a:t>
                      </a:r>
                    </a:p>
                    <a:p>
                      <a:pPr marL="0" marR="0">
                        <a:lnSpc>
                          <a:spcPct val="150000"/>
                        </a:lnSpc>
                        <a:spcBef>
                          <a:spcPts val="0"/>
                        </a:spcBef>
                        <a:spcAft>
                          <a:spcPts val="0"/>
                        </a:spcAft>
                      </a:pPr>
                      <a:r>
                        <a:rPr lang="tr-TR" sz="1800">
                          <a:solidFill>
                            <a:schemeClr val="tx1"/>
                          </a:solidFill>
                          <a:effectLst/>
                        </a:rPr>
                        <a:t>Elyaflar</a:t>
                      </a:r>
                      <a:endParaRPr lang="tr-TR" sz="180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a:solidFill>
                            <a:schemeClr val="tx1"/>
                          </a:solidFill>
                          <a:effectLst/>
                        </a:rPr>
                        <a:t>Doğal</a:t>
                      </a:r>
                      <a:endParaRPr lang="tr-TR" sz="180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Yün, selüloz</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 </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r h="896001">
                <a:tc vMerge="1">
                  <a:txBody>
                    <a:bodyPr/>
                    <a:lstStyle/>
                    <a:p>
                      <a:endParaRPr lang="tr-TR"/>
                    </a:p>
                  </a:txBody>
                  <a:tcPr/>
                </a:tc>
                <a:tc>
                  <a:txBody>
                    <a:bodyPr/>
                    <a:lstStyle/>
                    <a:p>
                      <a:pPr marL="0" marR="0">
                        <a:lnSpc>
                          <a:spcPct val="150000"/>
                        </a:lnSpc>
                        <a:spcBef>
                          <a:spcPts val="0"/>
                        </a:spcBef>
                        <a:spcAft>
                          <a:spcPts val="0"/>
                        </a:spcAft>
                      </a:pPr>
                      <a:r>
                        <a:rPr lang="tr-TR" sz="1800" dirty="0">
                          <a:solidFill>
                            <a:schemeClr val="tx1"/>
                          </a:solidFill>
                          <a:effectLst/>
                        </a:rPr>
                        <a:t>Sentetik</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err="1">
                          <a:solidFill>
                            <a:schemeClr val="tx1"/>
                          </a:solidFill>
                          <a:effectLst/>
                        </a:rPr>
                        <a:t>Poliamit</a:t>
                      </a:r>
                      <a:r>
                        <a:rPr lang="tr-TR" sz="1800" dirty="0">
                          <a:solidFill>
                            <a:schemeClr val="tx1"/>
                          </a:solidFill>
                          <a:effectLst/>
                        </a:rPr>
                        <a:t>, polyester, </a:t>
                      </a:r>
                      <a:r>
                        <a:rPr lang="tr-TR" sz="1800" dirty="0" err="1">
                          <a:solidFill>
                            <a:schemeClr val="tx1"/>
                          </a:solidFill>
                          <a:effectLst/>
                        </a:rPr>
                        <a:t>polipropilen</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koltuk, kanepe, yastık, yorgan, oyuncak </a:t>
                      </a:r>
                      <a:r>
                        <a:rPr lang="tr-TR" sz="1800" dirty="0" err="1">
                          <a:solidFill>
                            <a:schemeClr val="tx1"/>
                          </a:solidFill>
                          <a:effectLst/>
                        </a:rPr>
                        <a:t>vb</a:t>
                      </a:r>
                      <a:r>
                        <a:rPr lang="tr-TR" sz="1800" dirty="0">
                          <a:solidFill>
                            <a:schemeClr val="tx1"/>
                          </a:solidFill>
                          <a:effectLst/>
                        </a:rPr>
                        <a:t> </a:t>
                      </a:r>
                      <a:r>
                        <a:rPr lang="tr-TR" sz="1800" dirty="0" smtClean="0">
                          <a:solidFill>
                            <a:schemeClr val="tx1"/>
                          </a:solidFill>
                          <a:effectLst/>
                        </a:rPr>
                        <a:t>eşyalarda dolgu olarak</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r h="597335">
                <a:tc vMerge="1">
                  <a:txBody>
                    <a:bodyPr/>
                    <a:lstStyle/>
                    <a:p>
                      <a:endParaRPr lang="tr-TR"/>
                    </a:p>
                  </a:txBody>
                  <a:tcPr/>
                </a:tc>
                <a:tc>
                  <a:txBody>
                    <a:bodyPr/>
                    <a:lstStyle/>
                    <a:p>
                      <a:pPr marL="0" marR="0">
                        <a:lnSpc>
                          <a:spcPct val="150000"/>
                        </a:lnSpc>
                        <a:spcBef>
                          <a:spcPts val="0"/>
                        </a:spcBef>
                        <a:spcAft>
                          <a:spcPts val="0"/>
                        </a:spcAft>
                      </a:pPr>
                      <a:r>
                        <a:rPr lang="tr-TR" sz="1800">
                          <a:solidFill>
                            <a:schemeClr val="tx1"/>
                          </a:solidFill>
                          <a:effectLst/>
                        </a:rPr>
                        <a:t>Yarısentetik</a:t>
                      </a:r>
                      <a:endParaRPr lang="tr-TR" sz="180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err="1">
                          <a:solidFill>
                            <a:schemeClr val="tx1"/>
                          </a:solidFill>
                          <a:effectLst/>
                        </a:rPr>
                        <a:t>Rejenere</a:t>
                      </a:r>
                      <a:r>
                        <a:rPr lang="tr-TR" sz="1800" dirty="0">
                          <a:solidFill>
                            <a:schemeClr val="tx1"/>
                          </a:solidFill>
                          <a:effectLst/>
                        </a:rPr>
                        <a:t> selüloz, </a:t>
                      </a:r>
                      <a:r>
                        <a:rPr lang="tr-TR" sz="1800" dirty="0" err="1">
                          <a:solidFill>
                            <a:schemeClr val="tx1"/>
                          </a:solidFill>
                          <a:effectLst/>
                        </a:rPr>
                        <a:t>rejenere</a:t>
                      </a:r>
                      <a:r>
                        <a:rPr lang="tr-TR" sz="1800" dirty="0">
                          <a:solidFill>
                            <a:schemeClr val="tx1"/>
                          </a:solidFill>
                          <a:effectLst/>
                        </a:rPr>
                        <a:t> protein, selüloz türevi lifler</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c>
                  <a:txBody>
                    <a:bodyPr/>
                    <a:lstStyle/>
                    <a:p>
                      <a:pPr marL="0" marR="0">
                        <a:lnSpc>
                          <a:spcPct val="150000"/>
                        </a:lnSpc>
                        <a:spcBef>
                          <a:spcPts val="0"/>
                        </a:spcBef>
                        <a:spcAft>
                          <a:spcPts val="0"/>
                        </a:spcAft>
                      </a:pPr>
                      <a:r>
                        <a:rPr lang="tr-TR" sz="1800" dirty="0">
                          <a:solidFill>
                            <a:schemeClr val="tx1"/>
                          </a:solidFill>
                          <a:effectLst/>
                        </a:rPr>
                        <a:t> </a:t>
                      </a:r>
                      <a:endParaRPr lang="tr-TR" sz="1800" dirty="0">
                        <a:solidFill>
                          <a:schemeClr val="tx1"/>
                        </a:solidFill>
                        <a:effectLst/>
                        <a:latin typeface="Times New Roman" panose="02020603050405020304" pitchFamily="18" charset="0"/>
                        <a:ea typeface="Times New Roman" panose="02020603050405020304" pitchFamily="18" charset="0"/>
                      </a:endParaRPr>
                    </a:p>
                  </a:txBody>
                  <a:tcPr marL="68575" marR="68575" marT="0" marB="0"/>
                </a:tc>
              </a:tr>
            </a:tbl>
          </a:graphicData>
        </a:graphic>
      </p:graphicFrame>
    </p:spTree>
    <p:extLst>
      <p:ext uri="{BB962C8B-B14F-4D97-AF65-F5344CB8AC3E}">
        <p14:creationId xmlns:p14="http://schemas.microsoft.com/office/powerpoint/2010/main" xmlns="" val="389858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7053" y="159026"/>
            <a:ext cx="11702562" cy="2410916"/>
          </a:xfrm>
          <a:prstGeom prst="rect">
            <a:avLst/>
          </a:prstGeom>
        </p:spPr>
        <p:txBody>
          <a:bodyPr wrap="square">
            <a:spAutoFit/>
          </a:bodyPr>
          <a:lstStyle/>
          <a:p>
            <a:pPr>
              <a:lnSpc>
                <a:spcPct val="150000"/>
              </a:lnSpc>
              <a:spcBef>
                <a:spcPts val="350"/>
              </a:spcBef>
              <a:spcAft>
                <a:spcPts val="350"/>
              </a:spcAft>
              <a:tabLst>
                <a:tab pos="457200" algn="l"/>
              </a:tabLst>
            </a:pPr>
            <a:r>
              <a:rPr lang="tr-TR" sz="2400" b="1" dirty="0" err="1" smtClean="0">
                <a:effectLst/>
                <a:ea typeface="Times New Roman" panose="02020603050405020304" pitchFamily="18" charset="0"/>
              </a:rPr>
              <a:t>Termoplastikler</a:t>
            </a:r>
            <a:endParaRPr lang="tr-TR" sz="2400" dirty="0" smtClean="0">
              <a:effectLst/>
              <a:ea typeface="Times New Roman" panose="02020603050405020304" pitchFamily="18" charset="0"/>
            </a:endParaRPr>
          </a:p>
          <a:p>
            <a:pPr algn="just">
              <a:lnSpc>
                <a:spcPct val="150000"/>
              </a:lnSpc>
              <a:spcBef>
                <a:spcPts val="350"/>
              </a:spcBef>
              <a:spcAft>
                <a:spcPts val="350"/>
              </a:spcAft>
              <a:tabLst>
                <a:tab pos="457200" algn="l"/>
              </a:tabLst>
            </a:pPr>
            <a:r>
              <a:rPr lang="tr-TR" sz="2400" dirty="0" err="1" smtClean="0">
                <a:effectLst/>
                <a:ea typeface="Times New Roman" panose="02020603050405020304" pitchFamily="18" charset="0"/>
              </a:rPr>
              <a:t>Termoplastik</a:t>
            </a:r>
            <a:r>
              <a:rPr lang="tr-TR" sz="2400" dirty="0" smtClean="0">
                <a:effectLst/>
                <a:ea typeface="Times New Roman" panose="02020603050405020304" pitchFamily="18" charset="0"/>
              </a:rPr>
              <a:t>, ısı etkisiyle eriyebilme özelliğinden dolayı geri kazanılabilen </a:t>
            </a:r>
            <a:r>
              <a:rPr lang="tr-TR" sz="2400" dirty="0" smtClean="0">
                <a:effectLst/>
                <a:ea typeface="Times New Roman" panose="02020603050405020304" pitchFamily="18" charset="0"/>
              </a:rPr>
              <a:t>ve bu nedenle yeniden </a:t>
            </a:r>
            <a:r>
              <a:rPr lang="tr-TR" sz="2400" dirty="0" err="1" smtClean="0">
                <a:effectLst/>
                <a:ea typeface="Times New Roman" panose="02020603050405020304" pitchFamily="18" charset="0"/>
              </a:rPr>
              <a:t>eritelerek</a:t>
            </a:r>
            <a:r>
              <a:rPr lang="tr-TR" sz="2400" dirty="0" smtClean="0">
                <a:effectLst/>
                <a:ea typeface="Times New Roman" panose="02020603050405020304" pitchFamily="18" charset="0"/>
              </a:rPr>
              <a:t> işlenebilirler</a:t>
            </a:r>
            <a:r>
              <a:rPr lang="tr-TR" sz="2400" dirty="0" smtClean="0">
                <a:effectLst/>
                <a:ea typeface="Times New Roman" panose="02020603050405020304" pitchFamily="18" charset="0"/>
              </a:rPr>
              <a:t>. </a:t>
            </a:r>
            <a:r>
              <a:rPr lang="tr-TR" sz="2400" dirty="0" smtClean="0">
                <a:effectLst/>
                <a:ea typeface="Times New Roman" panose="02020603050405020304" pitchFamily="18" charset="0"/>
              </a:rPr>
              <a:t>Ticari olarak en çok kullanılan </a:t>
            </a:r>
            <a:r>
              <a:rPr lang="tr-TR" sz="2400" dirty="0" err="1" smtClean="0">
                <a:effectLst/>
                <a:ea typeface="Times New Roman" panose="02020603050405020304" pitchFamily="18" charset="0"/>
              </a:rPr>
              <a:t>termoplastikler</a:t>
            </a:r>
            <a:r>
              <a:rPr lang="tr-TR" sz="2400" dirty="0" smtClean="0">
                <a:effectLst/>
                <a:ea typeface="Times New Roman" panose="02020603050405020304" pitchFamily="18" charset="0"/>
              </a:rPr>
              <a:t> </a:t>
            </a:r>
            <a:r>
              <a:rPr lang="tr-TR" sz="2400" dirty="0" smtClean="0">
                <a:effectLst/>
                <a:ea typeface="Times New Roman" panose="02020603050405020304" pitchFamily="18" charset="0"/>
              </a:rPr>
              <a:t>polietilen, </a:t>
            </a:r>
            <a:r>
              <a:rPr lang="tr-TR" sz="2400" dirty="0" err="1" smtClean="0">
                <a:effectLst/>
                <a:ea typeface="Times New Roman" panose="02020603050405020304" pitchFamily="18" charset="0"/>
              </a:rPr>
              <a:t>polistiren</a:t>
            </a:r>
            <a:r>
              <a:rPr lang="tr-TR" sz="2400" dirty="0" smtClean="0">
                <a:effectLst/>
                <a:ea typeface="Times New Roman" panose="02020603050405020304" pitchFamily="18" charset="0"/>
              </a:rPr>
              <a:t>, </a:t>
            </a:r>
            <a:r>
              <a:rPr lang="tr-TR" sz="2400" dirty="0" err="1" smtClean="0">
                <a:effectLst/>
                <a:ea typeface="Times New Roman" panose="02020603050405020304" pitchFamily="18" charset="0"/>
              </a:rPr>
              <a:t>poli</a:t>
            </a:r>
            <a:r>
              <a:rPr lang="tr-TR" sz="2400" dirty="0" smtClean="0">
                <a:effectLst/>
                <a:ea typeface="Times New Roman" panose="02020603050405020304" pitchFamily="18" charset="0"/>
              </a:rPr>
              <a:t>(</a:t>
            </a:r>
            <a:r>
              <a:rPr lang="tr-TR" sz="2400" dirty="0" err="1" smtClean="0">
                <a:effectLst/>
                <a:ea typeface="Times New Roman" panose="02020603050405020304" pitchFamily="18" charset="0"/>
              </a:rPr>
              <a:t>vinil</a:t>
            </a:r>
            <a:r>
              <a:rPr lang="tr-TR" sz="2400" dirty="0" smtClean="0">
                <a:effectLst/>
                <a:ea typeface="Times New Roman" panose="02020603050405020304" pitchFamily="18" charset="0"/>
              </a:rPr>
              <a:t> klorür), </a:t>
            </a:r>
            <a:r>
              <a:rPr lang="tr-TR" sz="2400" dirty="0" err="1" smtClean="0">
                <a:effectLst/>
                <a:ea typeface="Times New Roman" panose="02020603050405020304" pitchFamily="18" charset="0"/>
              </a:rPr>
              <a:t>poli</a:t>
            </a:r>
            <a:r>
              <a:rPr lang="tr-TR" sz="2400" dirty="0" smtClean="0">
                <a:effectLst/>
                <a:ea typeface="Times New Roman" panose="02020603050405020304" pitchFamily="18" charset="0"/>
              </a:rPr>
              <a:t>(etilen </a:t>
            </a:r>
            <a:r>
              <a:rPr lang="tr-TR" sz="2400" dirty="0" err="1" smtClean="0">
                <a:effectLst/>
                <a:ea typeface="Times New Roman" panose="02020603050405020304" pitchFamily="18" charset="0"/>
              </a:rPr>
              <a:t>teraftalat</a:t>
            </a:r>
            <a:r>
              <a:rPr lang="tr-TR" sz="2400" dirty="0" smtClean="0">
                <a:effectLst/>
                <a:ea typeface="Times New Roman" panose="02020603050405020304" pitchFamily="18" charset="0"/>
              </a:rPr>
              <a:t>), </a:t>
            </a:r>
            <a:r>
              <a:rPr lang="tr-TR" sz="2400" dirty="0" err="1" smtClean="0">
                <a:effectLst/>
                <a:ea typeface="Times New Roman" panose="02020603050405020304" pitchFamily="18" charset="0"/>
              </a:rPr>
              <a:t>polipropilen</a:t>
            </a:r>
            <a:r>
              <a:rPr lang="tr-TR" sz="2400" dirty="0" smtClean="0">
                <a:ea typeface="Times New Roman" panose="02020603050405020304" pitchFamily="18" charset="0"/>
              </a:rPr>
              <a:t> </a:t>
            </a:r>
            <a:r>
              <a:rPr lang="tr-TR" sz="2400" dirty="0" err="1" smtClean="0">
                <a:ea typeface="Times New Roman" panose="02020603050405020304" pitchFamily="18" charset="0"/>
              </a:rPr>
              <a:t>dir</a:t>
            </a:r>
            <a:r>
              <a:rPr lang="tr-TR" sz="2400" dirty="0" smtClean="0">
                <a:ea typeface="Times New Roman" panose="02020603050405020304" pitchFamily="18" charset="0"/>
              </a:rPr>
              <a:t>.</a:t>
            </a:r>
            <a:endParaRPr lang="tr-TR" sz="2400" dirty="0" smtClean="0">
              <a:effectLst/>
              <a:ea typeface="Times New Roman" panose="02020603050405020304" pitchFamily="18" charset="0"/>
            </a:endParaRPr>
          </a:p>
        </p:txBody>
      </p:sp>
      <p:sp>
        <p:nvSpPr>
          <p:cNvPr id="5" name="Dikdörtgen 4"/>
          <p:cNvSpPr/>
          <p:nvPr/>
        </p:nvSpPr>
        <p:spPr>
          <a:xfrm>
            <a:off x="167053" y="2725750"/>
            <a:ext cx="11605846" cy="3359061"/>
          </a:xfrm>
          <a:prstGeom prst="rect">
            <a:avLst/>
          </a:prstGeom>
        </p:spPr>
        <p:txBody>
          <a:bodyPr wrap="square">
            <a:spAutoFit/>
          </a:bodyPr>
          <a:lstStyle/>
          <a:p>
            <a:pPr algn="just">
              <a:lnSpc>
                <a:spcPct val="150000"/>
              </a:lnSpc>
            </a:pPr>
            <a:r>
              <a:rPr lang="tr-TR" sz="2400" dirty="0" err="1" smtClean="0">
                <a:effectLst/>
                <a:ea typeface="Times New Roman" panose="02020603050405020304" pitchFamily="18" charset="0"/>
              </a:rPr>
              <a:t>Termoplastikler</a:t>
            </a:r>
            <a:r>
              <a:rPr lang="tr-TR" sz="2400" dirty="0" smtClean="0">
                <a:effectLst/>
                <a:ea typeface="Times New Roman" panose="02020603050405020304" pitchFamily="18" charset="0"/>
              </a:rPr>
              <a:t> </a:t>
            </a:r>
            <a:r>
              <a:rPr lang="tr-TR" sz="2400" dirty="0" err="1" smtClean="0">
                <a:effectLst/>
                <a:ea typeface="Times New Roman" panose="02020603050405020304" pitchFamily="18" charset="0"/>
              </a:rPr>
              <a:t>elastomerler</a:t>
            </a:r>
            <a:r>
              <a:rPr lang="tr-TR" sz="2400" dirty="0" smtClean="0">
                <a:effectLst/>
                <a:ea typeface="Times New Roman" panose="02020603050405020304" pitchFamily="18" charset="0"/>
              </a:rPr>
              <a:t> ile elyaflar arasında mekanik özelliklere sahiptirler. Fiziksel özelliklerine gruplandırdığımız sert ve yumuşak plastikler oldukça farklı mekanik davranış gösterirler. </a:t>
            </a:r>
            <a:r>
              <a:rPr lang="tr-TR" sz="2400" dirty="0" err="1" smtClean="0">
                <a:effectLst/>
                <a:ea typeface="Times New Roman" panose="02020603050405020304" pitchFamily="18" charset="0"/>
              </a:rPr>
              <a:t>Termoplastik</a:t>
            </a:r>
            <a:r>
              <a:rPr lang="tr-TR" sz="2400" dirty="0" smtClean="0">
                <a:effectLst/>
                <a:ea typeface="Times New Roman" panose="02020603050405020304" pitchFamily="18" charset="0"/>
              </a:rPr>
              <a:t> polimerler </a:t>
            </a:r>
            <a:r>
              <a:rPr lang="tr-TR" sz="2400" dirty="0" err="1" smtClean="0">
                <a:effectLst/>
                <a:ea typeface="Times New Roman" panose="02020603050405020304" pitchFamily="18" charset="0"/>
              </a:rPr>
              <a:t>çağraz</a:t>
            </a:r>
            <a:r>
              <a:rPr lang="tr-TR" sz="2400" dirty="0" smtClean="0">
                <a:effectLst/>
                <a:ea typeface="Times New Roman" panose="02020603050405020304" pitchFamily="18" charset="0"/>
              </a:rPr>
              <a:t> bağlanabilme özelliğine sahip değillerdir ve  zincirleri arasında çapraz bağlanma yoktur. Ancak sahip oldukları erime, çözünme gibi işlenme açısından üstünlük olabilen özellikleri zincirlerinin doğrusal veya dallanmış yapısından kaynaklanmaktadır.  </a:t>
            </a:r>
            <a:endParaRPr lang="tr-TR" sz="2400" dirty="0" smtClean="0"/>
          </a:p>
        </p:txBody>
      </p:sp>
    </p:spTree>
    <p:extLst>
      <p:ext uri="{BB962C8B-B14F-4D97-AF65-F5344CB8AC3E}">
        <p14:creationId xmlns:p14="http://schemas.microsoft.com/office/powerpoint/2010/main" xmlns="" val="380519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172278" y="6769"/>
            <a:ext cx="11767931"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tr-TR" sz="2400" b="1" i="0" u="none" strike="noStrike" cap="none" normalizeH="0" baseline="0" dirty="0" err="1" smtClean="0">
                <a:ln>
                  <a:noFill/>
                </a:ln>
                <a:solidFill>
                  <a:schemeClr val="tx1"/>
                </a:solidFill>
                <a:effectLst/>
                <a:ea typeface="Times New Roman" pitchFamily="18" charset="0"/>
                <a:cs typeface="Arial" pitchFamily="34" charset="0"/>
              </a:rPr>
              <a:t>Termosettingler</a:t>
            </a:r>
            <a:endParaRPr kumimoji="0" lang="tr-TR" sz="2400"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tr-TR" sz="2400" b="1" i="0" u="none" strike="noStrike" cap="none" normalizeH="0" baseline="0" dirty="0" smtClean="0">
              <a:ln>
                <a:noFill/>
              </a:ln>
              <a:solidFill>
                <a:schemeClr val="tx1"/>
              </a:solidFill>
              <a:effectLst/>
              <a:ea typeface="Times New Roman" pitchFamily="18" charset="0"/>
              <a:cs typeface="Arial" pitchFamily="34" charset="0"/>
            </a:endParaRPr>
          </a:p>
          <a:p>
            <a:pPr lvl="0" algn="just" eaLnBrk="0" fontAlgn="base" hangingPunct="0">
              <a:lnSpc>
                <a:spcPct val="150000"/>
              </a:lnSpc>
              <a:spcBef>
                <a:spcPct val="0"/>
              </a:spcBef>
              <a:spcAft>
                <a:spcPct val="0"/>
              </a:spcAft>
              <a:tabLst>
                <a:tab pos="457200" algn="l"/>
              </a:tabLst>
            </a:pPr>
            <a:r>
              <a:rPr kumimoji="0" lang="tr-TR" sz="2400" i="0" u="none" strike="noStrike" cap="none" normalizeH="0" baseline="0" dirty="0" err="1" smtClean="0">
                <a:ln>
                  <a:noFill/>
                </a:ln>
                <a:solidFill>
                  <a:schemeClr val="tx1"/>
                </a:solidFill>
                <a:effectLst/>
                <a:ea typeface="Times New Roman" pitchFamily="18" charset="0"/>
                <a:cs typeface="Arial" pitchFamily="34" charset="0"/>
              </a:rPr>
              <a:t>Termosetting</a:t>
            </a:r>
            <a:r>
              <a:rPr kumimoji="0" lang="tr-TR" sz="2400" i="0" u="none" strike="noStrike" cap="none" normalizeH="0" dirty="0" smtClean="0">
                <a:ln>
                  <a:noFill/>
                </a:ln>
                <a:solidFill>
                  <a:schemeClr val="tx1"/>
                </a:solidFill>
                <a:effectLst/>
                <a:ea typeface="Times New Roman" pitchFamily="18" charset="0"/>
                <a:cs typeface="Arial" pitchFamily="34" charset="0"/>
              </a:rPr>
              <a:t> polimerler</a:t>
            </a:r>
            <a:r>
              <a:rPr kumimoji="0" lang="tr-TR" sz="2400" i="0" u="none" strike="noStrike" cap="none" normalizeH="0" baseline="0" dirty="0" smtClean="0">
                <a:ln>
                  <a:noFill/>
                </a:ln>
                <a:solidFill>
                  <a:schemeClr val="tx1"/>
                </a:solidFill>
                <a:effectLst/>
                <a:ea typeface="Times New Roman" pitchFamily="18" charset="0"/>
                <a:cs typeface="Arial" pitchFamily="34" charset="0"/>
              </a:rPr>
              <a:t>, zincirleri arasında yoğun çapraz bağlar içeren, ısı ile eritilemeyen polimerlerdir. Çapraz bağlar nedeniyle oluşan zincirler arasında oluşan ağ yapısı </a:t>
            </a:r>
            <a:r>
              <a:rPr kumimoji="0" lang="tr-TR" sz="2400" i="0" u="none" strike="noStrike" cap="none" normalizeH="0" baseline="0" dirty="0" err="1" smtClean="0">
                <a:ln>
                  <a:noFill/>
                </a:ln>
                <a:solidFill>
                  <a:schemeClr val="tx1"/>
                </a:solidFill>
                <a:effectLst/>
                <a:ea typeface="Times New Roman" pitchFamily="18" charset="0"/>
                <a:cs typeface="Arial" pitchFamily="34" charset="0"/>
              </a:rPr>
              <a:t>termosetleri</a:t>
            </a:r>
            <a:r>
              <a:rPr kumimoji="0" lang="tr-TR" sz="2400" i="0" u="none" strike="noStrike" cap="none" normalizeH="0" baseline="0" dirty="0" smtClean="0">
                <a:ln>
                  <a:noFill/>
                </a:ln>
                <a:solidFill>
                  <a:schemeClr val="tx1"/>
                </a:solidFill>
                <a:effectLst/>
                <a:ea typeface="Times New Roman" pitchFamily="18" charset="0"/>
                <a:cs typeface="Arial" pitchFamily="34" charset="0"/>
              </a:rPr>
              <a:t> çözünmez ve yüksek sıcaklıklarda </a:t>
            </a:r>
            <a:r>
              <a:rPr lang="tr-TR" sz="2400" dirty="0" smtClean="0">
                <a:ea typeface="Times New Roman" pitchFamily="18" charset="0"/>
                <a:cs typeface="Arial" pitchFamily="34" charset="0"/>
              </a:rPr>
              <a:t>ancak </a:t>
            </a:r>
            <a:r>
              <a:rPr kumimoji="0" lang="tr-TR" sz="2400" i="0" u="none" strike="noStrike" cap="none" normalizeH="0" baseline="0" dirty="0" smtClean="0">
                <a:ln>
                  <a:noFill/>
                </a:ln>
                <a:solidFill>
                  <a:schemeClr val="tx1"/>
                </a:solidFill>
                <a:effectLst/>
                <a:ea typeface="Times New Roman" pitchFamily="18" charset="0"/>
                <a:cs typeface="Arial" pitchFamily="34" charset="0"/>
              </a:rPr>
              <a:t>bozunabilir yapmaktadır.  Aynı zamanda polimerlerin </a:t>
            </a:r>
            <a:r>
              <a:rPr lang="tr-TR" sz="2400" dirty="0" smtClean="0"/>
              <a:t>kırılgan olmasına yol açmaktadır.</a:t>
            </a:r>
            <a:endParaRPr kumimoji="0" lang="tr-TR" sz="240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spcBef>
                <a:spcPct val="0"/>
              </a:spcBef>
              <a:spcAft>
                <a:spcPct val="0"/>
              </a:spcAft>
              <a:buClrTx/>
              <a:buSzTx/>
              <a:buFontTx/>
              <a:buNone/>
              <a:tabLst>
                <a:tab pos="457200" algn="l"/>
              </a:tabLst>
            </a:pPr>
            <a:endParaRPr kumimoji="0" lang="tr-TR" sz="2400" i="0" u="none" strike="noStrike" cap="none" normalizeH="0" baseline="0" dirty="0" smtClean="0">
              <a:ln>
                <a:noFill/>
              </a:ln>
              <a:solidFill>
                <a:schemeClr val="tx1"/>
              </a:solidFill>
              <a:effectLst/>
              <a:ea typeface="Times New Roman" pitchFamily="18" charset="0"/>
              <a:cs typeface="Arial" pitchFamily="34" charset="0"/>
            </a:endParaRPr>
          </a:p>
        </p:txBody>
      </p:sp>
      <p:pic>
        <p:nvPicPr>
          <p:cNvPr id="20481" name="Picture 1"/>
          <p:cNvPicPr>
            <a:picLocks noChangeAspect="1" noChangeArrowheads="1"/>
          </p:cNvPicPr>
          <p:nvPr/>
        </p:nvPicPr>
        <p:blipFill>
          <a:blip r:embed="rId2" cstate="print">
            <a:duotone>
              <a:prstClr val="black"/>
              <a:schemeClr val="accent6">
                <a:tint val="45000"/>
                <a:satMod val="400000"/>
              </a:schemeClr>
            </a:duotone>
          </a:blip>
          <a:srcRect/>
          <a:stretch>
            <a:fillRect/>
          </a:stretch>
        </p:blipFill>
        <p:spPr bwMode="auto">
          <a:xfrm>
            <a:off x="7946477" y="2782956"/>
            <a:ext cx="3172096" cy="2676939"/>
          </a:xfrm>
          <a:prstGeom prst="rect">
            <a:avLst/>
          </a:prstGeom>
          <a:noFill/>
          <a:ln w="9525">
            <a:noFill/>
            <a:miter lim="800000"/>
            <a:headEnd/>
            <a:tailEnd/>
          </a:ln>
        </p:spPr>
      </p:pic>
      <p:sp>
        <p:nvSpPr>
          <p:cNvPr id="5" name="4 Dikdörtgen"/>
          <p:cNvSpPr/>
          <p:nvPr/>
        </p:nvSpPr>
        <p:spPr>
          <a:xfrm>
            <a:off x="159026" y="2944941"/>
            <a:ext cx="6745357" cy="3416320"/>
          </a:xfrm>
          <a:prstGeom prst="rect">
            <a:avLst/>
          </a:prstGeom>
        </p:spPr>
        <p:txBody>
          <a:bodyPr wrap="square">
            <a:spAutoFit/>
          </a:bodyPr>
          <a:lstStyle/>
          <a:p>
            <a:pPr lvl="0" algn="just" eaLnBrk="0" fontAlgn="base" hangingPunct="0">
              <a:lnSpc>
                <a:spcPct val="150000"/>
              </a:lnSpc>
              <a:spcBef>
                <a:spcPct val="0"/>
              </a:spcBef>
              <a:spcAft>
                <a:spcPct val="0"/>
              </a:spcAft>
              <a:tabLst>
                <a:tab pos="457200" algn="l"/>
              </a:tabLst>
            </a:pPr>
            <a:r>
              <a:rPr lang="tr-TR" sz="2400" dirty="0" err="1" smtClean="0">
                <a:ea typeface="Times New Roman" pitchFamily="18" charset="0"/>
                <a:cs typeface="Arial" pitchFamily="34" charset="0"/>
              </a:rPr>
              <a:t>Termosetlerin</a:t>
            </a:r>
            <a:r>
              <a:rPr lang="tr-TR" sz="2400" dirty="0" smtClean="0">
                <a:ea typeface="Times New Roman" pitchFamily="18" charset="0"/>
                <a:cs typeface="Arial" pitchFamily="34" charset="0"/>
              </a:rPr>
              <a:t> sentezinin ilk basamağında </a:t>
            </a:r>
            <a:r>
              <a:rPr lang="tr-TR" sz="2400" dirty="0" err="1" smtClean="0">
                <a:ea typeface="Times New Roman" pitchFamily="18" charset="0"/>
                <a:cs typeface="Arial" pitchFamily="34" charset="0"/>
              </a:rPr>
              <a:t>mol</a:t>
            </a:r>
            <a:r>
              <a:rPr lang="tr-TR" sz="2400" dirty="0" smtClean="0">
                <a:ea typeface="Times New Roman" pitchFamily="18" charset="0"/>
                <a:cs typeface="Arial" pitchFamily="34" charset="0"/>
              </a:rPr>
              <a:t> kütlesi 500-5000 arasında değişen düşük </a:t>
            </a:r>
            <a:r>
              <a:rPr lang="tr-TR" sz="2400" dirty="0" err="1" smtClean="0">
                <a:ea typeface="Times New Roman" pitchFamily="18" charset="0"/>
                <a:cs typeface="Arial" pitchFamily="34" charset="0"/>
              </a:rPr>
              <a:t>mol</a:t>
            </a:r>
            <a:r>
              <a:rPr lang="tr-TR" sz="2400" dirty="0" smtClean="0">
                <a:ea typeface="Times New Roman" pitchFamily="18" charset="0"/>
                <a:cs typeface="Arial" pitchFamily="34" charset="0"/>
              </a:rPr>
              <a:t> kütleli doğrusal bir polimer hazırlanır. Reçine adı verilen bu polimer içine uygun katkı maddeleri de katılarak kalıp içinde </a:t>
            </a:r>
            <a:r>
              <a:rPr lang="tr-TR" sz="2400" dirty="0" err="1" smtClean="0">
                <a:ea typeface="Times New Roman" pitchFamily="18" charset="0"/>
                <a:cs typeface="Arial" pitchFamily="34" charset="0"/>
              </a:rPr>
              <a:t>polimerizasyon</a:t>
            </a:r>
            <a:r>
              <a:rPr lang="tr-TR" sz="2400" dirty="0" smtClean="0">
                <a:ea typeface="Times New Roman" pitchFamily="18" charset="0"/>
                <a:cs typeface="Arial" pitchFamily="34" charset="0"/>
              </a:rPr>
              <a:t> tamamlanır. Bu nedenle </a:t>
            </a:r>
            <a:r>
              <a:rPr lang="tr-TR" sz="2400" dirty="0" err="1" smtClean="0">
                <a:ea typeface="Times New Roman" pitchFamily="18" charset="0"/>
                <a:cs typeface="Arial" pitchFamily="34" charset="0"/>
              </a:rPr>
              <a:t>termoset</a:t>
            </a:r>
            <a:r>
              <a:rPr lang="tr-TR" sz="2400" dirty="0" smtClean="0">
                <a:ea typeface="Times New Roman" pitchFamily="18" charset="0"/>
                <a:cs typeface="Arial" pitchFamily="34" charset="0"/>
              </a:rPr>
              <a:t> polimerlere </a:t>
            </a:r>
            <a:r>
              <a:rPr lang="tr-TR" sz="2400" dirty="0" err="1" smtClean="0">
                <a:ea typeface="Times New Roman" pitchFamily="18" charset="0"/>
                <a:cs typeface="Arial" pitchFamily="34" charset="0"/>
              </a:rPr>
              <a:t>termoset</a:t>
            </a:r>
            <a:r>
              <a:rPr lang="tr-TR" sz="2400" dirty="0" smtClean="0">
                <a:ea typeface="Times New Roman" pitchFamily="18" charset="0"/>
                <a:cs typeface="Arial" pitchFamily="34" charset="0"/>
              </a:rPr>
              <a:t> reçine  de denir.  </a:t>
            </a:r>
            <a:endParaRPr lang="tr-TR" sz="2400" dirty="0" smtClean="0">
              <a:cs typeface="Arial" pitchFamily="34" charset="0"/>
            </a:endParaRPr>
          </a:p>
        </p:txBody>
      </p:sp>
      <p:pic>
        <p:nvPicPr>
          <p:cNvPr id="20484" name="Picture 4"/>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6877257" y="2993957"/>
            <a:ext cx="1114425" cy="790575"/>
          </a:xfrm>
          <a:prstGeom prst="rect">
            <a:avLst/>
          </a:prstGeom>
          <a:noFill/>
          <a:ln w="9525">
            <a:noFill/>
            <a:miter lim="800000"/>
            <a:headEnd/>
            <a:tailEnd/>
          </a:ln>
        </p:spPr>
      </p:pic>
      <p:pic>
        <p:nvPicPr>
          <p:cNvPr id="20485"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11131412" y="2958341"/>
            <a:ext cx="742950" cy="676275"/>
          </a:xfrm>
          <a:prstGeom prst="rect">
            <a:avLst/>
          </a:prstGeom>
          <a:noFill/>
          <a:ln w="9525">
            <a:noFill/>
            <a:miter lim="800000"/>
            <a:headEnd/>
            <a:tailEnd/>
          </a:ln>
        </p:spPr>
      </p:pic>
      <p:pic>
        <p:nvPicPr>
          <p:cNvPr id="20486" name="Picture 6"/>
          <p:cNvPicPr>
            <a:picLocks noChangeAspect="1" noChangeArrowheads="1"/>
          </p:cNvPicPr>
          <p:nvPr/>
        </p:nvPicPr>
        <p:blipFill>
          <a:blip r:embed="rId5" cstate="print">
            <a:duotone>
              <a:prstClr val="black"/>
              <a:schemeClr val="accent1">
                <a:tint val="45000"/>
                <a:satMod val="400000"/>
              </a:schemeClr>
            </a:duotone>
          </a:blip>
          <a:srcRect/>
          <a:stretch>
            <a:fillRect/>
          </a:stretch>
        </p:blipFill>
        <p:spPr bwMode="auto">
          <a:xfrm>
            <a:off x="9166157" y="5495510"/>
            <a:ext cx="1095375" cy="876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38540" y="226729"/>
            <a:ext cx="10800522" cy="2308324"/>
          </a:xfrm>
          <a:prstGeom prst="rect">
            <a:avLst/>
          </a:prstGeom>
        </p:spPr>
        <p:txBody>
          <a:bodyPr wrap="square">
            <a:spAutoFit/>
          </a:bodyPr>
          <a:lstStyle/>
          <a:p>
            <a:pPr algn="just">
              <a:lnSpc>
                <a:spcPct val="150000"/>
              </a:lnSpc>
            </a:pPr>
            <a:r>
              <a:rPr lang="tr-TR" sz="2400" dirty="0" err="1" smtClean="0"/>
              <a:t>Termoset</a:t>
            </a:r>
            <a:r>
              <a:rPr lang="tr-TR" sz="2400" dirty="0" smtClean="0"/>
              <a:t> polimerlerden hazırlanan malzemeler tekrardan eritilemedikleri için geri dönüşümü olmayan malzemelerdir. </a:t>
            </a:r>
            <a:r>
              <a:rPr lang="tr-TR" sz="2400" dirty="0" err="1" smtClean="0"/>
              <a:t>Termoset</a:t>
            </a:r>
            <a:r>
              <a:rPr lang="tr-TR" sz="2400" dirty="0" smtClean="0"/>
              <a:t> polimerler, </a:t>
            </a:r>
            <a:r>
              <a:rPr lang="tr-TR" sz="2400" dirty="0" err="1" smtClean="0"/>
              <a:t>termoplastik</a:t>
            </a:r>
            <a:r>
              <a:rPr lang="tr-TR" sz="2400" dirty="0" smtClean="0"/>
              <a:t> polimerlere göre mekanik özellikler, kimyasal direnç ve ısıl kararlılık açısından daha üstün malzemelerdir. </a:t>
            </a:r>
            <a:endParaRPr lang="tr-TR" sz="2400" dirty="0"/>
          </a:p>
        </p:txBody>
      </p:sp>
      <p:sp>
        <p:nvSpPr>
          <p:cNvPr id="5" name="4 Dikdörtgen"/>
          <p:cNvSpPr/>
          <p:nvPr/>
        </p:nvSpPr>
        <p:spPr>
          <a:xfrm>
            <a:off x="212034" y="2597426"/>
            <a:ext cx="11648661" cy="2985433"/>
          </a:xfrm>
          <a:prstGeom prst="rect">
            <a:avLst/>
          </a:prstGeom>
        </p:spPr>
        <p:txBody>
          <a:bodyPr wrap="square">
            <a:spAutoFit/>
          </a:bodyPr>
          <a:lstStyle/>
          <a:p>
            <a:pPr algn="just">
              <a:lnSpc>
                <a:spcPct val="150000"/>
              </a:lnSpc>
            </a:pPr>
            <a:r>
              <a:rPr lang="tr-TR" sz="2400" dirty="0" smtClean="0"/>
              <a:t>Örneğin, </a:t>
            </a:r>
            <a:r>
              <a:rPr lang="tr-TR" sz="2400" dirty="0" err="1" smtClean="0"/>
              <a:t>epoksi</a:t>
            </a:r>
            <a:r>
              <a:rPr lang="tr-TR" sz="2400" dirty="0" smtClean="0"/>
              <a:t> polimerlerin özellikleri incelendiği zaman hemen hemen hiç su emilimi gerçekleştirmedikleri, İyi yalıtkan ve elektriksel özelliklere  sahip oldukları, mükemmel boyutsal kararlılık birlikte iyi derecede ısıl ve kimyasal dirence sahip oldukları gözlenmiştir. İlave olarak poliüretanlar, bakalit ve </a:t>
            </a:r>
            <a:r>
              <a:rPr lang="tr-TR" sz="2400" dirty="0" err="1" smtClean="0"/>
              <a:t>vulkanize</a:t>
            </a:r>
            <a:r>
              <a:rPr lang="tr-TR" sz="2400" dirty="0" smtClean="0"/>
              <a:t> kauçuk </a:t>
            </a:r>
            <a:r>
              <a:rPr lang="tr-TR" sz="2400" dirty="0" err="1" smtClean="0"/>
              <a:t>termoset</a:t>
            </a:r>
            <a:r>
              <a:rPr lang="tr-TR" sz="2400" dirty="0" smtClean="0"/>
              <a:t> polimerlere örnektirler.</a:t>
            </a:r>
          </a:p>
          <a:p>
            <a:endParaRPr lang="tr-TR" sz="2400" dirty="0" smtClean="0"/>
          </a:p>
          <a:p>
            <a:endParaRPr lang="tr-T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11015" y="192998"/>
            <a:ext cx="11816862" cy="3665106"/>
          </a:xfrm>
          <a:prstGeom prst="rect">
            <a:avLst/>
          </a:prstGeom>
        </p:spPr>
        <p:txBody>
          <a:bodyPr wrap="square">
            <a:spAutoFit/>
          </a:bodyPr>
          <a:lstStyle/>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400" b="1" dirty="0" err="1" smtClean="0">
                <a:effectLst/>
                <a:ea typeface="Times New Roman" panose="02020603050405020304" pitchFamily="18" charset="0"/>
              </a:rPr>
              <a:t>Elastomerler</a:t>
            </a:r>
            <a:endParaRPr lang="tr-TR" sz="2400" b="1" dirty="0" smtClean="0">
              <a:effectLst/>
              <a:ea typeface="Times New Roman" panose="02020603050405020304" pitchFamily="18" charset="0"/>
            </a:endParaRPr>
          </a:p>
          <a:p>
            <a:pPr algn="just">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tr-TR" sz="2400" dirty="0" smtClean="0">
              <a:effectLst/>
              <a:ea typeface="Times New Roman" panose="02020603050405020304" pitchFamily="18" charset="0"/>
            </a:endParaRPr>
          </a:p>
          <a:p>
            <a:pPr marR="25400" algn="just">
              <a:lnSpc>
                <a:spcPct val="150000"/>
              </a:lnSpc>
              <a:spcBef>
                <a:spcPts val="500"/>
              </a:spcBef>
              <a:spcAft>
                <a:spcPts val="500"/>
              </a:spcAft>
            </a:pPr>
            <a:r>
              <a:rPr lang="tr-TR" sz="2400" dirty="0" err="1" smtClean="0">
                <a:effectLst/>
                <a:ea typeface="Times New Roman" panose="02020603050405020304" pitchFamily="18" charset="0"/>
                <a:cs typeface="Times New Roman" panose="02020603050405020304" pitchFamily="18" charset="0"/>
              </a:rPr>
              <a:t>Elastomerler</a:t>
            </a:r>
            <a:r>
              <a:rPr lang="tr-TR" sz="2400" dirty="0" smtClean="0">
                <a:effectLst/>
                <a:ea typeface="Times New Roman" panose="02020603050405020304" pitchFamily="18" charset="0"/>
                <a:cs typeface="Times New Roman" panose="02020603050405020304" pitchFamily="18" charset="0"/>
              </a:rPr>
              <a:t> (kauçuklar), üzerlerine uygulanan kuvvet etkisi ile başlangıçtaki boyutlarının 5-10 katına kadar uzayabilen ve  kuvvet ortadan kaldırıldığında tekrar </a:t>
            </a:r>
            <a:r>
              <a:rPr lang="tr-TR" sz="2400" dirty="0" smtClean="0">
                <a:ea typeface="Times New Roman" panose="02020603050405020304" pitchFamily="18" charset="0"/>
                <a:cs typeface="Times New Roman" panose="02020603050405020304" pitchFamily="18" charset="0"/>
              </a:rPr>
              <a:t>başlangıçtaki boyutuna dönebilen polimerlerdir. </a:t>
            </a:r>
            <a:r>
              <a:rPr lang="tr-TR" sz="2400" dirty="0" smtClean="0">
                <a:effectLst/>
                <a:ea typeface="Times New Roman" panose="02020603050405020304" pitchFamily="18" charset="0"/>
                <a:cs typeface="Times New Roman" panose="02020603050405020304" pitchFamily="18" charset="0"/>
              </a:rPr>
              <a:t>Uzama sırasında ve sonrasında kalıcı deformasyona uğramayan ve vurma dirençleri iyi olan polimer sınıfıdır. Bu sınıf içinde kauçuklar çok önemli bir yer tutmaktadır. </a:t>
            </a:r>
          </a:p>
        </p:txBody>
      </p:sp>
      <p:pic>
        <p:nvPicPr>
          <p:cNvPr id="5" name="Resim 4"/>
          <p:cNvPicPr>
            <a:picLocks noChangeAspect="1"/>
          </p:cNvPicPr>
          <p:nvPr/>
        </p:nvPicPr>
        <p:blipFill>
          <a:blip r:embed="rId2" cstate="print">
            <a:duotone>
              <a:prstClr val="black"/>
              <a:schemeClr val="accent6">
                <a:tint val="45000"/>
                <a:satMod val="400000"/>
              </a:schemeClr>
            </a:duotone>
          </a:blip>
          <a:stretch>
            <a:fillRect/>
          </a:stretch>
        </p:blipFill>
        <p:spPr>
          <a:xfrm>
            <a:off x="70952" y="3909391"/>
            <a:ext cx="3830353" cy="2563168"/>
          </a:xfrm>
          <a:prstGeom prst="rect">
            <a:avLst/>
          </a:prstGeom>
        </p:spPr>
      </p:pic>
      <p:sp>
        <p:nvSpPr>
          <p:cNvPr id="6" name="Dikdörtgen 5"/>
          <p:cNvSpPr/>
          <p:nvPr/>
        </p:nvSpPr>
        <p:spPr>
          <a:xfrm>
            <a:off x="3851031" y="5965537"/>
            <a:ext cx="7874244" cy="369332"/>
          </a:xfrm>
          <a:prstGeom prst="rect">
            <a:avLst/>
          </a:prstGeom>
        </p:spPr>
        <p:txBody>
          <a:bodyPr wrap="square">
            <a:spAutoFit/>
          </a:bodyPr>
          <a:lstStyle/>
          <a:p>
            <a:r>
              <a:rPr lang="en-US" dirty="0" smtClean="0"/>
              <a:t>Typical tensile curves of different plastics (A, B and C) and rubber (D)</a:t>
            </a:r>
            <a:endParaRPr lang="tr-TR" dirty="0"/>
          </a:p>
        </p:txBody>
      </p:sp>
      <p:sp>
        <p:nvSpPr>
          <p:cNvPr id="7" name="Dikdörtgen 6"/>
          <p:cNvSpPr/>
          <p:nvPr/>
        </p:nvSpPr>
        <p:spPr>
          <a:xfrm>
            <a:off x="4200938" y="3475520"/>
            <a:ext cx="7708178" cy="2308324"/>
          </a:xfrm>
          <a:prstGeom prst="rect">
            <a:avLst/>
          </a:prstGeom>
        </p:spPr>
        <p:txBody>
          <a:bodyPr wrap="square">
            <a:spAutoFit/>
          </a:bodyPr>
          <a:lstStyle/>
          <a:p>
            <a:pPr marR="25400" algn="just">
              <a:lnSpc>
                <a:spcPct val="150000"/>
              </a:lnSpc>
              <a:spcBef>
                <a:spcPts val="500"/>
              </a:spcBef>
              <a:spcAft>
                <a:spcPts val="500"/>
              </a:spcAft>
            </a:pPr>
            <a:r>
              <a:rPr lang="tr-TR" sz="2400" dirty="0" err="1" smtClean="0">
                <a:effectLst/>
                <a:ea typeface="Times New Roman" panose="02020603050405020304" pitchFamily="18" charset="0"/>
                <a:cs typeface="Times New Roman" panose="02020603050405020304" pitchFamily="18" charset="0"/>
              </a:rPr>
              <a:t>Termoplastikler</a:t>
            </a:r>
            <a:r>
              <a:rPr lang="tr-TR" sz="2400" dirty="0" smtClean="0">
                <a:effectLst/>
                <a:ea typeface="Times New Roman" panose="02020603050405020304" pitchFamily="18" charset="0"/>
                <a:cs typeface="Times New Roman" panose="02020603050405020304" pitchFamily="18" charset="0"/>
              </a:rPr>
              <a:t> ile </a:t>
            </a:r>
            <a:r>
              <a:rPr lang="tr-TR" sz="2400" dirty="0" err="1" smtClean="0">
                <a:effectLst/>
                <a:ea typeface="Times New Roman" panose="02020603050405020304" pitchFamily="18" charset="0"/>
                <a:cs typeface="Times New Roman" panose="02020603050405020304" pitchFamily="18" charset="0"/>
              </a:rPr>
              <a:t>elastomerlerin</a:t>
            </a:r>
            <a:r>
              <a:rPr lang="tr-TR" sz="2400" dirty="0" smtClean="0">
                <a:effectLst/>
                <a:ea typeface="Times New Roman" panose="02020603050405020304" pitchFamily="18" charset="0"/>
                <a:cs typeface="Times New Roman" panose="02020603050405020304" pitchFamily="18" charset="0"/>
              </a:rPr>
              <a:t> mekanik davranışları </a:t>
            </a:r>
            <a:r>
              <a:rPr lang="tr-TR" sz="2400" dirty="0" err="1" smtClean="0">
                <a:effectLst/>
                <a:ea typeface="Times New Roman" panose="02020603050405020304" pitchFamily="18" charset="0"/>
                <a:cs typeface="Times New Roman" panose="02020603050405020304" pitchFamily="18" charset="0"/>
              </a:rPr>
              <a:t>Young</a:t>
            </a:r>
            <a:r>
              <a:rPr lang="tr-TR" sz="2400" dirty="0" smtClean="0">
                <a:effectLst/>
                <a:ea typeface="Times New Roman" panose="02020603050405020304" pitchFamily="18" charset="0"/>
                <a:cs typeface="Times New Roman" panose="02020603050405020304" pitchFamily="18" charset="0"/>
              </a:rPr>
              <a:t> modülü açısından karşılaştırıldığında ise </a:t>
            </a:r>
            <a:r>
              <a:rPr lang="tr-TR" sz="2400" dirty="0" err="1" smtClean="0">
                <a:effectLst/>
                <a:ea typeface="Times New Roman" panose="02020603050405020304" pitchFamily="18" charset="0"/>
                <a:cs typeface="Times New Roman" panose="02020603050405020304" pitchFamily="18" charset="0"/>
              </a:rPr>
              <a:t>termoplastiklerin</a:t>
            </a:r>
            <a:r>
              <a:rPr lang="tr-TR" sz="2400" dirty="0" smtClean="0">
                <a:effectLst/>
                <a:ea typeface="Times New Roman" panose="02020603050405020304" pitchFamily="18" charset="0"/>
                <a:cs typeface="Times New Roman" panose="02020603050405020304" pitchFamily="18" charset="0"/>
              </a:rPr>
              <a:t> ki kauçuklardan yaklaşık 1000 kat yüksektir.</a:t>
            </a:r>
            <a:endParaRPr lang="tr-TR" sz="2400" dirty="0">
              <a:effectLst/>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79121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12035" y="-63737"/>
            <a:ext cx="11688418"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ea typeface="Times New Roman" pitchFamily="18" charset="0"/>
                <a:cs typeface="Arial" pitchFamily="34" charset="0"/>
              </a:rPr>
              <a:t>Elyaflar </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algn="just" eaLnBrk="0" fontAlgn="base" hangingPunct="0">
              <a:lnSpc>
                <a:spcPct val="150000"/>
              </a:lnSpc>
              <a:spcBef>
                <a:spcPct val="0"/>
              </a:spcBef>
              <a:spcAft>
                <a:spcPct val="0"/>
              </a:spcAf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Lif veya </a:t>
            </a:r>
            <a:r>
              <a:rPr kumimoji="0" lang="tr-TR" sz="2400" b="0" i="0" u="none" strike="noStrike" cap="none" normalizeH="0" baseline="0" dirty="0" err="1" smtClean="0">
                <a:ln>
                  <a:noFill/>
                </a:ln>
                <a:solidFill>
                  <a:schemeClr val="tx1"/>
                </a:solidFill>
                <a:effectLst/>
                <a:ea typeface="Times New Roman" pitchFamily="18" charset="0"/>
                <a:cs typeface="Arial" pitchFamily="34" charset="0"/>
              </a:rPr>
              <a:t>filamentlerin</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 düzensiz bir şekilde</a:t>
            </a:r>
            <a:r>
              <a:rPr kumimoji="0" lang="tr-TR" sz="2400" b="0" i="0" u="none" strike="noStrike" cap="none" normalizeH="0" dirty="0" smtClean="0">
                <a:ln>
                  <a:noFill/>
                </a:ln>
                <a:solidFill>
                  <a:schemeClr val="tx1"/>
                </a:solidFill>
                <a:effectLst/>
                <a:ea typeface="Times New Roman" pitchFamily="18" charset="0"/>
                <a:cs typeface="Arial" pitchFamily="34" charset="0"/>
              </a:rPr>
              <a:t> </a:t>
            </a:r>
            <a:r>
              <a:rPr kumimoji="0" lang="tr-TR" sz="2400" b="0" i="0" u="none" strike="noStrike" cap="none" normalizeH="0" dirty="0" err="1" smtClean="0">
                <a:ln>
                  <a:noFill/>
                </a:ln>
                <a:solidFill>
                  <a:schemeClr val="tx1"/>
                </a:solidFill>
                <a:effectLst/>
                <a:ea typeface="Times New Roman" pitchFamily="18" charset="0"/>
                <a:cs typeface="Arial" pitchFamily="34" charset="0"/>
              </a:rPr>
              <a:t>biraraya</a:t>
            </a:r>
            <a:r>
              <a:rPr kumimoji="0" lang="tr-TR" sz="2400" b="0" i="0" u="none" strike="noStrike" cap="none" normalizeH="0" dirty="0" smtClean="0">
                <a:ln>
                  <a:noFill/>
                </a:ln>
                <a:solidFill>
                  <a:schemeClr val="tx1"/>
                </a:solidFill>
                <a:effectLst/>
                <a:ea typeface="Times New Roman" pitchFamily="18" charset="0"/>
                <a:cs typeface="Arial" pitchFamily="34" charset="0"/>
              </a:rPr>
              <a:t> </a:t>
            </a:r>
            <a:r>
              <a:rPr lang="tr-TR" sz="2400" dirty="0" smtClean="0">
                <a:ea typeface="Times New Roman" pitchFamily="18" charset="0"/>
                <a:cs typeface="Arial" pitchFamily="34" charset="0"/>
              </a:rPr>
              <a:t>gelmesi ile oluşan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yığınlar</a:t>
            </a:r>
            <a:r>
              <a:rPr kumimoji="0" lang="tr-TR" sz="2400" b="0" i="0" u="none" strike="noStrike" cap="none" normalizeH="0" dirty="0" smtClean="0">
                <a:ln>
                  <a:noFill/>
                </a:ln>
                <a:solidFill>
                  <a:schemeClr val="tx1"/>
                </a:solidFill>
                <a:effectLst/>
                <a:ea typeface="Times New Roman" pitchFamily="18" charset="0"/>
                <a:cs typeface="Arial" pitchFamily="34" charset="0"/>
              </a:rPr>
              <a:t> için elyaf terimi kullanılır. </a:t>
            </a:r>
            <a:r>
              <a:rPr lang="en-US" sz="2400" dirty="0" err="1" smtClean="0"/>
              <a:t>Liflerin</a:t>
            </a:r>
            <a:r>
              <a:rPr lang="en-US" sz="2400" dirty="0" smtClean="0"/>
              <a:t> Young </a:t>
            </a:r>
            <a:r>
              <a:rPr lang="en-US" sz="2400" dirty="0" err="1" smtClean="0"/>
              <a:t>modülleri</a:t>
            </a:r>
            <a:r>
              <a:rPr lang="en-US" sz="2400" dirty="0" smtClean="0"/>
              <a:t> </a:t>
            </a:r>
            <a:r>
              <a:rPr lang="en-US" sz="2400" dirty="0" err="1" smtClean="0"/>
              <a:t>oldukça</a:t>
            </a:r>
            <a:r>
              <a:rPr lang="en-US" sz="2400" dirty="0" smtClean="0"/>
              <a:t> </a:t>
            </a:r>
            <a:r>
              <a:rPr lang="en-US" sz="2400" dirty="0" err="1" smtClean="0"/>
              <a:t>yüksektir</a:t>
            </a:r>
            <a:r>
              <a:rPr lang="en-US" sz="2400" dirty="0" smtClean="0"/>
              <a:t>, </a:t>
            </a:r>
            <a:r>
              <a:rPr lang="en-US" sz="2400" dirty="0" err="1" smtClean="0"/>
              <a:t>ancak</a:t>
            </a:r>
            <a:r>
              <a:rPr lang="en-US" sz="2400" dirty="0" smtClean="0"/>
              <a:t> </a:t>
            </a:r>
            <a:r>
              <a:rPr lang="en-US" sz="2400" dirty="0" err="1" smtClean="0"/>
              <a:t>kopma</a:t>
            </a:r>
            <a:r>
              <a:rPr lang="en-US" sz="2400" dirty="0" smtClean="0"/>
              <a:t> </a:t>
            </a:r>
            <a:r>
              <a:rPr lang="en-US" sz="2400" dirty="0" err="1" smtClean="0"/>
              <a:t>uzama</a:t>
            </a:r>
            <a:r>
              <a:rPr lang="tr-TR" sz="2400" dirty="0" err="1" smtClean="0"/>
              <a:t>ları</a:t>
            </a:r>
            <a:r>
              <a:rPr lang="en-US" sz="2400" dirty="0" smtClean="0"/>
              <a:t> </a:t>
            </a:r>
            <a:r>
              <a:rPr lang="en-US" sz="2400" dirty="0" err="1" smtClean="0"/>
              <a:t>düşüktür</a:t>
            </a:r>
            <a:r>
              <a:rPr lang="en-US" sz="2400" dirty="0" smtClean="0"/>
              <a:t> </a:t>
            </a:r>
            <a:r>
              <a:rPr lang="en-US" sz="2400" dirty="0" err="1" smtClean="0"/>
              <a:t>ve</a:t>
            </a:r>
            <a:r>
              <a:rPr lang="en-US" sz="2400" dirty="0" smtClean="0"/>
              <a:t> </a:t>
            </a:r>
            <a:r>
              <a:rPr lang="en-US" sz="2400" dirty="0" err="1" smtClean="0"/>
              <a:t>bu</a:t>
            </a:r>
            <a:r>
              <a:rPr lang="en-US" sz="2400" dirty="0" smtClean="0"/>
              <a:t> </a:t>
            </a:r>
            <a:r>
              <a:rPr lang="en-US" sz="2400" dirty="0" err="1" smtClean="0"/>
              <a:t>nedenle</a:t>
            </a:r>
            <a:r>
              <a:rPr lang="en-US" sz="2400" dirty="0" smtClean="0"/>
              <a:t> </a:t>
            </a:r>
            <a:r>
              <a:rPr lang="en-US" sz="2400" dirty="0" err="1" smtClean="0"/>
              <a:t>şekillerini</a:t>
            </a:r>
            <a:r>
              <a:rPr lang="en-US" sz="2400" dirty="0" smtClean="0"/>
              <a:t> </a:t>
            </a:r>
            <a:r>
              <a:rPr lang="en-US" sz="2400" dirty="0" err="1" smtClean="0"/>
              <a:t>değiştirmeye</a:t>
            </a:r>
            <a:r>
              <a:rPr lang="en-US" sz="2400" dirty="0" smtClean="0"/>
              <a:t> </a:t>
            </a:r>
            <a:r>
              <a:rPr lang="en-US" sz="2400" dirty="0" err="1" smtClean="0"/>
              <a:t>karşı</a:t>
            </a:r>
            <a:r>
              <a:rPr lang="en-US" sz="2400" dirty="0" smtClean="0"/>
              <a:t> </a:t>
            </a:r>
            <a:r>
              <a:rPr lang="en-US" sz="2400" dirty="0" err="1" smtClean="0"/>
              <a:t>yüksek</a:t>
            </a:r>
            <a:r>
              <a:rPr lang="en-US" sz="2400" dirty="0" smtClean="0"/>
              <a:t> </a:t>
            </a:r>
            <a:r>
              <a:rPr lang="en-US" sz="2400" dirty="0" err="1" smtClean="0"/>
              <a:t>direnç</a:t>
            </a:r>
            <a:r>
              <a:rPr lang="en-US" sz="2400" dirty="0" smtClean="0"/>
              <a:t> </a:t>
            </a:r>
            <a:r>
              <a:rPr lang="en-US" sz="2400" dirty="0" err="1" smtClean="0"/>
              <a:t>gösterirler</a:t>
            </a:r>
            <a:r>
              <a:rPr lang="en-US" sz="2400" dirty="0" smtClean="0"/>
              <a:t>. </a:t>
            </a:r>
            <a:endParaRPr lang="tr-TR" sz="2400" dirty="0" smtClean="0"/>
          </a:p>
        </p:txBody>
      </p:sp>
      <p:sp>
        <p:nvSpPr>
          <p:cNvPr id="19458" name="Rectangle 2"/>
          <p:cNvSpPr>
            <a:spLocks noChangeArrowheads="1"/>
          </p:cNvSpPr>
          <p:nvPr/>
        </p:nvSpPr>
        <p:spPr bwMode="auto">
          <a:xfrm>
            <a:off x="265043" y="2367610"/>
            <a:ext cx="11449877"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400" i="0" u="none" strike="noStrike" cap="none" normalizeH="0" baseline="0" dirty="0" smtClean="0">
                <a:ln>
                  <a:noFill/>
                </a:ln>
                <a:solidFill>
                  <a:schemeClr val="tx1"/>
                </a:solidFill>
                <a:effectLst/>
                <a:ea typeface="Times New Roman" pitchFamily="18" charset="0"/>
                <a:cs typeface="Arial" pitchFamily="34" charset="0"/>
              </a:rPr>
              <a:t>Sentetik polimerlerin elyaf formunda hazırlanabilmesi için, </a:t>
            </a:r>
          </a:p>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pPr>
            <a:r>
              <a:rPr kumimoji="0" lang="tr-TR" sz="2400" i="0" u="none" strike="noStrike" cap="none" normalizeH="0" baseline="0" dirty="0" smtClean="0">
                <a:ln>
                  <a:noFill/>
                </a:ln>
                <a:solidFill>
                  <a:schemeClr val="tx1"/>
                </a:solidFill>
                <a:effectLst/>
                <a:ea typeface="Times New Roman" pitchFamily="18" charset="0"/>
                <a:cs typeface="Arial" pitchFamily="34" charset="0"/>
              </a:rPr>
              <a:t>      kullanılacak polimerin yeterince </a:t>
            </a:r>
            <a:r>
              <a:rPr lang="tr-TR" sz="2400" dirty="0" smtClean="0">
                <a:cs typeface="Arial" pitchFamily="34" charset="0"/>
              </a:rPr>
              <a:t> </a:t>
            </a:r>
            <a:r>
              <a:rPr kumimoji="0" lang="tr-TR" sz="2400" i="0" u="none" strike="noStrike" cap="none" normalizeH="0" baseline="0" dirty="0" smtClean="0">
                <a:ln>
                  <a:noFill/>
                </a:ln>
                <a:solidFill>
                  <a:schemeClr val="tx1"/>
                </a:solidFill>
                <a:effectLst/>
                <a:ea typeface="Times New Roman" pitchFamily="18" charset="0"/>
                <a:cs typeface="Arial" pitchFamily="34" charset="0"/>
              </a:rPr>
              <a:t>yüksel </a:t>
            </a:r>
            <a:r>
              <a:rPr kumimoji="0" lang="tr-TR" sz="2400" i="0" u="none" strike="noStrike" cap="none" normalizeH="0" baseline="0" dirty="0" err="1" smtClean="0">
                <a:ln>
                  <a:noFill/>
                </a:ln>
                <a:solidFill>
                  <a:schemeClr val="tx1"/>
                </a:solidFill>
                <a:effectLst/>
                <a:ea typeface="Times New Roman" pitchFamily="18" charset="0"/>
                <a:cs typeface="Arial" pitchFamily="34" charset="0"/>
              </a:rPr>
              <a:t>mol</a:t>
            </a:r>
            <a:r>
              <a:rPr kumimoji="0" lang="tr-TR" sz="2400" i="0" u="none" strike="noStrike" cap="none" normalizeH="0" baseline="0" dirty="0" smtClean="0">
                <a:ln>
                  <a:noFill/>
                </a:ln>
                <a:solidFill>
                  <a:schemeClr val="tx1"/>
                </a:solidFill>
                <a:effectLst/>
                <a:ea typeface="Times New Roman" pitchFamily="18" charset="0"/>
                <a:cs typeface="Arial" pitchFamily="34" charset="0"/>
              </a:rPr>
              <a:t> kütlesine</a:t>
            </a:r>
            <a:r>
              <a:rPr kumimoji="0" lang="tr-TR" sz="2400" i="0" u="none" strike="noStrike" cap="none" normalizeH="0" dirty="0" smtClean="0">
                <a:ln>
                  <a:noFill/>
                </a:ln>
                <a:solidFill>
                  <a:schemeClr val="tx1"/>
                </a:solidFill>
                <a:effectLst/>
                <a:ea typeface="Times New Roman" pitchFamily="18" charset="0"/>
                <a:cs typeface="Arial" pitchFamily="34" charset="0"/>
              </a:rPr>
              <a:t> sahip olması,</a:t>
            </a:r>
          </a:p>
          <a:p>
            <a:pPr marL="457200" marR="0" lvl="0" indent="-457200" algn="l" defTabSz="914400" rtl="0" eaLnBrk="1" fontAlgn="base" latinLnBrk="0" hangingPunct="1">
              <a:lnSpc>
                <a:spcPct val="150000"/>
              </a:lnSpc>
              <a:spcBef>
                <a:spcPct val="0"/>
              </a:spcBef>
              <a:spcAft>
                <a:spcPct val="0"/>
              </a:spcAft>
              <a:buClrTx/>
              <a:buSzTx/>
              <a:buFont typeface="Arial" pitchFamily="34" charset="0"/>
              <a:buChar char="•"/>
              <a:tabLst/>
            </a:pPr>
            <a:r>
              <a:rPr kumimoji="0" lang="tr-TR" sz="2400" i="0" u="none" strike="noStrike" cap="none" normalizeH="0" dirty="0" smtClean="0">
                <a:ln>
                  <a:noFill/>
                </a:ln>
                <a:solidFill>
                  <a:schemeClr val="tx1"/>
                </a:solidFill>
                <a:effectLst/>
                <a:ea typeface="Times New Roman" pitchFamily="18" charset="0"/>
                <a:cs typeface="Arial" pitchFamily="34" charset="0"/>
              </a:rPr>
              <a:t>polimer </a:t>
            </a:r>
            <a:r>
              <a:rPr lang="tr-TR" sz="2400" dirty="0" smtClean="0">
                <a:cs typeface="Arial" pitchFamily="34" charset="0"/>
              </a:rPr>
              <a:t> </a:t>
            </a:r>
            <a:r>
              <a:rPr kumimoji="0" lang="tr-TR" sz="2400" i="0" u="none" strike="noStrike" cap="none" normalizeH="0" baseline="0" dirty="0" smtClean="0">
                <a:ln>
                  <a:noFill/>
                </a:ln>
                <a:solidFill>
                  <a:schemeClr val="tx1"/>
                </a:solidFill>
                <a:effectLst/>
                <a:ea typeface="Times New Roman" pitchFamily="18" charset="0"/>
                <a:cs typeface="Arial" pitchFamily="34" charset="0"/>
              </a:rPr>
              <a:t>zincir yapısında polar gruplar içermesi</a:t>
            </a:r>
            <a:endParaRPr lang="tr-TR" sz="2400" dirty="0" smtClean="0">
              <a:cs typeface="Arial" pitchFamily="34" charset="0"/>
            </a:endParaRPr>
          </a:p>
          <a:p>
            <a:pPr marL="0" marR="0" lvl="0" indent="0" algn="l" defTabSz="914400" rtl="0" eaLnBrk="1" fontAlgn="base" latinLnBrk="0" hangingPunct="1">
              <a:lnSpc>
                <a:spcPct val="150000"/>
              </a:lnSpc>
              <a:spcBef>
                <a:spcPct val="0"/>
              </a:spcBef>
              <a:spcAft>
                <a:spcPct val="0"/>
              </a:spcAft>
              <a:buClrTx/>
              <a:buSzTx/>
              <a:buFontTx/>
              <a:buNone/>
              <a:tabLst/>
            </a:pPr>
            <a:r>
              <a:rPr lang="tr-TR" sz="2400" dirty="0" smtClean="0">
                <a:ea typeface="Times New Roman" pitchFamily="18" charset="0"/>
                <a:cs typeface="Arial" pitchFamily="34" charset="0"/>
              </a:rPr>
              <a:t>g</a:t>
            </a:r>
            <a:r>
              <a:rPr kumimoji="0" lang="tr-TR" sz="2400" i="0" u="none" strike="noStrike" cap="none" normalizeH="0" baseline="0" dirty="0" smtClean="0">
                <a:ln>
                  <a:noFill/>
                </a:ln>
                <a:solidFill>
                  <a:schemeClr val="tx1"/>
                </a:solidFill>
                <a:effectLst/>
                <a:ea typeface="Times New Roman" pitchFamily="18" charset="0"/>
                <a:cs typeface="Arial" pitchFamily="34" charset="0"/>
              </a:rPr>
              <a:t>erekir.</a:t>
            </a:r>
            <a:endParaRPr kumimoji="0" lang="tr-TR" sz="2400" i="0" u="none" strike="noStrike" cap="none" normalizeH="0" baseline="0" dirty="0" smtClean="0">
              <a:ln>
                <a:noFill/>
              </a:ln>
              <a:solidFill>
                <a:schemeClr val="tx1"/>
              </a:solidFill>
              <a:effectLst/>
              <a:cs typeface="Arial" pitchFamily="34" charset="0"/>
            </a:endParaRPr>
          </a:p>
        </p:txBody>
      </p:sp>
      <p:pic>
        <p:nvPicPr>
          <p:cNvPr id="1026" name="Picture 2" descr="https://4.bp.blogspot.com/-3g3C_rOhqi4/Usx89yVs1_I/AAAAAAAAEJM/BtGODu1Fpsw/s400/sentetik-lifle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062215" y="3879297"/>
            <a:ext cx="2850878" cy="244462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Dikdörtgen 1"/>
          <p:cNvSpPr/>
          <p:nvPr/>
        </p:nvSpPr>
        <p:spPr>
          <a:xfrm>
            <a:off x="265042" y="4622926"/>
            <a:ext cx="8560905" cy="1694695"/>
          </a:xfrm>
          <a:prstGeom prst="rect">
            <a:avLst/>
          </a:prstGeom>
        </p:spPr>
        <p:txBody>
          <a:bodyPr wrap="square">
            <a:spAutoFit/>
          </a:bodyPr>
          <a:lstStyle/>
          <a:p>
            <a:pPr algn="just">
              <a:lnSpc>
                <a:spcPct val="150000"/>
              </a:lnSpc>
            </a:pPr>
            <a:r>
              <a:rPr lang="tr-TR" sz="2400" dirty="0" smtClean="0">
                <a:solidFill>
                  <a:srgbClr val="000000"/>
                </a:solidFill>
              </a:rPr>
              <a:t>Sentetik elyaf üretiminde, </a:t>
            </a:r>
            <a:r>
              <a:rPr lang="tr-TR" sz="2400" dirty="0" smtClean="0">
                <a:solidFill>
                  <a:srgbClr val="000000"/>
                </a:solidFill>
              </a:rPr>
              <a:t>polimerler çözeltileri </a:t>
            </a:r>
            <a:r>
              <a:rPr lang="tr-TR" sz="2400" dirty="0" smtClean="0">
                <a:solidFill>
                  <a:srgbClr val="000000"/>
                </a:solidFill>
              </a:rPr>
              <a:t>belli bir basınçta 0.05-0.2 </a:t>
            </a:r>
            <a:r>
              <a:rPr lang="tr-TR" sz="2400" dirty="0">
                <a:solidFill>
                  <a:srgbClr val="000000"/>
                </a:solidFill>
              </a:rPr>
              <a:t>mm </a:t>
            </a:r>
            <a:r>
              <a:rPr lang="tr-TR" sz="2400" dirty="0" smtClean="0">
                <a:solidFill>
                  <a:srgbClr val="000000"/>
                </a:solidFill>
              </a:rPr>
              <a:t>çaptaki </a:t>
            </a:r>
            <a:r>
              <a:rPr lang="tr-TR" sz="2400" dirty="0" smtClean="0">
                <a:solidFill>
                  <a:srgbClr val="000000"/>
                </a:solidFill>
              </a:rPr>
              <a:t>deliklere sahip düselerden </a:t>
            </a:r>
            <a:r>
              <a:rPr lang="tr-TR" sz="2400" dirty="0" smtClean="0">
                <a:solidFill>
                  <a:srgbClr val="000000"/>
                </a:solidFill>
              </a:rPr>
              <a:t>basıldıktan sonra </a:t>
            </a:r>
            <a:r>
              <a:rPr lang="tr-TR" sz="2400" dirty="0" smtClean="0">
                <a:solidFill>
                  <a:srgbClr val="000000"/>
                </a:solidFill>
              </a:rPr>
              <a:t>yaş </a:t>
            </a:r>
            <a:r>
              <a:rPr lang="tr-TR" sz="2400" dirty="0" smtClean="0">
                <a:solidFill>
                  <a:srgbClr val="000000"/>
                </a:solidFill>
              </a:rPr>
              <a:t>veya kuru çekme yöntemleri kullanılmaktadır</a:t>
            </a:r>
            <a:r>
              <a:rPr lang="tr-TR" sz="2400" dirty="0" smtClean="0">
                <a:solidFill>
                  <a:srgbClr val="000000"/>
                </a:solidFill>
                <a:latin typeface="Titillium Web"/>
              </a:rPr>
              <a:t>.  </a:t>
            </a:r>
            <a:endParaRPr lang="tr-TR" sz="2400" b="0" i="0" dirty="0">
              <a:solidFill>
                <a:srgbClr val="000000"/>
              </a:solidFill>
              <a:effectLst/>
              <a:latin typeface="Titillium Web"/>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23090" y="83956"/>
            <a:ext cx="5006883" cy="461665"/>
          </a:xfrm>
          <a:prstGeom prst="rect">
            <a:avLst/>
          </a:prstGeom>
        </p:spPr>
        <p:txBody>
          <a:bodyPr wrap="none">
            <a:spAutoFit/>
          </a:bodyPr>
          <a:lstStyle/>
          <a:p>
            <a:r>
              <a:rPr lang="tr-TR" sz="2400" b="1" dirty="0" smtClean="0"/>
              <a:t>KAUÇUK TEKNOLOJİSİ TERMİNOLOJİSİ</a:t>
            </a:r>
            <a:endParaRPr lang="tr-TR" sz="2400" dirty="0"/>
          </a:p>
        </p:txBody>
      </p:sp>
      <p:sp>
        <p:nvSpPr>
          <p:cNvPr id="5" name="4 Dikdörtgen"/>
          <p:cNvSpPr/>
          <p:nvPr/>
        </p:nvSpPr>
        <p:spPr>
          <a:xfrm>
            <a:off x="91873" y="607824"/>
            <a:ext cx="11878408" cy="707886"/>
          </a:xfrm>
          <a:prstGeom prst="rect">
            <a:avLst/>
          </a:prstGeom>
        </p:spPr>
        <p:txBody>
          <a:bodyPr wrap="square">
            <a:spAutoFit/>
          </a:bodyPr>
          <a:lstStyle/>
          <a:p>
            <a:pPr algn="just"/>
            <a:r>
              <a:rPr lang="tr-TR" sz="2000" b="1" dirty="0" err="1" smtClean="0"/>
              <a:t>Accelator</a:t>
            </a:r>
            <a:r>
              <a:rPr lang="tr-TR" sz="2000" b="1" dirty="0" smtClean="0"/>
              <a:t> / Hızlandırıcı :</a:t>
            </a:r>
            <a:r>
              <a:rPr lang="tr-TR" sz="2000" dirty="0" smtClean="0"/>
              <a:t> </a:t>
            </a:r>
            <a:r>
              <a:rPr lang="tr-TR" sz="2000" dirty="0" err="1" smtClean="0"/>
              <a:t>Vulkanizasyon</a:t>
            </a:r>
            <a:r>
              <a:rPr lang="tr-TR" sz="2000" dirty="0" smtClean="0"/>
              <a:t> süresini kısaltmak için kauçuk hamuruna </a:t>
            </a:r>
            <a:r>
              <a:rPr lang="en-US" sz="2000" dirty="0" err="1"/>
              <a:t>küçük</a:t>
            </a:r>
            <a:r>
              <a:rPr lang="en-US" sz="2000" dirty="0"/>
              <a:t> </a:t>
            </a:r>
            <a:r>
              <a:rPr lang="en-US" sz="2000" dirty="0" err="1"/>
              <a:t>miktarlarda</a:t>
            </a:r>
            <a:r>
              <a:rPr lang="en-US" sz="2000" dirty="0"/>
              <a:t> </a:t>
            </a:r>
            <a:r>
              <a:rPr lang="tr-TR" sz="2000" dirty="0" smtClean="0"/>
              <a:t>katılan </a:t>
            </a:r>
            <a:r>
              <a:rPr lang="en-US" sz="2000" dirty="0" err="1" smtClean="0"/>
              <a:t>kimyasal</a:t>
            </a:r>
            <a:r>
              <a:rPr lang="tr-TR" sz="2000" dirty="0" err="1" smtClean="0"/>
              <a:t>lardır</a:t>
            </a:r>
            <a:r>
              <a:rPr lang="tr-TR" sz="2000" dirty="0" smtClean="0"/>
              <a:t>. </a:t>
            </a:r>
          </a:p>
        </p:txBody>
      </p:sp>
      <p:sp>
        <p:nvSpPr>
          <p:cNvPr id="6" name="5 Dikdörtgen"/>
          <p:cNvSpPr/>
          <p:nvPr/>
        </p:nvSpPr>
        <p:spPr>
          <a:xfrm>
            <a:off x="91873" y="1315710"/>
            <a:ext cx="11878408" cy="400110"/>
          </a:xfrm>
          <a:prstGeom prst="rect">
            <a:avLst/>
          </a:prstGeom>
        </p:spPr>
        <p:txBody>
          <a:bodyPr wrap="square">
            <a:spAutoFit/>
          </a:bodyPr>
          <a:lstStyle/>
          <a:p>
            <a:pPr algn="just"/>
            <a:r>
              <a:rPr lang="tr-TR" sz="2000" b="1" dirty="0" err="1" smtClean="0"/>
              <a:t>Activator</a:t>
            </a:r>
            <a:r>
              <a:rPr lang="en-US" sz="2000" b="1" dirty="0" smtClean="0"/>
              <a:t>:</a:t>
            </a:r>
            <a:r>
              <a:rPr lang="en-US" sz="2000" dirty="0" smtClean="0"/>
              <a:t> </a:t>
            </a:r>
            <a:r>
              <a:rPr lang="en-US" sz="2000" dirty="0" err="1" smtClean="0"/>
              <a:t>Aktivatör</a:t>
            </a:r>
            <a:r>
              <a:rPr lang="en-US" sz="2000" dirty="0" smtClean="0"/>
              <a:t>. </a:t>
            </a:r>
            <a:r>
              <a:rPr lang="tr-TR" sz="2000" dirty="0" smtClean="0"/>
              <a:t>A</a:t>
            </a:r>
            <a:r>
              <a:rPr lang="en-US" sz="2000" dirty="0" err="1" smtClean="0"/>
              <a:t>kselatörleri</a:t>
            </a:r>
            <a:r>
              <a:rPr lang="en-US" sz="2000" dirty="0" smtClean="0"/>
              <a:t> </a:t>
            </a:r>
            <a:r>
              <a:rPr lang="tr-TR" sz="2000" dirty="0" smtClean="0"/>
              <a:t>aktive etmek</a:t>
            </a:r>
            <a:r>
              <a:rPr lang="en-US" sz="2000" dirty="0" smtClean="0"/>
              <a:t> </a:t>
            </a:r>
            <a:r>
              <a:rPr lang="en-US" sz="2000" dirty="0" err="1" smtClean="0"/>
              <a:t>için</a:t>
            </a:r>
            <a:r>
              <a:rPr lang="en-US" sz="2000" dirty="0" smtClean="0"/>
              <a:t> </a:t>
            </a:r>
            <a:r>
              <a:rPr lang="en-US" sz="2000" dirty="0" err="1" smtClean="0"/>
              <a:t>kullanılan</a:t>
            </a:r>
            <a:r>
              <a:rPr lang="en-US" sz="2000" dirty="0" smtClean="0"/>
              <a:t> </a:t>
            </a:r>
            <a:r>
              <a:rPr lang="tr-TR" sz="2000" dirty="0"/>
              <a:t>katkı </a:t>
            </a:r>
            <a:r>
              <a:rPr lang="tr-TR" sz="2000" dirty="0" smtClean="0"/>
              <a:t>maddeleridir. </a:t>
            </a:r>
            <a:endParaRPr lang="tr-TR" sz="2000" dirty="0"/>
          </a:p>
        </p:txBody>
      </p:sp>
      <p:sp>
        <p:nvSpPr>
          <p:cNvPr id="7" name="6 Dikdörtgen"/>
          <p:cNvSpPr/>
          <p:nvPr/>
        </p:nvSpPr>
        <p:spPr>
          <a:xfrm>
            <a:off x="92764" y="1811561"/>
            <a:ext cx="11878408" cy="707886"/>
          </a:xfrm>
          <a:prstGeom prst="rect">
            <a:avLst/>
          </a:prstGeom>
        </p:spPr>
        <p:txBody>
          <a:bodyPr wrap="square">
            <a:spAutoFit/>
          </a:bodyPr>
          <a:lstStyle/>
          <a:p>
            <a:pPr algn="just"/>
            <a:r>
              <a:rPr lang="tr-TR" sz="2000" b="1" dirty="0" err="1" smtClean="0"/>
              <a:t>Ageing</a:t>
            </a:r>
            <a:r>
              <a:rPr lang="tr-TR" sz="2000" b="1" dirty="0" smtClean="0"/>
              <a:t> / Yaşlanma :</a:t>
            </a:r>
            <a:r>
              <a:rPr lang="tr-TR" sz="2000" dirty="0" smtClean="0"/>
              <a:t> </a:t>
            </a:r>
            <a:r>
              <a:rPr lang="tr-TR" sz="2000" dirty="0" err="1" smtClean="0"/>
              <a:t>Vulkanize</a:t>
            </a:r>
            <a:r>
              <a:rPr lang="tr-TR" sz="2000" dirty="0" smtClean="0"/>
              <a:t> olmuş kauçuğun kullanıldığı servis ortamında veya </a:t>
            </a:r>
            <a:r>
              <a:rPr lang="tr-TR" sz="2000" dirty="0" err="1" smtClean="0"/>
              <a:t>labaratuar</a:t>
            </a:r>
            <a:r>
              <a:rPr lang="tr-TR" sz="2000" dirty="0" smtClean="0"/>
              <a:t> şartlarında fiziksel veya kimyasal özelliklerinde meydana gelen bozulma.</a:t>
            </a:r>
          </a:p>
        </p:txBody>
      </p:sp>
      <p:sp>
        <p:nvSpPr>
          <p:cNvPr id="8" name="7 Dikdörtgen"/>
          <p:cNvSpPr/>
          <p:nvPr/>
        </p:nvSpPr>
        <p:spPr>
          <a:xfrm>
            <a:off x="66373" y="3439368"/>
            <a:ext cx="11476383" cy="400110"/>
          </a:xfrm>
          <a:prstGeom prst="rect">
            <a:avLst/>
          </a:prstGeom>
        </p:spPr>
        <p:txBody>
          <a:bodyPr wrap="square">
            <a:spAutoFit/>
          </a:bodyPr>
          <a:lstStyle/>
          <a:p>
            <a:pPr algn="just"/>
            <a:r>
              <a:rPr lang="tr-TR" sz="2000" b="1" dirty="0" err="1" smtClean="0"/>
              <a:t>Air</a:t>
            </a:r>
            <a:r>
              <a:rPr lang="tr-TR" sz="2000" b="1" dirty="0" smtClean="0"/>
              <a:t> </a:t>
            </a:r>
            <a:r>
              <a:rPr lang="tr-TR" sz="2000" b="1" dirty="0" err="1" smtClean="0"/>
              <a:t>checks</a:t>
            </a:r>
            <a:r>
              <a:rPr lang="en-US" sz="2000" b="1" dirty="0" smtClean="0"/>
              <a:t>:</a:t>
            </a:r>
            <a:r>
              <a:rPr lang="en-US" sz="2000" dirty="0" smtClean="0"/>
              <a:t> Pres </a:t>
            </a:r>
            <a:r>
              <a:rPr lang="en-US" sz="2000" dirty="0" err="1" smtClean="0"/>
              <a:t>veya</a:t>
            </a:r>
            <a:r>
              <a:rPr lang="en-US" sz="2000" dirty="0" smtClean="0"/>
              <a:t> </a:t>
            </a:r>
            <a:r>
              <a:rPr lang="en-US" sz="2000" dirty="0" err="1" smtClean="0"/>
              <a:t>kalıpla</a:t>
            </a:r>
            <a:r>
              <a:rPr lang="en-US" sz="2000" dirty="0" smtClean="0"/>
              <a:t>, </a:t>
            </a:r>
            <a:r>
              <a:rPr lang="en-US" sz="2000" dirty="0" err="1" smtClean="0"/>
              <a:t>pişen</a:t>
            </a:r>
            <a:r>
              <a:rPr lang="en-US" sz="2000" dirty="0" smtClean="0"/>
              <a:t> </a:t>
            </a:r>
            <a:r>
              <a:rPr lang="en-US" sz="2000" dirty="0" err="1" smtClean="0"/>
              <a:t>malzemenin</a:t>
            </a:r>
            <a:r>
              <a:rPr lang="en-US" sz="2000" dirty="0" smtClean="0"/>
              <a:t> </a:t>
            </a:r>
            <a:r>
              <a:rPr lang="en-US" sz="2000" dirty="0" err="1" smtClean="0"/>
              <a:t>arasına</a:t>
            </a:r>
            <a:r>
              <a:rPr lang="en-US" sz="2000" dirty="0" smtClean="0"/>
              <a:t> </a:t>
            </a:r>
            <a:r>
              <a:rPr lang="en-US" sz="2000" dirty="0" err="1" smtClean="0"/>
              <a:t>giren</a:t>
            </a:r>
            <a:r>
              <a:rPr lang="en-US" sz="2000" dirty="0" smtClean="0"/>
              <a:t> </a:t>
            </a:r>
            <a:r>
              <a:rPr lang="en-US" sz="2000" dirty="0" err="1" smtClean="0"/>
              <a:t>havanın</a:t>
            </a:r>
            <a:r>
              <a:rPr lang="en-US" sz="2000" dirty="0" smtClean="0"/>
              <a:t> </a:t>
            </a:r>
            <a:r>
              <a:rPr lang="en-US" sz="2000" dirty="0" err="1" smtClean="0"/>
              <a:t>malzeme</a:t>
            </a:r>
            <a:r>
              <a:rPr lang="en-US" sz="2000" dirty="0" smtClean="0"/>
              <a:t> </a:t>
            </a:r>
            <a:r>
              <a:rPr lang="en-US" sz="2000" dirty="0" err="1" smtClean="0"/>
              <a:t>yüzeyinde</a:t>
            </a:r>
            <a:r>
              <a:rPr lang="en-US" sz="2000" dirty="0" smtClean="0"/>
              <a:t> </a:t>
            </a:r>
            <a:r>
              <a:rPr lang="en-US" sz="2000" dirty="0" err="1" smtClean="0"/>
              <a:t>çıkarttığı</a:t>
            </a:r>
            <a:r>
              <a:rPr lang="en-US" sz="2000" dirty="0" smtClean="0"/>
              <a:t> </a:t>
            </a:r>
            <a:r>
              <a:rPr lang="en-US" sz="2000" dirty="0" err="1" smtClean="0"/>
              <a:t>izler</a:t>
            </a:r>
            <a:r>
              <a:rPr lang="en-US" sz="2000" dirty="0" smtClean="0"/>
              <a:t>.</a:t>
            </a:r>
            <a:endParaRPr lang="tr-TR" sz="2000" dirty="0" smtClean="0"/>
          </a:p>
        </p:txBody>
      </p:sp>
      <p:sp>
        <p:nvSpPr>
          <p:cNvPr id="21505" name="Rectangle 1"/>
          <p:cNvSpPr>
            <a:spLocks noChangeArrowheads="1"/>
          </p:cNvSpPr>
          <p:nvPr/>
        </p:nvSpPr>
        <p:spPr bwMode="auto">
          <a:xfrm>
            <a:off x="66373" y="4239588"/>
            <a:ext cx="1136295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Antidegradent</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 Koruyucu katkı :</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a:t>
            </a:r>
            <a:r>
              <a:rPr kumimoji="0" lang="tr-TR" sz="2000" b="0" i="0" u="none" strike="noStrike" cap="none" normalizeH="0" baseline="0" dirty="0" err="1" smtClean="0">
                <a:ln>
                  <a:noFill/>
                </a:ln>
                <a:solidFill>
                  <a:schemeClr val="tx1"/>
                </a:solidFill>
                <a:effectLst/>
                <a:ea typeface="Times New Roman" pitchFamily="18" charset="0"/>
                <a:cs typeface="Arial" pitchFamily="34" charset="0"/>
              </a:rPr>
              <a:t>Vulkanize</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olmuş kauçuğun kullanıldığı servis ortamında bozulmasını önlemek veya geciktirmek amacıyla karışıma katılan katkı.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Antioxidant</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 Yaşlanma önleyici :</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a:t>
            </a:r>
            <a:r>
              <a:rPr kumimoji="0" lang="tr-TR" sz="2000" b="0" i="0" u="none" strike="noStrike" cap="none" normalizeH="0" baseline="0" dirty="0" err="1" smtClean="0">
                <a:ln>
                  <a:noFill/>
                </a:ln>
                <a:solidFill>
                  <a:schemeClr val="tx1"/>
                </a:solidFill>
                <a:effectLst/>
                <a:ea typeface="Times New Roman" pitchFamily="18" charset="0"/>
                <a:cs typeface="Arial" pitchFamily="34" charset="0"/>
              </a:rPr>
              <a:t>Vulkanize</a:t>
            </a:r>
            <a:r>
              <a:rPr kumimoji="0" lang="tr-TR" sz="2000" b="0" i="0" u="none" strike="noStrike" cap="none" normalizeH="0" baseline="0" dirty="0" smtClean="0">
                <a:ln>
                  <a:noFill/>
                </a:ln>
                <a:solidFill>
                  <a:schemeClr val="tx1"/>
                </a:solidFill>
                <a:effectLst/>
                <a:ea typeface="Times New Roman" pitchFamily="18" charset="0"/>
                <a:cs typeface="Arial" pitchFamily="34" charset="0"/>
              </a:rPr>
              <a:t> olmuş kauçuğun oksijen, ısı ve ışık gibi etkenlerle bozulmasını önlemek veya geciktirmek için karışıma katılan maddeler.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Antistatic</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a:t>
            </a: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agents</a:t>
            </a:r>
            <a:r>
              <a:rPr kumimoji="0" lang="en-US" sz="2000" b="1" i="0" u="none" strike="noStrike" cap="none" normalizeH="0" baseline="0" dirty="0" smtClean="0">
                <a:ln>
                  <a:noFill/>
                </a:ln>
                <a:solidFill>
                  <a:schemeClr val="tx1"/>
                </a:solidFill>
                <a:effectLst/>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Karışıma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katıldıklarında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elektron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yüklerinin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dağıtılmasına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yardımcı</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olan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kimyasal</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maddeler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Bu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sayede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kıvılcım</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oluşumu</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gibi</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riskler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ortadan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kaldırılmış</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olur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cs typeface="Arial" pitchFamily="34" charset="0"/>
            </a:endParaRPr>
          </a:p>
        </p:txBody>
      </p:sp>
      <p:sp>
        <p:nvSpPr>
          <p:cNvPr id="2" name="Dikdörtgen 1"/>
          <p:cNvSpPr/>
          <p:nvPr/>
        </p:nvSpPr>
        <p:spPr>
          <a:xfrm>
            <a:off x="66373" y="3839478"/>
            <a:ext cx="11745631" cy="400110"/>
          </a:xfrm>
          <a:prstGeom prst="rect">
            <a:avLst/>
          </a:prstGeom>
        </p:spPr>
        <p:txBody>
          <a:bodyPr wrap="square">
            <a:spAutoFit/>
          </a:bodyPr>
          <a:lstStyle/>
          <a:p>
            <a:pPr algn="just"/>
            <a:r>
              <a:rPr lang="tr-TR" sz="2000" b="1" dirty="0" err="1"/>
              <a:t>Air</a:t>
            </a:r>
            <a:r>
              <a:rPr lang="tr-TR" sz="2000" b="1" dirty="0"/>
              <a:t> </a:t>
            </a:r>
            <a:r>
              <a:rPr lang="tr-TR" sz="2000" b="1" dirty="0" err="1"/>
              <a:t>curing</a:t>
            </a:r>
            <a:r>
              <a:rPr lang="en-US" sz="2000" b="1" dirty="0"/>
              <a:t>:</a:t>
            </a:r>
            <a:r>
              <a:rPr lang="en-US" sz="2000" dirty="0"/>
              <a:t> </a:t>
            </a:r>
            <a:r>
              <a:rPr lang="en-US" sz="2000" dirty="0" err="1"/>
              <a:t>Hava</a:t>
            </a:r>
            <a:r>
              <a:rPr lang="en-US" sz="2000" dirty="0"/>
              <a:t> </a:t>
            </a:r>
            <a:r>
              <a:rPr lang="en-US" sz="2000" dirty="0" err="1"/>
              <a:t>sıcaklığında</a:t>
            </a:r>
            <a:r>
              <a:rPr lang="en-US" sz="2000" dirty="0"/>
              <a:t> </a:t>
            </a:r>
            <a:r>
              <a:rPr lang="en-US" sz="2000" dirty="0" err="1"/>
              <a:t>veya</a:t>
            </a:r>
            <a:r>
              <a:rPr lang="en-US" sz="2000" dirty="0"/>
              <a:t> </a:t>
            </a:r>
            <a:r>
              <a:rPr lang="en-US" sz="2000" dirty="0" err="1"/>
              <a:t>arttırılmış</a:t>
            </a:r>
            <a:r>
              <a:rPr lang="en-US" sz="2000" dirty="0"/>
              <a:t> </a:t>
            </a:r>
            <a:r>
              <a:rPr lang="en-US" sz="2000" dirty="0" err="1"/>
              <a:t>sıcaklıklarda</a:t>
            </a:r>
            <a:r>
              <a:rPr lang="en-US" sz="2000" dirty="0"/>
              <a:t> </a:t>
            </a:r>
            <a:r>
              <a:rPr lang="en-US" sz="2000" dirty="0" err="1"/>
              <a:t>ve</a:t>
            </a:r>
            <a:r>
              <a:rPr lang="en-US" sz="2000" dirty="0"/>
              <a:t> </a:t>
            </a:r>
            <a:r>
              <a:rPr lang="en-US" sz="2000" dirty="0" err="1"/>
              <a:t>genellikle</a:t>
            </a:r>
            <a:r>
              <a:rPr lang="en-US" sz="2000" dirty="0"/>
              <a:t> </a:t>
            </a:r>
            <a:r>
              <a:rPr lang="en-US" sz="2000" dirty="0" err="1"/>
              <a:t>atmosfer</a:t>
            </a:r>
            <a:r>
              <a:rPr lang="en-US" sz="2000" dirty="0"/>
              <a:t> </a:t>
            </a:r>
            <a:r>
              <a:rPr lang="en-US" sz="2000" dirty="0" err="1"/>
              <a:t>basıncında</a:t>
            </a:r>
            <a:r>
              <a:rPr lang="en-US" sz="2000" dirty="0"/>
              <a:t> </a:t>
            </a:r>
            <a:r>
              <a:rPr lang="en-US" sz="2000" dirty="0" err="1"/>
              <a:t>vulkanizasyon</a:t>
            </a:r>
            <a:r>
              <a:rPr lang="en-US" sz="2000" dirty="0"/>
              <a:t>.</a:t>
            </a:r>
            <a:endParaRPr lang="tr-TR" sz="2000" dirty="0"/>
          </a:p>
        </p:txBody>
      </p:sp>
      <p:sp>
        <p:nvSpPr>
          <p:cNvPr id="3" name="Dikdörtgen 2"/>
          <p:cNvSpPr/>
          <p:nvPr/>
        </p:nvSpPr>
        <p:spPr>
          <a:xfrm>
            <a:off x="83970" y="2665222"/>
            <a:ext cx="11784752" cy="707886"/>
          </a:xfrm>
          <a:prstGeom prst="rect">
            <a:avLst/>
          </a:prstGeom>
        </p:spPr>
        <p:txBody>
          <a:bodyPr wrap="square">
            <a:spAutoFit/>
          </a:bodyPr>
          <a:lstStyle/>
          <a:p>
            <a:pPr algn="just"/>
            <a:r>
              <a:rPr lang="tr-TR" sz="2000" b="1" dirty="0"/>
              <a:t>Age </a:t>
            </a:r>
            <a:r>
              <a:rPr lang="tr-TR" sz="2000" b="1" dirty="0" err="1"/>
              <a:t>resistance</a:t>
            </a:r>
            <a:r>
              <a:rPr lang="en-US" sz="2000" b="1" dirty="0"/>
              <a:t>: </a:t>
            </a:r>
            <a:r>
              <a:rPr lang="en-US" sz="2000" dirty="0" err="1"/>
              <a:t>Yaşlanma</a:t>
            </a:r>
            <a:r>
              <a:rPr lang="en-US" sz="2000" dirty="0"/>
              <a:t> </a:t>
            </a:r>
            <a:r>
              <a:rPr lang="en-US" sz="2000" dirty="0" err="1"/>
              <a:t>dayanımı</a:t>
            </a:r>
            <a:r>
              <a:rPr lang="en-US" sz="2000" dirty="0"/>
              <a:t>. </a:t>
            </a:r>
            <a:r>
              <a:rPr lang="en-US" sz="2000" dirty="0" err="1"/>
              <a:t>Stoklama</a:t>
            </a:r>
            <a:r>
              <a:rPr lang="en-US" sz="2000" dirty="0"/>
              <a:t> </a:t>
            </a:r>
            <a:r>
              <a:rPr lang="en-US" sz="2000" dirty="0" err="1"/>
              <a:t>ve</a:t>
            </a:r>
            <a:r>
              <a:rPr lang="en-US" sz="2000" dirty="0"/>
              <a:t> </a:t>
            </a:r>
            <a:r>
              <a:rPr lang="en-US" sz="2000" dirty="0" err="1"/>
              <a:t>kullanım</a:t>
            </a:r>
            <a:r>
              <a:rPr lang="en-US" sz="2000" dirty="0"/>
              <a:t> </a:t>
            </a:r>
            <a:r>
              <a:rPr lang="en-US" sz="2000" dirty="0" err="1"/>
              <a:t>sırasında</a:t>
            </a:r>
            <a:r>
              <a:rPr lang="en-US" sz="2000" dirty="0"/>
              <a:t> </a:t>
            </a:r>
            <a:r>
              <a:rPr lang="en-US" sz="2000" dirty="0" err="1"/>
              <a:t>oksijen</a:t>
            </a:r>
            <a:r>
              <a:rPr lang="en-US" sz="2000" dirty="0"/>
              <a:t>, </a:t>
            </a:r>
            <a:r>
              <a:rPr lang="en-US" sz="2000" dirty="0" err="1"/>
              <a:t>ısı</a:t>
            </a:r>
            <a:r>
              <a:rPr lang="en-US" sz="2000" dirty="0"/>
              <a:t>, </a:t>
            </a:r>
            <a:r>
              <a:rPr lang="en-US" sz="2000" dirty="0" err="1"/>
              <a:t>ışık</a:t>
            </a:r>
            <a:r>
              <a:rPr lang="en-US" sz="2000" dirty="0"/>
              <a:t> </a:t>
            </a:r>
            <a:r>
              <a:rPr lang="en-US" sz="2000" dirty="0" err="1"/>
              <a:t>ve</a:t>
            </a:r>
            <a:r>
              <a:rPr lang="en-US" sz="2000" dirty="0"/>
              <a:t> </a:t>
            </a:r>
            <a:r>
              <a:rPr lang="en-US" sz="2000" dirty="0" err="1"/>
              <a:t>ozonun</a:t>
            </a:r>
            <a:r>
              <a:rPr lang="en-US" sz="2000" dirty="0"/>
              <a:t> </a:t>
            </a:r>
            <a:r>
              <a:rPr lang="en-US" sz="2000" dirty="0" err="1"/>
              <a:t>etkilerine</a:t>
            </a:r>
            <a:r>
              <a:rPr lang="en-US" sz="2000" dirty="0"/>
              <a:t> </a:t>
            </a:r>
            <a:r>
              <a:rPr lang="en-US" sz="2000" dirty="0" err="1"/>
              <a:t>karşı</a:t>
            </a:r>
            <a:r>
              <a:rPr lang="en-US" sz="2000" dirty="0"/>
              <a:t> </a:t>
            </a:r>
            <a:r>
              <a:rPr lang="en-US" sz="2000" dirty="0" err="1"/>
              <a:t>dayanım</a:t>
            </a:r>
            <a:r>
              <a:rPr lang="en-US" sz="2000" dirty="0"/>
              <a:t>. </a:t>
            </a:r>
            <a:endParaRPr lang="tr-T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32519" y="0"/>
            <a:ext cx="1174142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Back</a:t>
            </a:r>
            <a:r>
              <a:rPr kumimoji="0" lang="tr-TR" sz="2000" b="1" i="0" u="none" strike="noStrike" cap="none" normalizeH="0" baseline="0" dirty="0" smtClean="0">
                <a:ln>
                  <a:noFill/>
                </a:ln>
                <a:solidFill>
                  <a:schemeClr val="tx1"/>
                </a:solidFill>
                <a:effectLst/>
                <a:ea typeface="Times New Roman" pitchFamily="18" charset="0"/>
                <a:cs typeface="Arial" pitchFamily="34" charset="0"/>
              </a:rPr>
              <a:t> </a:t>
            </a: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rinding</a:t>
            </a:r>
            <a:r>
              <a:rPr kumimoji="0" lang="en-US" sz="2000" b="1"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Kauçuk</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parçanın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kalıp</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birleşim</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yerinde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uğradığı</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distorsiyon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çarpıklık</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Bu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olay</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genelde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tüm</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malzeme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kalıbın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içine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akmadan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önce</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gerçekleşir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a:t>
            </a:r>
            <a:endParaRPr kumimoji="0" lang="tr-TR"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Times New Roman" pitchFamily="18" charset="0"/>
                <a:cs typeface="Arial" pitchFamily="34" charset="0"/>
              </a:rPr>
              <a:t>Bale cutting/</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Tabii</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kauçuk</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kesme</a:t>
            </a:r>
            <a:r>
              <a:rPr kumimoji="0" lang="en-US" sz="2000" b="1" i="0" u="none" strike="noStrike" cap="none" normalizeH="0" baseline="0" dirty="0" smtClean="0">
                <a:ln>
                  <a:noFill/>
                </a:ln>
                <a:solidFill>
                  <a:schemeClr val="tx1"/>
                </a:solidFill>
                <a:effectLst/>
                <a:ea typeface="Times New Roman" pitchFamily="18" charset="0"/>
                <a:cs typeface="Arial" pitchFamily="34" charset="0"/>
              </a:rPr>
              <a:t> </a:t>
            </a:r>
            <a:endParaRPr kumimoji="0" lang="tr-TR" sz="2000"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ea typeface="Times New Roman" pitchFamily="18" charset="0"/>
                <a:cs typeface="Arial" pitchFamily="34" charset="0"/>
              </a:rPr>
              <a:t>B</a:t>
            </a:r>
            <a:r>
              <a:rPr kumimoji="0" lang="tr-TR" sz="2000" b="1" i="0" u="none" strike="noStrike" cap="none" normalizeH="0" baseline="0" dirty="0" err="1" smtClean="0">
                <a:ln>
                  <a:noFill/>
                </a:ln>
                <a:solidFill>
                  <a:schemeClr val="tx1"/>
                </a:solidFill>
                <a:effectLst/>
                <a:ea typeface="Times New Roman" pitchFamily="18" charset="0"/>
                <a:cs typeface="Arial" pitchFamily="34" charset="0"/>
              </a:rPr>
              <a:t>anbury</a:t>
            </a:r>
            <a:r>
              <a:rPr kumimoji="0" lang="en-US" sz="2000" b="1"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(Internal Mixer):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Yüksek</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güçlü</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kapalı</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karıştırma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makinası</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Kauçuk</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veya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diğer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uygun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malzemelerin</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karıştırılmasında</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Arial" pitchFamily="34" charset="0"/>
              </a:rPr>
              <a:t>kullanılır</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cs typeface="Arial" pitchFamily="34" charset="0"/>
            </a:endParaRPr>
          </a:p>
        </p:txBody>
      </p:sp>
      <p:sp>
        <p:nvSpPr>
          <p:cNvPr id="5" name="4 Dikdörtgen"/>
          <p:cNvSpPr/>
          <p:nvPr/>
        </p:nvSpPr>
        <p:spPr>
          <a:xfrm>
            <a:off x="132519" y="2337268"/>
            <a:ext cx="11542645" cy="707886"/>
          </a:xfrm>
          <a:prstGeom prst="rect">
            <a:avLst/>
          </a:prstGeom>
        </p:spPr>
        <p:txBody>
          <a:bodyPr wrap="square">
            <a:spAutoFit/>
          </a:bodyPr>
          <a:lstStyle/>
          <a:p>
            <a:r>
              <a:rPr lang="tr-TR" sz="2000" b="1" dirty="0" err="1" smtClean="0"/>
              <a:t>Blister</a:t>
            </a:r>
            <a:r>
              <a:rPr lang="tr-TR" sz="2000" b="1" dirty="0" smtClean="0"/>
              <a:t> / Kabarcık :</a:t>
            </a:r>
            <a:r>
              <a:rPr lang="tr-TR" sz="2000" dirty="0" smtClean="0"/>
              <a:t> </a:t>
            </a:r>
            <a:r>
              <a:rPr lang="tr-TR" sz="2000" dirty="0" err="1" smtClean="0"/>
              <a:t>Vulkanize</a:t>
            </a:r>
            <a:r>
              <a:rPr lang="tr-TR" sz="2000" dirty="0" smtClean="0"/>
              <a:t> olmamış yarı mamulün veya </a:t>
            </a:r>
            <a:r>
              <a:rPr lang="tr-TR" sz="2000" dirty="0" err="1" smtClean="0"/>
              <a:t>vulkanize</a:t>
            </a:r>
            <a:r>
              <a:rPr lang="tr-TR" sz="2000" dirty="0" smtClean="0"/>
              <a:t> olmuş kauçuk parçanın içerisinde hapsolmuş hava ve gaz boşlukları. </a:t>
            </a:r>
            <a:endParaRPr lang="tr-TR" sz="2000" dirty="0"/>
          </a:p>
        </p:txBody>
      </p:sp>
      <p:sp>
        <p:nvSpPr>
          <p:cNvPr id="6" name="5 Dikdörtgen"/>
          <p:cNvSpPr/>
          <p:nvPr/>
        </p:nvSpPr>
        <p:spPr>
          <a:xfrm>
            <a:off x="132519" y="3121372"/>
            <a:ext cx="11635409" cy="2554545"/>
          </a:xfrm>
          <a:prstGeom prst="rect">
            <a:avLst/>
          </a:prstGeom>
        </p:spPr>
        <p:txBody>
          <a:bodyPr wrap="square">
            <a:spAutoFit/>
          </a:bodyPr>
          <a:lstStyle/>
          <a:p>
            <a:pPr algn="just"/>
            <a:r>
              <a:rPr lang="en-US" sz="2000" b="1" dirty="0" smtClean="0"/>
              <a:t>Bloom / </a:t>
            </a:r>
            <a:r>
              <a:rPr lang="en-US" sz="2000" b="1" dirty="0" err="1" smtClean="0"/>
              <a:t>Kusma</a:t>
            </a:r>
            <a:r>
              <a:rPr lang="en-US" sz="2000" b="1" dirty="0" smtClean="0"/>
              <a:t> :</a:t>
            </a:r>
            <a:r>
              <a:rPr lang="en-US" sz="2000" dirty="0" smtClean="0"/>
              <a:t> </a:t>
            </a:r>
            <a:r>
              <a:rPr lang="en-US" sz="2000" dirty="0" err="1" smtClean="0"/>
              <a:t>Vulkanize</a:t>
            </a:r>
            <a:r>
              <a:rPr lang="en-US" sz="2000" dirty="0" smtClean="0"/>
              <a:t> </a:t>
            </a:r>
            <a:r>
              <a:rPr lang="en-US" sz="2000" dirty="0" err="1" smtClean="0"/>
              <a:t>olmuş</a:t>
            </a:r>
            <a:r>
              <a:rPr lang="en-US" sz="2000" dirty="0" smtClean="0"/>
              <a:t> </a:t>
            </a:r>
            <a:r>
              <a:rPr lang="en-US" sz="2000" dirty="0" err="1" smtClean="0"/>
              <a:t>ya</a:t>
            </a:r>
            <a:r>
              <a:rPr lang="en-US" sz="2000" dirty="0" smtClean="0"/>
              <a:t> da </a:t>
            </a:r>
            <a:r>
              <a:rPr lang="en-US" sz="2000" dirty="0" err="1" smtClean="0"/>
              <a:t>olmamış</a:t>
            </a:r>
            <a:r>
              <a:rPr lang="en-US" sz="2000" dirty="0" smtClean="0"/>
              <a:t> </a:t>
            </a:r>
            <a:r>
              <a:rPr lang="en-US" sz="2000" dirty="0" err="1" smtClean="0"/>
              <a:t>kauçuk</a:t>
            </a:r>
            <a:r>
              <a:rPr lang="en-US" sz="2000" dirty="0" smtClean="0"/>
              <a:t> </a:t>
            </a:r>
            <a:r>
              <a:rPr lang="en-US" sz="2000" dirty="0" err="1" smtClean="0"/>
              <a:t>parçanın</a:t>
            </a:r>
            <a:r>
              <a:rPr lang="en-US" sz="2000" dirty="0" smtClean="0"/>
              <a:t> </a:t>
            </a:r>
            <a:r>
              <a:rPr lang="en-US" sz="2000" dirty="0" err="1" smtClean="0"/>
              <a:t>yüzeyinde</a:t>
            </a:r>
            <a:r>
              <a:rPr lang="en-US" sz="2000" dirty="0" smtClean="0"/>
              <a:t> </a:t>
            </a:r>
            <a:r>
              <a:rPr lang="en-US" sz="2000" dirty="0" err="1" smtClean="0"/>
              <a:t>meydana</a:t>
            </a:r>
            <a:r>
              <a:rPr lang="en-US" sz="2000" dirty="0" smtClean="0"/>
              <a:t> </a:t>
            </a:r>
            <a:r>
              <a:rPr lang="en-US" sz="2000" dirty="0" err="1" smtClean="0"/>
              <a:t>gelen</a:t>
            </a:r>
            <a:r>
              <a:rPr lang="en-US" sz="2000" dirty="0" smtClean="0"/>
              <a:t>, </a:t>
            </a:r>
            <a:r>
              <a:rPr lang="en-US" sz="2000" dirty="0" err="1" smtClean="0"/>
              <a:t>karışıma</a:t>
            </a:r>
            <a:r>
              <a:rPr lang="en-US" sz="2000" dirty="0" smtClean="0"/>
              <a:t> </a:t>
            </a:r>
            <a:r>
              <a:rPr lang="en-US" sz="2000" dirty="0" err="1" smtClean="0"/>
              <a:t>katılan</a:t>
            </a:r>
            <a:r>
              <a:rPr lang="en-US" sz="2000" dirty="0" smtClean="0"/>
              <a:t> </a:t>
            </a:r>
            <a:r>
              <a:rPr lang="en-US" sz="2000" dirty="0" err="1" smtClean="0"/>
              <a:t>maddelerin</a:t>
            </a:r>
            <a:r>
              <a:rPr lang="en-US" sz="2000" dirty="0" smtClean="0"/>
              <a:t> </a:t>
            </a:r>
            <a:r>
              <a:rPr lang="en-US" sz="2000" dirty="0" err="1" smtClean="0"/>
              <a:t>difüzyon</a:t>
            </a:r>
            <a:r>
              <a:rPr lang="en-US" sz="2000" dirty="0" smtClean="0"/>
              <a:t> </a:t>
            </a:r>
            <a:r>
              <a:rPr lang="en-US" sz="2000" dirty="0" err="1" smtClean="0"/>
              <a:t>yoluyla</a:t>
            </a:r>
            <a:r>
              <a:rPr lang="en-US" sz="2000" dirty="0" smtClean="0"/>
              <a:t> </a:t>
            </a:r>
            <a:r>
              <a:rPr lang="en-US" sz="2000" dirty="0" err="1" smtClean="0"/>
              <a:t>sebep</a:t>
            </a:r>
            <a:r>
              <a:rPr lang="en-US" sz="2000" dirty="0" smtClean="0"/>
              <a:t> </a:t>
            </a:r>
            <a:r>
              <a:rPr lang="en-US" sz="2000" dirty="0" err="1" smtClean="0"/>
              <a:t>olduğu</a:t>
            </a:r>
            <a:r>
              <a:rPr lang="en-US" sz="2000" dirty="0" smtClean="0"/>
              <a:t> </a:t>
            </a:r>
            <a:r>
              <a:rPr lang="en-US" sz="2000" dirty="0" err="1" smtClean="0"/>
              <a:t>kusma</a:t>
            </a:r>
            <a:r>
              <a:rPr lang="en-US" sz="2000" dirty="0" smtClean="0"/>
              <a:t> </a:t>
            </a:r>
            <a:r>
              <a:rPr lang="en-US" sz="2000" dirty="0" err="1" smtClean="0"/>
              <a:t>olayı</a:t>
            </a:r>
            <a:r>
              <a:rPr lang="en-US" sz="2000" dirty="0" smtClean="0"/>
              <a:t>. </a:t>
            </a:r>
            <a:endParaRPr lang="tr-TR" sz="2000" dirty="0" smtClean="0"/>
          </a:p>
          <a:p>
            <a:pPr algn="just"/>
            <a:endParaRPr lang="tr-TR" sz="2000" dirty="0" smtClean="0"/>
          </a:p>
          <a:p>
            <a:pPr algn="just"/>
            <a:r>
              <a:rPr lang="tr-TR" sz="2000" b="1" dirty="0" err="1" smtClean="0"/>
              <a:t>Blowing</a:t>
            </a:r>
            <a:r>
              <a:rPr lang="tr-TR" sz="2000" b="1" dirty="0" smtClean="0"/>
              <a:t> </a:t>
            </a:r>
            <a:r>
              <a:rPr lang="tr-TR" sz="2000" b="1" dirty="0" err="1" smtClean="0"/>
              <a:t>agent</a:t>
            </a:r>
            <a:r>
              <a:rPr lang="tr-TR" sz="2000" b="1" dirty="0" smtClean="0"/>
              <a:t> / Şişirici :</a:t>
            </a:r>
            <a:r>
              <a:rPr lang="tr-TR" sz="2000" dirty="0" smtClean="0"/>
              <a:t> Gözenekli ve sünger yapı elde etmek için kauçuk karışıma katılan kimyasal </a:t>
            </a:r>
            <a:r>
              <a:rPr lang="tr-TR" sz="2000" dirty="0"/>
              <a:t>veya termal yollardan gaz oluşumunu sağlayan bir kimyasal. </a:t>
            </a:r>
            <a:endParaRPr lang="tr-TR" sz="2000" dirty="0" smtClean="0"/>
          </a:p>
          <a:p>
            <a:pPr algn="just"/>
            <a:endParaRPr lang="tr-TR" sz="2000" dirty="0" smtClean="0"/>
          </a:p>
          <a:p>
            <a:pPr algn="just"/>
            <a:r>
              <a:rPr lang="tr-TR" sz="2000" b="1" dirty="0" err="1" smtClean="0"/>
              <a:t>Bonding</a:t>
            </a:r>
            <a:r>
              <a:rPr lang="tr-TR" sz="2000" b="1" dirty="0" smtClean="0"/>
              <a:t> Agent / Yapıştırma maddesi :</a:t>
            </a:r>
            <a:r>
              <a:rPr lang="tr-TR" sz="2000" dirty="0" smtClean="0"/>
              <a:t> Kauçuğun metale yapıştırılması amacıyla kullanılan maddeler veya maddelerin karışımı. </a:t>
            </a:r>
            <a:endParaRPr lang="tr-TR" sz="2000" dirty="0"/>
          </a:p>
        </p:txBody>
      </p:sp>
      <p:sp>
        <p:nvSpPr>
          <p:cNvPr id="7" name="6 Dikdörtgen"/>
          <p:cNvSpPr/>
          <p:nvPr/>
        </p:nvSpPr>
        <p:spPr>
          <a:xfrm>
            <a:off x="79511" y="5752135"/>
            <a:ext cx="11529390" cy="1015663"/>
          </a:xfrm>
          <a:prstGeom prst="rect">
            <a:avLst/>
          </a:prstGeom>
        </p:spPr>
        <p:txBody>
          <a:bodyPr wrap="square">
            <a:spAutoFit/>
          </a:bodyPr>
          <a:lstStyle/>
          <a:p>
            <a:r>
              <a:rPr lang="en-US" sz="2000" b="1" dirty="0" smtClean="0"/>
              <a:t>C</a:t>
            </a:r>
            <a:r>
              <a:rPr lang="tr-TR" sz="2000" b="1" dirty="0" err="1" smtClean="0"/>
              <a:t>ement</a:t>
            </a:r>
            <a:r>
              <a:rPr lang="en-US" sz="2000" b="1" dirty="0" smtClean="0"/>
              <a:t> (Rubber Cement):</a:t>
            </a:r>
            <a:r>
              <a:rPr lang="en-US" sz="2000" dirty="0" smtClean="0"/>
              <a:t> </a:t>
            </a:r>
            <a:r>
              <a:rPr lang="en-US" sz="2000" dirty="0" err="1" smtClean="0"/>
              <a:t>Bir</a:t>
            </a:r>
            <a:r>
              <a:rPr lang="en-US" sz="2000" dirty="0" smtClean="0"/>
              <a:t> elastomer </a:t>
            </a:r>
            <a:r>
              <a:rPr lang="en-US" sz="2000" dirty="0" err="1" smtClean="0"/>
              <a:t>karışımının</a:t>
            </a:r>
            <a:r>
              <a:rPr lang="en-US" sz="2000" dirty="0" smtClean="0"/>
              <a:t> </a:t>
            </a:r>
            <a:r>
              <a:rPr lang="en-US" sz="2000" dirty="0" err="1" smtClean="0"/>
              <a:t>uçucu</a:t>
            </a:r>
            <a:r>
              <a:rPr lang="en-US" sz="2000" dirty="0" smtClean="0"/>
              <a:t> </a:t>
            </a:r>
            <a:r>
              <a:rPr lang="en-US" sz="2000" dirty="0" err="1" smtClean="0"/>
              <a:t>bir</a:t>
            </a:r>
            <a:r>
              <a:rPr lang="en-US" sz="2000" dirty="0" smtClean="0"/>
              <a:t> solvent </a:t>
            </a:r>
            <a:r>
              <a:rPr lang="en-US" sz="2000" dirty="0" err="1" smtClean="0"/>
              <a:t>içinde</a:t>
            </a:r>
            <a:r>
              <a:rPr lang="en-US" sz="2000" dirty="0" smtClean="0"/>
              <a:t> </a:t>
            </a:r>
            <a:r>
              <a:rPr lang="en-US" sz="2000" dirty="0" err="1" smtClean="0"/>
              <a:t>çözülmesiyle</a:t>
            </a:r>
            <a:r>
              <a:rPr lang="en-US" sz="2000" dirty="0" smtClean="0"/>
              <a:t> </a:t>
            </a:r>
            <a:r>
              <a:rPr lang="en-US" sz="2000" dirty="0" err="1" smtClean="0"/>
              <a:t>elde</a:t>
            </a:r>
            <a:r>
              <a:rPr lang="en-US" sz="2000" dirty="0" smtClean="0"/>
              <a:t> </a:t>
            </a:r>
            <a:r>
              <a:rPr lang="en-US" sz="2000" dirty="0" err="1" smtClean="0"/>
              <a:t>edilir</a:t>
            </a:r>
            <a:r>
              <a:rPr lang="en-US" sz="2000" dirty="0" smtClean="0"/>
              <a:t>.</a:t>
            </a:r>
            <a:endParaRPr lang="tr-TR" sz="2000" dirty="0" smtClean="0"/>
          </a:p>
          <a:p>
            <a:endParaRPr lang="tr-TR" sz="2000" dirty="0" smtClean="0"/>
          </a:p>
          <a:p>
            <a:r>
              <a:rPr lang="en-US" sz="2000" b="1" dirty="0" smtClean="0"/>
              <a:t>C</a:t>
            </a:r>
            <a:r>
              <a:rPr lang="tr-TR" sz="2000" b="1" dirty="0" err="1" smtClean="0"/>
              <a:t>halking</a:t>
            </a:r>
            <a:r>
              <a:rPr lang="en-US" sz="2000" b="1" dirty="0" smtClean="0"/>
              <a:t>:</a:t>
            </a:r>
            <a:r>
              <a:rPr lang="en-US" sz="2000" dirty="0" smtClean="0"/>
              <a:t> </a:t>
            </a:r>
            <a:r>
              <a:rPr lang="en-US" sz="2000" dirty="0" err="1" smtClean="0"/>
              <a:t>Malzeme</a:t>
            </a:r>
            <a:r>
              <a:rPr lang="en-US" sz="2000" dirty="0" smtClean="0"/>
              <a:t> </a:t>
            </a:r>
            <a:r>
              <a:rPr lang="en-US" sz="2000" dirty="0" err="1" smtClean="0"/>
              <a:t>yüzeyinde</a:t>
            </a:r>
            <a:r>
              <a:rPr lang="en-US" sz="2000" dirty="0" smtClean="0"/>
              <a:t> </a:t>
            </a:r>
            <a:r>
              <a:rPr lang="en-US" sz="2000" dirty="0" err="1" smtClean="0"/>
              <a:t>tozlu</a:t>
            </a:r>
            <a:r>
              <a:rPr lang="en-US" sz="2000" dirty="0" smtClean="0"/>
              <a:t> </a:t>
            </a:r>
            <a:r>
              <a:rPr lang="en-US" sz="2000" dirty="0" err="1" smtClean="0"/>
              <a:t>bir</a:t>
            </a:r>
            <a:r>
              <a:rPr lang="en-US" sz="2000" dirty="0" smtClean="0"/>
              <a:t> </a:t>
            </a:r>
            <a:r>
              <a:rPr lang="en-US" sz="2000" dirty="0" err="1" smtClean="0"/>
              <a:t>kalıntı</a:t>
            </a:r>
            <a:r>
              <a:rPr lang="en-US" sz="2000" dirty="0" smtClean="0"/>
              <a:t> </a:t>
            </a:r>
            <a:r>
              <a:rPr lang="en-US" sz="2000" dirty="0" err="1" smtClean="0"/>
              <a:t>oluşumu</a:t>
            </a:r>
            <a:r>
              <a:rPr lang="en-US" sz="2000" dirty="0" smtClean="0"/>
              <a:t>.</a:t>
            </a:r>
            <a:endParaRPr lang="tr-TR" sz="20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1020</Words>
  <Application>Microsoft Office PowerPoint</Application>
  <PresentationFormat>Özel</PresentationFormat>
  <Paragraphs>105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Slayt 1</vt:lpstr>
      <vt:lpstr>Slayt 2</vt:lpstr>
      <vt:lpstr>Slayt 3</vt:lpstr>
      <vt:lpstr>Slayt 4</vt:lpstr>
      <vt:lpstr>Slayt 5</vt:lpstr>
      <vt:lpstr>Slayt 6</vt:lpstr>
      <vt:lpstr>Slayt 7</vt:lpstr>
      <vt:lpstr>Slayt 8</vt:lpstr>
      <vt:lpstr>Slayt 9</vt:lpstr>
      <vt:lpstr>Slayt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kimya_sahin</dc:creator>
  <cp:lastModifiedBy>acer</cp:lastModifiedBy>
  <cp:revision>29</cp:revision>
  <dcterms:created xsi:type="dcterms:W3CDTF">2018-03-27T13:08:18Z</dcterms:created>
  <dcterms:modified xsi:type="dcterms:W3CDTF">2018-03-31T21:22:28Z</dcterms:modified>
</cp:coreProperties>
</file>