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1" r:id="rId6"/>
    <p:sldId id="262" r:id="rId7"/>
    <p:sldId id="263" r:id="rId8"/>
    <p:sldId id="265" r:id="rId9"/>
    <p:sldId id="266" r:id="rId10"/>
    <p:sldId id="267" r:id="rId11"/>
    <p:sldId id="271" r:id="rId12"/>
    <p:sldId id="273" r:id="rId13"/>
    <p:sldId id="275" r:id="rId14"/>
    <p:sldId id="276" r:id="rId15"/>
    <p:sldId id="277" r:id="rId16"/>
    <p:sldId id="278" r:id="rId17"/>
    <p:sldId id="280" r:id="rId18"/>
    <p:sldId id="283" r:id="rId19"/>
    <p:sldId id="284" r:id="rId20"/>
    <p:sldId id="285" r:id="rId21"/>
    <p:sldId id="286" r:id="rId22"/>
    <p:sldId id="287" r:id="rId23"/>
    <p:sldId id="288" r:id="rId24"/>
    <p:sldId id="291" r:id="rId25"/>
    <p:sldId id="292" r:id="rId26"/>
    <p:sldId id="294" r:id="rId27"/>
    <p:sldId id="295" r:id="rId28"/>
    <p:sldId id="296" r:id="rId29"/>
    <p:sldId id="298" r:id="rId30"/>
    <p:sldId id="299" r:id="rId31"/>
    <p:sldId id="300" r:id="rId32"/>
    <p:sldId id="301" r:id="rId33"/>
    <p:sldId id="302" r:id="rId34"/>
    <p:sldId id="303" r:id="rId35"/>
    <p:sldId id="304" r:id="rId36"/>
    <p:sldId id="307" r:id="rId37"/>
    <p:sldId id="308" r:id="rId38"/>
    <p:sldId id="309" r:id="rId39"/>
    <p:sldId id="311" r:id="rId40"/>
    <p:sldId id="314" r:id="rId41"/>
  </p:sldIdLst>
  <p:sldSz cx="10058400" cy="7772400"/>
  <p:notesSz cx="10058400" cy="77724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6" d="100"/>
          <a:sy n="96" d="100"/>
        </p:scale>
        <p:origin x="1758"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02867" y="1067815"/>
            <a:ext cx="7852664" cy="1487805"/>
          </a:xfrm>
          <a:prstGeom prst="rect">
            <a:avLst/>
          </a:prstGeom>
        </p:spPr>
        <p:txBody>
          <a:bodyPr wrap="square" lIns="0" tIns="0" rIns="0" bIns="0">
            <a:spAutoFit/>
          </a:bodyPr>
          <a:lstStyle>
            <a:lvl1pPr>
              <a:defRPr sz="3200" b="0" i="0">
                <a:solidFill>
                  <a:srgbClr val="FAFD00"/>
                </a:solidFill>
                <a:latin typeface="Times New Roman"/>
                <a:cs typeface="Times New Roman"/>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600" b="0" i="0">
                <a:solidFill>
                  <a:schemeClr val="bg1"/>
                </a:solidFill>
                <a:latin typeface="Arial MT"/>
                <a:cs typeface="Arial MT"/>
              </a:defRPr>
            </a:lvl1p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10/7/2022</a:t>
            </a:fld>
            <a:endParaRPr lang="en-US"/>
          </a:p>
        </p:txBody>
      </p:sp>
      <p:sp>
        <p:nvSpPr>
          <p:cNvPr id="6" name="Holder 6"/>
          <p:cNvSpPr>
            <a:spLocks noGrp="1"/>
          </p:cNvSpPr>
          <p:nvPr>
            <p:ph type="sldNum" sz="quarter" idx="7"/>
          </p:nvPr>
        </p:nvSpPr>
        <p:spPr/>
        <p:txBody>
          <a:bodyPr lIns="0" tIns="0" rIns="0" bIns="0"/>
          <a:lstStyle>
            <a:lvl1pPr>
              <a:defRPr sz="1400" b="0" i="0">
                <a:solidFill>
                  <a:schemeClr val="bg1"/>
                </a:solidFill>
                <a:latin typeface="Times New Roman"/>
                <a:cs typeface="Times New Roman"/>
              </a:defRPr>
            </a:lvl1pPr>
          </a:lstStyle>
          <a:p>
            <a:pPr marL="38100">
              <a:lnSpc>
                <a:spcPts val="1630"/>
              </a:lnSpc>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rgbClr val="FAFD00"/>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3600" b="0" i="0">
                <a:solidFill>
                  <a:srgbClr val="FAFD00"/>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defRPr sz="1600" b="0" i="0">
                <a:solidFill>
                  <a:schemeClr val="bg1"/>
                </a:solidFill>
                <a:latin typeface="Arial MT"/>
                <a:cs typeface="Arial MT"/>
              </a:defRPr>
            </a:lvl1p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10/7/2022</a:t>
            </a:fld>
            <a:endParaRPr lang="en-US"/>
          </a:p>
        </p:txBody>
      </p:sp>
      <p:sp>
        <p:nvSpPr>
          <p:cNvPr id="6" name="Holder 6"/>
          <p:cNvSpPr>
            <a:spLocks noGrp="1"/>
          </p:cNvSpPr>
          <p:nvPr>
            <p:ph type="sldNum" sz="quarter" idx="7"/>
          </p:nvPr>
        </p:nvSpPr>
        <p:spPr/>
        <p:txBody>
          <a:bodyPr lIns="0" tIns="0" rIns="0" bIns="0"/>
          <a:lstStyle>
            <a:lvl1pPr>
              <a:defRPr sz="1400" b="0" i="0">
                <a:solidFill>
                  <a:schemeClr val="bg1"/>
                </a:solidFill>
                <a:latin typeface="Times New Roman"/>
                <a:cs typeface="Times New Roman"/>
              </a:defRPr>
            </a:lvl1pPr>
          </a:lstStyle>
          <a:p>
            <a:pPr marL="38100">
              <a:lnSpc>
                <a:spcPts val="1630"/>
              </a:lnSpc>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rgbClr val="FAFD00"/>
                </a:solidFill>
                <a:latin typeface="Times New Roman"/>
                <a:cs typeface="Times New Roman"/>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600" b="0" i="0">
                <a:solidFill>
                  <a:schemeClr val="bg1"/>
                </a:solidFill>
                <a:latin typeface="Arial MT"/>
                <a:cs typeface="Arial MT"/>
              </a:defRPr>
            </a:lvl1p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10/7/2022</a:t>
            </a:fld>
            <a:endParaRPr lang="en-US"/>
          </a:p>
        </p:txBody>
      </p:sp>
      <p:sp>
        <p:nvSpPr>
          <p:cNvPr id="7" name="Holder 7"/>
          <p:cNvSpPr>
            <a:spLocks noGrp="1"/>
          </p:cNvSpPr>
          <p:nvPr>
            <p:ph type="sldNum" sz="quarter" idx="7"/>
          </p:nvPr>
        </p:nvSpPr>
        <p:spPr/>
        <p:txBody>
          <a:bodyPr lIns="0" tIns="0" rIns="0" bIns="0"/>
          <a:lstStyle>
            <a:lvl1pPr>
              <a:defRPr sz="1400" b="0" i="0">
                <a:solidFill>
                  <a:schemeClr val="bg1"/>
                </a:solidFill>
                <a:latin typeface="Times New Roman"/>
                <a:cs typeface="Times New Roman"/>
              </a:defRPr>
            </a:lvl1pPr>
          </a:lstStyle>
          <a:p>
            <a:pPr marL="38100">
              <a:lnSpc>
                <a:spcPts val="1630"/>
              </a:lnSpc>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rgbClr val="FAFD00"/>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defRPr sz="1600" b="0" i="0">
                <a:solidFill>
                  <a:schemeClr val="bg1"/>
                </a:solidFill>
                <a:latin typeface="Arial MT"/>
                <a:cs typeface="Arial MT"/>
              </a:defRPr>
            </a:lvl1p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10/7/2022</a:t>
            </a:fld>
            <a:endParaRPr lang="en-US"/>
          </a:p>
        </p:txBody>
      </p:sp>
      <p:sp>
        <p:nvSpPr>
          <p:cNvPr id="5" name="Holder 5"/>
          <p:cNvSpPr>
            <a:spLocks noGrp="1"/>
          </p:cNvSpPr>
          <p:nvPr>
            <p:ph type="sldNum" sz="quarter" idx="7"/>
          </p:nvPr>
        </p:nvSpPr>
        <p:spPr/>
        <p:txBody>
          <a:bodyPr lIns="0" tIns="0" rIns="0" bIns="0"/>
          <a:lstStyle>
            <a:lvl1pPr>
              <a:defRPr sz="1400" b="0" i="0">
                <a:solidFill>
                  <a:schemeClr val="bg1"/>
                </a:solidFill>
                <a:latin typeface="Times New Roman"/>
                <a:cs typeface="Times New Roman"/>
              </a:defRPr>
            </a:lvl1pPr>
          </a:lstStyle>
          <a:p>
            <a:pPr marL="38100">
              <a:lnSpc>
                <a:spcPts val="1630"/>
              </a:lnSpc>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600" b="0" i="0">
                <a:solidFill>
                  <a:schemeClr val="bg1"/>
                </a:solidFill>
                <a:latin typeface="Arial MT"/>
                <a:cs typeface="Arial MT"/>
              </a:defRPr>
            </a:lvl1p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10/7/2022</a:t>
            </a:fld>
            <a:endParaRPr lang="en-US"/>
          </a:p>
        </p:txBody>
      </p:sp>
      <p:sp>
        <p:nvSpPr>
          <p:cNvPr id="4" name="Holder 4"/>
          <p:cNvSpPr>
            <a:spLocks noGrp="1"/>
          </p:cNvSpPr>
          <p:nvPr>
            <p:ph type="sldNum" sz="quarter" idx="7"/>
          </p:nvPr>
        </p:nvSpPr>
        <p:spPr/>
        <p:txBody>
          <a:bodyPr lIns="0" tIns="0" rIns="0" bIns="0"/>
          <a:lstStyle>
            <a:lvl1pPr>
              <a:defRPr sz="1400" b="0" i="0">
                <a:solidFill>
                  <a:schemeClr val="bg1"/>
                </a:solidFill>
                <a:latin typeface="Times New Roman"/>
                <a:cs typeface="Times New Roman"/>
              </a:defRPr>
            </a:lvl1pPr>
          </a:lstStyle>
          <a:p>
            <a:pPr marL="38100">
              <a:lnSpc>
                <a:spcPts val="1630"/>
              </a:lnSpc>
            </a:pPr>
            <a:fld id="{81D60167-4931-47E6-BA6A-407CBD079E47}" type="slidenum">
              <a:rPr dirty="0"/>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457200" y="457200"/>
            <a:ext cx="9143999" cy="6857999"/>
          </a:xfrm>
          <a:prstGeom prst="rect">
            <a:avLst/>
          </a:prstGeom>
        </p:spPr>
      </p:pic>
      <p:sp>
        <p:nvSpPr>
          <p:cNvPr id="17" name="bg object 17"/>
          <p:cNvSpPr/>
          <p:nvPr/>
        </p:nvSpPr>
        <p:spPr>
          <a:xfrm>
            <a:off x="457200" y="457199"/>
            <a:ext cx="8476615" cy="6172200"/>
          </a:xfrm>
          <a:custGeom>
            <a:avLst/>
            <a:gdLst/>
            <a:ahLst/>
            <a:cxnLst/>
            <a:rect l="l" t="t" r="r" b="b"/>
            <a:pathLst>
              <a:path w="8476615" h="6172200">
                <a:moveTo>
                  <a:pt x="6132576" y="5425440"/>
                </a:moveTo>
                <a:lnTo>
                  <a:pt x="725424" y="0"/>
                </a:lnTo>
                <a:lnTo>
                  <a:pt x="0" y="0"/>
                </a:lnTo>
                <a:lnTo>
                  <a:pt x="0" y="763524"/>
                </a:lnTo>
                <a:lnTo>
                  <a:pt x="5388864" y="6172200"/>
                </a:lnTo>
                <a:lnTo>
                  <a:pt x="6132576" y="5425440"/>
                </a:lnTo>
                <a:close/>
              </a:path>
              <a:path w="8476615" h="6172200">
                <a:moveTo>
                  <a:pt x="6751320" y="4818888"/>
                </a:moveTo>
                <a:lnTo>
                  <a:pt x="1952244" y="0"/>
                </a:lnTo>
                <a:lnTo>
                  <a:pt x="1365504" y="0"/>
                </a:lnTo>
                <a:lnTo>
                  <a:pt x="6457188" y="5114544"/>
                </a:lnTo>
                <a:lnTo>
                  <a:pt x="6751320" y="4818888"/>
                </a:lnTo>
                <a:close/>
              </a:path>
              <a:path w="8476615" h="6172200">
                <a:moveTo>
                  <a:pt x="8008620" y="3552444"/>
                </a:moveTo>
                <a:lnTo>
                  <a:pt x="4471416" y="0"/>
                </a:lnTo>
                <a:lnTo>
                  <a:pt x="3471672" y="0"/>
                </a:lnTo>
                <a:lnTo>
                  <a:pt x="7508748" y="4055364"/>
                </a:lnTo>
                <a:lnTo>
                  <a:pt x="8008620" y="3552444"/>
                </a:lnTo>
                <a:close/>
              </a:path>
              <a:path w="8476615" h="6172200">
                <a:moveTo>
                  <a:pt x="8476488" y="3087624"/>
                </a:moveTo>
                <a:lnTo>
                  <a:pt x="5402580" y="0"/>
                </a:lnTo>
                <a:lnTo>
                  <a:pt x="4849368" y="0"/>
                </a:lnTo>
                <a:lnTo>
                  <a:pt x="8200644" y="3364992"/>
                </a:lnTo>
                <a:lnTo>
                  <a:pt x="8476488" y="3087624"/>
                </a:lnTo>
                <a:close/>
              </a:path>
            </a:pathLst>
          </a:custGeom>
          <a:solidFill>
            <a:srgbClr val="254CBB"/>
          </a:solidFill>
        </p:spPr>
        <p:txBody>
          <a:bodyPr wrap="square" lIns="0" tIns="0" rIns="0" bIns="0" rtlCol="0"/>
          <a:lstStyle/>
          <a:p>
            <a:endParaRPr/>
          </a:p>
        </p:txBody>
      </p:sp>
      <p:sp>
        <p:nvSpPr>
          <p:cNvPr id="2" name="Holder 2"/>
          <p:cNvSpPr>
            <a:spLocks noGrp="1"/>
          </p:cNvSpPr>
          <p:nvPr>
            <p:ph type="title"/>
          </p:nvPr>
        </p:nvSpPr>
        <p:spPr>
          <a:xfrm>
            <a:off x="915415" y="747775"/>
            <a:ext cx="8227568" cy="1122680"/>
          </a:xfrm>
          <a:prstGeom prst="rect">
            <a:avLst/>
          </a:prstGeom>
        </p:spPr>
        <p:txBody>
          <a:bodyPr wrap="square" lIns="0" tIns="0" rIns="0" bIns="0">
            <a:spAutoFit/>
          </a:bodyPr>
          <a:lstStyle>
            <a:lvl1pPr>
              <a:defRPr sz="3200" b="0" i="0">
                <a:solidFill>
                  <a:srgbClr val="FAFD00"/>
                </a:solidFill>
                <a:latin typeface="Times New Roman"/>
                <a:cs typeface="Times New Roman"/>
              </a:defRPr>
            </a:lvl1pPr>
          </a:lstStyle>
          <a:p>
            <a:endParaRPr/>
          </a:p>
        </p:txBody>
      </p:sp>
      <p:sp>
        <p:nvSpPr>
          <p:cNvPr id="3" name="Holder 3"/>
          <p:cNvSpPr>
            <a:spLocks noGrp="1"/>
          </p:cNvSpPr>
          <p:nvPr>
            <p:ph type="body" idx="1"/>
          </p:nvPr>
        </p:nvSpPr>
        <p:spPr>
          <a:xfrm>
            <a:off x="1058163" y="1296415"/>
            <a:ext cx="8168005" cy="3235960"/>
          </a:xfrm>
          <a:prstGeom prst="rect">
            <a:avLst/>
          </a:prstGeom>
        </p:spPr>
        <p:txBody>
          <a:bodyPr wrap="square" lIns="0" tIns="0" rIns="0" bIns="0">
            <a:spAutoFit/>
          </a:bodyPr>
          <a:lstStyle>
            <a:lvl1pPr>
              <a:defRPr sz="3600" b="0" i="0">
                <a:solidFill>
                  <a:srgbClr val="FAFD00"/>
                </a:solidFill>
                <a:latin typeface="Times New Roman"/>
                <a:cs typeface="Times New Roman"/>
              </a:defRPr>
            </a:lvl1pPr>
          </a:lstStyle>
          <a:p>
            <a:endParaRPr/>
          </a:p>
        </p:txBody>
      </p:sp>
      <p:sp>
        <p:nvSpPr>
          <p:cNvPr id="4" name="Holder 4"/>
          <p:cNvSpPr>
            <a:spLocks noGrp="1"/>
          </p:cNvSpPr>
          <p:nvPr>
            <p:ph type="ftr" sz="quarter" idx="5"/>
          </p:nvPr>
        </p:nvSpPr>
        <p:spPr>
          <a:xfrm>
            <a:off x="659383" y="6996991"/>
            <a:ext cx="3740785" cy="273684"/>
          </a:xfrm>
          <a:prstGeom prst="rect">
            <a:avLst/>
          </a:prstGeom>
        </p:spPr>
        <p:txBody>
          <a:bodyPr wrap="square" lIns="0" tIns="0" rIns="0" bIns="0">
            <a:spAutoFit/>
          </a:bodyPr>
          <a:lstStyle>
            <a:lvl1pPr>
              <a:defRPr sz="1600" b="0" i="0">
                <a:solidFill>
                  <a:schemeClr val="bg1"/>
                </a:solidFill>
                <a:latin typeface="Arial MT"/>
                <a:cs typeface="Arial MT"/>
              </a:defRPr>
            </a:lvl1p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10/7/2022</a:t>
            </a:fld>
            <a:endParaRPr lang="en-US"/>
          </a:p>
        </p:txBody>
      </p:sp>
      <p:sp>
        <p:nvSpPr>
          <p:cNvPr id="6" name="Holder 6"/>
          <p:cNvSpPr>
            <a:spLocks noGrp="1"/>
          </p:cNvSpPr>
          <p:nvPr>
            <p:ph type="sldNum" sz="quarter" idx="7"/>
          </p:nvPr>
        </p:nvSpPr>
        <p:spPr>
          <a:xfrm>
            <a:off x="9171428" y="7027780"/>
            <a:ext cx="255904" cy="222884"/>
          </a:xfrm>
          <a:prstGeom prst="rect">
            <a:avLst/>
          </a:prstGeom>
        </p:spPr>
        <p:txBody>
          <a:bodyPr wrap="square" lIns="0" tIns="0" rIns="0" bIns="0">
            <a:spAutoFit/>
          </a:bodyPr>
          <a:lstStyle>
            <a:lvl1pPr>
              <a:defRPr sz="1400" b="0" i="0">
                <a:solidFill>
                  <a:schemeClr val="bg1"/>
                </a:solidFill>
                <a:latin typeface="Times New Roman"/>
                <a:cs typeface="Times New Roman"/>
              </a:defRPr>
            </a:lvl1pPr>
          </a:lstStyle>
          <a:p>
            <a:pPr marL="38100">
              <a:lnSpc>
                <a:spcPts val="1630"/>
              </a:lnSpc>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0843" y="734059"/>
            <a:ext cx="2469515" cy="665480"/>
          </a:xfrm>
          <a:prstGeom prst="rect">
            <a:avLst/>
          </a:prstGeom>
        </p:spPr>
        <p:txBody>
          <a:bodyPr vert="horz" wrap="square" lIns="0" tIns="12700" rIns="0" bIns="0" rtlCol="0">
            <a:spAutoFit/>
          </a:bodyPr>
          <a:lstStyle/>
          <a:p>
            <a:pPr marL="12700">
              <a:lnSpc>
                <a:spcPct val="100000"/>
              </a:lnSpc>
              <a:spcBef>
                <a:spcPts val="100"/>
              </a:spcBef>
            </a:pPr>
            <a:r>
              <a:rPr sz="4200" spc="160" dirty="0"/>
              <a:t>Lecture</a:t>
            </a:r>
            <a:r>
              <a:rPr sz="4200" spc="-70" dirty="0"/>
              <a:t> </a:t>
            </a:r>
            <a:r>
              <a:rPr sz="4200" dirty="0"/>
              <a:t>11</a:t>
            </a:r>
            <a:endParaRPr sz="4200"/>
          </a:p>
        </p:txBody>
      </p:sp>
      <p:grpSp>
        <p:nvGrpSpPr>
          <p:cNvPr id="3" name="object 3"/>
          <p:cNvGrpSpPr/>
          <p:nvPr/>
        </p:nvGrpSpPr>
        <p:grpSpPr>
          <a:xfrm>
            <a:off x="923544" y="1338072"/>
            <a:ext cx="2464435" cy="70485"/>
            <a:chOff x="923544" y="1338072"/>
            <a:chExt cx="2464435" cy="70485"/>
          </a:xfrm>
        </p:grpSpPr>
        <p:sp>
          <p:nvSpPr>
            <p:cNvPr id="4" name="object 4"/>
            <p:cNvSpPr/>
            <p:nvPr/>
          </p:nvSpPr>
          <p:spPr>
            <a:xfrm>
              <a:off x="944880" y="1359408"/>
              <a:ext cx="2443480" cy="48895"/>
            </a:xfrm>
            <a:custGeom>
              <a:avLst/>
              <a:gdLst/>
              <a:ahLst/>
              <a:cxnLst/>
              <a:rect l="l" t="t" r="r" b="b"/>
              <a:pathLst>
                <a:path w="2443479" h="48894">
                  <a:moveTo>
                    <a:pt x="2442971" y="48767"/>
                  </a:moveTo>
                  <a:lnTo>
                    <a:pt x="2442971" y="0"/>
                  </a:lnTo>
                  <a:lnTo>
                    <a:pt x="0" y="0"/>
                  </a:lnTo>
                  <a:lnTo>
                    <a:pt x="0" y="48767"/>
                  </a:lnTo>
                  <a:lnTo>
                    <a:pt x="2442971" y="48767"/>
                  </a:lnTo>
                  <a:close/>
                </a:path>
              </a:pathLst>
            </a:custGeom>
            <a:solidFill>
              <a:srgbClr val="000000"/>
            </a:solidFill>
          </p:spPr>
          <p:txBody>
            <a:bodyPr wrap="square" lIns="0" tIns="0" rIns="0" bIns="0" rtlCol="0"/>
            <a:lstStyle/>
            <a:p>
              <a:endParaRPr/>
            </a:p>
          </p:txBody>
        </p:sp>
        <p:sp>
          <p:nvSpPr>
            <p:cNvPr id="5" name="object 5"/>
            <p:cNvSpPr/>
            <p:nvPr/>
          </p:nvSpPr>
          <p:spPr>
            <a:xfrm>
              <a:off x="923544" y="1338072"/>
              <a:ext cx="2443480" cy="48895"/>
            </a:xfrm>
            <a:custGeom>
              <a:avLst/>
              <a:gdLst/>
              <a:ahLst/>
              <a:cxnLst/>
              <a:rect l="l" t="t" r="r" b="b"/>
              <a:pathLst>
                <a:path w="2443479" h="48894">
                  <a:moveTo>
                    <a:pt x="2442971" y="48767"/>
                  </a:moveTo>
                  <a:lnTo>
                    <a:pt x="2442971" y="0"/>
                  </a:lnTo>
                  <a:lnTo>
                    <a:pt x="0" y="0"/>
                  </a:lnTo>
                  <a:lnTo>
                    <a:pt x="0" y="48767"/>
                  </a:lnTo>
                  <a:lnTo>
                    <a:pt x="2442971" y="48767"/>
                  </a:lnTo>
                  <a:close/>
                </a:path>
              </a:pathLst>
            </a:custGeom>
            <a:solidFill>
              <a:srgbClr val="FAFD00"/>
            </a:solidFill>
          </p:spPr>
          <p:txBody>
            <a:bodyPr wrap="square" lIns="0" tIns="0" rIns="0" bIns="0" rtlCol="0"/>
            <a:lstStyle/>
            <a:p>
              <a:endParaRPr/>
            </a:p>
          </p:txBody>
        </p:sp>
      </p:grpSp>
      <p:sp>
        <p:nvSpPr>
          <p:cNvPr id="6" name="object 6"/>
          <p:cNvSpPr txBox="1"/>
          <p:nvPr/>
        </p:nvSpPr>
        <p:spPr>
          <a:xfrm>
            <a:off x="915415" y="1550923"/>
            <a:ext cx="8237220" cy="4723130"/>
          </a:xfrm>
          <a:prstGeom prst="rect">
            <a:avLst/>
          </a:prstGeom>
        </p:spPr>
        <p:txBody>
          <a:bodyPr vert="horz" wrap="square" lIns="0" tIns="12700" rIns="0" bIns="0" rtlCol="0">
            <a:spAutoFit/>
          </a:bodyPr>
          <a:lstStyle/>
          <a:p>
            <a:pPr marL="12700">
              <a:lnSpc>
                <a:spcPct val="100000"/>
              </a:lnSpc>
              <a:spcBef>
                <a:spcPts val="100"/>
              </a:spcBef>
            </a:pPr>
            <a:r>
              <a:rPr sz="4400" spc="200" dirty="0">
                <a:solidFill>
                  <a:srgbClr val="FAFD00"/>
                </a:solidFill>
                <a:latin typeface="Times New Roman"/>
                <a:cs typeface="Times New Roman"/>
              </a:rPr>
              <a:t>Hybrid</a:t>
            </a:r>
            <a:r>
              <a:rPr sz="4400" spc="-10" dirty="0">
                <a:solidFill>
                  <a:srgbClr val="FAFD00"/>
                </a:solidFill>
                <a:latin typeface="Times New Roman"/>
                <a:cs typeface="Times New Roman"/>
              </a:rPr>
              <a:t> </a:t>
            </a:r>
            <a:r>
              <a:rPr sz="4400" spc="85" dirty="0">
                <a:solidFill>
                  <a:srgbClr val="FAFD00"/>
                </a:solidFill>
                <a:latin typeface="Times New Roman"/>
                <a:cs typeface="Times New Roman"/>
              </a:rPr>
              <a:t>intelligent</a:t>
            </a:r>
            <a:r>
              <a:rPr sz="4400" spc="-15" dirty="0">
                <a:solidFill>
                  <a:srgbClr val="FAFD00"/>
                </a:solidFill>
                <a:latin typeface="Times New Roman"/>
                <a:cs typeface="Times New Roman"/>
              </a:rPr>
              <a:t> </a:t>
            </a:r>
            <a:r>
              <a:rPr sz="4400" spc="85" dirty="0">
                <a:solidFill>
                  <a:srgbClr val="FAFD00"/>
                </a:solidFill>
                <a:latin typeface="Times New Roman"/>
                <a:cs typeface="Times New Roman"/>
              </a:rPr>
              <a:t>systems:</a:t>
            </a:r>
            <a:endParaRPr sz="4400">
              <a:latin typeface="Times New Roman"/>
              <a:cs typeface="Times New Roman"/>
            </a:endParaRPr>
          </a:p>
          <a:p>
            <a:pPr marL="12700">
              <a:lnSpc>
                <a:spcPct val="100000"/>
              </a:lnSpc>
              <a:spcBef>
                <a:spcPts val="25"/>
              </a:spcBef>
            </a:pPr>
            <a:r>
              <a:rPr sz="3200" spc="114" dirty="0">
                <a:solidFill>
                  <a:srgbClr val="FAFD00"/>
                </a:solidFill>
                <a:latin typeface="Times New Roman"/>
                <a:cs typeface="Times New Roman"/>
              </a:rPr>
              <a:t>Neural</a:t>
            </a:r>
            <a:r>
              <a:rPr sz="3200" dirty="0">
                <a:solidFill>
                  <a:srgbClr val="FAFD00"/>
                </a:solidFill>
                <a:latin typeface="Times New Roman"/>
                <a:cs typeface="Times New Roman"/>
              </a:rPr>
              <a:t> </a:t>
            </a:r>
            <a:r>
              <a:rPr sz="3200" spc="114" dirty="0">
                <a:solidFill>
                  <a:srgbClr val="FAFD00"/>
                </a:solidFill>
                <a:latin typeface="Times New Roman"/>
                <a:cs typeface="Times New Roman"/>
              </a:rPr>
              <a:t>expert</a:t>
            </a:r>
            <a:r>
              <a:rPr sz="3200" dirty="0">
                <a:solidFill>
                  <a:srgbClr val="FAFD00"/>
                </a:solidFill>
                <a:latin typeface="Times New Roman"/>
                <a:cs typeface="Times New Roman"/>
              </a:rPr>
              <a:t> </a:t>
            </a:r>
            <a:r>
              <a:rPr sz="3200" spc="50" dirty="0">
                <a:solidFill>
                  <a:srgbClr val="FAFD00"/>
                </a:solidFill>
                <a:latin typeface="Times New Roman"/>
                <a:cs typeface="Times New Roman"/>
              </a:rPr>
              <a:t>systems</a:t>
            </a:r>
            <a:r>
              <a:rPr sz="3200" spc="-10" dirty="0">
                <a:solidFill>
                  <a:srgbClr val="FAFD00"/>
                </a:solidFill>
                <a:latin typeface="Times New Roman"/>
                <a:cs typeface="Times New Roman"/>
              </a:rPr>
              <a:t> </a:t>
            </a:r>
            <a:r>
              <a:rPr sz="3200" spc="175" dirty="0">
                <a:solidFill>
                  <a:srgbClr val="FAFD00"/>
                </a:solidFill>
                <a:latin typeface="Times New Roman"/>
                <a:cs typeface="Times New Roman"/>
              </a:rPr>
              <a:t>and</a:t>
            </a:r>
            <a:r>
              <a:rPr sz="3200" spc="-10" dirty="0">
                <a:solidFill>
                  <a:srgbClr val="FAFD00"/>
                </a:solidFill>
                <a:latin typeface="Times New Roman"/>
                <a:cs typeface="Times New Roman"/>
              </a:rPr>
              <a:t> </a:t>
            </a:r>
            <a:r>
              <a:rPr sz="3200" spc="75" dirty="0">
                <a:solidFill>
                  <a:srgbClr val="FAFD00"/>
                </a:solidFill>
                <a:latin typeface="Times New Roman"/>
                <a:cs typeface="Times New Roman"/>
              </a:rPr>
              <a:t>neuro-fuzzy</a:t>
            </a:r>
            <a:r>
              <a:rPr sz="3200" spc="5" dirty="0">
                <a:solidFill>
                  <a:srgbClr val="FAFD00"/>
                </a:solidFill>
                <a:latin typeface="Times New Roman"/>
                <a:cs typeface="Times New Roman"/>
              </a:rPr>
              <a:t> </a:t>
            </a:r>
            <a:r>
              <a:rPr sz="3200" spc="50" dirty="0">
                <a:solidFill>
                  <a:srgbClr val="FAFD00"/>
                </a:solidFill>
                <a:latin typeface="Times New Roman"/>
                <a:cs typeface="Times New Roman"/>
              </a:rPr>
              <a:t>systems</a:t>
            </a:r>
            <a:endParaRPr sz="3200">
              <a:latin typeface="Times New Roman"/>
              <a:cs typeface="Times New Roman"/>
            </a:endParaRPr>
          </a:p>
          <a:p>
            <a:pPr marL="416559" indent="-343535">
              <a:lnSpc>
                <a:spcPct val="100000"/>
              </a:lnSpc>
              <a:spcBef>
                <a:spcPts val="1764"/>
              </a:spcBef>
              <a:buClr>
                <a:srgbClr val="FAFD00"/>
              </a:buClr>
              <a:buSzPct val="75000"/>
              <a:buFont typeface="MS UI Gothic"/>
              <a:buChar char="■"/>
              <a:tabLst>
                <a:tab pos="416559" algn="l"/>
              </a:tabLst>
            </a:pPr>
            <a:r>
              <a:rPr sz="3200" spc="130" dirty="0">
                <a:solidFill>
                  <a:srgbClr val="FFFFFF"/>
                </a:solidFill>
                <a:latin typeface="Times New Roman"/>
                <a:cs typeface="Times New Roman"/>
              </a:rPr>
              <a:t>Introduction</a:t>
            </a:r>
            <a:endParaRPr sz="3200">
              <a:latin typeface="Times New Roman"/>
              <a:cs typeface="Times New Roman"/>
            </a:endParaRPr>
          </a:p>
          <a:p>
            <a:pPr marL="416559" indent="-343535">
              <a:lnSpc>
                <a:spcPct val="100000"/>
              </a:lnSpc>
              <a:spcBef>
                <a:spcPts val="755"/>
              </a:spcBef>
              <a:buClr>
                <a:srgbClr val="FAFD00"/>
              </a:buClr>
              <a:buSzPct val="75000"/>
              <a:buFont typeface="MS UI Gothic"/>
              <a:buChar char="■"/>
              <a:tabLst>
                <a:tab pos="416559" algn="l"/>
              </a:tabLst>
            </a:pPr>
            <a:r>
              <a:rPr sz="3200" spc="114" dirty="0">
                <a:solidFill>
                  <a:srgbClr val="FFFFFF"/>
                </a:solidFill>
                <a:latin typeface="Times New Roman"/>
                <a:cs typeface="Times New Roman"/>
              </a:rPr>
              <a:t>Neural</a:t>
            </a:r>
            <a:r>
              <a:rPr sz="3200" spc="-20" dirty="0">
                <a:solidFill>
                  <a:srgbClr val="FFFFFF"/>
                </a:solidFill>
                <a:latin typeface="Times New Roman"/>
                <a:cs typeface="Times New Roman"/>
              </a:rPr>
              <a:t> </a:t>
            </a:r>
            <a:r>
              <a:rPr sz="3200" spc="114" dirty="0">
                <a:solidFill>
                  <a:srgbClr val="FFFFFF"/>
                </a:solidFill>
                <a:latin typeface="Times New Roman"/>
                <a:cs typeface="Times New Roman"/>
              </a:rPr>
              <a:t>expert</a:t>
            </a:r>
            <a:r>
              <a:rPr sz="3200" spc="-15" dirty="0">
                <a:solidFill>
                  <a:srgbClr val="FFFFFF"/>
                </a:solidFill>
                <a:latin typeface="Times New Roman"/>
                <a:cs typeface="Times New Roman"/>
              </a:rPr>
              <a:t> </a:t>
            </a:r>
            <a:r>
              <a:rPr sz="3200" spc="50" dirty="0">
                <a:solidFill>
                  <a:srgbClr val="FFFFFF"/>
                </a:solidFill>
                <a:latin typeface="Times New Roman"/>
                <a:cs typeface="Times New Roman"/>
              </a:rPr>
              <a:t>systems</a:t>
            </a:r>
            <a:endParaRPr sz="3200">
              <a:latin typeface="Times New Roman"/>
              <a:cs typeface="Times New Roman"/>
            </a:endParaRPr>
          </a:p>
          <a:p>
            <a:pPr marL="416559" indent="-343535">
              <a:lnSpc>
                <a:spcPct val="100000"/>
              </a:lnSpc>
              <a:spcBef>
                <a:spcPts val="755"/>
              </a:spcBef>
              <a:buClr>
                <a:srgbClr val="FAFD00"/>
              </a:buClr>
              <a:buSzPct val="75000"/>
              <a:buFont typeface="MS UI Gothic"/>
              <a:buChar char="■"/>
              <a:tabLst>
                <a:tab pos="416559" algn="l"/>
              </a:tabLst>
            </a:pPr>
            <a:r>
              <a:rPr sz="3200" spc="60" dirty="0">
                <a:solidFill>
                  <a:srgbClr val="FFFFFF"/>
                </a:solidFill>
                <a:latin typeface="Times New Roman"/>
                <a:cs typeface="Times New Roman"/>
              </a:rPr>
              <a:t>Neuro-fuzzy</a:t>
            </a:r>
            <a:r>
              <a:rPr sz="3200" spc="-30" dirty="0">
                <a:solidFill>
                  <a:srgbClr val="FFFFFF"/>
                </a:solidFill>
                <a:latin typeface="Times New Roman"/>
                <a:cs typeface="Times New Roman"/>
              </a:rPr>
              <a:t> </a:t>
            </a:r>
            <a:r>
              <a:rPr sz="3200" spc="50" dirty="0">
                <a:solidFill>
                  <a:srgbClr val="FFFFFF"/>
                </a:solidFill>
                <a:latin typeface="Times New Roman"/>
                <a:cs typeface="Times New Roman"/>
              </a:rPr>
              <a:t>systems</a:t>
            </a:r>
            <a:endParaRPr sz="3200">
              <a:latin typeface="Times New Roman"/>
              <a:cs typeface="Times New Roman"/>
            </a:endParaRPr>
          </a:p>
          <a:p>
            <a:pPr marL="415925" marR="666750" indent="-342900">
              <a:lnSpc>
                <a:spcPts val="3829"/>
              </a:lnSpc>
              <a:spcBef>
                <a:spcPts val="905"/>
              </a:spcBef>
              <a:buClr>
                <a:srgbClr val="FAFD00"/>
              </a:buClr>
              <a:buSzPct val="75000"/>
              <a:buFont typeface="MS UI Gothic"/>
              <a:buChar char="■"/>
              <a:tabLst>
                <a:tab pos="416559" algn="l"/>
              </a:tabLst>
            </a:pPr>
            <a:r>
              <a:rPr sz="3200" spc="85" dirty="0">
                <a:solidFill>
                  <a:srgbClr val="FFFFFF"/>
                </a:solidFill>
                <a:latin typeface="Times New Roman"/>
                <a:cs typeface="Times New Roman"/>
              </a:rPr>
              <a:t>ANFIS:</a:t>
            </a:r>
            <a:r>
              <a:rPr sz="3200" spc="-25" dirty="0">
                <a:solidFill>
                  <a:srgbClr val="FFFFFF"/>
                </a:solidFill>
                <a:latin typeface="Times New Roman"/>
                <a:cs typeface="Times New Roman"/>
              </a:rPr>
              <a:t> </a:t>
            </a:r>
            <a:r>
              <a:rPr sz="3200" spc="85" dirty="0">
                <a:solidFill>
                  <a:srgbClr val="FFFFFF"/>
                </a:solidFill>
                <a:latin typeface="Times New Roman"/>
                <a:cs typeface="Times New Roman"/>
              </a:rPr>
              <a:t>Adaptive</a:t>
            </a:r>
            <a:r>
              <a:rPr sz="3200" spc="5" dirty="0">
                <a:solidFill>
                  <a:srgbClr val="FFFFFF"/>
                </a:solidFill>
                <a:latin typeface="Times New Roman"/>
                <a:cs typeface="Times New Roman"/>
              </a:rPr>
              <a:t> </a:t>
            </a:r>
            <a:r>
              <a:rPr sz="3200" spc="75" dirty="0">
                <a:solidFill>
                  <a:srgbClr val="FFFFFF"/>
                </a:solidFill>
                <a:latin typeface="Times New Roman"/>
                <a:cs typeface="Times New Roman"/>
              </a:rPr>
              <a:t>Neuro-Fuzzy</a:t>
            </a:r>
            <a:r>
              <a:rPr sz="3200" spc="5" dirty="0">
                <a:solidFill>
                  <a:srgbClr val="FFFFFF"/>
                </a:solidFill>
                <a:latin typeface="Times New Roman"/>
                <a:cs typeface="Times New Roman"/>
              </a:rPr>
              <a:t> </a:t>
            </a:r>
            <a:r>
              <a:rPr sz="3200" spc="95" dirty="0">
                <a:solidFill>
                  <a:srgbClr val="FFFFFF"/>
                </a:solidFill>
                <a:latin typeface="Times New Roman"/>
                <a:cs typeface="Times New Roman"/>
              </a:rPr>
              <a:t>Inference </a:t>
            </a:r>
            <a:r>
              <a:rPr sz="3200" spc="-785" dirty="0">
                <a:solidFill>
                  <a:srgbClr val="FFFFFF"/>
                </a:solidFill>
                <a:latin typeface="Times New Roman"/>
                <a:cs typeface="Times New Roman"/>
              </a:rPr>
              <a:t> </a:t>
            </a:r>
            <a:r>
              <a:rPr sz="3200" spc="60" dirty="0">
                <a:solidFill>
                  <a:srgbClr val="FFFFFF"/>
                </a:solidFill>
                <a:latin typeface="Times New Roman"/>
                <a:cs typeface="Times New Roman"/>
              </a:rPr>
              <a:t>System</a:t>
            </a:r>
            <a:endParaRPr sz="3200">
              <a:latin typeface="Times New Roman"/>
              <a:cs typeface="Times New Roman"/>
            </a:endParaRPr>
          </a:p>
          <a:p>
            <a:pPr marL="416559" indent="-343535">
              <a:lnSpc>
                <a:spcPct val="100000"/>
              </a:lnSpc>
              <a:spcBef>
                <a:spcPts val="640"/>
              </a:spcBef>
              <a:buClr>
                <a:srgbClr val="FAFD00"/>
              </a:buClr>
              <a:buSzPct val="75000"/>
              <a:buFont typeface="MS UI Gothic"/>
              <a:buChar char="■"/>
              <a:tabLst>
                <a:tab pos="416559" algn="l"/>
              </a:tabLst>
            </a:pPr>
            <a:r>
              <a:rPr sz="3200" spc="150" dirty="0">
                <a:solidFill>
                  <a:srgbClr val="FFFFFF"/>
                </a:solidFill>
                <a:latin typeface="Times New Roman"/>
                <a:cs typeface="Times New Roman"/>
              </a:rPr>
              <a:t>Summary</a:t>
            </a:r>
            <a:endParaRPr sz="3200">
              <a:latin typeface="Times New Roman"/>
              <a:cs typeface="Times New Roman"/>
            </a:endParaRPr>
          </a:p>
        </p:txBody>
      </p:sp>
      <p:sp>
        <p:nvSpPr>
          <p:cNvPr id="7" name="object 7"/>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a:t>
            </a:fld>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410202" y="761491"/>
            <a:ext cx="3371850" cy="635000"/>
          </a:xfrm>
          <a:prstGeom prst="rect">
            <a:avLst/>
          </a:prstGeom>
        </p:spPr>
        <p:txBody>
          <a:bodyPr vert="horz" wrap="square" lIns="0" tIns="12065" rIns="0" bIns="0" rtlCol="0">
            <a:spAutoFit/>
          </a:bodyPr>
          <a:lstStyle/>
          <a:p>
            <a:pPr marL="12700">
              <a:lnSpc>
                <a:spcPct val="100000"/>
              </a:lnSpc>
              <a:spcBef>
                <a:spcPts val="95"/>
              </a:spcBef>
            </a:pPr>
            <a:r>
              <a:rPr sz="4000" spc="105" dirty="0"/>
              <a:t>Rule</a:t>
            </a:r>
            <a:r>
              <a:rPr sz="4000" spc="-55" dirty="0"/>
              <a:t> </a:t>
            </a:r>
            <a:r>
              <a:rPr sz="4000" spc="130" dirty="0"/>
              <a:t>extraction</a:t>
            </a:r>
            <a:endParaRPr sz="4000"/>
          </a:p>
        </p:txBody>
      </p:sp>
      <p:sp>
        <p:nvSpPr>
          <p:cNvPr id="4" name="object 4"/>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10</a:t>
            </a:fld>
            <a:endParaRPr dirty="0"/>
          </a:p>
        </p:txBody>
      </p:sp>
      <p:sp>
        <p:nvSpPr>
          <p:cNvPr id="3" name="object 3"/>
          <p:cNvSpPr txBox="1"/>
          <p:nvPr/>
        </p:nvSpPr>
        <p:spPr>
          <a:xfrm>
            <a:off x="973327" y="1639315"/>
            <a:ext cx="8294370" cy="2402840"/>
          </a:xfrm>
          <a:prstGeom prst="rect">
            <a:avLst/>
          </a:prstGeom>
        </p:spPr>
        <p:txBody>
          <a:bodyPr vert="horz" wrap="square" lIns="0" tIns="12700" rIns="0" bIns="0" rtlCol="0">
            <a:spAutoFit/>
          </a:bodyPr>
          <a:lstStyle/>
          <a:p>
            <a:pPr marL="354965" marR="5080" indent="-342900" algn="just">
              <a:lnSpc>
                <a:spcPct val="100000"/>
              </a:lnSpc>
              <a:spcBef>
                <a:spcPts val="100"/>
              </a:spcBef>
              <a:buClr>
                <a:srgbClr val="FAFD00"/>
              </a:buClr>
              <a:buSzPct val="76666"/>
              <a:buFont typeface="MS UI Gothic"/>
              <a:buChar char="■"/>
              <a:tabLst>
                <a:tab pos="355600" algn="l"/>
              </a:tabLst>
            </a:pPr>
            <a:r>
              <a:rPr sz="3000" spc="-5" dirty="0">
                <a:solidFill>
                  <a:srgbClr val="FFFFFF"/>
                </a:solidFill>
                <a:latin typeface="Times New Roman"/>
                <a:cs typeface="Times New Roman"/>
              </a:rPr>
              <a:t>Neurons</a:t>
            </a:r>
            <a:r>
              <a:rPr sz="3000" spc="50" dirty="0">
                <a:solidFill>
                  <a:srgbClr val="FFFFFF"/>
                </a:solidFill>
                <a:latin typeface="Times New Roman"/>
                <a:cs typeface="Times New Roman"/>
              </a:rPr>
              <a:t> </a:t>
            </a:r>
            <a:r>
              <a:rPr sz="3000" spc="-5" dirty="0">
                <a:solidFill>
                  <a:srgbClr val="FFFFFF"/>
                </a:solidFill>
                <a:latin typeface="Times New Roman"/>
                <a:cs typeface="Times New Roman"/>
              </a:rPr>
              <a:t>in</a:t>
            </a:r>
            <a:r>
              <a:rPr sz="3000" spc="55"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55" dirty="0">
                <a:solidFill>
                  <a:srgbClr val="FFFFFF"/>
                </a:solidFill>
                <a:latin typeface="Times New Roman"/>
                <a:cs typeface="Times New Roman"/>
              </a:rPr>
              <a:t> </a:t>
            </a:r>
            <a:r>
              <a:rPr sz="3000" dirty="0">
                <a:solidFill>
                  <a:srgbClr val="FFFFFF"/>
                </a:solidFill>
                <a:latin typeface="Times New Roman"/>
                <a:cs typeface="Times New Roman"/>
              </a:rPr>
              <a:t>network</a:t>
            </a:r>
            <a:r>
              <a:rPr sz="3000" spc="55" dirty="0">
                <a:solidFill>
                  <a:srgbClr val="FFFFFF"/>
                </a:solidFill>
                <a:latin typeface="Times New Roman"/>
                <a:cs typeface="Times New Roman"/>
              </a:rPr>
              <a:t> </a:t>
            </a:r>
            <a:r>
              <a:rPr sz="3000" spc="-5" dirty="0">
                <a:solidFill>
                  <a:srgbClr val="FFFFFF"/>
                </a:solidFill>
                <a:latin typeface="Times New Roman"/>
                <a:cs typeface="Times New Roman"/>
              </a:rPr>
              <a:t>are</a:t>
            </a:r>
            <a:r>
              <a:rPr sz="3000" spc="55" dirty="0">
                <a:solidFill>
                  <a:srgbClr val="FFFFFF"/>
                </a:solidFill>
                <a:latin typeface="Times New Roman"/>
                <a:cs typeface="Times New Roman"/>
              </a:rPr>
              <a:t> </a:t>
            </a:r>
            <a:r>
              <a:rPr sz="3000" dirty="0">
                <a:solidFill>
                  <a:srgbClr val="FFFFFF"/>
                </a:solidFill>
                <a:latin typeface="Times New Roman"/>
                <a:cs typeface="Times New Roman"/>
              </a:rPr>
              <a:t>connected</a:t>
            </a:r>
            <a:r>
              <a:rPr sz="3000" spc="65" dirty="0">
                <a:solidFill>
                  <a:srgbClr val="FFFFFF"/>
                </a:solidFill>
                <a:latin typeface="Times New Roman"/>
                <a:cs typeface="Times New Roman"/>
              </a:rPr>
              <a:t> </a:t>
            </a:r>
            <a:r>
              <a:rPr sz="3000" dirty="0">
                <a:solidFill>
                  <a:srgbClr val="FFFFFF"/>
                </a:solidFill>
                <a:latin typeface="Times New Roman"/>
                <a:cs typeface="Times New Roman"/>
              </a:rPr>
              <a:t>by</a:t>
            </a:r>
            <a:r>
              <a:rPr sz="3000" spc="60" dirty="0">
                <a:solidFill>
                  <a:srgbClr val="FFFFFF"/>
                </a:solidFill>
                <a:latin typeface="Times New Roman"/>
                <a:cs typeface="Times New Roman"/>
              </a:rPr>
              <a:t> </a:t>
            </a:r>
            <a:r>
              <a:rPr sz="3000" spc="-5" dirty="0">
                <a:solidFill>
                  <a:srgbClr val="FFFFFF"/>
                </a:solidFill>
                <a:latin typeface="Times New Roman"/>
                <a:cs typeface="Times New Roman"/>
              </a:rPr>
              <a:t>links, </a:t>
            </a:r>
            <a:r>
              <a:rPr sz="3000" dirty="0">
                <a:solidFill>
                  <a:srgbClr val="FFFFFF"/>
                </a:solidFill>
                <a:latin typeface="Times New Roman"/>
                <a:cs typeface="Times New Roman"/>
              </a:rPr>
              <a:t> </a:t>
            </a:r>
            <a:r>
              <a:rPr sz="3000" spc="-5" dirty="0">
                <a:solidFill>
                  <a:srgbClr val="FFFFFF"/>
                </a:solidFill>
                <a:latin typeface="Times New Roman"/>
                <a:cs typeface="Times New Roman"/>
              </a:rPr>
              <a:t>each</a:t>
            </a:r>
            <a:r>
              <a:rPr sz="3000" dirty="0">
                <a:solidFill>
                  <a:srgbClr val="FFFFFF"/>
                </a:solidFill>
                <a:latin typeface="Times New Roman"/>
                <a:cs typeface="Times New Roman"/>
              </a:rPr>
              <a:t> </a:t>
            </a:r>
            <a:r>
              <a:rPr sz="3000" spc="-5" dirty="0">
                <a:solidFill>
                  <a:srgbClr val="FFFFFF"/>
                </a:solidFill>
                <a:latin typeface="Times New Roman"/>
                <a:cs typeface="Times New Roman"/>
              </a:rPr>
              <a:t>of</a:t>
            </a:r>
            <a:r>
              <a:rPr sz="3000" dirty="0">
                <a:solidFill>
                  <a:srgbClr val="FFFFFF"/>
                </a:solidFill>
                <a:latin typeface="Times New Roman"/>
                <a:cs typeface="Times New Roman"/>
              </a:rPr>
              <a:t> </a:t>
            </a:r>
            <a:r>
              <a:rPr sz="3000" spc="-5" dirty="0">
                <a:solidFill>
                  <a:srgbClr val="FFFFFF"/>
                </a:solidFill>
                <a:latin typeface="Times New Roman"/>
                <a:cs typeface="Times New Roman"/>
              </a:rPr>
              <a:t>which</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has </a:t>
            </a:r>
            <a:r>
              <a:rPr sz="3000" dirty="0">
                <a:solidFill>
                  <a:srgbClr val="FFFFFF"/>
                </a:solidFill>
                <a:latin typeface="Times New Roman"/>
                <a:cs typeface="Times New Roman"/>
              </a:rPr>
              <a:t>a</a:t>
            </a:r>
            <a:r>
              <a:rPr sz="3000" spc="20" dirty="0">
                <a:solidFill>
                  <a:srgbClr val="FFFFFF"/>
                </a:solidFill>
                <a:latin typeface="Times New Roman"/>
                <a:cs typeface="Times New Roman"/>
              </a:rPr>
              <a:t> </a:t>
            </a:r>
            <a:r>
              <a:rPr sz="3000" dirty="0">
                <a:solidFill>
                  <a:srgbClr val="FFFFFF"/>
                </a:solidFill>
                <a:latin typeface="Times New Roman"/>
                <a:cs typeface="Times New Roman"/>
              </a:rPr>
              <a:t>numerical</a:t>
            </a:r>
            <a:r>
              <a:rPr sz="3000" spc="-5" dirty="0">
                <a:solidFill>
                  <a:srgbClr val="FFFFFF"/>
                </a:solidFill>
                <a:latin typeface="Times New Roman"/>
                <a:cs typeface="Times New Roman"/>
              </a:rPr>
              <a:t> </a:t>
            </a:r>
            <a:r>
              <a:rPr sz="3000" dirty="0">
                <a:solidFill>
                  <a:srgbClr val="FFFFFF"/>
                </a:solidFill>
                <a:latin typeface="Times New Roman"/>
                <a:cs typeface="Times New Roman"/>
              </a:rPr>
              <a:t>weight </a:t>
            </a:r>
            <a:r>
              <a:rPr sz="3000" spc="-5" dirty="0">
                <a:solidFill>
                  <a:srgbClr val="FFFFFF"/>
                </a:solidFill>
                <a:latin typeface="Times New Roman"/>
                <a:cs typeface="Times New Roman"/>
              </a:rPr>
              <a:t>attached</a:t>
            </a:r>
            <a:r>
              <a:rPr sz="3000" dirty="0">
                <a:solidFill>
                  <a:srgbClr val="FFFFFF"/>
                </a:solidFill>
                <a:latin typeface="Times New Roman"/>
                <a:cs typeface="Times New Roman"/>
              </a:rPr>
              <a:t> </a:t>
            </a:r>
            <a:r>
              <a:rPr sz="3000" spc="-5" dirty="0">
                <a:solidFill>
                  <a:srgbClr val="FFFFFF"/>
                </a:solidFill>
                <a:latin typeface="Times New Roman"/>
                <a:cs typeface="Times New Roman"/>
              </a:rPr>
              <a:t>to</a:t>
            </a:r>
            <a:r>
              <a:rPr sz="3000" spc="15" dirty="0">
                <a:solidFill>
                  <a:srgbClr val="FFFFFF"/>
                </a:solidFill>
                <a:latin typeface="Times New Roman"/>
                <a:cs typeface="Times New Roman"/>
              </a:rPr>
              <a:t> </a:t>
            </a:r>
            <a:r>
              <a:rPr sz="3000" spc="-10" dirty="0">
                <a:solidFill>
                  <a:srgbClr val="FFFFFF"/>
                </a:solidFill>
                <a:latin typeface="Times New Roman"/>
                <a:cs typeface="Times New Roman"/>
              </a:rPr>
              <a:t>it.</a:t>
            </a:r>
            <a:endParaRPr sz="3000">
              <a:latin typeface="Times New Roman"/>
              <a:cs typeface="Times New Roman"/>
            </a:endParaRPr>
          </a:p>
          <a:p>
            <a:pPr marL="354965" marR="120014" indent="-342900" algn="just">
              <a:lnSpc>
                <a:spcPct val="100000"/>
              </a:lnSpc>
              <a:spcBef>
                <a:spcPts val="720"/>
              </a:spcBef>
              <a:buClr>
                <a:srgbClr val="FAFD00"/>
              </a:buClr>
              <a:buSzPct val="76666"/>
              <a:buFont typeface="MS UI Gothic"/>
              <a:buChar char="■"/>
              <a:tabLst>
                <a:tab pos="355600" algn="l"/>
              </a:tabLst>
            </a:pPr>
            <a:r>
              <a:rPr sz="3000" dirty="0">
                <a:solidFill>
                  <a:srgbClr val="FFFFFF"/>
                </a:solidFill>
                <a:latin typeface="Times New Roman"/>
                <a:cs typeface="Times New Roman"/>
              </a:rPr>
              <a:t>The </a:t>
            </a:r>
            <a:r>
              <a:rPr sz="3000" spc="-5" dirty="0">
                <a:solidFill>
                  <a:srgbClr val="FFFFFF"/>
                </a:solidFill>
                <a:latin typeface="Times New Roman"/>
                <a:cs typeface="Times New Roman"/>
              </a:rPr>
              <a:t>weights in </a:t>
            </a:r>
            <a:r>
              <a:rPr sz="3000" dirty="0">
                <a:solidFill>
                  <a:srgbClr val="FFFFFF"/>
                </a:solidFill>
                <a:latin typeface="Times New Roman"/>
                <a:cs typeface="Times New Roman"/>
              </a:rPr>
              <a:t>a trained neural </a:t>
            </a:r>
            <a:r>
              <a:rPr sz="3000" spc="-5" dirty="0">
                <a:solidFill>
                  <a:srgbClr val="FFFFFF"/>
                </a:solidFill>
                <a:latin typeface="Times New Roman"/>
                <a:cs typeface="Times New Roman"/>
              </a:rPr>
              <a:t>network </a:t>
            </a:r>
            <a:r>
              <a:rPr sz="3000" dirty="0">
                <a:solidFill>
                  <a:srgbClr val="FFFFFF"/>
                </a:solidFill>
                <a:latin typeface="Times New Roman"/>
                <a:cs typeface="Times New Roman"/>
              </a:rPr>
              <a:t>determine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the strength or </a:t>
            </a:r>
            <a:r>
              <a:rPr sz="3000" dirty="0">
                <a:solidFill>
                  <a:srgbClr val="FFFFFF"/>
                </a:solidFill>
                <a:latin typeface="Times New Roman"/>
                <a:cs typeface="Times New Roman"/>
              </a:rPr>
              <a:t>importance </a:t>
            </a:r>
            <a:r>
              <a:rPr sz="3000" spc="-5" dirty="0">
                <a:solidFill>
                  <a:srgbClr val="FFFFFF"/>
                </a:solidFill>
                <a:latin typeface="Times New Roman"/>
                <a:cs typeface="Times New Roman"/>
              </a:rPr>
              <a:t>of the associated </a:t>
            </a:r>
            <a:r>
              <a:rPr sz="3000" dirty="0">
                <a:solidFill>
                  <a:srgbClr val="FFFFFF"/>
                </a:solidFill>
                <a:latin typeface="Times New Roman"/>
                <a:cs typeface="Times New Roman"/>
              </a:rPr>
              <a:t>neuron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inputs.</a:t>
            </a:r>
            <a:endParaRPr sz="3000">
              <a:latin typeface="Times New Roman"/>
              <a:cs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63827" y="771550"/>
            <a:ext cx="7481570" cy="6017895"/>
          </a:xfrm>
          <a:prstGeom prst="rect">
            <a:avLst/>
          </a:prstGeom>
        </p:spPr>
        <p:txBody>
          <a:bodyPr vert="horz" wrap="square" lIns="0" tIns="13335" rIns="0" bIns="0" rtlCol="0">
            <a:spAutoFit/>
          </a:bodyPr>
          <a:lstStyle/>
          <a:p>
            <a:pPr marL="12700" marR="5080" algn="just">
              <a:lnSpc>
                <a:spcPct val="120200"/>
              </a:lnSpc>
              <a:spcBef>
                <a:spcPts val="105"/>
              </a:spcBef>
            </a:pPr>
            <a:r>
              <a:rPr sz="2800" spc="-5" dirty="0">
                <a:solidFill>
                  <a:srgbClr val="FFFFFF"/>
                </a:solidFill>
                <a:latin typeface="Times New Roman"/>
                <a:cs typeface="Times New Roman"/>
              </a:rPr>
              <a:t>By attaching </a:t>
            </a:r>
            <a:r>
              <a:rPr sz="2800" dirty="0">
                <a:solidFill>
                  <a:srgbClr val="FFFFFF"/>
                </a:solidFill>
                <a:latin typeface="Times New Roman"/>
                <a:cs typeface="Times New Roman"/>
              </a:rPr>
              <a:t>a </a:t>
            </a:r>
            <a:r>
              <a:rPr sz="2800" spc="-5" dirty="0">
                <a:solidFill>
                  <a:srgbClr val="FFFFFF"/>
                </a:solidFill>
                <a:latin typeface="Times New Roman"/>
                <a:cs typeface="Times New Roman"/>
              </a:rPr>
              <a:t>corresponding question to </a:t>
            </a:r>
            <a:r>
              <a:rPr sz="2800" spc="-10" dirty="0">
                <a:solidFill>
                  <a:srgbClr val="FFFFFF"/>
                </a:solidFill>
                <a:latin typeface="Times New Roman"/>
                <a:cs typeface="Times New Roman"/>
              </a:rPr>
              <a:t>each </a:t>
            </a:r>
            <a:r>
              <a:rPr sz="2800" dirty="0">
                <a:solidFill>
                  <a:srgbClr val="FFFFFF"/>
                </a:solidFill>
                <a:latin typeface="Times New Roman"/>
                <a:cs typeface="Times New Roman"/>
              </a:rPr>
              <a:t>input </a:t>
            </a:r>
            <a:r>
              <a:rPr sz="2800" spc="-685" dirty="0">
                <a:solidFill>
                  <a:srgbClr val="FFFFFF"/>
                </a:solidFill>
                <a:latin typeface="Times New Roman"/>
                <a:cs typeface="Times New Roman"/>
              </a:rPr>
              <a:t> </a:t>
            </a:r>
            <a:r>
              <a:rPr sz="2800" spc="-5" dirty="0">
                <a:solidFill>
                  <a:srgbClr val="FFFFFF"/>
                </a:solidFill>
                <a:latin typeface="Times New Roman"/>
                <a:cs typeface="Times New Roman"/>
              </a:rPr>
              <a:t>neuron, we </a:t>
            </a:r>
            <a:r>
              <a:rPr sz="2800" spc="-10" dirty="0">
                <a:solidFill>
                  <a:srgbClr val="FFFFFF"/>
                </a:solidFill>
                <a:latin typeface="Times New Roman"/>
                <a:cs typeface="Times New Roman"/>
              </a:rPr>
              <a:t>can </a:t>
            </a:r>
            <a:r>
              <a:rPr sz="2800" spc="-5" dirty="0">
                <a:solidFill>
                  <a:srgbClr val="FFFFFF"/>
                </a:solidFill>
                <a:latin typeface="Times New Roman"/>
                <a:cs typeface="Times New Roman"/>
              </a:rPr>
              <a:t>enable </a:t>
            </a:r>
            <a:r>
              <a:rPr sz="2800" dirty="0">
                <a:solidFill>
                  <a:srgbClr val="FFFFFF"/>
                </a:solidFill>
                <a:latin typeface="Times New Roman"/>
                <a:cs typeface="Times New Roman"/>
              </a:rPr>
              <a:t>the </a:t>
            </a:r>
            <a:r>
              <a:rPr sz="2800" spc="-10" dirty="0">
                <a:solidFill>
                  <a:srgbClr val="FFFFFF"/>
                </a:solidFill>
                <a:latin typeface="Times New Roman"/>
                <a:cs typeface="Times New Roman"/>
              </a:rPr>
              <a:t>system </a:t>
            </a:r>
            <a:r>
              <a:rPr sz="2800" dirty="0">
                <a:solidFill>
                  <a:srgbClr val="FFFFFF"/>
                </a:solidFill>
                <a:latin typeface="Times New Roman"/>
                <a:cs typeface="Times New Roman"/>
              </a:rPr>
              <a:t>to </a:t>
            </a:r>
            <a:r>
              <a:rPr sz="2800" spc="-5" dirty="0">
                <a:solidFill>
                  <a:srgbClr val="FFFFFF"/>
                </a:solidFill>
                <a:latin typeface="Times New Roman"/>
                <a:cs typeface="Times New Roman"/>
              </a:rPr>
              <a:t>prompt </a:t>
            </a:r>
            <a:r>
              <a:rPr sz="2800" dirty="0">
                <a:solidFill>
                  <a:srgbClr val="FFFFFF"/>
                </a:solidFill>
                <a:latin typeface="Times New Roman"/>
                <a:cs typeface="Times New Roman"/>
              </a:rPr>
              <a:t>the </a:t>
            </a:r>
            <a:r>
              <a:rPr sz="2800" spc="-5" dirty="0">
                <a:solidFill>
                  <a:srgbClr val="FFFFFF"/>
                </a:solidFill>
                <a:latin typeface="Times New Roman"/>
                <a:cs typeface="Times New Roman"/>
              </a:rPr>
              <a:t>user </a:t>
            </a:r>
            <a:r>
              <a:rPr sz="2800" spc="-685" dirty="0">
                <a:solidFill>
                  <a:srgbClr val="FFFFFF"/>
                </a:solidFill>
                <a:latin typeface="Times New Roman"/>
                <a:cs typeface="Times New Roman"/>
              </a:rPr>
              <a:t> </a:t>
            </a:r>
            <a:r>
              <a:rPr sz="2800" dirty="0">
                <a:solidFill>
                  <a:srgbClr val="FFFFFF"/>
                </a:solidFill>
                <a:latin typeface="Times New Roman"/>
                <a:cs typeface="Times New Roman"/>
              </a:rPr>
              <a:t>for</a:t>
            </a:r>
            <a:r>
              <a:rPr sz="2800" spc="-10" dirty="0">
                <a:solidFill>
                  <a:srgbClr val="FFFFFF"/>
                </a:solidFill>
                <a:latin typeface="Times New Roman"/>
                <a:cs typeface="Times New Roman"/>
              </a:rPr>
              <a:t> </a:t>
            </a:r>
            <a:r>
              <a:rPr sz="2800" spc="-5" dirty="0">
                <a:solidFill>
                  <a:srgbClr val="FFFFFF"/>
                </a:solidFill>
                <a:latin typeface="Times New Roman"/>
                <a:cs typeface="Times New Roman"/>
              </a:rPr>
              <a:t>initial</a:t>
            </a:r>
            <a:r>
              <a:rPr sz="2800" spc="-15" dirty="0">
                <a:solidFill>
                  <a:srgbClr val="FFFFFF"/>
                </a:solidFill>
                <a:latin typeface="Times New Roman"/>
                <a:cs typeface="Times New Roman"/>
              </a:rPr>
              <a:t> </a:t>
            </a:r>
            <a:r>
              <a:rPr sz="2800" spc="-5" dirty="0">
                <a:solidFill>
                  <a:srgbClr val="FFFFFF"/>
                </a:solidFill>
                <a:latin typeface="Times New Roman"/>
                <a:cs typeface="Times New Roman"/>
              </a:rPr>
              <a:t>values </a:t>
            </a:r>
            <a:r>
              <a:rPr sz="2800" dirty="0">
                <a:solidFill>
                  <a:srgbClr val="FFFFFF"/>
                </a:solidFill>
                <a:latin typeface="Times New Roman"/>
                <a:cs typeface="Times New Roman"/>
              </a:rPr>
              <a:t>of</a:t>
            </a:r>
            <a:r>
              <a:rPr sz="2800" spc="-5" dirty="0">
                <a:solidFill>
                  <a:srgbClr val="FFFFFF"/>
                </a:solidFill>
                <a:latin typeface="Times New Roman"/>
                <a:cs typeface="Times New Roman"/>
              </a:rPr>
              <a:t> the</a:t>
            </a:r>
            <a:r>
              <a:rPr sz="2800" spc="-15" dirty="0">
                <a:solidFill>
                  <a:srgbClr val="FFFFFF"/>
                </a:solidFill>
                <a:latin typeface="Times New Roman"/>
                <a:cs typeface="Times New Roman"/>
              </a:rPr>
              <a:t> </a:t>
            </a:r>
            <a:r>
              <a:rPr sz="2800" spc="-5" dirty="0">
                <a:solidFill>
                  <a:srgbClr val="FFFFFF"/>
                </a:solidFill>
                <a:latin typeface="Times New Roman"/>
                <a:cs typeface="Times New Roman"/>
              </a:rPr>
              <a:t>input</a:t>
            </a:r>
            <a:r>
              <a:rPr sz="2800" spc="-10" dirty="0">
                <a:solidFill>
                  <a:srgbClr val="FFFFFF"/>
                </a:solidFill>
                <a:latin typeface="Times New Roman"/>
                <a:cs typeface="Times New Roman"/>
              </a:rPr>
              <a:t> </a:t>
            </a:r>
            <a:r>
              <a:rPr sz="2800" spc="-5" dirty="0">
                <a:solidFill>
                  <a:srgbClr val="FFFFFF"/>
                </a:solidFill>
                <a:latin typeface="Times New Roman"/>
                <a:cs typeface="Times New Roman"/>
              </a:rPr>
              <a:t>variables:</a:t>
            </a:r>
            <a:endParaRPr sz="2800">
              <a:latin typeface="Times New Roman"/>
              <a:cs typeface="Times New Roman"/>
            </a:endParaRPr>
          </a:p>
          <a:p>
            <a:pPr marL="12700" algn="just">
              <a:lnSpc>
                <a:spcPct val="100000"/>
              </a:lnSpc>
              <a:spcBef>
                <a:spcPts val="1440"/>
              </a:spcBef>
            </a:pPr>
            <a:r>
              <a:rPr sz="2800" spc="105" dirty="0">
                <a:solidFill>
                  <a:srgbClr val="FAFD00"/>
                </a:solidFill>
                <a:latin typeface="Times New Roman"/>
                <a:cs typeface="Times New Roman"/>
              </a:rPr>
              <a:t>Neuron:</a:t>
            </a:r>
            <a:r>
              <a:rPr sz="2800" spc="-15" dirty="0">
                <a:solidFill>
                  <a:srgbClr val="FAFD00"/>
                </a:solidFill>
                <a:latin typeface="Times New Roman"/>
                <a:cs typeface="Times New Roman"/>
              </a:rPr>
              <a:t> </a:t>
            </a:r>
            <a:r>
              <a:rPr sz="2800" i="1" spc="60" dirty="0">
                <a:solidFill>
                  <a:srgbClr val="FAFD00"/>
                </a:solidFill>
                <a:latin typeface="Times New Roman"/>
                <a:cs typeface="Times New Roman"/>
              </a:rPr>
              <a:t>Wings</a:t>
            </a:r>
            <a:endParaRPr sz="2800">
              <a:latin typeface="Times New Roman"/>
              <a:cs typeface="Times New Roman"/>
            </a:endParaRPr>
          </a:p>
          <a:p>
            <a:pPr marL="926465" algn="just">
              <a:lnSpc>
                <a:spcPct val="100000"/>
              </a:lnSpc>
              <a:spcBef>
                <a:spcPts val="10"/>
              </a:spcBef>
            </a:pPr>
            <a:r>
              <a:rPr sz="2800" spc="-5" dirty="0">
                <a:solidFill>
                  <a:srgbClr val="FFFFFF"/>
                </a:solidFill>
                <a:latin typeface="Times New Roman"/>
                <a:cs typeface="Times New Roman"/>
              </a:rPr>
              <a:t>Question:</a:t>
            </a:r>
            <a:r>
              <a:rPr sz="2800" spc="680" dirty="0">
                <a:solidFill>
                  <a:srgbClr val="FFFFFF"/>
                </a:solidFill>
                <a:latin typeface="Times New Roman"/>
                <a:cs typeface="Times New Roman"/>
              </a:rPr>
              <a:t> </a:t>
            </a:r>
            <a:r>
              <a:rPr sz="2800" spc="-5" dirty="0">
                <a:solidFill>
                  <a:srgbClr val="FFFFFF"/>
                </a:solidFill>
                <a:latin typeface="Times New Roman"/>
                <a:cs typeface="Times New Roman"/>
              </a:rPr>
              <a:t>Does</a:t>
            </a:r>
            <a:r>
              <a:rPr sz="2800" spc="-10" dirty="0">
                <a:solidFill>
                  <a:srgbClr val="FFFFFF"/>
                </a:solidFill>
                <a:latin typeface="Times New Roman"/>
                <a:cs typeface="Times New Roman"/>
              </a:rPr>
              <a:t> </a:t>
            </a:r>
            <a:r>
              <a:rPr sz="2800" dirty="0">
                <a:solidFill>
                  <a:srgbClr val="FFFFFF"/>
                </a:solidFill>
                <a:latin typeface="Times New Roman"/>
                <a:cs typeface="Times New Roman"/>
              </a:rPr>
              <a:t>the</a:t>
            </a:r>
            <a:r>
              <a:rPr sz="2800" spc="-15" dirty="0">
                <a:solidFill>
                  <a:srgbClr val="FFFFFF"/>
                </a:solidFill>
                <a:latin typeface="Times New Roman"/>
                <a:cs typeface="Times New Roman"/>
              </a:rPr>
              <a:t> </a:t>
            </a:r>
            <a:r>
              <a:rPr sz="2800" spc="-5" dirty="0">
                <a:solidFill>
                  <a:srgbClr val="FFFFFF"/>
                </a:solidFill>
                <a:latin typeface="Times New Roman"/>
                <a:cs typeface="Times New Roman"/>
              </a:rPr>
              <a:t>object</a:t>
            </a:r>
            <a:r>
              <a:rPr sz="2800" spc="-10" dirty="0">
                <a:solidFill>
                  <a:srgbClr val="FFFFFF"/>
                </a:solidFill>
                <a:latin typeface="Times New Roman"/>
                <a:cs typeface="Times New Roman"/>
              </a:rPr>
              <a:t> </a:t>
            </a:r>
            <a:r>
              <a:rPr sz="2800" spc="-5" dirty="0">
                <a:solidFill>
                  <a:srgbClr val="FFFFFF"/>
                </a:solidFill>
                <a:latin typeface="Times New Roman"/>
                <a:cs typeface="Times New Roman"/>
              </a:rPr>
              <a:t>have</a:t>
            </a:r>
            <a:r>
              <a:rPr sz="2800" spc="-30" dirty="0">
                <a:solidFill>
                  <a:srgbClr val="FFFFFF"/>
                </a:solidFill>
                <a:latin typeface="Times New Roman"/>
                <a:cs typeface="Times New Roman"/>
              </a:rPr>
              <a:t> </a:t>
            </a:r>
            <a:r>
              <a:rPr sz="2800" spc="-5" dirty="0">
                <a:solidFill>
                  <a:srgbClr val="FFFFFF"/>
                </a:solidFill>
                <a:latin typeface="Times New Roman"/>
                <a:cs typeface="Times New Roman"/>
              </a:rPr>
              <a:t>wings?</a:t>
            </a:r>
            <a:endParaRPr sz="2800">
              <a:latin typeface="Times New Roman"/>
              <a:cs typeface="Times New Roman"/>
            </a:endParaRPr>
          </a:p>
          <a:p>
            <a:pPr marL="12700" algn="just">
              <a:lnSpc>
                <a:spcPct val="100000"/>
              </a:lnSpc>
            </a:pPr>
            <a:r>
              <a:rPr sz="2800" spc="105" dirty="0">
                <a:solidFill>
                  <a:srgbClr val="FAFD00"/>
                </a:solidFill>
                <a:latin typeface="Times New Roman"/>
                <a:cs typeface="Times New Roman"/>
              </a:rPr>
              <a:t>Neuron:</a:t>
            </a:r>
            <a:r>
              <a:rPr sz="2800" spc="-15" dirty="0">
                <a:solidFill>
                  <a:srgbClr val="FAFD00"/>
                </a:solidFill>
                <a:latin typeface="Times New Roman"/>
                <a:cs typeface="Times New Roman"/>
              </a:rPr>
              <a:t> </a:t>
            </a:r>
            <a:r>
              <a:rPr sz="2800" i="1" spc="35" dirty="0">
                <a:solidFill>
                  <a:srgbClr val="FAFD00"/>
                </a:solidFill>
                <a:latin typeface="Times New Roman"/>
                <a:cs typeface="Times New Roman"/>
              </a:rPr>
              <a:t>Tail</a:t>
            </a:r>
            <a:endParaRPr sz="2800">
              <a:latin typeface="Times New Roman"/>
              <a:cs typeface="Times New Roman"/>
            </a:endParaRPr>
          </a:p>
          <a:p>
            <a:pPr marL="926465" algn="just">
              <a:lnSpc>
                <a:spcPct val="100000"/>
              </a:lnSpc>
            </a:pPr>
            <a:r>
              <a:rPr sz="2800" spc="-5" dirty="0">
                <a:solidFill>
                  <a:srgbClr val="FFFFFF"/>
                </a:solidFill>
                <a:latin typeface="Times New Roman"/>
                <a:cs typeface="Times New Roman"/>
              </a:rPr>
              <a:t>Question:</a:t>
            </a:r>
            <a:r>
              <a:rPr sz="2800" spc="680" dirty="0">
                <a:solidFill>
                  <a:srgbClr val="FFFFFF"/>
                </a:solidFill>
                <a:latin typeface="Times New Roman"/>
                <a:cs typeface="Times New Roman"/>
              </a:rPr>
              <a:t> </a:t>
            </a:r>
            <a:r>
              <a:rPr sz="2800" spc="-5" dirty="0">
                <a:solidFill>
                  <a:srgbClr val="FFFFFF"/>
                </a:solidFill>
                <a:latin typeface="Times New Roman"/>
                <a:cs typeface="Times New Roman"/>
              </a:rPr>
              <a:t>Does</a:t>
            </a:r>
            <a:r>
              <a:rPr sz="2800" spc="-10" dirty="0">
                <a:solidFill>
                  <a:srgbClr val="FFFFFF"/>
                </a:solidFill>
                <a:latin typeface="Times New Roman"/>
                <a:cs typeface="Times New Roman"/>
              </a:rPr>
              <a:t> </a:t>
            </a:r>
            <a:r>
              <a:rPr sz="2800" dirty="0">
                <a:solidFill>
                  <a:srgbClr val="FFFFFF"/>
                </a:solidFill>
                <a:latin typeface="Times New Roman"/>
                <a:cs typeface="Times New Roman"/>
              </a:rPr>
              <a:t>the</a:t>
            </a:r>
            <a:r>
              <a:rPr sz="2800" spc="-20" dirty="0">
                <a:solidFill>
                  <a:srgbClr val="FFFFFF"/>
                </a:solidFill>
                <a:latin typeface="Times New Roman"/>
                <a:cs typeface="Times New Roman"/>
              </a:rPr>
              <a:t> </a:t>
            </a:r>
            <a:r>
              <a:rPr sz="2800" spc="-5" dirty="0">
                <a:solidFill>
                  <a:srgbClr val="FFFFFF"/>
                </a:solidFill>
                <a:latin typeface="Times New Roman"/>
                <a:cs typeface="Times New Roman"/>
              </a:rPr>
              <a:t>object have</a:t>
            </a:r>
            <a:r>
              <a:rPr sz="2800" spc="-30" dirty="0">
                <a:solidFill>
                  <a:srgbClr val="FFFFFF"/>
                </a:solidFill>
                <a:latin typeface="Times New Roman"/>
                <a:cs typeface="Times New Roman"/>
              </a:rPr>
              <a:t> </a:t>
            </a:r>
            <a:r>
              <a:rPr sz="2800" dirty="0">
                <a:solidFill>
                  <a:srgbClr val="FFFFFF"/>
                </a:solidFill>
                <a:latin typeface="Times New Roman"/>
                <a:cs typeface="Times New Roman"/>
              </a:rPr>
              <a:t>a</a:t>
            </a:r>
            <a:r>
              <a:rPr sz="2800" spc="-20" dirty="0">
                <a:solidFill>
                  <a:srgbClr val="FFFFFF"/>
                </a:solidFill>
                <a:latin typeface="Times New Roman"/>
                <a:cs typeface="Times New Roman"/>
              </a:rPr>
              <a:t> </a:t>
            </a:r>
            <a:r>
              <a:rPr sz="2800" spc="-5" dirty="0">
                <a:solidFill>
                  <a:srgbClr val="FFFFFF"/>
                </a:solidFill>
                <a:latin typeface="Times New Roman"/>
                <a:cs typeface="Times New Roman"/>
              </a:rPr>
              <a:t>tail?</a:t>
            </a:r>
            <a:endParaRPr sz="2800">
              <a:latin typeface="Times New Roman"/>
              <a:cs typeface="Times New Roman"/>
            </a:endParaRPr>
          </a:p>
          <a:p>
            <a:pPr marL="12700" algn="just">
              <a:lnSpc>
                <a:spcPct val="100000"/>
              </a:lnSpc>
            </a:pPr>
            <a:r>
              <a:rPr sz="2800" spc="105" dirty="0">
                <a:solidFill>
                  <a:srgbClr val="FAFD00"/>
                </a:solidFill>
                <a:latin typeface="Times New Roman"/>
                <a:cs typeface="Times New Roman"/>
              </a:rPr>
              <a:t>Neuron:</a:t>
            </a:r>
            <a:r>
              <a:rPr sz="2800" spc="-10" dirty="0">
                <a:solidFill>
                  <a:srgbClr val="FAFD00"/>
                </a:solidFill>
                <a:latin typeface="Times New Roman"/>
                <a:cs typeface="Times New Roman"/>
              </a:rPr>
              <a:t> </a:t>
            </a:r>
            <a:r>
              <a:rPr sz="2800" i="1" spc="70" dirty="0">
                <a:solidFill>
                  <a:srgbClr val="FAFD00"/>
                </a:solidFill>
                <a:latin typeface="Times New Roman"/>
                <a:cs typeface="Times New Roman"/>
              </a:rPr>
              <a:t>Beak</a:t>
            </a:r>
            <a:endParaRPr sz="2800">
              <a:latin typeface="Times New Roman"/>
              <a:cs typeface="Times New Roman"/>
            </a:endParaRPr>
          </a:p>
          <a:p>
            <a:pPr marL="926465" algn="just">
              <a:lnSpc>
                <a:spcPct val="100000"/>
              </a:lnSpc>
            </a:pPr>
            <a:r>
              <a:rPr sz="2800" spc="-5" dirty="0">
                <a:solidFill>
                  <a:srgbClr val="FFFFFF"/>
                </a:solidFill>
                <a:latin typeface="Times New Roman"/>
                <a:cs typeface="Times New Roman"/>
              </a:rPr>
              <a:t>Question:</a:t>
            </a:r>
            <a:r>
              <a:rPr sz="2800" spc="680" dirty="0">
                <a:solidFill>
                  <a:srgbClr val="FFFFFF"/>
                </a:solidFill>
                <a:latin typeface="Times New Roman"/>
                <a:cs typeface="Times New Roman"/>
              </a:rPr>
              <a:t> </a:t>
            </a:r>
            <a:r>
              <a:rPr sz="2800" spc="-5" dirty="0">
                <a:solidFill>
                  <a:srgbClr val="FFFFFF"/>
                </a:solidFill>
                <a:latin typeface="Times New Roman"/>
                <a:cs typeface="Times New Roman"/>
              </a:rPr>
              <a:t>Does</a:t>
            </a:r>
            <a:r>
              <a:rPr sz="2800" spc="-15" dirty="0">
                <a:solidFill>
                  <a:srgbClr val="FFFFFF"/>
                </a:solidFill>
                <a:latin typeface="Times New Roman"/>
                <a:cs typeface="Times New Roman"/>
              </a:rPr>
              <a:t> </a:t>
            </a:r>
            <a:r>
              <a:rPr sz="2800" dirty="0">
                <a:solidFill>
                  <a:srgbClr val="FFFFFF"/>
                </a:solidFill>
                <a:latin typeface="Times New Roman"/>
                <a:cs typeface="Times New Roman"/>
              </a:rPr>
              <a:t>the</a:t>
            </a:r>
            <a:r>
              <a:rPr sz="2800" spc="-15" dirty="0">
                <a:solidFill>
                  <a:srgbClr val="FFFFFF"/>
                </a:solidFill>
                <a:latin typeface="Times New Roman"/>
                <a:cs typeface="Times New Roman"/>
              </a:rPr>
              <a:t> </a:t>
            </a:r>
            <a:r>
              <a:rPr sz="2800" spc="-5" dirty="0">
                <a:solidFill>
                  <a:srgbClr val="FFFFFF"/>
                </a:solidFill>
                <a:latin typeface="Times New Roman"/>
                <a:cs typeface="Times New Roman"/>
              </a:rPr>
              <a:t>object</a:t>
            </a:r>
            <a:r>
              <a:rPr sz="2800" spc="-10" dirty="0">
                <a:solidFill>
                  <a:srgbClr val="FFFFFF"/>
                </a:solidFill>
                <a:latin typeface="Times New Roman"/>
                <a:cs typeface="Times New Roman"/>
              </a:rPr>
              <a:t> </a:t>
            </a:r>
            <a:r>
              <a:rPr sz="2800" spc="-5" dirty="0">
                <a:solidFill>
                  <a:srgbClr val="FFFFFF"/>
                </a:solidFill>
                <a:latin typeface="Times New Roman"/>
                <a:cs typeface="Times New Roman"/>
              </a:rPr>
              <a:t>have</a:t>
            </a:r>
            <a:r>
              <a:rPr sz="2800" spc="-30" dirty="0">
                <a:solidFill>
                  <a:srgbClr val="FFFFFF"/>
                </a:solidFill>
                <a:latin typeface="Times New Roman"/>
                <a:cs typeface="Times New Roman"/>
              </a:rPr>
              <a:t> </a:t>
            </a:r>
            <a:r>
              <a:rPr sz="2800" dirty="0">
                <a:solidFill>
                  <a:srgbClr val="FFFFFF"/>
                </a:solidFill>
                <a:latin typeface="Times New Roman"/>
                <a:cs typeface="Times New Roman"/>
              </a:rPr>
              <a:t>a</a:t>
            </a:r>
            <a:r>
              <a:rPr sz="2800" spc="-20" dirty="0">
                <a:solidFill>
                  <a:srgbClr val="FFFFFF"/>
                </a:solidFill>
                <a:latin typeface="Times New Roman"/>
                <a:cs typeface="Times New Roman"/>
              </a:rPr>
              <a:t> </a:t>
            </a:r>
            <a:r>
              <a:rPr sz="2800" spc="-5" dirty="0">
                <a:solidFill>
                  <a:srgbClr val="FFFFFF"/>
                </a:solidFill>
                <a:latin typeface="Times New Roman"/>
                <a:cs typeface="Times New Roman"/>
              </a:rPr>
              <a:t>beak?</a:t>
            </a:r>
            <a:endParaRPr sz="2800">
              <a:latin typeface="Times New Roman"/>
              <a:cs typeface="Times New Roman"/>
            </a:endParaRPr>
          </a:p>
          <a:p>
            <a:pPr marL="12700" algn="just">
              <a:lnSpc>
                <a:spcPct val="100000"/>
              </a:lnSpc>
              <a:spcBef>
                <a:spcPts val="15"/>
              </a:spcBef>
            </a:pPr>
            <a:r>
              <a:rPr sz="2800" spc="105" dirty="0">
                <a:solidFill>
                  <a:srgbClr val="FAFD00"/>
                </a:solidFill>
                <a:latin typeface="Times New Roman"/>
                <a:cs typeface="Times New Roman"/>
              </a:rPr>
              <a:t>Neuron:</a:t>
            </a:r>
            <a:r>
              <a:rPr sz="2800" spc="-15" dirty="0">
                <a:solidFill>
                  <a:srgbClr val="FAFD00"/>
                </a:solidFill>
                <a:latin typeface="Times New Roman"/>
                <a:cs typeface="Times New Roman"/>
              </a:rPr>
              <a:t> </a:t>
            </a:r>
            <a:r>
              <a:rPr sz="2800" i="1" spc="35" dirty="0">
                <a:solidFill>
                  <a:srgbClr val="FAFD00"/>
                </a:solidFill>
                <a:latin typeface="Times New Roman"/>
                <a:cs typeface="Times New Roman"/>
              </a:rPr>
              <a:t>Feathers</a:t>
            </a:r>
            <a:endParaRPr sz="2800">
              <a:latin typeface="Times New Roman"/>
              <a:cs typeface="Times New Roman"/>
            </a:endParaRPr>
          </a:p>
          <a:p>
            <a:pPr marL="926465" algn="just">
              <a:lnSpc>
                <a:spcPct val="100000"/>
              </a:lnSpc>
            </a:pPr>
            <a:r>
              <a:rPr sz="2800" spc="-5" dirty="0">
                <a:solidFill>
                  <a:srgbClr val="FFFFFF"/>
                </a:solidFill>
                <a:latin typeface="Times New Roman"/>
                <a:cs typeface="Times New Roman"/>
              </a:rPr>
              <a:t>Question:</a:t>
            </a:r>
            <a:r>
              <a:rPr sz="2800" spc="680" dirty="0">
                <a:solidFill>
                  <a:srgbClr val="FFFFFF"/>
                </a:solidFill>
                <a:latin typeface="Times New Roman"/>
                <a:cs typeface="Times New Roman"/>
              </a:rPr>
              <a:t> </a:t>
            </a:r>
            <a:r>
              <a:rPr sz="2800" spc="-5" dirty="0">
                <a:solidFill>
                  <a:srgbClr val="FFFFFF"/>
                </a:solidFill>
                <a:latin typeface="Times New Roman"/>
                <a:cs typeface="Times New Roman"/>
              </a:rPr>
              <a:t>Does</a:t>
            </a:r>
            <a:r>
              <a:rPr sz="2800" spc="-10" dirty="0">
                <a:solidFill>
                  <a:srgbClr val="FFFFFF"/>
                </a:solidFill>
                <a:latin typeface="Times New Roman"/>
                <a:cs typeface="Times New Roman"/>
              </a:rPr>
              <a:t> </a:t>
            </a:r>
            <a:r>
              <a:rPr sz="2800" dirty="0">
                <a:solidFill>
                  <a:srgbClr val="FFFFFF"/>
                </a:solidFill>
                <a:latin typeface="Times New Roman"/>
                <a:cs typeface="Times New Roman"/>
              </a:rPr>
              <a:t>the</a:t>
            </a:r>
            <a:r>
              <a:rPr sz="2800" spc="-20" dirty="0">
                <a:solidFill>
                  <a:srgbClr val="FFFFFF"/>
                </a:solidFill>
                <a:latin typeface="Times New Roman"/>
                <a:cs typeface="Times New Roman"/>
              </a:rPr>
              <a:t> </a:t>
            </a:r>
            <a:r>
              <a:rPr sz="2800" spc="-5" dirty="0">
                <a:solidFill>
                  <a:srgbClr val="FFFFFF"/>
                </a:solidFill>
                <a:latin typeface="Times New Roman"/>
                <a:cs typeface="Times New Roman"/>
              </a:rPr>
              <a:t>object</a:t>
            </a:r>
            <a:r>
              <a:rPr sz="2800" spc="-10" dirty="0">
                <a:solidFill>
                  <a:srgbClr val="FFFFFF"/>
                </a:solidFill>
                <a:latin typeface="Times New Roman"/>
                <a:cs typeface="Times New Roman"/>
              </a:rPr>
              <a:t> </a:t>
            </a:r>
            <a:r>
              <a:rPr sz="2800" spc="-5" dirty="0">
                <a:solidFill>
                  <a:srgbClr val="FFFFFF"/>
                </a:solidFill>
                <a:latin typeface="Times New Roman"/>
                <a:cs typeface="Times New Roman"/>
              </a:rPr>
              <a:t>have</a:t>
            </a:r>
            <a:r>
              <a:rPr sz="2800" spc="-25" dirty="0">
                <a:solidFill>
                  <a:srgbClr val="FFFFFF"/>
                </a:solidFill>
                <a:latin typeface="Times New Roman"/>
                <a:cs typeface="Times New Roman"/>
              </a:rPr>
              <a:t> </a:t>
            </a:r>
            <a:r>
              <a:rPr sz="2800" spc="-5" dirty="0">
                <a:solidFill>
                  <a:srgbClr val="FFFFFF"/>
                </a:solidFill>
                <a:latin typeface="Times New Roman"/>
                <a:cs typeface="Times New Roman"/>
              </a:rPr>
              <a:t>feathers?</a:t>
            </a:r>
            <a:endParaRPr sz="2800">
              <a:latin typeface="Times New Roman"/>
              <a:cs typeface="Times New Roman"/>
            </a:endParaRPr>
          </a:p>
          <a:p>
            <a:pPr marL="12700" algn="just">
              <a:lnSpc>
                <a:spcPct val="100000"/>
              </a:lnSpc>
            </a:pPr>
            <a:r>
              <a:rPr sz="2800" spc="105" dirty="0">
                <a:solidFill>
                  <a:srgbClr val="FAFD00"/>
                </a:solidFill>
                <a:latin typeface="Times New Roman"/>
                <a:cs typeface="Times New Roman"/>
              </a:rPr>
              <a:t>Neuron:</a:t>
            </a:r>
            <a:r>
              <a:rPr sz="2800" spc="-10" dirty="0">
                <a:solidFill>
                  <a:srgbClr val="FAFD00"/>
                </a:solidFill>
                <a:latin typeface="Times New Roman"/>
                <a:cs typeface="Times New Roman"/>
              </a:rPr>
              <a:t> </a:t>
            </a:r>
            <a:r>
              <a:rPr sz="2800" i="1" spc="75" dirty="0">
                <a:solidFill>
                  <a:srgbClr val="FAFD00"/>
                </a:solidFill>
                <a:latin typeface="Times New Roman"/>
                <a:cs typeface="Times New Roman"/>
              </a:rPr>
              <a:t>Engine</a:t>
            </a:r>
            <a:endParaRPr sz="2800">
              <a:latin typeface="Times New Roman"/>
              <a:cs typeface="Times New Roman"/>
            </a:endParaRPr>
          </a:p>
          <a:p>
            <a:pPr marL="926465" algn="just">
              <a:lnSpc>
                <a:spcPct val="100000"/>
              </a:lnSpc>
            </a:pPr>
            <a:r>
              <a:rPr sz="2800" spc="-5" dirty="0">
                <a:solidFill>
                  <a:srgbClr val="FFFFFF"/>
                </a:solidFill>
                <a:latin typeface="Times New Roman"/>
                <a:cs typeface="Times New Roman"/>
              </a:rPr>
              <a:t>Question:</a:t>
            </a:r>
            <a:r>
              <a:rPr sz="2800" spc="680" dirty="0">
                <a:solidFill>
                  <a:srgbClr val="FFFFFF"/>
                </a:solidFill>
                <a:latin typeface="Times New Roman"/>
                <a:cs typeface="Times New Roman"/>
              </a:rPr>
              <a:t> </a:t>
            </a:r>
            <a:r>
              <a:rPr sz="2800" spc="-5" dirty="0">
                <a:solidFill>
                  <a:srgbClr val="FFFFFF"/>
                </a:solidFill>
                <a:latin typeface="Times New Roman"/>
                <a:cs typeface="Times New Roman"/>
              </a:rPr>
              <a:t>Does</a:t>
            </a:r>
            <a:r>
              <a:rPr sz="2800" spc="-10" dirty="0">
                <a:solidFill>
                  <a:srgbClr val="FFFFFF"/>
                </a:solidFill>
                <a:latin typeface="Times New Roman"/>
                <a:cs typeface="Times New Roman"/>
              </a:rPr>
              <a:t> </a:t>
            </a:r>
            <a:r>
              <a:rPr sz="2800" dirty="0">
                <a:solidFill>
                  <a:srgbClr val="FFFFFF"/>
                </a:solidFill>
                <a:latin typeface="Times New Roman"/>
                <a:cs typeface="Times New Roman"/>
              </a:rPr>
              <a:t>the</a:t>
            </a:r>
            <a:r>
              <a:rPr sz="2800" spc="-15" dirty="0">
                <a:solidFill>
                  <a:srgbClr val="FFFFFF"/>
                </a:solidFill>
                <a:latin typeface="Times New Roman"/>
                <a:cs typeface="Times New Roman"/>
              </a:rPr>
              <a:t> </a:t>
            </a:r>
            <a:r>
              <a:rPr sz="2800" spc="-5" dirty="0">
                <a:solidFill>
                  <a:srgbClr val="FFFFFF"/>
                </a:solidFill>
                <a:latin typeface="Times New Roman"/>
                <a:cs typeface="Times New Roman"/>
              </a:rPr>
              <a:t>object</a:t>
            </a:r>
            <a:r>
              <a:rPr sz="2800" spc="-10" dirty="0">
                <a:solidFill>
                  <a:srgbClr val="FFFFFF"/>
                </a:solidFill>
                <a:latin typeface="Times New Roman"/>
                <a:cs typeface="Times New Roman"/>
              </a:rPr>
              <a:t> </a:t>
            </a:r>
            <a:r>
              <a:rPr sz="2800" spc="-5" dirty="0">
                <a:solidFill>
                  <a:srgbClr val="FFFFFF"/>
                </a:solidFill>
                <a:latin typeface="Times New Roman"/>
                <a:cs typeface="Times New Roman"/>
              </a:rPr>
              <a:t>have</a:t>
            </a:r>
            <a:r>
              <a:rPr sz="2800" spc="-30" dirty="0">
                <a:solidFill>
                  <a:srgbClr val="FFFFFF"/>
                </a:solidFill>
                <a:latin typeface="Times New Roman"/>
                <a:cs typeface="Times New Roman"/>
              </a:rPr>
              <a:t> </a:t>
            </a:r>
            <a:r>
              <a:rPr sz="2800" spc="-5" dirty="0">
                <a:solidFill>
                  <a:srgbClr val="FFFFFF"/>
                </a:solidFill>
                <a:latin typeface="Times New Roman"/>
                <a:cs typeface="Times New Roman"/>
              </a:rPr>
              <a:t>an</a:t>
            </a:r>
            <a:r>
              <a:rPr sz="2800" spc="-10" dirty="0">
                <a:solidFill>
                  <a:srgbClr val="FFFFFF"/>
                </a:solidFill>
                <a:latin typeface="Times New Roman"/>
                <a:cs typeface="Times New Roman"/>
              </a:rPr>
              <a:t> </a:t>
            </a:r>
            <a:r>
              <a:rPr sz="2800" spc="-5" dirty="0">
                <a:solidFill>
                  <a:srgbClr val="FFFFFF"/>
                </a:solidFill>
                <a:latin typeface="Times New Roman"/>
                <a:cs typeface="Times New Roman"/>
              </a:rPr>
              <a:t>engine?</a:t>
            </a:r>
            <a:endParaRPr sz="28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11</a:t>
            </a:fld>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29715" y="758443"/>
            <a:ext cx="2009775" cy="605155"/>
          </a:xfrm>
          <a:prstGeom prst="rect">
            <a:avLst/>
          </a:prstGeom>
        </p:spPr>
        <p:txBody>
          <a:bodyPr vert="horz" wrap="square" lIns="0" tIns="12700" rIns="0" bIns="0" rtlCol="0">
            <a:spAutoFit/>
          </a:bodyPr>
          <a:lstStyle/>
          <a:p>
            <a:pPr marL="12700">
              <a:lnSpc>
                <a:spcPct val="100000"/>
              </a:lnSpc>
              <a:spcBef>
                <a:spcPts val="100"/>
              </a:spcBef>
            </a:pPr>
            <a:r>
              <a:rPr sz="3800" spc="210" dirty="0"/>
              <a:t>E</a:t>
            </a:r>
            <a:r>
              <a:rPr sz="3800" spc="5" dirty="0"/>
              <a:t>x</a:t>
            </a:r>
            <a:r>
              <a:rPr sz="3800" spc="215" dirty="0"/>
              <a:t>a</a:t>
            </a:r>
            <a:r>
              <a:rPr sz="3800" spc="204" dirty="0"/>
              <a:t>m</a:t>
            </a:r>
            <a:r>
              <a:rPr sz="3800" spc="190" dirty="0"/>
              <a:t>p</a:t>
            </a:r>
            <a:r>
              <a:rPr sz="3800" spc="-5" dirty="0"/>
              <a:t>l</a:t>
            </a:r>
            <a:r>
              <a:rPr sz="3800" spc="-10" dirty="0"/>
              <a:t>e</a:t>
            </a:r>
            <a:r>
              <a:rPr sz="3800" spc="210" dirty="0"/>
              <a:t>:</a:t>
            </a:r>
            <a:endParaRPr sz="3800"/>
          </a:p>
        </p:txBody>
      </p:sp>
      <p:sp>
        <p:nvSpPr>
          <p:cNvPr id="4" name="object 4"/>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12</a:t>
            </a:fld>
            <a:endParaRPr dirty="0"/>
          </a:p>
        </p:txBody>
      </p:sp>
      <p:sp>
        <p:nvSpPr>
          <p:cNvPr id="3" name="object 3"/>
          <p:cNvSpPr txBox="1"/>
          <p:nvPr/>
        </p:nvSpPr>
        <p:spPr>
          <a:xfrm>
            <a:off x="1036653" y="1412239"/>
            <a:ext cx="8082280" cy="5150485"/>
          </a:xfrm>
          <a:prstGeom prst="rect">
            <a:avLst/>
          </a:prstGeom>
        </p:spPr>
        <p:txBody>
          <a:bodyPr vert="horz" wrap="square" lIns="0" tIns="12065" rIns="0" bIns="0" rtlCol="0">
            <a:spAutoFit/>
          </a:bodyPr>
          <a:lstStyle/>
          <a:p>
            <a:pPr marL="25400">
              <a:lnSpc>
                <a:spcPct val="100000"/>
              </a:lnSpc>
              <a:spcBef>
                <a:spcPts val="95"/>
              </a:spcBef>
            </a:pPr>
            <a:r>
              <a:rPr sz="2800" i="1" spc="-5" dirty="0">
                <a:solidFill>
                  <a:srgbClr val="FAFD00"/>
                </a:solidFill>
                <a:latin typeface="Times New Roman"/>
                <a:cs typeface="Times New Roman"/>
              </a:rPr>
              <a:t>Enter</a:t>
            </a:r>
            <a:r>
              <a:rPr sz="2800" i="1" spc="-10" dirty="0">
                <a:solidFill>
                  <a:srgbClr val="FAFD00"/>
                </a:solidFill>
                <a:latin typeface="Times New Roman"/>
                <a:cs typeface="Times New Roman"/>
              </a:rPr>
              <a:t> </a:t>
            </a:r>
            <a:r>
              <a:rPr sz="2800" i="1" spc="-5" dirty="0">
                <a:solidFill>
                  <a:srgbClr val="FAFD00"/>
                </a:solidFill>
                <a:latin typeface="Times New Roman"/>
                <a:cs typeface="Times New Roman"/>
              </a:rPr>
              <a:t>initial value</a:t>
            </a:r>
            <a:r>
              <a:rPr sz="2800" i="1" spc="-15" dirty="0">
                <a:solidFill>
                  <a:srgbClr val="FAFD00"/>
                </a:solidFill>
                <a:latin typeface="Times New Roman"/>
                <a:cs typeface="Times New Roman"/>
              </a:rPr>
              <a:t> </a:t>
            </a:r>
            <a:r>
              <a:rPr sz="2800" i="1" spc="-10" dirty="0">
                <a:solidFill>
                  <a:srgbClr val="FAFD00"/>
                </a:solidFill>
                <a:latin typeface="Times New Roman"/>
                <a:cs typeface="Times New Roman"/>
              </a:rPr>
              <a:t>for</a:t>
            </a:r>
            <a:r>
              <a:rPr sz="2800" i="1" spc="-5" dirty="0">
                <a:solidFill>
                  <a:srgbClr val="FAFD00"/>
                </a:solidFill>
                <a:latin typeface="Times New Roman"/>
                <a:cs typeface="Times New Roman"/>
              </a:rPr>
              <a:t> </a:t>
            </a:r>
            <a:r>
              <a:rPr sz="2800" i="1" dirty="0">
                <a:solidFill>
                  <a:srgbClr val="FAFD00"/>
                </a:solidFill>
                <a:latin typeface="Times New Roman"/>
                <a:cs typeface="Times New Roman"/>
              </a:rPr>
              <a:t>the</a:t>
            </a:r>
            <a:r>
              <a:rPr sz="2800" i="1" spc="-15" dirty="0">
                <a:solidFill>
                  <a:srgbClr val="FAFD00"/>
                </a:solidFill>
                <a:latin typeface="Times New Roman"/>
                <a:cs typeface="Times New Roman"/>
              </a:rPr>
              <a:t> </a:t>
            </a:r>
            <a:r>
              <a:rPr sz="2800" i="1" spc="-5" dirty="0">
                <a:solidFill>
                  <a:srgbClr val="FAFD00"/>
                </a:solidFill>
                <a:latin typeface="Times New Roman"/>
                <a:cs typeface="Times New Roman"/>
              </a:rPr>
              <a:t>input</a:t>
            </a:r>
            <a:r>
              <a:rPr sz="2800" i="1" spc="-20" dirty="0">
                <a:solidFill>
                  <a:srgbClr val="FAFD00"/>
                </a:solidFill>
                <a:latin typeface="Times New Roman"/>
                <a:cs typeface="Times New Roman"/>
              </a:rPr>
              <a:t> </a:t>
            </a:r>
            <a:r>
              <a:rPr sz="2800" i="1" spc="-5" dirty="0">
                <a:solidFill>
                  <a:srgbClr val="FAFD00"/>
                </a:solidFill>
                <a:latin typeface="Times New Roman"/>
                <a:cs typeface="Times New Roman"/>
              </a:rPr>
              <a:t>Feathers:</a:t>
            </a:r>
            <a:endParaRPr sz="2800">
              <a:latin typeface="Times New Roman"/>
              <a:cs typeface="Times New Roman"/>
            </a:endParaRPr>
          </a:p>
          <a:p>
            <a:pPr marL="25400">
              <a:lnSpc>
                <a:spcPct val="100000"/>
              </a:lnSpc>
              <a:spcBef>
                <a:spcPts val="45"/>
              </a:spcBef>
              <a:tabLst>
                <a:tab pos="396875" algn="l"/>
              </a:tabLst>
            </a:pPr>
            <a:r>
              <a:rPr sz="2800" dirty="0">
                <a:solidFill>
                  <a:srgbClr val="FAFD00"/>
                </a:solidFill>
                <a:latin typeface="Symbol"/>
                <a:cs typeface="Symbol"/>
              </a:rPr>
              <a:t></a:t>
            </a:r>
            <a:r>
              <a:rPr sz="2800" dirty="0">
                <a:solidFill>
                  <a:srgbClr val="FAFD00"/>
                </a:solidFill>
                <a:latin typeface="Times New Roman"/>
                <a:cs typeface="Times New Roman"/>
              </a:rPr>
              <a:t>	</a:t>
            </a:r>
            <a:r>
              <a:rPr sz="2800" spc="-5" dirty="0">
                <a:solidFill>
                  <a:srgbClr val="FAFD00"/>
                </a:solidFill>
                <a:latin typeface="Times New Roman"/>
                <a:cs typeface="Times New Roman"/>
              </a:rPr>
              <a:t>+1</a:t>
            </a:r>
            <a:endParaRPr sz="2800">
              <a:latin typeface="Times New Roman"/>
              <a:cs typeface="Times New Roman"/>
            </a:endParaRPr>
          </a:p>
          <a:p>
            <a:pPr marL="368300">
              <a:lnSpc>
                <a:spcPct val="100000"/>
              </a:lnSpc>
              <a:spcBef>
                <a:spcPts val="1160"/>
              </a:spcBef>
            </a:pPr>
            <a:r>
              <a:rPr sz="2600" spc="-5" dirty="0">
                <a:solidFill>
                  <a:srgbClr val="FFFFFF"/>
                </a:solidFill>
                <a:latin typeface="Times New Roman"/>
                <a:cs typeface="Times New Roman"/>
              </a:rPr>
              <a:t>KNOWN</a:t>
            </a:r>
            <a:r>
              <a:rPr sz="2600" spc="-25"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40" dirty="0">
                <a:solidFill>
                  <a:srgbClr val="FFFFFF"/>
                </a:solidFill>
                <a:latin typeface="Times New Roman"/>
                <a:cs typeface="Times New Roman"/>
              </a:rPr>
              <a:t> </a:t>
            </a:r>
            <a:r>
              <a:rPr sz="2600" dirty="0">
                <a:solidFill>
                  <a:srgbClr val="FFFFFF"/>
                </a:solidFill>
                <a:latin typeface="Times New Roman"/>
                <a:cs typeface="Times New Roman"/>
              </a:rPr>
              <a:t>1</a:t>
            </a:r>
            <a:r>
              <a:rPr sz="2550" baseline="26143" dirty="0">
                <a:solidFill>
                  <a:srgbClr val="FFFFFF"/>
                </a:solidFill>
                <a:latin typeface="Symbol"/>
                <a:cs typeface="Symbol"/>
              </a:rPr>
              <a:t></a:t>
            </a:r>
            <a:r>
              <a:rPr sz="2600" dirty="0">
                <a:solidFill>
                  <a:srgbClr val="FFFFFF"/>
                </a:solidFill>
                <a:latin typeface="Times New Roman"/>
                <a:cs typeface="Times New Roman"/>
              </a:rPr>
              <a:t>2.8</a:t>
            </a:r>
            <a:r>
              <a:rPr sz="2600" spc="-15"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40" dirty="0">
                <a:solidFill>
                  <a:srgbClr val="FFFFFF"/>
                </a:solidFill>
                <a:latin typeface="Times New Roman"/>
                <a:cs typeface="Times New Roman"/>
              </a:rPr>
              <a:t> </a:t>
            </a:r>
            <a:r>
              <a:rPr sz="2600" dirty="0">
                <a:solidFill>
                  <a:srgbClr val="FFFFFF"/>
                </a:solidFill>
                <a:latin typeface="Times New Roman"/>
                <a:cs typeface="Times New Roman"/>
              </a:rPr>
              <a:t>2.8</a:t>
            </a:r>
            <a:endParaRPr sz="2600">
              <a:latin typeface="Times New Roman"/>
              <a:cs typeface="Times New Roman"/>
            </a:endParaRPr>
          </a:p>
          <a:p>
            <a:pPr marL="368300" marR="17780">
              <a:lnSpc>
                <a:spcPct val="100000"/>
              </a:lnSpc>
              <a:spcBef>
                <a:spcPts val="50"/>
              </a:spcBef>
            </a:pPr>
            <a:r>
              <a:rPr sz="2600" spc="-5" dirty="0">
                <a:solidFill>
                  <a:srgbClr val="FFFFFF"/>
                </a:solidFill>
                <a:latin typeface="Times New Roman"/>
                <a:cs typeface="Times New Roman"/>
              </a:rPr>
              <a:t>UNKNOWN</a:t>
            </a:r>
            <a:r>
              <a:rPr sz="2600" spc="-10"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15" dirty="0">
                <a:solidFill>
                  <a:srgbClr val="FFFFFF"/>
                </a:solidFill>
                <a:latin typeface="Times New Roman"/>
                <a:cs typeface="Times New Roman"/>
              </a:rPr>
              <a:t> </a:t>
            </a:r>
            <a:r>
              <a:rPr sz="2600" spc="-5" dirty="0">
                <a:solidFill>
                  <a:srgbClr val="FFFFFF"/>
                </a:solidFill>
                <a:latin typeface="Symbol"/>
                <a:cs typeface="Symbol"/>
              </a:rPr>
              <a:t></a:t>
            </a:r>
            <a:r>
              <a:rPr sz="2600" spc="-5" dirty="0">
                <a:solidFill>
                  <a:srgbClr val="FFFFFF"/>
                </a:solidFill>
                <a:latin typeface="Times New Roman"/>
                <a:cs typeface="Times New Roman"/>
              </a:rPr>
              <a:t>0.8</a:t>
            </a:r>
            <a:r>
              <a:rPr sz="2600" spc="-5" dirty="0">
                <a:solidFill>
                  <a:srgbClr val="FFFFFF"/>
                </a:solidFill>
                <a:latin typeface="Symbol"/>
                <a:cs typeface="Symbol"/>
              </a:rPr>
              <a:t></a:t>
            </a:r>
            <a:r>
              <a:rPr sz="2600" spc="-10"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15" dirty="0">
                <a:solidFill>
                  <a:srgbClr val="FFFFFF"/>
                </a:solidFill>
                <a:latin typeface="Times New Roman"/>
                <a:cs typeface="Times New Roman"/>
              </a:rPr>
              <a:t> </a:t>
            </a:r>
            <a:r>
              <a:rPr sz="2600" spc="-5" dirty="0">
                <a:solidFill>
                  <a:srgbClr val="FFFFFF"/>
                </a:solidFill>
                <a:latin typeface="Symbol"/>
                <a:cs typeface="Symbol"/>
              </a:rPr>
              <a:t></a:t>
            </a:r>
            <a:r>
              <a:rPr sz="2600" spc="-5" dirty="0">
                <a:solidFill>
                  <a:srgbClr val="FFFFFF"/>
                </a:solidFill>
                <a:latin typeface="Times New Roman"/>
                <a:cs typeface="Times New Roman"/>
              </a:rPr>
              <a:t>0.2</a:t>
            </a:r>
            <a:r>
              <a:rPr sz="2600" spc="-5" dirty="0">
                <a:solidFill>
                  <a:srgbClr val="FFFFFF"/>
                </a:solidFill>
                <a:latin typeface="Symbol"/>
                <a:cs typeface="Symbol"/>
              </a:rPr>
              <a:t></a:t>
            </a:r>
            <a:r>
              <a:rPr sz="2600" spc="-25"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15" dirty="0">
                <a:solidFill>
                  <a:srgbClr val="FFFFFF"/>
                </a:solidFill>
                <a:latin typeface="Times New Roman"/>
                <a:cs typeface="Times New Roman"/>
              </a:rPr>
              <a:t> </a:t>
            </a:r>
            <a:r>
              <a:rPr sz="2600" spc="-5" dirty="0">
                <a:solidFill>
                  <a:srgbClr val="FFFFFF"/>
                </a:solidFill>
                <a:latin typeface="Symbol"/>
                <a:cs typeface="Symbol"/>
              </a:rPr>
              <a:t></a:t>
            </a:r>
            <a:r>
              <a:rPr sz="2600" spc="-5" dirty="0">
                <a:solidFill>
                  <a:srgbClr val="FFFFFF"/>
                </a:solidFill>
                <a:latin typeface="Times New Roman"/>
                <a:cs typeface="Times New Roman"/>
              </a:rPr>
              <a:t>2.2</a:t>
            </a:r>
            <a:r>
              <a:rPr sz="2600" spc="-5" dirty="0">
                <a:solidFill>
                  <a:srgbClr val="FFFFFF"/>
                </a:solidFill>
                <a:latin typeface="Symbol"/>
                <a:cs typeface="Symbol"/>
              </a:rPr>
              <a:t></a:t>
            </a:r>
            <a:r>
              <a:rPr sz="2600" spc="-10"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10" dirty="0">
                <a:solidFill>
                  <a:srgbClr val="FFFFFF"/>
                </a:solidFill>
                <a:latin typeface="Times New Roman"/>
                <a:cs typeface="Times New Roman"/>
              </a:rPr>
              <a:t> </a:t>
            </a:r>
            <a:r>
              <a:rPr sz="2600" spc="-5" dirty="0">
                <a:solidFill>
                  <a:srgbClr val="FFFFFF"/>
                </a:solidFill>
                <a:latin typeface="Symbol"/>
                <a:cs typeface="Symbol"/>
              </a:rPr>
              <a:t></a:t>
            </a:r>
            <a:r>
              <a:rPr sz="2600" spc="-5" dirty="0">
                <a:solidFill>
                  <a:srgbClr val="FFFFFF"/>
                </a:solidFill>
                <a:latin typeface="Times New Roman"/>
                <a:cs typeface="Times New Roman"/>
              </a:rPr>
              <a:t>1.1</a:t>
            </a:r>
            <a:r>
              <a:rPr sz="2600" spc="-5" dirty="0">
                <a:solidFill>
                  <a:srgbClr val="FFFFFF"/>
                </a:solidFill>
                <a:latin typeface="Symbol"/>
                <a:cs typeface="Symbol"/>
              </a:rPr>
              <a:t></a:t>
            </a:r>
            <a:r>
              <a:rPr sz="2600" spc="-10"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15" dirty="0">
                <a:solidFill>
                  <a:srgbClr val="FFFFFF"/>
                </a:solidFill>
                <a:latin typeface="Times New Roman"/>
                <a:cs typeface="Times New Roman"/>
              </a:rPr>
              <a:t> </a:t>
            </a:r>
            <a:r>
              <a:rPr sz="2600" spc="-5" dirty="0">
                <a:solidFill>
                  <a:srgbClr val="FFFFFF"/>
                </a:solidFill>
                <a:latin typeface="Times New Roman"/>
                <a:cs typeface="Times New Roman"/>
              </a:rPr>
              <a:t>4.3 </a:t>
            </a:r>
            <a:r>
              <a:rPr sz="2600" spc="-635" dirty="0">
                <a:solidFill>
                  <a:srgbClr val="FFFFFF"/>
                </a:solidFill>
                <a:latin typeface="Times New Roman"/>
                <a:cs typeface="Times New Roman"/>
              </a:rPr>
              <a:t> </a:t>
            </a:r>
            <a:r>
              <a:rPr sz="2600" spc="-5" dirty="0">
                <a:solidFill>
                  <a:srgbClr val="FFFFFF"/>
                </a:solidFill>
                <a:latin typeface="Times New Roman"/>
                <a:cs typeface="Times New Roman"/>
              </a:rPr>
              <a:t>KNOWN </a:t>
            </a:r>
            <a:r>
              <a:rPr sz="2600" dirty="0">
                <a:solidFill>
                  <a:srgbClr val="FFFFFF"/>
                </a:solidFill>
                <a:latin typeface="Symbol"/>
                <a:cs typeface="Symbol"/>
              </a:rPr>
              <a:t></a:t>
            </a:r>
            <a:r>
              <a:rPr sz="2600" spc="-20" dirty="0">
                <a:solidFill>
                  <a:srgbClr val="FFFFFF"/>
                </a:solidFill>
                <a:latin typeface="Times New Roman"/>
                <a:cs typeface="Times New Roman"/>
              </a:rPr>
              <a:t> </a:t>
            </a:r>
            <a:r>
              <a:rPr sz="2600" spc="-10" dirty="0">
                <a:solidFill>
                  <a:srgbClr val="FFFFFF"/>
                </a:solidFill>
                <a:latin typeface="Times New Roman"/>
                <a:cs typeface="Times New Roman"/>
              </a:rPr>
              <a:t>UNKNOWN</a:t>
            </a:r>
            <a:endParaRPr sz="2600">
              <a:latin typeface="Times New Roman"/>
              <a:cs typeface="Times New Roman"/>
            </a:endParaRPr>
          </a:p>
          <a:p>
            <a:pPr marL="25400">
              <a:lnSpc>
                <a:spcPct val="100000"/>
              </a:lnSpc>
              <a:spcBef>
                <a:spcPts val="1170"/>
              </a:spcBef>
              <a:tabLst>
                <a:tab pos="4629785" algn="l"/>
              </a:tabLst>
            </a:pPr>
            <a:r>
              <a:rPr sz="2800" i="1" spc="-5" dirty="0">
                <a:solidFill>
                  <a:srgbClr val="FAFD00"/>
                </a:solidFill>
                <a:latin typeface="Times New Roman"/>
                <a:cs typeface="Times New Roman"/>
              </a:rPr>
              <a:t>Enter</a:t>
            </a:r>
            <a:r>
              <a:rPr sz="2800" i="1" spc="5" dirty="0">
                <a:solidFill>
                  <a:srgbClr val="FAFD00"/>
                </a:solidFill>
                <a:latin typeface="Times New Roman"/>
                <a:cs typeface="Times New Roman"/>
              </a:rPr>
              <a:t> </a:t>
            </a:r>
            <a:r>
              <a:rPr sz="2800" i="1" spc="-5" dirty="0">
                <a:solidFill>
                  <a:srgbClr val="FAFD00"/>
                </a:solidFill>
                <a:latin typeface="Times New Roman"/>
                <a:cs typeface="Times New Roman"/>
              </a:rPr>
              <a:t>initial</a:t>
            </a:r>
            <a:r>
              <a:rPr sz="2800" i="1" spc="5" dirty="0">
                <a:solidFill>
                  <a:srgbClr val="FAFD00"/>
                </a:solidFill>
                <a:latin typeface="Times New Roman"/>
                <a:cs typeface="Times New Roman"/>
              </a:rPr>
              <a:t> </a:t>
            </a:r>
            <a:r>
              <a:rPr sz="2800" i="1" spc="-5" dirty="0">
                <a:solidFill>
                  <a:srgbClr val="FAFD00"/>
                </a:solidFill>
                <a:latin typeface="Times New Roman"/>
                <a:cs typeface="Times New Roman"/>
              </a:rPr>
              <a:t>value </a:t>
            </a:r>
            <a:r>
              <a:rPr sz="2800" i="1" spc="-10" dirty="0">
                <a:solidFill>
                  <a:srgbClr val="FAFD00"/>
                </a:solidFill>
                <a:latin typeface="Times New Roman"/>
                <a:cs typeface="Times New Roman"/>
              </a:rPr>
              <a:t>for</a:t>
            </a:r>
            <a:r>
              <a:rPr sz="2800" i="1" spc="5" dirty="0">
                <a:solidFill>
                  <a:srgbClr val="FAFD00"/>
                </a:solidFill>
                <a:latin typeface="Times New Roman"/>
                <a:cs typeface="Times New Roman"/>
              </a:rPr>
              <a:t> </a:t>
            </a:r>
            <a:r>
              <a:rPr sz="2800" i="1" dirty="0">
                <a:solidFill>
                  <a:srgbClr val="FAFD00"/>
                </a:solidFill>
                <a:latin typeface="Times New Roman"/>
                <a:cs typeface="Times New Roman"/>
              </a:rPr>
              <a:t>the</a:t>
            </a:r>
            <a:r>
              <a:rPr sz="2800" i="1" spc="-5" dirty="0">
                <a:solidFill>
                  <a:srgbClr val="FAFD00"/>
                </a:solidFill>
                <a:latin typeface="Times New Roman"/>
                <a:cs typeface="Times New Roman"/>
              </a:rPr>
              <a:t> input	</a:t>
            </a:r>
            <a:r>
              <a:rPr sz="2800" i="1" spc="-10" dirty="0">
                <a:solidFill>
                  <a:srgbClr val="FAFD00"/>
                </a:solidFill>
                <a:latin typeface="Times New Roman"/>
                <a:cs typeface="Times New Roman"/>
              </a:rPr>
              <a:t>Beak:</a:t>
            </a:r>
            <a:endParaRPr sz="2800">
              <a:latin typeface="Times New Roman"/>
              <a:cs typeface="Times New Roman"/>
            </a:endParaRPr>
          </a:p>
          <a:p>
            <a:pPr marL="25400">
              <a:lnSpc>
                <a:spcPct val="100000"/>
              </a:lnSpc>
              <a:spcBef>
                <a:spcPts val="45"/>
              </a:spcBef>
              <a:tabLst>
                <a:tab pos="396875" algn="l"/>
              </a:tabLst>
            </a:pPr>
            <a:r>
              <a:rPr sz="2800" dirty="0">
                <a:solidFill>
                  <a:srgbClr val="FAFD00"/>
                </a:solidFill>
                <a:latin typeface="Symbol"/>
                <a:cs typeface="Symbol"/>
              </a:rPr>
              <a:t></a:t>
            </a:r>
            <a:r>
              <a:rPr sz="2800" dirty="0">
                <a:solidFill>
                  <a:srgbClr val="FAFD00"/>
                </a:solidFill>
                <a:latin typeface="Times New Roman"/>
                <a:cs typeface="Times New Roman"/>
              </a:rPr>
              <a:t>	</a:t>
            </a:r>
            <a:r>
              <a:rPr sz="2800" spc="-5" dirty="0">
                <a:solidFill>
                  <a:srgbClr val="FAFD00"/>
                </a:solidFill>
                <a:latin typeface="Times New Roman"/>
                <a:cs typeface="Times New Roman"/>
              </a:rPr>
              <a:t>+1</a:t>
            </a:r>
            <a:endParaRPr sz="2800">
              <a:latin typeface="Times New Roman"/>
              <a:cs typeface="Times New Roman"/>
            </a:endParaRPr>
          </a:p>
          <a:p>
            <a:pPr marL="368300">
              <a:lnSpc>
                <a:spcPct val="100000"/>
              </a:lnSpc>
              <a:spcBef>
                <a:spcPts val="1150"/>
              </a:spcBef>
            </a:pPr>
            <a:r>
              <a:rPr sz="2600" spc="-5" dirty="0">
                <a:solidFill>
                  <a:srgbClr val="FFFFFF"/>
                </a:solidFill>
                <a:latin typeface="Times New Roman"/>
                <a:cs typeface="Times New Roman"/>
              </a:rPr>
              <a:t>KNOWN</a:t>
            </a:r>
            <a:r>
              <a:rPr sz="2600" spc="-15"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35" dirty="0">
                <a:solidFill>
                  <a:srgbClr val="FFFFFF"/>
                </a:solidFill>
                <a:latin typeface="Times New Roman"/>
                <a:cs typeface="Times New Roman"/>
              </a:rPr>
              <a:t> </a:t>
            </a:r>
            <a:r>
              <a:rPr sz="2600" dirty="0">
                <a:solidFill>
                  <a:srgbClr val="FFFFFF"/>
                </a:solidFill>
                <a:latin typeface="Times New Roman"/>
                <a:cs typeface="Times New Roman"/>
              </a:rPr>
              <a:t>1</a:t>
            </a:r>
            <a:r>
              <a:rPr sz="2550" baseline="26143" dirty="0">
                <a:solidFill>
                  <a:srgbClr val="FFFFFF"/>
                </a:solidFill>
                <a:latin typeface="Symbol"/>
                <a:cs typeface="Symbol"/>
              </a:rPr>
              <a:t></a:t>
            </a:r>
            <a:r>
              <a:rPr sz="2600" dirty="0">
                <a:solidFill>
                  <a:srgbClr val="FFFFFF"/>
                </a:solidFill>
                <a:latin typeface="Times New Roman"/>
                <a:cs typeface="Times New Roman"/>
              </a:rPr>
              <a:t>2.8</a:t>
            </a:r>
            <a:r>
              <a:rPr sz="2600" spc="-10"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35" dirty="0">
                <a:solidFill>
                  <a:srgbClr val="FFFFFF"/>
                </a:solidFill>
                <a:latin typeface="Times New Roman"/>
                <a:cs typeface="Times New Roman"/>
              </a:rPr>
              <a:t> </a:t>
            </a:r>
            <a:r>
              <a:rPr sz="2600" spc="-5" dirty="0">
                <a:solidFill>
                  <a:srgbClr val="FFFFFF"/>
                </a:solidFill>
                <a:latin typeface="Times New Roman"/>
                <a:cs typeface="Times New Roman"/>
              </a:rPr>
              <a:t>1</a:t>
            </a:r>
            <a:r>
              <a:rPr sz="2550" spc="-7" baseline="26143" dirty="0">
                <a:solidFill>
                  <a:srgbClr val="FFFFFF"/>
                </a:solidFill>
                <a:latin typeface="Symbol"/>
                <a:cs typeface="Symbol"/>
              </a:rPr>
              <a:t></a:t>
            </a:r>
            <a:r>
              <a:rPr sz="2600" spc="-5" dirty="0">
                <a:solidFill>
                  <a:srgbClr val="FFFFFF"/>
                </a:solidFill>
                <a:latin typeface="Times New Roman"/>
                <a:cs typeface="Times New Roman"/>
              </a:rPr>
              <a:t>2.2</a:t>
            </a:r>
            <a:r>
              <a:rPr sz="2600" spc="-10"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20" dirty="0">
                <a:solidFill>
                  <a:srgbClr val="FFFFFF"/>
                </a:solidFill>
                <a:latin typeface="Times New Roman"/>
                <a:cs typeface="Times New Roman"/>
              </a:rPr>
              <a:t> </a:t>
            </a:r>
            <a:r>
              <a:rPr sz="2600" spc="-5" dirty="0">
                <a:solidFill>
                  <a:srgbClr val="FFFFFF"/>
                </a:solidFill>
                <a:latin typeface="Times New Roman"/>
                <a:cs typeface="Times New Roman"/>
              </a:rPr>
              <a:t>5.0</a:t>
            </a:r>
            <a:endParaRPr sz="2600">
              <a:latin typeface="Times New Roman"/>
              <a:cs typeface="Times New Roman"/>
            </a:endParaRPr>
          </a:p>
          <a:p>
            <a:pPr marL="368300" marR="1178560">
              <a:lnSpc>
                <a:spcPct val="100000"/>
              </a:lnSpc>
              <a:spcBef>
                <a:spcPts val="60"/>
              </a:spcBef>
            </a:pPr>
            <a:r>
              <a:rPr sz="2600" spc="-5" dirty="0">
                <a:solidFill>
                  <a:srgbClr val="FFFFFF"/>
                </a:solidFill>
                <a:latin typeface="Times New Roman"/>
                <a:cs typeface="Times New Roman"/>
              </a:rPr>
              <a:t>UNKNOWN</a:t>
            </a:r>
            <a:r>
              <a:rPr sz="2600" spc="-15"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20" dirty="0">
                <a:solidFill>
                  <a:srgbClr val="FFFFFF"/>
                </a:solidFill>
                <a:latin typeface="Times New Roman"/>
                <a:cs typeface="Times New Roman"/>
              </a:rPr>
              <a:t> </a:t>
            </a:r>
            <a:r>
              <a:rPr sz="2600" spc="-5" dirty="0">
                <a:solidFill>
                  <a:srgbClr val="FFFFFF"/>
                </a:solidFill>
                <a:latin typeface="Symbol"/>
                <a:cs typeface="Symbol"/>
              </a:rPr>
              <a:t></a:t>
            </a:r>
            <a:r>
              <a:rPr sz="2600" spc="-5" dirty="0">
                <a:solidFill>
                  <a:srgbClr val="FFFFFF"/>
                </a:solidFill>
                <a:latin typeface="Times New Roman"/>
                <a:cs typeface="Times New Roman"/>
              </a:rPr>
              <a:t>0.8</a:t>
            </a:r>
            <a:r>
              <a:rPr sz="2600" spc="-5" dirty="0">
                <a:solidFill>
                  <a:srgbClr val="FFFFFF"/>
                </a:solidFill>
                <a:latin typeface="Symbol"/>
                <a:cs typeface="Symbol"/>
              </a:rPr>
              <a:t></a:t>
            </a:r>
            <a:r>
              <a:rPr sz="2600" spc="-10"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20" dirty="0">
                <a:solidFill>
                  <a:srgbClr val="FFFFFF"/>
                </a:solidFill>
                <a:latin typeface="Times New Roman"/>
                <a:cs typeface="Times New Roman"/>
              </a:rPr>
              <a:t> </a:t>
            </a:r>
            <a:r>
              <a:rPr sz="2600" spc="-5" dirty="0">
                <a:solidFill>
                  <a:srgbClr val="FFFFFF"/>
                </a:solidFill>
                <a:latin typeface="Symbol"/>
                <a:cs typeface="Symbol"/>
              </a:rPr>
              <a:t></a:t>
            </a:r>
            <a:r>
              <a:rPr sz="2600" spc="-5" dirty="0">
                <a:solidFill>
                  <a:srgbClr val="FFFFFF"/>
                </a:solidFill>
                <a:latin typeface="Times New Roman"/>
                <a:cs typeface="Times New Roman"/>
              </a:rPr>
              <a:t>0.2</a:t>
            </a:r>
            <a:r>
              <a:rPr sz="2600" spc="-5" dirty="0">
                <a:solidFill>
                  <a:srgbClr val="FFFFFF"/>
                </a:solidFill>
                <a:latin typeface="Symbol"/>
                <a:cs typeface="Symbol"/>
              </a:rPr>
              <a:t></a:t>
            </a:r>
            <a:r>
              <a:rPr sz="2600" spc="-25"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20" dirty="0">
                <a:solidFill>
                  <a:srgbClr val="FFFFFF"/>
                </a:solidFill>
                <a:latin typeface="Times New Roman"/>
                <a:cs typeface="Times New Roman"/>
              </a:rPr>
              <a:t> </a:t>
            </a:r>
            <a:r>
              <a:rPr sz="2600" spc="-5" dirty="0">
                <a:solidFill>
                  <a:srgbClr val="FFFFFF"/>
                </a:solidFill>
                <a:latin typeface="Symbol"/>
                <a:cs typeface="Symbol"/>
              </a:rPr>
              <a:t></a:t>
            </a:r>
            <a:r>
              <a:rPr sz="2600" spc="-5" dirty="0">
                <a:solidFill>
                  <a:srgbClr val="FFFFFF"/>
                </a:solidFill>
                <a:latin typeface="Times New Roman"/>
                <a:cs typeface="Times New Roman"/>
              </a:rPr>
              <a:t>1.1</a:t>
            </a:r>
            <a:r>
              <a:rPr sz="2600" spc="-5" dirty="0">
                <a:solidFill>
                  <a:srgbClr val="FFFFFF"/>
                </a:solidFill>
                <a:latin typeface="Symbol"/>
                <a:cs typeface="Symbol"/>
              </a:rPr>
              <a:t></a:t>
            </a:r>
            <a:r>
              <a:rPr sz="2600" spc="-25" dirty="0">
                <a:solidFill>
                  <a:srgbClr val="FFFFFF"/>
                </a:solidFill>
                <a:latin typeface="Times New Roman"/>
                <a:cs typeface="Times New Roman"/>
              </a:rPr>
              <a:t> </a:t>
            </a:r>
            <a:r>
              <a:rPr sz="2600" spc="5" dirty="0">
                <a:solidFill>
                  <a:srgbClr val="FFFFFF"/>
                </a:solidFill>
                <a:latin typeface="Times New Roman"/>
                <a:cs typeface="Times New Roman"/>
              </a:rPr>
              <a:t>=</a:t>
            </a:r>
            <a:r>
              <a:rPr sz="2600" spc="-20" dirty="0">
                <a:solidFill>
                  <a:srgbClr val="FFFFFF"/>
                </a:solidFill>
                <a:latin typeface="Times New Roman"/>
                <a:cs typeface="Times New Roman"/>
              </a:rPr>
              <a:t> </a:t>
            </a:r>
            <a:r>
              <a:rPr sz="2600" dirty="0">
                <a:solidFill>
                  <a:srgbClr val="FFFFFF"/>
                </a:solidFill>
                <a:latin typeface="Times New Roman"/>
                <a:cs typeface="Times New Roman"/>
              </a:rPr>
              <a:t>2.1 </a:t>
            </a:r>
            <a:r>
              <a:rPr sz="2600" spc="-635" dirty="0">
                <a:solidFill>
                  <a:srgbClr val="FFFFFF"/>
                </a:solidFill>
                <a:latin typeface="Times New Roman"/>
                <a:cs typeface="Times New Roman"/>
              </a:rPr>
              <a:t> </a:t>
            </a:r>
            <a:r>
              <a:rPr sz="2600" spc="-5" dirty="0">
                <a:solidFill>
                  <a:srgbClr val="FFFFFF"/>
                </a:solidFill>
                <a:latin typeface="Times New Roman"/>
                <a:cs typeface="Times New Roman"/>
              </a:rPr>
              <a:t>KNOWN </a:t>
            </a:r>
            <a:r>
              <a:rPr sz="2600" dirty="0">
                <a:solidFill>
                  <a:srgbClr val="FFFFFF"/>
                </a:solidFill>
                <a:latin typeface="Symbol"/>
                <a:cs typeface="Symbol"/>
              </a:rPr>
              <a:t></a:t>
            </a:r>
            <a:r>
              <a:rPr sz="2600" spc="-20" dirty="0">
                <a:solidFill>
                  <a:srgbClr val="FFFFFF"/>
                </a:solidFill>
                <a:latin typeface="Times New Roman"/>
                <a:cs typeface="Times New Roman"/>
              </a:rPr>
              <a:t> </a:t>
            </a:r>
            <a:r>
              <a:rPr sz="2600" spc="-10" dirty="0">
                <a:solidFill>
                  <a:srgbClr val="FFFFFF"/>
                </a:solidFill>
                <a:latin typeface="Times New Roman"/>
                <a:cs typeface="Times New Roman"/>
              </a:rPr>
              <a:t>UNKNOWN</a:t>
            </a:r>
            <a:endParaRPr sz="2600">
              <a:latin typeface="Times New Roman"/>
              <a:cs typeface="Times New Roman"/>
            </a:endParaRPr>
          </a:p>
          <a:p>
            <a:pPr marL="25400">
              <a:lnSpc>
                <a:spcPct val="100000"/>
              </a:lnSpc>
              <a:spcBef>
                <a:spcPts val="1155"/>
              </a:spcBef>
            </a:pPr>
            <a:r>
              <a:rPr sz="2800" spc="-5" dirty="0">
                <a:solidFill>
                  <a:srgbClr val="FAFD00"/>
                </a:solidFill>
                <a:latin typeface="Times New Roman"/>
                <a:cs typeface="Times New Roman"/>
              </a:rPr>
              <a:t>CONCLUDE:</a:t>
            </a:r>
            <a:r>
              <a:rPr sz="2800" spc="-10" dirty="0">
                <a:solidFill>
                  <a:srgbClr val="FAFD00"/>
                </a:solidFill>
                <a:latin typeface="Times New Roman"/>
                <a:cs typeface="Times New Roman"/>
              </a:rPr>
              <a:t> </a:t>
            </a:r>
            <a:r>
              <a:rPr sz="2800" spc="-5" dirty="0">
                <a:solidFill>
                  <a:srgbClr val="FAFD00"/>
                </a:solidFill>
                <a:latin typeface="Times New Roman"/>
                <a:cs typeface="Times New Roman"/>
              </a:rPr>
              <a:t>Bird</a:t>
            </a:r>
            <a:r>
              <a:rPr sz="2800" spc="-25" dirty="0">
                <a:solidFill>
                  <a:srgbClr val="FAFD00"/>
                </a:solidFill>
                <a:latin typeface="Times New Roman"/>
                <a:cs typeface="Times New Roman"/>
              </a:rPr>
              <a:t> </a:t>
            </a:r>
            <a:r>
              <a:rPr sz="2800" dirty="0">
                <a:solidFill>
                  <a:srgbClr val="FAFD00"/>
                </a:solidFill>
                <a:latin typeface="Times New Roman"/>
                <a:cs typeface="Times New Roman"/>
              </a:rPr>
              <a:t>is</a:t>
            </a:r>
            <a:r>
              <a:rPr sz="2800" spc="-25" dirty="0">
                <a:solidFill>
                  <a:srgbClr val="FAFD00"/>
                </a:solidFill>
                <a:latin typeface="Times New Roman"/>
                <a:cs typeface="Times New Roman"/>
              </a:rPr>
              <a:t> </a:t>
            </a:r>
            <a:r>
              <a:rPr sz="2800" spc="-5" dirty="0">
                <a:solidFill>
                  <a:srgbClr val="FAFD00"/>
                </a:solidFill>
                <a:latin typeface="Times New Roman"/>
                <a:cs typeface="Times New Roman"/>
              </a:rPr>
              <a:t>TRUE</a:t>
            </a:r>
            <a:endParaRPr sz="2800">
              <a:latin typeface="Times New Roman"/>
              <a:cs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73327" y="1448815"/>
            <a:ext cx="7900670" cy="5054600"/>
          </a:xfrm>
          <a:prstGeom prst="rect">
            <a:avLst/>
          </a:prstGeom>
        </p:spPr>
        <p:txBody>
          <a:bodyPr vert="horz" wrap="square" lIns="0" tIns="12700" rIns="0" bIns="0" rtlCol="0">
            <a:spAutoFit/>
          </a:bodyPr>
          <a:lstStyle/>
          <a:p>
            <a:pPr marL="354965" marR="5080" indent="-342900">
              <a:lnSpc>
                <a:spcPct val="100000"/>
              </a:lnSpc>
              <a:spcBef>
                <a:spcPts val="100"/>
              </a:spcBef>
              <a:buClr>
                <a:srgbClr val="FAFD00"/>
              </a:buClr>
              <a:buSzPct val="76666"/>
              <a:buFont typeface="MS UI Gothic"/>
              <a:buChar char="■"/>
              <a:tabLst>
                <a:tab pos="355600" algn="l"/>
                <a:tab pos="1847214" algn="l"/>
                <a:tab pos="2569845" algn="l"/>
              </a:tabLst>
            </a:pPr>
            <a:r>
              <a:rPr sz="3000" spc="-5" dirty="0">
                <a:solidFill>
                  <a:srgbClr val="FFFFFF"/>
                </a:solidFill>
                <a:latin typeface="Times New Roman"/>
                <a:cs typeface="Times New Roman"/>
              </a:rPr>
              <a:t>Fuzzy</a:t>
            </a:r>
            <a:r>
              <a:rPr sz="3000" dirty="0">
                <a:solidFill>
                  <a:srgbClr val="FFFFFF"/>
                </a:solidFill>
                <a:latin typeface="Times New Roman"/>
                <a:cs typeface="Times New Roman"/>
              </a:rPr>
              <a:t> </a:t>
            </a:r>
            <a:r>
              <a:rPr sz="3000" spc="-5" dirty="0">
                <a:solidFill>
                  <a:srgbClr val="FFFFFF"/>
                </a:solidFill>
                <a:latin typeface="Times New Roman"/>
                <a:cs typeface="Times New Roman"/>
              </a:rPr>
              <a:t>logic</a:t>
            </a:r>
            <a:r>
              <a:rPr sz="3000"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neural </a:t>
            </a:r>
            <a:r>
              <a:rPr sz="3000" spc="-5" dirty="0">
                <a:solidFill>
                  <a:srgbClr val="FFFFFF"/>
                </a:solidFill>
                <a:latin typeface="Times New Roman"/>
                <a:cs typeface="Times New Roman"/>
              </a:rPr>
              <a:t>networks are</a:t>
            </a:r>
            <a:r>
              <a:rPr sz="3000" dirty="0">
                <a:solidFill>
                  <a:srgbClr val="FFFFFF"/>
                </a:solidFill>
                <a:latin typeface="Times New Roman"/>
                <a:cs typeface="Times New Roman"/>
              </a:rPr>
              <a:t> natural </a:t>
            </a:r>
            <a:r>
              <a:rPr sz="3000" spc="5" dirty="0">
                <a:solidFill>
                  <a:srgbClr val="FFFFFF"/>
                </a:solidFill>
                <a:latin typeface="Times New Roman"/>
                <a:cs typeface="Times New Roman"/>
              </a:rPr>
              <a:t> </a:t>
            </a:r>
            <a:r>
              <a:rPr sz="3000" dirty="0">
                <a:solidFill>
                  <a:srgbClr val="FFFFFF"/>
                </a:solidFill>
                <a:latin typeface="Times New Roman"/>
                <a:cs typeface="Times New Roman"/>
              </a:rPr>
              <a:t>complementary</a:t>
            </a:r>
            <a:r>
              <a:rPr sz="3000" spc="-5" dirty="0">
                <a:solidFill>
                  <a:srgbClr val="FFFFFF"/>
                </a:solidFill>
                <a:latin typeface="Times New Roman"/>
                <a:cs typeface="Times New Roman"/>
              </a:rPr>
              <a:t> tools in</a:t>
            </a:r>
            <a:r>
              <a:rPr sz="3000" dirty="0">
                <a:solidFill>
                  <a:srgbClr val="FFFFFF"/>
                </a:solidFill>
                <a:latin typeface="Times New Roman"/>
                <a:cs typeface="Times New Roman"/>
              </a:rPr>
              <a:t> </a:t>
            </a:r>
            <a:r>
              <a:rPr sz="3000" spc="-5" dirty="0">
                <a:solidFill>
                  <a:srgbClr val="FFFFFF"/>
                </a:solidFill>
                <a:latin typeface="Times New Roman"/>
                <a:cs typeface="Times New Roman"/>
              </a:rPr>
              <a:t>building </a:t>
            </a:r>
            <a:r>
              <a:rPr sz="3000" dirty="0">
                <a:solidFill>
                  <a:srgbClr val="FFFFFF"/>
                </a:solidFill>
                <a:latin typeface="Times New Roman"/>
                <a:cs typeface="Times New Roman"/>
              </a:rPr>
              <a:t>intelligent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systems.	While </a:t>
            </a:r>
            <a:r>
              <a:rPr sz="3000" dirty="0">
                <a:solidFill>
                  <a:srgbClr val="FFFFFF"/>
                </a:solidFill>
                <a:latin typeface="Times New Roman"/>
                <a:cs typeface="Times New Roman"/>
              </a:rPr>
              <a:t>neural</a:t>
            </a:r>
            <a:r>
              <a:rPr sz="3000" spc="-5" dirty="0">
                <a:solidFill>
                  <a:srgbClr val="FFFFFF"/>
                </a:solidFill>
                <a:latin typeface="Times New Roman"/>
                <a:cs typeface="Times New Roman"/>
              </a:rPr>
              <a:t> networks are</a:t>
            </a:r>
            <a:r>
              <a:rPr sz="3000" dirty="0">
                <a:solidFill>
                  <a:srgbClr val="FFFFFF"/>
                </a:solidFill>
                <a:latin typeface="Times New Roman"/>
                <a:cs typeface="Times New Roman"/>
              </a:rPr>
              <a:t> low-level </a:t>
            </a:r>
            <a:r>
              <a:rPr sz="3000" spc="5" dirty="0">
                <a:solidFill>
                  <a:srgbClr val="FFFFFF"/>
                </a:solidFill>
                <a:latin typeface="Times New Roman"/>
                <a:cs typeface="Times New Roman"/>
              </a:rPr>
              <a:t> </a:t>
            </a:r>
            <a:r>
              <a:rPr sz="3000" dirty="0">
                <a:solidFill>
                  <a:srgbClr val="FFFFFF"/>
                </a:solidFill>
                <a:latin typeface="Times New Roman"/>
                <a:cs typeface="Times New Roman"/>
              </a:rPr>
              <a:t>computational structures that </a:t>
            </a:r>
            <a:r>
              <a:rPr sz="3000" spc="-5" dirty="0">
                <a:solidFill>
                  <a:srgbClr val="FFFFFF"/>
                </a:solidFill>
                <a:latin typeface="Times New Roman"/>
                <a:cs typeface="Times New Roman"/>
              </a:rPr>
              <a:t>perform well </a:t>
            </a:r>
            <a:r>
              <a:rPr sz="3000" dirty="0">
                <a:solidFill>
                  <a:srgbClr val="FFFFFF"/>
                </a:solidFill>
                <a:latin typeface="Times New Roman"/>
                <a:cs typeface="Times New Roman"/>
              </a:rPr>
              <a:t>when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dealing</a:t>
            </a:r>
            <a:r>
              <a:rPr sz="3000" dirty="0">
                <a:solidFill>
                  <a:srgbClr val="FFFFFF"/>
                </a:solidFill>
                <a:latin typeface="Times New Roman"/>
                <a:cs typeface="Times New Roman"/>
              </a:rPr>
              <a:t> with </a:t>
            </a:r>
            <a:r>
              <a:rPr sz="3000" spc="-5" dirty="0">
                <a:solidFill>
                  <a:srgbClr val="FFFFFF"/>
                </a:solidFill>
                <a:latin typeface="Times New Roman"/>
                <a:cs typeface="Times New Roman"/>
              </a:rPr>
              <a:t>raw</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data,</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fuzzy</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logic</a:t>
            </a:r>
            <a:r>
              <a:rPr sz="3000" dirty="0">
                <a:solidFill>
                  <a:srgbClr val="FFFFFF"/>
                </a:solidFill>
                <a:latin typeface="Times New Roman"/>
                <a:cs typeface="Times New Roman"/>
              </a:rPr>
              <a:t> deals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with </a:t>
            </a:r>
            <a:r>
              <a:rPr sz="3000" dirty="0">
                <a:solidFill>
                  <a:srgbClr val="FFFFFF"/>
                </a:solidFill>
                <a:latin typeface="Times New Roman"/>
                <a:cs typeface="Times New Roman"/>
              </a:rPr>
              <a:t> </a:t>
            </a:r>
            <a:r>
              <a:rPr sz="3000" spc="-5" dirty="0">
                <a:solidFill>
                  <a:srgbClr val="FFFFFF"/>
                </a:solidFill>
                <a:latin typeface="Times New Roman"/>
                <a:cs typeface="Times New Roman"/>
              </a:rPr>
              <a:t>reasoning</a:t>
            </a:r>
            <a:r>
              <a:rPr sz="3000" spc="10" dirty="0">
                <a:solidFill>
                  <a:srgbClr val="FFFFFF"/>
                </a:solidFill>
                <a:latin typeface="Times New Roman"/>
                <a:cs typeface="Times New Roman"/>
              </a:rPr>
              <a:t> </a:t>
            </a:r>
            <a:r>
              <a:rPr sz="3000" dirty="0">
                <a:solidFill>
                  <a:srgbClr val="FFFFFF"/>
                </a:solidFill>
                <a:latin typeface="Times New Roman"/>
                <a:cs typeface="Times New Roman"/>
              </a:rPr>
              <a:t>on</a:t>
            </a:r>
            <a:r>
              <a:rPr sz="3000" spc="-5" dirty="0">
                <a:solidFill>
                  <a:srgbClr val="FFFFFF"/>
                </a:solidFill>
                <a:latin typeface="Times New Roman"/>
                <a:cs typeface="Times New Roman"/>
              </a:rPr>
              <a:t> </a:t>
            </a:r>
            <a:r>
              <a:rPr sz="3000" dirty="0">
                <a:solidFill>
                  <a:srgbClr val="FFFFFF"/>
                </a:solidFill>
                <a:latin typeface="Times New Roman"/>
                <a:cs typeface="Times New Roman"/>
              </a:rPr>
              <a:t>a </a:t>
            </a:r>
            <a:r>
              <a:rPr sz="3000" spc="-5" dirty="0">
                <a:solidFill>
                  <a:srgbClr val="FFFFFF"/>
                </a:solidFill>
                <a:latin typeface="Times New Roman"/>
                <a:cs typeface="Times New Roman"/>
              </a:rPr>
              <a:t>higher </a:t>
            </a:r>
            <a:r>
              <a:rPr sz="3000" dirty="0">
                <a:solidFill>
                  <a:srgbClr val="FFFFFF"/>
                </a:solidFill>
                <a:latin typeface="Times New Roman"/>
                <a:cs typeface="Times New Roman"/>
              </a:rPr>
              <a:t>level,</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using </a:t>
            </a:r>
            <a:r>
              <a:rPr sz="3000" dirty="0">
                <a:solidFill>
                  <a:srgbClr val="FFFFFF"/>
                </a:solidFill>
                <a:latin typeface="Times New Roman"/>
                <a:cs typeface="Times New Roman"/>
              </a:rPr>
              <a:t>linguistic </a:t>
            </a:r>
            <a:r>
              <a:rPr sz="3000" spc="5" dirty="0">
                <a:solidFill>
                  <a:srgbClr val="FFFFFF"/>
                </a:solidFill>
                <a:latin typeface="Times New Roman"/>
                <a:cs typeface="Times New Roman"/>
              </a:rPr>
              <a:t> </a:t>
            </a:r>
            <a:r>
              <a:rPr sz="3000" dirty="0">
                <a:solidFill>
                  <a:srgbClr val="FFFFFF"/>
                </a:solidFill>
                <a:latin typeface="Times New Roman"/>
                <a:cs typeface="Times New Roman"/>
              </a:rPr>
              <a:t>information acquired </a:t>
            </a:r>
            <a:r>
              <a:rPr sz="3000" spc="-5" dirty="0">
                <a:solidFill>
                  <a:srgbClr val="FFFFFF"/>
                </a:solidFill>
                <a:latin typeface="Times New Roman"/>
                <a:cs typeface="Times New Roman"/>
              </a:rPr>
              <a:t>from </a:t>
            </a:r>
            <a:r>
              <a:rPr sz="3000" dirty="0">
                <a:solidFill>
                  <a:srgbClr val="FFFFFF"/>
                </a:solidFill>
                <a:latin typeface="Times New Roman"/>
                <a:cs typeface="Times New Roman"/>
              </a:rPr>
              <a:t>domain </a:t>
            </a:r>
            <a:r>
              <a:rPr sz="3000" spc="-5" dirty="0">
                <a:solidFill>
                  <a:srgbClr val="FFFFFF"/>
                </a:solidFill>
                <a:latin typeface="Times New Roman"/>
                <a:cs typeface="Times New Roman"/>
              </a:rPr>
              <a:t>experts. </a:t>
            </a:r>
            <a:r>
              <a:rPr sz="3000" dirty="0">
                <a:solidFill>
                  <a:srgbClr val="FFFFFF"/>
                </a:solidFill>
                <a:latin typeface="Times New Roman"/>
                <a:cs typeface="Times New Roman"/>
              </a:rPr>
              <a:t> </a:t>
            </a:r>
            <a:r>
              <a:rPr sz="3000" spc="-5" dirty="0">
                <a:solidFill>
                  <a:srgbClr val="FFFFFF"/>
                </a:solidFill>
                <a:latin typeface="Times New Roman"/>
                <a:cs typeface="Times New Roman"/>
              </a:rPr>
              <a:t>However,</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fuzzy</a:t>
            </a:r>
            <a:r>
              <a:rPr sz="3000" dirty="0">
                <a:solidFill>
                  <a:srgbClr val="FFFFFF"/>
                </a:solidFill>
                <a:latin typeface="Times New Roman"/>
                <a:cs typeface="Times New Roman"/>
              </a:rPr>
              <a:t> </a:t>
            </a:r>
            <a:r>
              <a:rPr sz="3000" spc="-5" dirty="0">
                <a:solidFill>
                  <a:srgbClr val="FFFFFF"/>
                </a:solidFill>
                <a:latin typeface="Times New Roman"/>
                <a:cs typeface="Times New Roman"/>
              </a:rPr>
              <a:t>systems </a:t>
            </a:r>
            <a:r>
              <a:rPr sz="3000" dirty="0">
                <a:solidFill>
                  <a:srgbClr val="FFFFFF"/>
                </a:solidFill>
                <a:latin typeface="Times New Roman"/>
                <a:cs typeface="Times New Roman"/>
              </a:rPr>
              <a:t>lack</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ability</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to</a:t>
            </a:r>
            <a:r>
              <a:rPr sz="3000" dirty="0">
                <a:solidFill>
                  <a:srgbClr val="FFFFFF"/>
                </a:solidFill>
                <a:latin typeface="Times New Roman"/>
                <a:cs typeface="Times New Roman"/>
              </a:rPr>
              <a:t> learn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and </a:t>
            </a:r>
            <a:r>
              <a:rPr sz="3000" dirty="0">
                <a:solidFill>
                  <a:srgbClr val="FFFFFF"/>
                </a:solidFill>
                <a:latin typeface="Times New Roman"/>
                <a:cs typeface="Times New Roman"/>
              </a:rPr>
              <a:t>cannot</a:t>
            </a:r>
            <a:r>
              <a:rPr sz="3000" spc="-5" dirty="0">
                <a:solidFill>
                  <a:srgbClr val="FFFFFF"/>
                </a:solidFill>
                <a:latin typeface="Times New Roman"/>
                <a:cs typeface="Times New Roman"/>
              </a:rPr>
              <a:t> adjust themselves to</a:t>
            </a:r>
            <a:r>
              <a:rPr sz="3000" dirty="0">
                <a:solidFill>
                  <a:srgbClr val="FFFFFF"/>
                </a:solidFill>
                <a:latin typeface="Times New Roman"/>
                <a:cs typeface="Times New Roman"/>
              </a:rPr>
              <a:t> a </a:t>
            </a:r>
            <a:r>
              <a:rPr sz="3000" spc="-5" dirty="0">
                <a:solidFill>
                  <a:srgbClr val="FFFFFF"/>
                </a:solidFill>
                <a:latin typeface="Times New Roman"/>
                <a:cs typeface="Times New Roman"/>
              </a:rPr>
              <a:t>new </a:t>
            </a:r>
            <a:r>
              <a:rPr sz="3000" dirty="0">
                <a:solidFill>
                  <a:srgbClr val="FFFFFF"/>
                </a:solidFill>
                <a:latin typeface="Times New Roman"/>
                <a:cs typeface="Times New Roman"/>
              </a:rPr>
              <a:t> </a:t>
            </a:r>
            <a:r>
              <a:rPr sz="3000" spc="-5" dirty="0">
                <a:solidFill>
                  <a:srgbClr val="FFFFFF"/>
                </a:solidFill>
                <a:latin typeface="Times New Roman"/>
                <a:cs typeface="Times New Roman"/>
              </a:rPr>
              <a:t>environment.	</a:t>
            </a:r>
            <a:r>
              <a:rPr sz="3000" dirty="0">
                <a:solidFill>
                  <a:srgbClr val="FFFFFF"/>
                </a:solidFill>
                <a:latin typeface="Times New Roman"/>
                <a:cs typeface="Times New Roman"/>
              </a:rPr>
              <a:t>On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other </a:t>
            </a:r>
            <a:r>
              <a:rPr sz="3000" spc="-5" dirty="0">
                <a:solidFill>
                  <a:srgbClr val="FFFFFF"/>
                </a:solidFill>
                <a:latin typeface="Times New Roman"/>
                <a:cs typeface="Times New Roman"/>
              </a:rPr>
              <a:t>hand, although </a:t>
            </a:r>
            <a:r>
              <a:rPr sz="3000" dirty="0">
                <a:solidFill>
                  <a:srgbClr val="FFFFFF"/>
                </a:solidFill>
                <a:latin typeface="Times New Roman"/>
                <a:cs typeface="Times New Roman"/>
              </a:rPr>
              <a:t>neural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networks can</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learn,</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they</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are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opaque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to</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a:t>
            </a:r>
            <a:r>
              <a:rPr sz="3000" spc="-5" dirty="0">
                <a:solidFill>
                  <a:srgbClr val="FFFFFF"/>
                </a:solidFill>
                <a:latin typeface="Times New Roman"/>
                <a:cs typeface="Times New Roman"/>
              </a:rPr>
              <a:t>user.</a:t>
            </a:r>
            <a:endParaRPr sz="3000">
              <a:latin typeface="Times New Roman"/>
              <a:cs typeface="Times New Roman"/>
            </a:endParaRPr>
          </a:p>
        </p:txBody>
      </p:sp>
      <p:sp>
        <p:nvSpPr>
          <p:cNvPr id="4" name="object 4"/>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13</a:t>
            </a:fld>
            <a:endParaRPr dirty="0"/>
          </a:p>
        </p:txBody>
      </p:sp>
      <p:sp>
        <p:nvSpPr>
          <p:cNvPr id="3" name="object 3"/>
          <p:cNvSpPr txBox="1">
            <a:spLocks noGrp="1"/>
          </p:cNvSpPr>
          <p:nvPr>
            <p:ph type="title"/>
          </p:nvPr>
        </p:nvSpPr>
        <p:spPr>
          <a:xfrm>
            <a:off x="2738118" y="685291"/>
            <a:ext cx="4501515" cy="635000"/>
          </a:xfrm>
          <a:prstGeom prst="rect">
            <a:avLst/>
          </a:prstGeom>
        </p:spPr>
        <p:txBody>
          <a:bodyPr vert="horz" wrap="square" lIns="0" tIns="12065" rIns="0" bIns="0" rtlCol="0">
            <a:spAutoFit/>
          </a:bodyPr>
          <a:lstStyle/>
          <a:p>
            <a:pPr marL="12700">
              <a:lnSpc>
                <a:spcPct val="100000"/>
              </a:lnSpc>
              <a:spcBef>
                <a:spcPts val="95"/>
              </a:spcBef>
            </a:pPr>
            <a:r>
              <a:rPr sz="4000" spc="75" dirty="0"/>
              <a:t>Neuro-fuzzy</a:t>
            </a:r>
            <a:r>
              <a:rPr sz="4000" spc="-35" dirty="0"/>
              <a:t> </a:t>
            </a:r>
            <a:r>
              <a:rPr sz="4000" spc="60" dirty="0"/>
              <a:t>systems</a:t>
            </a:r>
            <a:endParaRPr sz="4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91615" y="1429003"/>
            <a:ext cx="7753350" cy="3225800"/>
          </a:xfrm>
          <a:prstGeom prst="rect">
            <a:avLst/>
          </a:prstGeom>
        </p:spPr>
        <p:txBody>
          <a:bodyPr vert="horz" wrap="square" lIns="0" tIns="12700" rIns="0" bIns="0" rtlCol="0">
            <a:spAutoFit/>
          </a:bodyPr>
          <a:lstStyle/>
          <a:p>
            <a:pPr marL="354965" marR="5080" indent="-342900">
              <a:lnSpc>
                <a:spcPct val="100000"/>
              </a:lnSpc>
              <a:spcBef>
                <a:spcPts val="100"/>
              </a:spcBef>
              <a:buClr>
                <a:srgbClr val="FAFD00"/>
              </a:buClr>
              <a:buSzPct val="76666"/>
              <a:buFont typeface="MS UI Gothic"/>
              <a:buChar char="■"/>
              <a:tabLst>
                <a:tab pos="355600" algn="l"/>
                <a:tab pos="1847214" algn="l"/>
              </a:tabLst>
            </a:pPr>
            <a:r>
              <a:rPr sz="3000" dirty="0">
                <a:solidFill>
                  <a:srgbClr val="FFFFFF"/>
                </a:solidFill>
                <a:latin typeface="Times New Roman"/>
                <a:cs typeface="Times New Roman"/>
              </a:rPr>
              <a:t>Integrated</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neuro-fuzzy</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systems</a:t>
            </a:r>
            <a:r>
              <a:rPr sz="3000" dirty="0">
                <a:solidFill>
                  <a:srgbClr val="FFFFFF"/>
                </a:solidFill>
                <a:latin typeface="Times New Roman"/>
                <a:cs typeface="Times New Roman"/>
              </a:rPr>
              <a:t> </a:t>
            </a:r>
            <a:r>
              <a:rPr sz="3000" spc="-5" dirty="0">
                <a:solidFill>
                  <a:srgbClr val="FFFFFF"/>
                </a:solidFill>
                <a:latin typeface="Times New Roman"/>
                <a:cs typeface="Times New Roman"/>
              </a:rPr>
              <a:t>can</a:t>
            </a:r>
            <a:r>
              <a:rPr sz="3000" dirty="0">
                <a:solidFill>
                  <a:srgbClr val="FFFFFF"/>
                </a:solidFill>
                <a:latin typeface="Times New Roman"/>
                <a:cs typeface="Times New Roman"/>
              </a:rPr>
              <a:t> </a:t>
            </a:r>
            <a:r>
              <a:rPr sz="3000" spc="-5" dirty="0">
                <a:solidFill>
                  <a:srgbClr val="FFFFFF"/>
                </a:solidFill>
                <a:latin typeface="Times New Roman"/>
                <a:cs typeface="Times New Roman"/>
              </a:rPr>
              <a:t>combine</a:t>
            </a:r>
            <a:r>
              <a:rPr sz="3000" spc="5" dirty="0">
                <a:solidFill>
                  <a:srgbClr val="FFFFFF"/>
                </a:solidFill>
                <a:latin typeface="Times New Roman"/>
                <a:cs typeface="Times New Roman"/>
              </a:rPr>
              <a:t> </a:t>
            </a:r>
            <a:r>
              <a:rPr sz="3000" dirty="0">
                <a:solidFill>
                  <a:srgbClr val="FFFFFF"/>
                </a:solidFill>
                <a:latin typeface="Times New Roman"/>
                <a:cs typeface="Times New Roman"/>
              </a:rPr>
              <a:t>the </a:t>
            </a:r>
            <a:r>
              <a:rPr sz="3000" spc="-735" dirty="0">
                <a:solidFill>
                  <a:srgbClr val="FFFFFF"/>
                </a:solidFill>
                <a:latin typeface="Times New Roman"/>
                <a:cs typeface="Times New Roman"/>
              </a:rPr>
              <a:t> </a:t>
            </a:r>
            <a:r>
              <a:rPr sz="3000" dirty="0">
                <a:solidFill>
                  <a:srgbClr val="FFFFFF"/>
                </a:solidFill>
                <a:latin typeface="Times New Roman"/>
                <a:cs typeface="Times New Roman"/>
              </a:rPr>
              <a:t>parallel computation </a:t>
            </a:r>
            <a:r>
              <a:rPr sz="3000" spc="-5" dirty="0">
                <a:solidFill>
                  <a:srgbClr val="FFFFFF"/>
                </a:solidFill>
                <a:latin typeface="Times New Roman"/>
                <a:cs typeface="Times New Roman"/>
              </a:rPr>
              <a:t>and learning </a:t>
            </a:r>
            <a:r>
              <a:rPr sz="3000" dirty="0">
                <a:solidFill>
                  <a:srgbClr val="FFFFFF"/>
                </a:solidFill>
                <a:latin typeface="Times New Roman"/>
                <a:cs typeface="Times New Roman"/>
              </a:rPr>
              <a:t>abilities </a:t>
            </a:r>
            <a:r>
              <a:rPr sz="3000" spc="-5" dirty="0">
                <a:solidFill>
                  <a:srgbClr val="FFFFFF"/>
                </a:solidFill>
                <a:latin typeface="Times New Roman"/>
                <a:cs typeface="Times New Roman"/>
              </a:rPr>
              <a:t>of </a:t>
            </a:r>
            <a:r>
              <a:rPr sz="3000" dirty="0">
                <a:solidFill>
                  <a:srgbClr val="FFFFFF"/>
                </a:solidFill>
                <a:latin typeface="Times New Roman"/>
                <a:cs typeface="Times New Roman"/>
              </a:rPr>
              <a:t> neural networks with </a:t>
            </a:r>
            <a:r>
              <a:rPr sz="3000" spc="-5" dirty="0">
                <a:solidFill>
                  <a:srgbClr val="FFFFFF"/>
                </a:solidFill>
                <a:latin typeface="Times New Roman"/>
                <a:cs typeface="Times New Roman"/>
              </a:rPr>
              <a:t>the human-like knowledge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representation</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spc="10" dirty="0">
                <a:solidFill>
                  <a:srgbClr val="FFFFFF"/>
                </a:solidFill>
                <a:latin typeface="Times New Roman"/>
                <a:cs typeface="Times New Roman"/>
              </a:rPr>
              <a:t> </a:t>
            </a:r>
            <a:r>
              <a:rPr sz="3000" dirty="0">
                <a:solidFill>
                  <a:srgbClr val="FFFFFF"/>
                </a:solidFill>
                <a:latin typeface="Times New Roman"/>
                <a:cs typeface="Times New Roman"/>
              </a:rPr>
              <a:t>explanation</a:t>
            </a:r>
            <a:r>
              <a:rPr sz="3000" spc="5" dirty="0">
                <a:solidFill>
                  <a:srgbClr val="FFFFFF"/>
                </a:solidFill>
                <a:latin typeface="Times New Roman"/>
                <a:cs typeface="Times New Roman"/>
              </a:rPr>
              <a:t> </a:t>
            </a:r>
            <a:r>
              <a:rPr sz="3000" dirty="0">
                <a:solidFill>
                  <a:srgbClr val="FFFFFF"/>
                </a:solidFill>
                <a:latin typeface="Times New Roman"/>
                <a:cs typeface="Times New Roman"/>
              </a:rPr>
              <a:t>abilities</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of</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fuzzy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systems.	</a:t>
            </a:r>
            <a:r>
              <a:rPr sz="3000" dirty="0">
                <a:solidFill>
                  <a:srgbClr val="FFFFFF"/>
                </a:solidFill>
                <a:latin typeface="Times New Roman"/>
                <a:cs typeface="Times New Roman"/>
              </a:rPr>
              <a:t>As a </a:t>
            </a:r>
            <a:r>
              <a:rPr sz="3000" spc="-5" dirty="0">
                <a:solidFill>
                  <a:srgbClr val="FFFFFF"/>
                </a:solidFill>
                <a:latin typeface="Times New Roman"/>
                <a:cs typeface="Times New Roman"/>
              </a:rPr>
              <a:t>result, </a:t>
            </a:r>
            <a:r>
              <a:rPr sz="3000" dirty="0">
                <a:solidFill>
                  <a:srgbClr val="FFFFFF"/>
                </a:solidFill>
                <a:latin typeface="Times New Roman"/>
                <a:cs typeface="Times New Roman"/>
              </a:rPr>
              <a:t>neural </a:t>
            </a:r>
            <a:r>
              <a:rPr sz="3000" spc="-5" dirty="0">
                <a:solidFill>
                  <a:srgbClr val="FFFFFF"/>
                </a:solidFill>
                <a:latin typeface="Times New Roman"/>
                <a:cs typeface="Times New Roman"/>
              </a:rPr>
              <a:t>networks become </a:t>
            </a:r>
            <a:r>
              <a:rPr sz="3000" dirty="0">
                <a:solidFill>
                  <a:srgbClr val="FFFFFF"/>
                </a:solidFill>
                <a:latin typeface="Times New Roman"/>
                <a:cs typeface="Times New Roman"/>
              </a:rPr>
              <a:t> more </a:t>
            </a:r>
            <a:r>
              <a:rPr sz="3000" spc="-5" dirty="0">
                <a:solidFill>
                  <a:srgbClr val="FFFFFF"/>
                </a:solidFill>
                <a:latin typeface="Times New Roman"/>
                <a:cs typeface="Times New Roman"/>
              </a:rPr>
              <a:t>transparent,</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while</a:t>
            </a:r>
            <a:r>
              <a:rPr sz="3000" spc="5" dirty="0">
                <a:solidFill>
                  <a:srgbClr val="FFFFFF"/>
                </a:solidFill>
                <a:latin typeface="Times New Roman"/>
                <a:cs typeface="Times New Roman"/>
              </a:rPr>
              <a:t> </a:t>
            </a:r>
            <a:r>
              <a:rPr sz="3000" dirty="0">
                <a:solidFill>
                  <a:srgbClr val="FFFFFF"/>
                </a:solidFill>
                <a:latin typeface="Times New Roman"/>
                <a:cs typeface="Times New Roman"/>
              </a:rPr>
              <a:t>fuzzy</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systems</a:t>
            </a:r>
            <a:r>
              <a:rPr sz="3000" dirty="0">
                <a:solidFill>
                  <a:srgbClr val="FFFFFF"/>
                </a:solidFill>
                <a:latin typeface="Times New Roman"/>
                <a:cs typeface="Times New Roman"/>
              </a:rPr>
              <a:t> </a:t>
            </a:r>
            <a:r>
              <a:rPr sz="3000" spc="-5" dirty="0">
                <a:solidFill>
                  <a:srgbClr val="FFFFFF"/>
                </a:solidFill>
                <a:latin typeface="Times New Roman"/>
                <a:cs typeface="Times New Roman"/>
              </a:rPr>
              <a:t>become </a:t>
            </a:r>
            <a:r>
              <a:rPr sz="3000" dirty="0">
                <a:solidFill>
                  <a:srgbClr val="FFFFFF"/>
                </a:solidFill>
                <a:latin typeface="Times New Roman"/>
                <a:cs typeface="Times New Roman"/>
              </a:rPr>
              <a:t> capable</a:t>
            </a:r>
            <a:r>
              <a:rPr sz="3000" spc="-5" dirty="0">
                <a:solidFill>
                  <a:srgbClr val="FFFFFF"/>
                </a:solidFill>
                <a:latin typeface="Times New Roman"/>
                <a:cs typeface="Times New Roman"/>
              </a:rPr>
              <a:t> of</a:t>
            </a:r>
            <a:r>
              <a:rPr sz="3000" dirty="0">
                <a:solidFill>
                  <a:srgbClr val="FFFFFF"/>
                </a:solidFill>
                <a:latin typeface="Times New Roman"/>
                <a:cs typeface="Times New Roman"/>
              </a:rPr>
              <a:t> learning.</a:t>
            </a:r>
            <a:endParaRPr sz="30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14</a:t>
            </a:fld>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67815" y="1220215"/>
            <a:ext cx="7879715" cy="4597400"/>
          </a:xfrm>
          <a:prstGeom prst="rect">
            <a:avLst/>
          </a:prstGeom>
        </p:spPr>
        <p:txBody>
          <a:bodyPr vert="horz" wrap="square" lIns="0" tIns="12700" rIns="0" bIns="0" rtlCol="0">
            <a:spAutoFit/>
          </a:bodyPr>
          <a:lstStyle/>
          <a:p>
            <a:pPr marL="354965" marR="5080" indent="-342900">
              <a:lnSpc>
                <a:spcPct val="100000"/>
              </a:lnSpc>
              <a:spcBef>
                <a:spcPts val="100"/>
              </a:spcBef>
              <a:buClr>
                <a:srgbClr val="FAFD00"/>
              </a:buClr>
              <a:buSzPct val="76666"/>
              <a:buFont typeface="MS UI Gothic"/>
              <a:buChar char="■"/>
              <a:tabLst>
                <a:tab pos="355600" algn="l"/>
                <a:tab pos="1595755" algn="l"/>
                <a:tab pos="6044565" algn="l"/>
              </a:tabLst>
            </a:pPr>
            <a:r>
              <a:rPr sz="3000" dirty="0">
                <a:solidFill>
                  <a:srgbClr val="FFFFFF"/>
                </a:solidFill>
                <a:latin typeface="Times New Roman"/>
                <a:cs typeface="Times New Roman"/>
              </a:rPr>
              <a:t>A</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neuro-fuzzy</a:t>
            </a:r>
            <a:r>
              <a:rPr sz="3000" dirty="0">
                <a:solidFill>
                  <a:srgbClr val="FFFFFF"/>
                </a:solidFill>
                <a:latin typeface="Times New Roman"/>
                <a:cs typeface="Times New Roman"/>
              </a:rPr>
              <a:t> </a:t>
            </a:r>
            <a:r>
              <a:rPr sz="3000" spc="-5" dirty="0">
                <a:solidFill>
                  <a:srgbClr val="FFFFFF"/>
                </a:solidFill>
                <a:latin typeface="Times New Roman"/>
                <a:cs typeface="Times New Roman"/>
              </a:rPr>
              <a:t>system</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is </a:t>
            </a:r>
            <a:r>
              <a:rPr sz="3000" dirty="0">
                <a:solidFill>
                  <a:srgbClr val="FFFFFF"/>
                </a:solidFill>
                <a:latin typeface="Times New Roman"/>
                <a:cs typeface="Times New Roman"/>
              </a:rPr>
              <a:t>a</a:t>
            </a:r>
            <a:r>
              <a:rPr sz="3000" spc="5" dirty="0">
                <a:solidFill>
                  <a:srgbClr val="FFFFFF"/>
                </a:solidFill>
                <a:latin typeface="Times New Roman"/>
                <a:cs typeface="Times New Roman"/>
              </a:rPr>
              <a:t> </a:t>
            </a:r>
            <a:r>
              <a:rPr sz="3000" dirty="0">
                <a:solidFill>
                  <a:srgbClr val="FFFFFF"/>
                </a:solidFill>
                <a:latin typeface="Times New Roman"/>
                <a:cs typeface="Times New Roman"/>
              </a:rPr>
              <a:t>neural</a:t>
            </a:r>
            <a:r>
              <a:rPr sz="3000" spc="-5" dirty="0">
                <a:solidFill>
                  <a:srgbClr val="FFFFFF"/>
                </a:solidFill>
                <a:latin typeface="Times New Roman"/>
                <a:cs typeface="Times New Roman"/>
              </a:rPr>
              <a:t> network</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which </a:t>
            </a:r>
            <a:r>
              <a:rPr sz="3000" dirty="0">
                <a:solidFill>
                  <a:srgbClr val="FFFFFF"/>
                </a:solidFill>
                <a:latin typeface="Times New Roman"/>
                <a:cs typeface="Times New Roman"/>
              </a:rPr>
              <a:t> </a:t>
            </a:r>
            <a:r>
              <a:rPr sz="3000" spc="-5" dirty="0">
                <a:solidFill>
                  <a:srgbClr val="FFFFFF"/>
                </a:solidFill>
                <a:latin typeface="Times New Roman"/>
                <a:cs typeface="Times New Roman"/>
              </a:rPr>
              <a:t>is</a:t>
            </a:r>
            <a:r>
              <a:rPr sz="3000" spc="-10" dirty="0">
                <a:solidFill>
                  <a:srgbClr val="FFFFFF"/>
                </a:solidFill>
                <a:latin typeface="Times New Roman"/>
                <a:cs typeface="Times New Roman"/>
              </a:rPr>
              <a:t> </a:t>
            </a:r>
            <a:r>
              <a:rPr sz="3000" dirty="0">
                <a:solidFill>
                  <a:srgbClr val="FFFFFF"/>
                </a:solidFill>
                <a:latin typeface="Times New Roman"/>
                <a:cs typeface="Times New Roman"/>
              </a:rPr>
              <a:t>functionally equivalent</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to</a:t>
            </a:r>
            <a:r>
              <a:rPr sz="3000" dirty="0">
                <a:solidFill>
                  <a:srgbClr val="FFFFFF"/>
                </a:solidFill>
                <a:latin typeface="Times New Roman"/>
                <a:cs typeface="Times New Roman"/>
              </a:rPr>
              <a:t> a</a:t>
            </a:r>
            <a:r>
              <a:rPr sz="3000" spc="-5" dirty="0">
                <a:solidFill>
                  <a:srgbClr val="FFFFFF"/>
                </a:solidFill>
                <a:latin typeface="Times New Roman"/>
                <a:cs typeface="Times New Roman"/>
              </a:rPr>
              <a:t> fuzzy</a:t>
            </a:r>
            <a:r>
              <a:rPr sz="3000" dirty="0">
                <a:solidFill>
                  <a:srgbClr val="FFFFFF"/>
                </a:solidFill>
                <a:latin typeface="Times New Roman"/>
                <a:cs typeface="Times New Roman"/>
              </a:rPr>
              <a:t> </a:t>
            </a:r>
            <a:r>
              <a:rPr sz="3000" spc="-5" dirty="0">
                <a:solidFill>
                  <a:srgbClr val="FFFFFF"/>
                </a:solidFill>
                <a:latin typeface="Times New Roman"/>
                <a:cs typeface="Times New Roman"/>
              </a:rPr>
              <a:t>inference </a:t>
            </a:r>
            <a:r>
              <a:rPr sz="3000" dirty="0">
                <a:solidFill>
                  <a:srgbClr val="FFFFFF"/>
                </a:solidFill>
                <a:latin typeface="Times New Roman"/>
                <a:cs typeface="Times New Roman"/>
              </a:rPr>
              <a:t> </a:t>
            </a:r>
            <a:r>
              <a:rPr sz="3000" spc="-5" dirty="0">
                <a:solidFill>
                  <a:srgbClr val="FFFFFF"/>
                </a:solidFill>
                <a:latin typeface="Times New Roman"/>
                <a:cs typeface="Times New Roman"/>
              </a:rPr>
              <a:t>model.	It</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can</a:t>
            </a:r>
            <a:r>
              <a:rPr sz="3000" dirty="0">
                <a:solidFill>
                  <a:srgbClr val="FFFFFF"/>
                </a:solidFill>
                <a:latin typeface="Times New Roman"/>
                <a:cs typeface="Times New Roman"/>
              </a:rPr>
              <a:t> be </a:t>
            </a:r>
            <a:r>
              <a:rPr sz="3000" spc="-5" dirty="0">
                <a:solidFill>
                  <a:srgbClr val="FFFFFF"/>
                </a:solidFill>
                <a:latin typeface="Times New Roman"/>
                <a:cs typeface="Times New Roman"/>
              </a:rPr>
              <a:t>trained</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to</a:t>
            </a:r>
            <a:r>
              <a:rPr sz="3000" dirty="0">
                <a:solidFill>
                  <a:srgbClr val="FFFFFF"/>
                </a:solidFill>
                <a:latin typeface="Times New Roman"/>
                <a:cs typeface="Times New Roman"/>
              </a:rPr>
              <a:t> </a:t>
            </a:r>
            <a:r>
              <a:rPr sz="3000" spc="-5" dirty="0">
                <a:solidFill>
                  <a:srgbClr val="FFFFFF"/>
                </a:solidFill>
                <a:latin typeface="Times New Roman"/>
                <a:cs typeface="Times New Roman"/>
              </a:rPr>
              <a:t>develop</a:t>
            </a:r>
            <a:r>
              <a:rPr sz="3000" dirty="0">
                <a:solidFill>
                  <a:srgbClr val="FFFFFF"/>
                </a:solidFill>
                <a:latin typeface="Times New Roman"/>
                <a:cs typeface="Times New Roman"/>
              </a:rPr>
              <a:t> </a:t>
            </a:r>
            <a:r>
              <a:rPr sz="3000" spc="-5" dirty="0">
                <a:solidFill>
                  <a:srgbClr val="FFFFFF"/>
                </a:solidFill>
                <a:latin typeface="Times New Roman"/>
                <a:cs typeface="Times New Roman"/>
              </a:rPr>
              <a:t>IF-THEN </a:t>
            </a:r>
            <a:r>
              <a:rPr sz="3000" dirty="0">
                <a:solidFill>
                  <a:srgbClr val="FFFFFF"/>
                </a:solidFill>
                <a:latin typeface="Times New Roman"/>
                <a:cs typeface="Times New Roman"/>
              </a:rPr>
              <a:t> </a:t>
            </a:r>
            <a:r>
              <a:rPr sz="3000" spc="-5" dirty="0">
                <a:solidFill>
                  <a:srgbClr val="FFFFFF"/>
                </a:solidFill>
                <a:latin typeface="Times New Roman"/>
                <a:cs typeface="Times New Roman"/>
              </a:rPr>
              <a:t>fuzzy</a:t>
            </a:r>
            <a:r>
              <a:rPr sz="3000" spc="5" dirty="0">
                <a:solidFill>
                  <a:srgbClr val="FFFFFF"/>
                </a:solidFill>
                <a:latin typeface="Times New Roman"/>
                <a:cs typeface="Times New Roman"/>
              </a:rPr>
              <a:t> </a:t>
            </a:r>
            <a:r>
              <a:rPr sz="3000" dirty="0">
                <a:solidFill>
                  <a:srgbClr val="FFFFFF"/>
                </a:solidFill>
                <a:latin typeface="Times New Roman"/>
                <a:cs typeface="Times New Roman"/>
              </a:rPr>
              <a:t>rules</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determine</a:t>
            </a:r>
            <a:r>
              <a:rPr sz="3000" spc="25" dirty="0">
                <a:solidFill>
                  <a:srgbClr val="FFFFFF"/>
                </a:solidFill>
                <a:latin typeface="Times New Roman"/>
                <a:cs typeface="Times New Roman"/>
              </a:rPr>
              <a:t> </a:t>
            </a:r>
            <a:r>
              <a:rPr sz="3000" spc="-5" dirty="0">
                <a:solidFill>
                  <a:srgbClr val="FFFFFF"/>
                </a:solidFill>
                <a:latin typeface="Times New Roman"/>
                <a:cs typeface="Times New Roman"/>
              </a:rPr>
              <a:t>membership</a:t>
            </a:r>
            <a:r>
              <a:rPr sz="3000" spc="25" dirty="0">
                <a:solidFill>
                  <a:srgbClr val="FFFFFF"/>
                </a:solidFill>
                <a:latin typeface="Times New Roman"/>
                <a:cs typeface="Times New Roman"/>
              </a:rPr>
              <a:t> </a:t>
            </a:r>
            <a:r>
              <a:rPr sz="3000" spc="-5" dirty="0">
                <a:solidFill>
                  <a:srgbClr val="FFFFFF"/>
                </a:solidFill>
                <a:latin typeface="Times New Roman"/>
                <a:cs typeface="Times New Roman"/>
              </a:rPr>
              <a:t>functions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for</a:t>
            </a:r>
            <a:r>
              <a:rPr sz="3000" dirty="0">
                <a:solidFill>
                  <a:srgbClr val="FFFFFF"/>
                </a:solidFill>
                <a:latin typeface="Times New Roman"/>
                <a:cs typeface="Times New Roman"/>
              </a:rPr>
              <a:t> </a:t>
            </a:r>
            <a:r>
              <a:rPr sz="3000" spc="-5" dirty="0">
                <a:solidFill>
                  <a:srgbClr val="FFFFFF"/>
                </a:solidFill>
                <a:latin typeface="Times New Roman"/>
                <a:cs typeface="Times New Roman"/>
              </a:rPr>
              <a:t>input and</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output </a:t>
            </a:r>
            <a:r>
              <a:rPr sz="3000" dirty="0">
                <a:solidFill>
                  <a:srgbClr val="FFFFFF"/>
                </a:solidFill>
                <a:latin typeface="Times New Roman"/>
                <a:cs typeface="Times New Roman"/>
              </a:rPr>
              <a:t>variables</a:t>
            </a:r>
            <a:r>
              <a:rPr sz="3000" spc="-5" dirty="0">
                <a:solidFill>
                  <a:srgbClr val="FFFFFF"/>
                </a:solidFill>
                <a:latin typeface="Times New Roman"/>
                <a:cs typeface="Times New Roman"/>
              </a:rPr>
              <a:t> of</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a:t>
            </a:r>
            <a:r>
              <a:rPr sz="3000" spc="-5" dirty="0">
                <a:solidFill>
                  <a:srgbClr val="FFFFFF"/>
                </a:solidFill>
                <a:latin typeface="Times New Roman"/>
                <a:cs typeface="Times New Roman"/>
              </a:rPr>
              <a:t>system. </a:t>
            </a:r>
            <a:r>
              <a:rPr sz="3000" dirty="0">
                <a:solidFill>
                  <a:srgbClr val="FFFFFF"/>
                </a:solidFill>
                <a:latin typeface="Times New Roman"/>
                <a:cs typeface="Times New Roman"/>
              </a:rPr>
              <a:t> Expert</a:t>
            </a:r>
            <a:r>
              <a:rPr sz="3000" spc="-5" dirty="0">
                <a:solidFill>
                  <a:srgbClr val="FFFFFF"/>
                </a:solidFill>
                <a:latin typeface="Times New Roman"/>
                <a:cs typeface="Times New Roman"/>
              </a:rPr>
              <a:t> knowledge</a:t>
            </a:r>
            <a:r>
              <a:rPr sz="3000" dirty="0">
                <a:solidFill>
                  <a:srgbClr val="FFFFFF"/>
                </a:solidFill>
                <a:latin typeface="Times New Roman"/>
                <a:cs typeface="Times New Roman"/>
              </a:rPr>
              <a:t> can</a:t>
            </a:r>
            <a:r>
              <a:rPr sz="3000" spc="5" dirty="0">
                <a:solidFill>
                  <a:srgbClr val="FFFFFF"/>
                </a:solidFill>
                <a:latin typeface="Times New Roman"/>
                <a:cs typeface="Times New Roman"/>
              </a:rPr>
              <a:t> </a:t>
            </a:r>
            <a:r>
              <a:rPr sz="3000" dirty="0">
                <a:solidFill>
                  <a:srgbClr val="FFFFFF"/>
                </a:solidFill>
                <a:latin typeface="Times New Roman"/>
                <a:cs typeface="Times New Roman"/>
              </a:rPr>
              <a:t>be </a:t>
            </a:r>
            <a:r>
              <a:rPr sz="3000" spc="-5" dirty="0">
                <a:solidFill>
                  <a:srgbClr val="FFFFFF"/>
                </a:solidFill>
                <a:latin typeface="Times New Roman"/>
                <a:cs typeface="Times New Roman"/>
              </a:rPr>
              <a:t>incorporated</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into</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 </a:t>
            </a:r>
            <a:r>
              <a:rPr sz="3000" spc="-5" dirty="0">
                <a:solidFill>
                  <a:srgbClr val="FFFFFF"/>
                </a:solidFill>
                <a:latin typeface="Times New Roman"/>
                <a:cs typeface="Times New Roman"/>
              </a:rPr>
              <a:t>structure</a:t>
            </a:r>
            <a:r>
              <a:rPr sz="3000" spc="25" dirty="0">
                <a:solidFill>
                  <a:srgbClr val="FFFFFF"/>
                </a:solidFill>
                <a:latin typeface="Times New Roman"/>
                <a:cs typeface="Times New Roman"/>
              </a:rPr>
              <a:t> </a:t>
            </a:r>
            <a:r>
              <a:rPr sz="3000" spc="-5" dirty="0">
                <a:solidFill>
                  <a:srgbClr val="FFFFFF"/>
                </a:solidFill>
                <a:latin typeface="Times New Roman"/>
                <a:cs typeface="Times New Roman"/>
              </a:rPr>
              <a:t>of</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15" dirty="0">
                <a:solidFill>
                  <a:srgbClr val="FFFFFF"/>
                </a:solidFill>
                <a:latin typeface="Times New Roman"/>
                <a:cs typeface="Times New Roman"/>
              </a:rPr>
              <a:t> </a:t>
            </a:r>
            <a:r>
              <a:rPr sz="3000" dirty="0">
                <a:solidFill>
                  <a:srgbClr val="FFFFFF"/>
                </a:solidFill>
                <a:latin typeface="Times New Roman"/>
                <a:cs typeface="Times New Roman"/>
              </a:rPr>
              <a:t>neuro-fuzzy</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system.	At</a:t>
            </a:r>
            <a:r>
              <a:rPr sz="3000" spc="-45" dirty="0">
                <a:solidFill>
                  <a:srgbClr val="FFFFFF"/>
                </a:solidFill>
                <a:latin typeface="Times New Roman"/>
                <a:cs typeface="Times New Roman"/>
              </a:rPr>
              <a:t> </a:t>
            </a:r>
            <a:r>
              <a:rPr sz="3000" dirty="0">
                <a:solidFill>
                  <a:srgbClr val="FFFFFF"/>
                </a:solidFill>
                <a:latin typeface="Times New Roman"/>
                <a:cs typeface="Times New Roman"/>
              </a:rPr>
              <a:t>the</a:t>
            </a:r>
            <a:r>
              <a:rPr sz="3000" spc="-35" dirty="0">
                <a:solidFill>
                  <a:srgbClr val="FFFFFF"/>
                </a:solidFill>
                <a:latin typeface="Times New Roman"/>
                <a:cs typeface="Times New Roman"/>
              </a:rPr>
              <a:t> </a:t>
            </a:r>
            <a:r>
              <a:rPr sz="3000" spc="-5" dirty="0">
                <a:solidFill>
                  <a:srgbClr val="FFFFFF"/>
                </a:solidFill>
                <a:latin typeface="Times New Roman"/>
                <a:cs typeface="Times New Roman"/>
              </a:rPr>
              <a:t>same </a:t>
            </a:r>
            <a:r>
              <a:rPr sz="3000" spc="-735" dirty="0">
                <a:solidFill>
                  <a:srgbClr val="FFFFFF"/>
                </a:solidFill>
                <a:latin typeface="Times New Roman"/>
                <a:cs typeface="Times New Roman"/>
              </a:rPr>
              <a:t> </a:t>
            </a:r>
            <a:r>
              <a:rPr sz="3000" dirty="0">
                <a:solidFill>
                  <a:srgbClr val="FFFFFF"/>
                </a:solidFill>
                <a:latin typeface="Times New Roman"/>
                <a:cs typeface="Times New Roman"/>
              </a:rPr>
              <a:t>time,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connectionist </a:t>
            </a:r>
            <a:r>
              <a:rPr sz="3000" dirty="0">
                <a:solidFill>
                  <a:srgbClr val="FFFFFF"/>
                </a:solidFill>
                <a:latin typeface="Times New Roman"/>
                <a:cs typeface="Times New Roman"/>
              </a:rPr>
              <a:t>structure avoids</a:t>
            </a:r>
            <a:r>
              <a:rPr sz="3000" spc="-5" dirty="0">
                <a:solidFill>
                  <a:srgbClr val="FFFFFF"/>
                </a:solidFill>
                <a:latin typeface="Times New Roman"/>
                <a:cs typeface="Times New Roman"/>
              </a:rPr>
              <a:t> fuzzy </a:t>
            </a:r>
            <a:r>
              <a:rPr sz="3000" dirty="0">
                <a:solidFill>
                  <a:srgbClr val="FFFFFF"/>
                </a:solidFill>
                <a:latin typeface="Times New Roman"/>
                <a:cs typeface="Times New Roman"/>
              </a:rPr>
              <a:t> </a:t>
            </a:r>
            <a:r>
              <a:rPr sz="3000" spc="-5" dirty="0">
                <a:solidFill>
                  <a:srgbClr val="FFFFFF"/>
                </a:solidFill>
                <a:latin typeface="Times New Roman"/>
                <a:cs typeface="Times New Roman"/>
              </a:rPr>
              <a:t>inference,</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which</a:t>
            </a:r>
            <a:r>
              <a:rPr sz="3000" dirty="0">
                <a:solidFill>
                  <a:srgbClr val="FFFFFF"/>
                </a:solidFill>
                <a:latin typeface="Times New Roman"/>
                <a:cs typeface="Times New Roman"/>
              </a:rPr>
              <a:t> entails</a:t>
            </a:r>
            <a:r>
              <a:rPr sz="3000" spc="-5" dirty="0">
                <a:solidFill>
                  <a:srgbClr val="FFFFFF"/>
                </a:solidFill>
                <a:latin typeface="Times New Roman"/>
                <a:cs typeface="Times New Roman"/>
              </a:rPr>
              <a:t> </a:t>
            </a:r>
            <a:r>
              <a:rPr sz="3000" dirty="0">
                <a:solidFill>
                  <a:srgbClr val="FFFFFF"/>
                </a:solidFill>
                <a:latin typeface="Times New Roman"/>
                <a:cs typeface="Times New Roman"/>
              </a:rPr>
              <a:t>a </a:t>
            </a:r>
            <a:r>
              <a:rPr sz="3000" spc="-5" dirty="0">
                <a:solidFill>
                  <a:srgbClr val="FFFFFF"/>
                </a:solidFill>
                <a:latin typeface="Times New Roman"/>
                <a:cs typeface="Times New Roman"/>
              </a:rPr>
              <a:t>substantial </a:t>
            </a:r>
            <a:r>
              <a:rPr sz="3000" dirty="0">
                <a:solidFill>
                  <a:srgbClr val="FFFFFF"/>
                </a:solidFill>
                <a:latin typeface="Times New Roman"/>
                <a:cs typeface="Times New Roman"/>
              </a:rPr>
              <a:t> computational</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burden.</a:t>
            </a:r>
            <a:endParaRPr sz="30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15</a:t>
            </a:fld>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87627" y="1525015"/>
            <a:ext cx="7666355" cy="2311400"/>
          </a:xfrm>
          <a:prstGeom prst="rect">
            <a:avLst/>
          </a:prstGeom>
        </p:spPr>
        <p:txBody>
          <a:bodyPr vert="horz" wrap="square" lIns="0" tIns="12700" rIns="0" bIns="0" rtlCol="0">
            <a:spAutoFit/>
          </a:bodyPr>
          <a:lstStyle/>
          <a:p>
            <a:pPr marL="354965" marR="5080" indent="-342900">
              <a:lnSpc>
                <a:spcPct val="100000"/>
              </a:lnSpc>
              <a:spcBef>
                <a:spcPts val="100"/>
              </a:spcBef>
              <a:buClr>
                <a:srgbClr val="FAFD00"/>
              </a:buClr>
              <a:buSzPct val="76666"/>
              <a:buFont typeface="MS UI Gothic"/>
              <a:buChar char="■"/>
              <a:tabLst>
                <a:tab pos="355600" algn="l"/>
                <a:tab pos="5389245" algn="l"/>
              </a:tabLst>
            </a:pPr>
            <a:r>
              <a:rPr sz="3000" dirty="0">
                <a:solidFill>
                  <a:srgbClr val="FFFFFF"/>
                </a:solidFill>
                <a:latin typeface="Times New Roman"/>
                <a:cs typeface="Times New Roman"/>
              </a:rPr>
              <a:t>The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structure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of</a:t>
            </a:r>
            <a:r>
              <a:rPr sz="3000" spc="5" dirty="0">
                <a:solidFill>
                  <a:srgbClr val="FFFFFF"/>
                </a:solidFill>
                <a:latin typeface="Times New Roman"/>
                <a:cs typeface="Times New Roman"/>
              </a:rPr>
              <a:t> </a:t>
            </a:r>
            <a:r>
              <a:rPr sz="3000" dirty="0">
                <a:solidFill>
                  <a:srgbClr val="FFFFFF"/>
                </a:solidFill>
                <a:latin typeface="Times New Roman"/>
                <a:cs typeface="Times New Roman"/>
              </a:rPr>
              <a:t>a</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neuro-fuzzy</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system</a:t>
            </a:r>
            <a:r>
              <a:rPr sz="3000" spc="10" dirty="0">
                <a:solidFill>
                  <a:srgbClr val="FFFFFF"/>
                </a:solidFill>
                <a:latin typeface="Times New Roman"/>
                <a:cs typeface="Times New Roman"/>
              </a:rPr>
              <a:t> </a:t>
            </a:r>
            <a:r>
              <a:rPr sz="3000" dirty="0">
                <a:solidFill>
                  <a:srgbClr val="FFFFFF"/>
                </a:solidFill>
                <a:latin typeface="Times New Roman"/>
                <a:cs typeface="Times New Roman"/>
              </a:rPr>
              <a:t>is </a:t>
            </a:r>
            <a:r>
              <a:rPr sz="3000" spc="-5" dirty="0">
                <a:solidFill>
                  <a:srgbClr val="FFFFFF"/>
                </a:solidFill>
                <a:latin typeface="Times New Roman"/>
                <a:cs typeface="Times New Roman"/>
              </a:rPr>
              <a:t>similar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to</a:t>
            </a:r>
            <a:r>
              <a:rPr sz="3000" spc="10" dirty="0">
                <a:solidFill>
                  <a:srgbClr val="FFFFFF"/>
                </a:solidFill>
                <a:latin typeface="Times New Roman"/>
                <a:cs typeface="Times New Roman"/>
              </a:rPr>
              <a:t> </a:t>
            </a:r>
            <a:r>
              <a:rPr sz="3000" dirty="0">
                <a:solidFill>
                  <a:srgbClr val="FFFFFF"/>
                </a:solidFill>
                <a:latin typeface="Times New Roman"/>
                <a:cs typeface="Times New Roman"/>
              </a:rPr>
              <a:t>a</a:t>
            </a:r>
            <a:r>
              <a:rPr sz="3000" spc="10" dirty="0">
                <a:solidFill>
                  <a:srgbClr val="FFFFFF"/>
                </a:solidFill>
                <a:latin typeface="Times New Roman"/>
                <a:cs typeface="Times New Roman"/>
              </a:rPr>
              <a:t> </a:t>
            </a:r>
            <a:r>
              <a:rPr sz="3000" dirty="0">
                <a:solidFill>
                  <a:srgbClr val="FFFFFF"/>
                </a:solidFill>
                <a:latin typeface="Times New Roman"/>
                <a:cs typeface="Times New Roman"/>
              </a:rPr>
              <a:t>multi-layer</a:t>
            </a:r>
            <a:r>
              <a:rPr sz="3000" spc="10" dirty="0">
                <a:solidFill>
                  <a:srgbClr val="FFFFFF"/>
                </a:solidFill>
                <a:latin typeface="Times New Roman"/>
                <a:cs typeface="Times New Roman"/>
              </a:rPr>
              <a:t> </a:t>
            </a:r>
            <a:r>
              <a:rPr sz="3000" dirty="0">
                <a:solidFill>
                  <a:srgbClr val="FFFFFF"/>
                </a:solidFill>
                <a:latin typeface="Times New Roman"/>
                <a:cs typeface="Times New Roman"/>
              </a:rPr>
              <a:t>neural</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network.	In</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general,</a:t>
            </a:r>
            <a:r>
              <a:rPr sz="3000" dirty="0">
                <a:solidFill>
                  <a:srgbClr val="FFFFFF"/>
                </a:solidFill>
                <a:latin typeface="Times New Roman"/>
                <a:cs typeface="Times New Roman"/>
              </a:rPr>
              <a:t> a </a:t>
            </a:r>
            <a:r>
              <a:rPr sz="3000" spc="5" dirty="0">
                <a:solidFill>
                  <a:srgbClr val="FFFFFF"/>
                </a:solidFill>
                <a:latin typeface="Times New Roman"/>
                <a:cs typeface="Times New Roman"/>
              </a:rPr>
              <a:t> </a:t>
            </a:r>
            <a:r>
              <a:rPr sz="3000" dirty="0">
                <a:solidFill>
                  <a:srgbClr val="FFFFFF"/>
                </a:solidFill>
                <a:latin typeface="Times New Roman"/>
                <a:cs typeface="Times New Roman"/>
              </a:rPr>
              <a:t>neuro-fuzzy </a:t>
            </a:r>
            <a:r>
              <a:rPr sz="3000" spc="-5" dirty="0">
                <a:solidFill>
                  <a:srgbClr val="FFFFFF"/>
                </a:solidFill>
                <a:latin typeface="Times New Roman"/>
                <a:cs typeface="Times New Roman"/>
              </a:rPr>
              <a:t>system</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has input</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spc="-5" dirty="0">
                <a:solidFill>
                  <a:srgbClr val="FFFFFF"/>
                </a:solidFill>
                <a:latin typeface="Times New Roman"/>
                <a:cs typeface="Times New Roman"/>
              </a:rPr>
              <a:t>output layers,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and three</a:t>
            </a:r>
            <a:r>
              <a:rPr sz="3000" dirty="0">
                <a:solidFill>
                  <a:srgbClr val="FFFFFF"/>
                </a:solidFill>
                <a:latin typeface="Times New Roman"/>
                <a:cs typeface="Times New Roman"/>
              </a:rPr>
              <a:t> </a:t>
            </a:r>
            <a:r>
              <a:rPr sz="3000" spc="-5" dirty="0">
                <a:solidFill>
                  <a:srgbClr val="FFFFFF"/>
                </a:solidFill>
                <a:latin typeface="Times New Roman"/>
                <a:cs typeface="Times New Roman"/>
              </a:rPr>
              <a:t>hidden</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layers </a:t>
            </a:r>
            <a:r>
              <a:rPr sz="3000" dirty="0">
                <a:solidFill>
                  <a:srgbClr val="FFFFFF"/>
                </a:solidFill>
                <a:latin typeface="Times New Roman"/>
                <a:cs typeface="Times New Roman"/>
              </a:rPr>
              <a:t>that</a:t>
            </a:r>
            <a:r>
              <a:rPr sz="3000" spc="-5" dirty="0">
                <a:solidFill>
                  <a:srgbClr val="FFFFFF"/>
                </a:solidFill>
                <a:latin typeface="Times New Roman"/>
                <a:cs typeface="Times New Roman"/>
              </a:rPr>
              <a:t> </a:t>
            </a:r>
            <a:r>
              <a:rPr sz="3000" dirty="0">
                <a:solidFill>
                  <a:srgbClr val="FFFFFF"/>
                </a:solidFill>
                <a:latin typeface="Times New Roman"/>
                <a:cs typeface="Times New Roman"/>
              </a:rPr>
              <a:t>represent </a:t>
            </a:r>
            <a:r>
              <a:rPr sz="3000" spc="5" dirty="0">
                <a:solidFill>
                  <a:srgbClr val="FFFFFF"/>
                </a:solidFill>
                <a:latin typeface="Times New Roman"/>
                <a:cs typeface="Times New Roman"/>
              </a:rPr>
              <a:t> </a:t>
            </a:r>
            <a:r>
              <a:rPr sz="3000" dirty="0">
                <a:solidFill>
                  <a:srgbClr val="FFFFFF"/>
                </a:solidFill>
                <a:latin typeface="Times New Roman"/>
                <a:cs typeface="Times New Roman"/>
              </a:rPr>
              <a:t>membership</a:t>
            </a:r>
            <a:r>
              <a:rPr sz="3000" spc="-5" dirty="0">
                <a:solidFill>
                  <a:srgbClr val="FFFFFF"/>
                </a:solidFill>
                <a:latin typeface="Times New Roman"/>
                <a:cs typeface="Times New Roman"/>
              </a:rPr>
              <a:t> </a:t>
            </a:r>
            <a:r>
              <a:rPr sz="3000" dirty="0">
                <a:solidFill>
                  <a:srgbClr val="FFFFFF"/>
                </a:solidFill>
                <a:latin typeface="Times New Roman"/>
                <a:cs typeface="Times New Roman"/>
              </a:rPr>
              <a:t>functions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spc="-5" dirty="0">
                <a:solidFill>
                  <a:srgbClr val="FFFFFF"/>
                </a:solidFill>
                <a:latin typeface="Times New Roman"/>
                <a:cs typeface="Times New Roman"/>
              </a:rPr>
              <a:t>fuzzy </a:t>
            </a:r>
            <a:r>
              <a:rPr sz="3000" dirty="0">
                <a:solidFill>
                  <a:srgbClr val="FFFFFF"/>
                </a:solidFill>
                <a:latin typeface="Times New Roman"/>
                <a:cs typeface="Times New Roman"/>
              </a:rPr>
              <a:t>rules.</a:t>
            </a:r>
            <a:endParaRPr sz="30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16</a:t>
            </a:fld>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700" rIns="0" bIns="0" rtlCol="0">
            <a:spAutoFit/>
          </a:bodyPr>
          <a:lstStyle/>
          <a:p>
            <a:pPr marL="12700" marR="5080">
              <a:lnSpc>
                <a:spcPct val="120000"/>
              </a:lnSpc>
              <a:spcBef>
                <a:spcPts val="100"/>
              </a:spcBef>
            </a:pPr>
            <a:r>
              <a:rPr sz="3000" dirty="0">
                <a:solidFill>
                  <a:srgbClr val="FFFFFF"/>
                </a:solidFill>
              </a:rPr>
              <a:t>Each layer </a:t>
            </a:r>
            <a:r>
              <a:rPr sz="3000" spc="-5" dirty="0">
                <a:solidFill>
                  <a:srgbClr val="FFFFFF"/>
                </a:solidFill>
              </a:rPr>
              <a:t>in the </a:t>
            </a:r>
            <a:r>
              <a:rPr sz="3000" dirty="0">
                <a:solidFill>
                  <a:srgbClr val="FFFFFF"/>
                </a:solidFill>
              </a:rPr>
              <a:t>neuro-fuzzy </a:t>
            </a:r>
            <a:r>
              <a:rPr sz="3000" spc="-5" dirty="0">
                <a:solidFill>
                  <a:srgbClr val="FFFFFF"/>
                </a:solidFill>
              </a:rPr>
              <a:t>system is </a:t>
            </a:r>
            <a:r>
              <a:rPr sz="3000" dirty="0">
                <a:solidFill>
                  <a:srgbClr val="FFFFFF"/>
                </a:solidFill>
              </a:rPr>
              <a:t>associated </a:t>
            </a:r>
            <a:r>
              <a:rPr sz="3000" spc="5" dirty="0">
                <a:solidFill>
                  <a:srgbClr val="FFFFFF"/>
                </a:solidFill>
              </a:rPr>
              <a:t> </a:t>
            </a:r>
            <a:r>
              <a:rPr sz="3000" spc="-5" dirty="0">
                <a:solidFill>
                  <a:srgbClr val="FFFFFF"/>
                </a:solidFill>
              </a:rPr>
              <a:t>with </a:t>
            </a:r>
            <a:r>
              <a:rPr sz="3000" dirty="0">
                <a:solidFill>
                  <a:srgbClr val="FFFFFF"/>
                </a:solidFill>
              </a:rPr>
              <a:t>a</a:t>
            </a:r>
            <a:r>
              <a:rPr sz="3000" spc="-5" dirty="0">
                <a:solidFill>
                  <a:srgbClr val="FFFFFF"/>
                </a:solidFill>
              </a:rPr>
              <a:t> </a:t>
            </a:r>
            <a:r>
              <a:rPr sz="3000" dirty="0">
                <a:solidFill>
                  <a:srgbClr val="FFFFFF"/>
                </a:solidFill>
              </a:rPr>
              <a:t>particular</a:t>
            </a:r>
            <a:r>
              <a:rPr sz="3000" spc="-10" dirty="0">
                <a:solidFill>
                  <a:srgbClr val="FFFFFF"/>
                </a:solidFill>
              </a:rPr>
              <a:t> </a:t>
            </a:r>
            <a:r>
              <a:rPr sz="3000" spc="-5" dirty="0">
                <a:solidFill>
                  <a:srgbClr val="FFFFFF"/>
                </a:solidFill>
              </a:rPr>
              <a:t>step in the</a:t>
            </a:r>
            <a:r>
              <a:rPr sz="3000" dirty="0">
                <a:solidFill>
                  <a:srgbClr val="FFFFFF"/>
                </a:solidFill>
              </a:rPr>
              <a:t> fuzzy</a:t>
            </a:r>
            <a:r>
              <a:rPr sz="3000" spc="-5" dirty="0">
                <a:solidFill>
                  <a:srgbClr val="FFFFFF"/>
                </a:solidFill>
              </a:rPr>
              <a:t> </a:t>
            </a:r>
            <a:r>
              <a:rPr sz="3000" dirty="0">
                <a:solidFill>
                  <a:srgbClr val="FFFFFF"/>
                </a:solidFill>
              </a:rPr>
              <a:t>inference</a:t>
            </a:r>
            <a:r>
              <a:rPr sz="3000" spc="-5" dirty="0">
                <a:solidFill>
                  <a:srgbClr val="FFFFFF"/>
                </a:solidFill>
              </a:rPr>
              <a:t> </a:t>
            </a:r>
            <a:r>
              <a:rPr sz="3000" dirty="0">
                <a:solidFill>
                  <a:srgbClr val="FFFFFF"/>
                </a:solidFill>
              </a:rPr>
              <a:t>process.</a:t>
            </a:r>
            <a:endParaRPr sz="3000"/>
          </a:p>
        </p:txBody>
      </p:sp>
      <p:sp>
        <p:nvSpPr>
          <p:cNvPr id="12" name="object 12"/>
          <p:cNvSpPr txBox="1"/>
          <p:nvPr/>
        </p:nvSpPr>
        <p:spPr>
          <a:xfrm>
            <a:off x="659383" y="2057400"/>
            <a:ext cx="8271509" cy="3898503"/>
          </a:xfrm>
          <a:prstGeom prst="rect">
            <a:avLst/>
          </a:prstGeom>
        </p:spPr>
        <p:txBody>
          <a:bodyPr vert="horz" wrap="square" lIns="0" tIns="12700" rIns="0" bIns="0" rtlCol="0">
            <a:spAutoFit/>
          </a:bodyPr>
          <a:lstStyle/>
          <a:p>
            <a:pPr marL="431800" marR="81280" indent="-343535" algn="just">
              <a:lnSpc>
                <a:spcPct val="100000"/>
              </a:lnSpc>
              <a:spcBef>
                <a:spcPts val="100"/>
              </a:spcBef>
            </a:pPr>
            <a:r>
              <a:rPr sz="3000" i="1" spc="30" dirty="0">
                <a:solidFill>
                  <a:srgbClr val="FAFD00"/>
                </a:solidFill>
                <a:latin typeface="Times New Roman"/>
                <a:cs typeface="Times New Roman"/>
              </a:rPr>
              <a:t>Layer </a:t>
            </a:r>
            <a:r>
              <a:rPr sz="3000" dirty="0">
                <a:solidFill>
                  <a:srgbClr val="FAFD00"/>
                </a:solidFill>
                <a:latin typeface="Times New Roman"/>
                <a:cs typeface="Times New Roman"/>
              </a:rPr>
              <a:t>1 </a:t>
            </a:r>
            <a:r>
              <a:rPr sz="3000" spc="-5" dirty="0">
                <a:solidFill>
                  <a:srgbClr val="FFFFFF"/>
                </a:solidFill>
                <a:latin typeface="Times New Roman"/>
                <a:cs typeface="Times New Roman"/>
              </a:rPr>
              <a:t>is the </a:t>
            </a:r>
            <a:r>
              <a:rPr sz="3000" spc="130" dirty="0">
                <a:solidFill>
                  <a:srgbClr val="FAFD00"/>
                </a:solidFill>
                <a:latin typeface="Times New Roman"/>
                <a:cs typeface="Times New Roman"/>
              </a:rPr>
              <a:t>input </a:t>
            </a:r>
            <a:r>
              <a:rPr sz="3000" spc="80" dirty="0">
                <a:solidFill>
                  <a:srgbClr val="FAFD00"/>
                </a:solidFill>
                <a:latin typeface="Times New Roman"/>
                <a:cs typeface="Times New Roman"/>
              </a:rPr>
              <a:t>layer</a:t>
            </a:r>
            <a:r>
              <a:rPr sz="3000" spc="80" dirty="0">
                <a:solidFill>
                  <a:srgbClr val="FFFFFF"/>
                </a:solidFill>
                <a:latin typeface="Times New Roman"/>
                <a:cs typeface="Times New Roman"/>
              </a:rPr>
              <a:t>. </a:t>
            </a:r>
            <a:r>
              <a:rPr sz="3000" dirty="0">
                <a:solidFill>
                  <a:srgbClr val="FFFFFF"/>
                </a:solidFill>
                <a:latin typeface="Times New Roman"/>
                <a:cs typeface="Times New Roman"/>
              </a:rPr>
              <a:t>Each neuron </a:t>
            </a:r>
            <a:r>
              <a:rPr sz="3000" spc="-5" dirty="0">
                <a:solidFill>
                  <a:srgbClr val="FFFFFF"/>
                </a:solidFill>
                <a:latin typeface="Times New Roman"/>
                <a:cs typeface="Times New Roman"/>
              </a:rPr>
              <a:t>in this </a:t>
            </a:r>
            <a:r>
              <a:rPr sz="3000" dirty="0">
                <a:solidFill>
                  <a:srgbClr val="FFFFFF"/>
                </a:solidFill>
                <a:latin typeface="Times New Roman"/>
                <a:cs typeface="Times New Roman"/>
              </a:rPr>
              <a:t>layer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transmits </a:t>
            </a:r>
            <a:r>
              <a:rPr sz="3000" dirty="0">
                <a:solidFill>
                  <a:srgbClr val="FFFFFF"/>
                </a:solidFill>
                <a:latin typeface="Times New Roman"/>
                <a:cs typeface="Times New Roman"/>
              </a:rPr>
              <a:t>external </a:t>
            </a:r>
            <a:r>
              <a:rPr sz="3000" spc="-5" dirty="0">
                <a:solidFill>
                  <a:srgbClr val="FFFFFF"/>
                </a:solidFill>
                <a:latin typeface="Times New Roman"/>
                <a:cs typeface="Times New Roman"/>
              </a:rPr>
              <a:t>crisp signals </a:t>
            </a:r>
            <a:r>
              <a:rPr sz="3000" dirty="0">
                <a:solidFill>
                  <a:srgbClr val="FFFFFF"/>
                </a:solidFill>
                <a:latin typeface="Times New Roman"/>
                <a:cs typeface="Times New Roman"/>
              </a:rPr>
              <a:t>directly </a:t>
            </a:r>
            <a:r>
              <a:rPr sz="3000" spc="-5" dirty="0">
                <a:solidFill>
                  <a:srgbClr val="FFFFFF"/>
                </a:solidFill>
                <a:latin typeface="Times New Roman"/>
                <a:cs typeface="Times New Roman"/>
              </a:rPr>
              <a:t>to the next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layer.</a:t>
            </a:r>
            <a:r>
              <a:rPr sz="3000" spc="25" dirty="0">
                <a:solidFill>
                  <a:srgbClr val="FFFFFF"/>
                </a:solidFill>
                <a:latin typeface="Times New Roman"/>
                <a:cs typeface="Times New Roman"/>
              </a:rPr>
              <a:t> </a:t>
            </a:r>
            <a:r>
              <a:rPr sz="3000" dirty="0">
                <a:solidFill>
                  <a:srgbClr val="FFFFFF"/>
                </a:solidFill>
                <a:latin typeface="Times New Roman"/>
                <a:cs typeface="Times New Roman"/>
              </a:rPr>
              <a:t>That</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is,</a:t>
            </a:r>
            <a:endParaRPr sz="3000" dirty="0">
              <a:latin typeface="Times New Roman"/>
              <a:cs typeface="Times New Roman"/>
            </a:endParaRPr>
          </a:p>
          <a:p>
            <a:pPr marL="431800" marR="68580" indent="-343535" algn="just">
              <a:lnSpc>
                <a:spcPct val="100000"/>
              </a:lnSpc>
              <a:spcBef>
                <a:spcPts val="1545"/>
              </a:spcBef>
            </a:pPr>
            <a:r>
              <a:rPr sz="3000" i="1" spc="30" dirty="0">
                <a:solidFill>
                  <a:srgbClr val="FAFD00"/>
                </a:solidFill>
                <a:latin typeface="Times New Roman"/>
                <a:cs typeface="Times New Roman"/>
              </a:rPr>
              <a:t>Layer </a:t>
            </a:r>
            <a:r>
              <a:rPr sz="3000" dirty="0">
                <a:solidFill>
                  <a:srgbClr val="FAFD00"/>
                </a:solidFill>
                <a:latin typeface="Times New Roman"/>
                <a:cs typeface="Times New Roman"/>
              </a:rPr>
              <a:t>2 </a:t>
            </a:r>
            <a:r>
              <a:rPr sz="3000" spc="-5" dirty="0">
                <a:solidFill>
                  <a:srgbClr val="FFFFFF"/>
                </a:solidFill>
                <a:latin typeface="Times New Roman"/>
                <a:cs typeface="Times New Roman"/>
              </a:rPr>
              <a:t>is the</a:t>
            </a:r>
            <a:r>
              <a:rPr sz="3000" dirty="0">
                <a:solidFill>
                  <a:srgbClr val="FFFFFF"/>
                </a:solidFill>
                <a:latin typeface="Times New Roman"/>
                <a:cs typeface="Times New Roman"/>
              </a:rPr>
              <a:t> </a:t>
            </a:r>
            <a:r>
              <a:rPr sz="3000" spc="50" dirty="0">
                <a:solidFill>
                  <a:srgbClr val="FAFD00"/>
                </a:solidFill>
                <a:latin typeface="Times New Roman"/>
                <a:cs typeface="Times New Roman"/>
              </a:rPr>
              <a:t>fuzzification </a:t>
            </a:r>
            <a:r>
              <a:rPr sz="3000" spc="80" dirty="0">
                <a:solidFill>
                  <a:srgbClr val="FAFD00"/>
                </a:solidFill>
                <a:latin typeface="Times New Roman"/>
                <a:cs typeface="Times New Roman"/>
              </a:rPr>
              <a:t>layer</a:t>
            </a:r>
            <a:r>
              <a:rPr sz="3000" spc="80" dirty="0">
                <a:solidFill>
                  <a:srgbClr val="FFFFFF"/>
                </a:solidFill>
                <a:latin typeface="Times New Roman"/>
                <a:cs typeface="Times New Roman"/>
              </a:rPr>
              <a:t>.</a:t>
            </a:r>
            <a:r>
              <a:rPr sz="3000" spc="85" dirty="0">
                <a:solidFill>
                  <a:srgbClr val="FFFFFF"/>
                </a:solidFill>
                <a:latin typeface="Times New Roman"/>
                <a:cs typeface="Times New Roman"/>
              </a:rPr>
              <a:t> </a:t>
            </a:r>
            <a:r>
              <a:rPr sz="3000" spc="-5" dirty="0">
                <a:solidFill>
                  <a:srgbClr val="FFFFFF"/>
                </a:solidFill>
                <a:latin typeface="Times New Roman"/>
                <a:cs typeface="Times New Roman"/>
              </a:rPr>
              <a:t>Neurons in this </a:t>
            </a:r>
            <a:r>
              <a:rPr sz="3000" dirty="0">
                <a:solidFill>
                  <a:srgbClr val="FFFFFF"/>
                </a:solidFill>
                <a:latin typeface="Times New Roman"/>
                <a:cs typeface="Times New Roman"/>
              </a:rPr>
              <a:t> </a:t>
            </a:r>
            <a:r>
              <a:rPr sz="3000" spc="-5" dirty="0">
                <a:solidFill>
                  <a:srgbClr val="FFFFFF"/>
                </a:solidFill>
                <a:latin typeface="Times New Roman"/>
                <a:cs typeface="Times New Roman"/>
              </a:rPr>
              <a:t>layer </a:t>
            </a:r>
            <a:r>
              <a:rPr sz="3000" dirty="0">
                <a:solidFill>
                  <a:srgbClr val="FFFFFF"/>
                </a:solidFill>
                <a:latin typeface="Times New Roman"/>
                <a:cs typeface="Times New Roman"/>
              </a:rPr>
              <a:t>represent fuzzy </a:t>
            </a:r>
            <a:r>
              <a:rPr sz="3000" spc="-5" dirty="0">
                <a:solidFill>
                  <a:srgbClr val="FFFFFF"/>
                </a:solidFill>
                <a:latin typeface="Times New Roman"/>
                <a:cs typeface="Times New Roman"/>
              </a:rPr>
              <a:t>sets used in </a:t>
            </a:r>
            <a:r>
              <a:rPr sz="3000" dirty="0">
                <a:solidFill>
                  <a:srgbClr val="FFFFFF"/>
                </a:solidFill>
                <a:latin typeface="Times New Roman"/>
                <a:cs typeface="Times New Roman"/>
              </a:rPr>
              <a:t>the antecedents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of fuzzy rules.</a:t>
            </a:r>
            <a:r>
              <a:rPr sz="3000" dirty="0">
                <a:solidFill>
                  <a:srgbClr val="FFFFFF"/>
                </a:solidFill>
                <a:latin typeface="Times New Roman"/>
                <a:cs typeface="Times New Roman"/>
              </a:rPr>
              <a:t> A fuzzification </a:t>
            </a:r>
            <a:r>
              <a:rPr sz="3000" spc="-5" dirty="0">
                <a:solidFill>
                  <a:srgbClr val="FFFFFF"/>
                </a:solidFill>
                <a:latin typeface="Times New Roman"/>
                <a:cs typeface="Times New Roman"/>
              </a:rPr>
              <a:t>neuron </a:t>
            </a:r>
            <a:r>
              <a:rPr sz="3000" dirty="0">
                <a:solidFill>
                  <a:srgbClr val="FFFFFF"/>
                </a:solidFill>
                <a:latin typeface="Times New Roman"/>
                <a:cs typeface="Times New Roman"/>
              </a:rPr>
              <a:t>receives a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crisp</a:t>
            </a:r>
            <a:r>
              <a:rPr sz="3000" spc="695" dirty="0">
                <a:solidFill>
                  <a:srgbClr val="FFFFFF"/>
                </a:solidFill>
                <a:latin typeface="Times New Roman"/>
                <a:cs typeface="Times New Roman"/>
              </a:rPr>
              <a:t> </a:t>
            </a:r>
            <a:r>
              <a:rPr sz="3000" dirty="0">
                <a:solidFill>
                  <a:srgbClr val="FFFFFF"/>
                </a:solidFill>
                <a:latin typeface="Times New Roman"/>
                <a:cs typeface="Times New Roman"/>
              </a:rPr>
              <a:t>input</a:t>
            </a:r>
            <a:r>
              <a:rPr sz="3000" spc="700"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spc="710" dirty="0">
                <a:solidFill>
                  <a:srgbClr val="FFFFFF"/>
                </a:solidFill>
                <a:latin typeface="Times New Roman"/>
                <a:cs typeface="Times New Roman"/>
              </a:rPr>
              <a:t> </a:t>
            </a:r>
            <a:r>
              <a:rPr sz="3000" dirty="0">
                <a:solidFill>
                  <a:srgbClr val="FFFFFF"/>
                </a:solidFill>
                <a:latin typeface="Times New Roman"/>
                <a:cs typeface="Times New Roman"/>
              </a:rPr>
              <a:t>determines</a:t>
            </a:r>
            <a:r>
              <a:rPr sz="3000" spc="71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710" dirty="0">
                <a:solidFill>
                  <a:srgbClr val="FFFFFF"/>
                </a:solidFill>
                <a:latin typeface="Times New Roman"/>
                <a:cs typeface="Times New Roman"/>
              </a:rPr>
              <a:t> </a:t>
            </a:r>
            <a:r>
              <a:rPr sz="3000" dirty="0">
                <a:solidFill>
                  <a:srgbClr val="FFFFFF"/>
                </a:solidFill>
                <a:latin typeface="Times New Roman"/>
                <a:cs typeface="Times New Roman"/>
              </a:rPr>
              <a:t>degree</a:t>
            </a:r>
            <a:r>
              <a:rPr sz="3000" spc="715" dirty="0">
                <a:solidFill>
                  <a:srgbClr val="FFFFFF"/>
                </a:solidFill>
                <a:latin typeface="Times New Roman"/>
                <a:cs typeface="Times New Roman"/>
              </a:rPr>
              <a:t> </a:t>
            </a:r>
            <a:r>
              <a:rPr sz="3000" spc="-5" dirty="0">
                <a:solidFill>
                  <a:srgbClr val="FFFFFF"/>
                </a:solidFill>
                <a:latin typeface="Times New Roman"/>
                <a:cs typeface="Times New Roman"/>
              </a:rPr>
              <a:t>to</a:t>
            </a:r>
            <a:r>
              <a:rPr sz="3000" spc="710" dirty="0">
                <a:solidFill>
                  <a:srgbClr val="FFFFFF"/>
                </a:solidFill>
                <a:latin typeface="Times New Roman"/>
                <a:cs typeface="Times New Roman"/>
              </a:rPr>
              <a:t> </a:t>
            </a:r>
            <a:r>
              <a:rPr sz="3000" spc="-5" dirty="0">
                <a:solidFill>
                  <a:srgbClr val="FFFFFF"/>
                </a:solidFill>
                <a:latin typeface="Times New Roman"/>
                <a:cs typeface="Times New Roman"/>
              </a:rPr>
              <a:t>which </a:t>
            </a:r>
            <a:r>
              <a:rPr sz="3000" spc="-740" dirty="0">
                <a:solidFill>
                  <a:srgbClr val="FFFFFF"/>
                </a:solidFill>
                <a:latin typeface="Times New Roman"/>
                <a:cs typeface="Times New Roman"/>
              </a:rPr>
              <a:t> </a:t>
            </a:r>
            <a:r>
              <a:rPr sz="3000" spc="-5" dirty="0">
                <a:solidFill>
                  <a:srgbClr val="FFFFFF"/>
                </a:solidFill>
                <a:latin typeface="Times New Roman"/>
                <a:cs typeface="Times New Roman"/>
              </a:rPr>
              <a:t>this input belongs </a:t>
            </a:r>
            <a:r>
              <a:rPr sz="3000" dirty="0">
                <a:solidFill>
                  <a:srgbClr val="FFFFFF"/>
                </a:solidFill>
                <a:latin typeface="Times New Roman"/>
                <a:cs typeface="Times New Roman"/>
              </a:rPr>
              <a:t>to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a:t>
            </a:r>
            <a:r>
              <a:rPr sz="3000" spc="-5" dirty="0">
                <a:solidFill>
                  <a:srgbClr val="FFFFFF"/>
                </a:solidFill>
                <a:latin typeface="Times New Roman"/>
                <a:cs typeface="Times New Roman"/>
              </a:rPr>
              <a:t>neuron’s</a:t>
            </a:r>
            <a:r>
              <a:rPr sz="3000" dirty="0">
                <a:solidFill>
                  <a:srgbClr val="FFFFFF"/>
                </a:solidFill>
                <a:latin typeface="Times New Roman"/>
                <a:cs typeface="Times New Roman"/>
              </a:rPr>
              <a:t> fuzzy</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set.</a:t>
            </a:r>
            <a:endParaRPr sz="3000" dirty="0">
              <a:latin typeface="Times New Roman"/>
              <a:cs typeface="Times New Roman"/>
            </a:endParaRPr>
          </a:p>
        </p:txBody>
      </p:sp>
      <p:sp>
        <p:nvSpPr>
          <p:cNvPr id="13" name="object 1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14" name="object 1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17</a:t>
            </a:fld>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966216" y="1235963"/>
            <a:ext cx="1211580" cy="50800"/>
            <a:chOff x="966216" y="1235963"/>
            <a:chExt cx="1211580" cy="50800"/>
          </a:xfrm>
        </p:grpSpPr>
        <p:sp>
          <p:nvSpPr>
            <p:cNvPr id="3" name="object 3"/>
            <p:cNvSpPr/>
            <p:nvPr/>
          </p:nvSpPr>
          <p:spPr>
            <a:xfrm>
              <a:off x="981456" y="1251203"/>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000000"/>
            </a:solidFill>
          </p:spPr>
          <p:txBody>
            <a:bodyPr wrap="square" lIns="0" tIns="0" rIns="0" bIns="0" rtlCol="0"/>
            <a:lstStyle/>
            <a:p>
              <a:endParaRPr/>
            </a:p>
          </p:txBody>
        </p:sp>
        <p:sp>
          <p:nvSpPr>
            <p:cNvPr id="4" name="object 4"/>
            <p:cNvSpPr/>
            <p:nvPr/>
          </p:nvSpPr>
          <p:spPr>
            <a:xfrm>
              <a:off x="966216" y="1235963"/>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FAFD00"/>
            </a:solidFill>
          </p:spPr>
          <p:txBody>
            <a:bodyPr wrap="square" lIns="0" tIns="0" rIns="0" bIns="0" rtlCol="0"/>
            <a:lstStyle/>
            <a:p>
              <a:endParaRPr/>
            </a:p>
          </p:txBody>
        </p:sp>
      </p:grpSp>
      <p:sp>
        <p:nvSpPr>
          <p:cNvPr id="5" name="object 5"/>
          <p:cNvSpPr txBox="1">
            <a:spLocks noGrp="1"/>
          </p:cNvSpPr>
          <p:nvPr>
            <p:ph type="title"/>
          </p:nvPr>
        </p:nvSpPr>
        <p:spPr>
          <a:xfrm>
            <a:off x="953328" y="801115"/>
            <a:ext cx="8012430" cy="482600"/>
          </a:xfrm>
          <a:prstGeom prst="rect">
            <a:avLst/>
          </a:prstGeom>
        </p:spPr>
        <p:txBody>
          <a:bodyPr vert="horz" wrap="square" lIns="0" tIns="12700" rIns="0" bIns="0" rtlCol="0">
            <a:spAutoFit/>
          </a:bodyPr>
          <a:lstStyle/>
          <a:p>
            <a:pPr marL="12700">
              <a:lnSpc>
                <a:spcPct val="100000"/>
              </a:lnSpc>
              <a:spcBef>
                <a:spcPts val="100"/>
              </a:spcBef>
              <a:tabLst>
                <a:tab pos="5046345" algn="l"/>
              </a:tabLst>
            </a:pPr>
            <a:r>
              <a:rPr sz="3000" i="1" spc="30" dirty="0">
                <a:latin typeface="Times New Roman"/>
                <a:cs typeface="Times New Roman"/>
              </a:rPr>
              <a:t>Layer</a:t>
            </a:r>
            <a:r>
              <a:rPr sz="3000" i="1" dirty="0">
                <a:latin typeface="Times New Roman"/>
                <a:cs typeface="Times New Roman"/>
              </a:rPr>
              <a:t> </a:t>
            </a:r>
            <a:r>
              <a:rPr sz="3000" dirty="0"/>
              <a:t>3</a:t>
            </a:r>
            <a:r>
              <a:rPr sz="3000" spc="10" dirty="0"/>
              <a:t> </a:t>
            </a:r>
            <a:r>
              <a:rPr sz="3000" spc="-5" dirty="0">
                <a:solidFill>
                  <a:srgbClr val="FFFFFF"/>
                </a:solidFill>
              </a:rPr>
              <a:t>is</a:t>
            </a:r>
            <a:r>
              <a:rPr sz="3000" spc="20" dirty="0">
                <a:solidFill>
                  <a:srgbClr val="FFFFFF"/>
                </a:solidFill>
              </a:rPr>
              <a:t> </a:t>
            </a:r>
            <a:r>
              <a:rPr sz="3000" spc="-5" dirty="0">
                <a:solidFill>
                  <a:srgbClr val="FFFFFF"/>
                </a:solidFill>
              </a:rPr>
              <a:t>the</a:t>
            </a:r>
            <a:r>
              <a:rPr sz="3000" spc="5" dirty="0">
                <a:solidFill>
                  <a:srgbClr val="FFFFFF"/>
                </a:solidFill>
              </a:rPr>
              <a:t> </a:t>
            </a:r>
            <a:r>
              <a:rPr sz="3000" spc="30" dirty="0"/>
              <a:t>fuzzy</a:t>
            </a:r>
            <a:r>
              <a:rPr sz="3000" spc="25" dirty="0"/>
              <a:t> </a:t>
            </a:r>
            <a:r>
              <a:rPr sz="3000" spc="120" dirty="0"/>
              <a:t>rule</a:t>
            </a:r>
            <a:r>
              <a:rPr sz="3000" spc="10" dirty="0"/>
              <a:t> </a:t>
            </a:r>
            <a:r>
              <a:rPr sz="3000" spc="80" dirty="0"/>
              <a:t>layer</a:t>
            </a:r>
            <a:r>
              <a:rPr sz="3000" spc="80" dirty="0">
                <a:solidFill>
                  <a:srgbClr val="FFFFFF"/>
                </a:solidFill>
              </a:rPr>
              <a:t>.	</a:t>
            </a:r>
            <a:r>
              <a:rPr sz="3000" dirty="0">
                <a:solidFill>
                  <a:srgbClr val="FFFFFF"/>
                </a:solidFill>
              </a:rPr>
              <a:t>Each</a:t>
            </a:r>
            <a:r>
              <a:rPr sz="3000" spc="-25" dirty="0">
                <a:solidFill>
                  <a:srgbClr val="FFFFFF"/>
                </a:solidFill>
              </a:rPr>
              <a:t> </a:t>
            </a:r>
            <a:r>
              <a:rPr sz="3000" spc="-5" dirty="0">
                <a:solidFill>
                  <a:srgbClr val="FFFFFF"/>
                </a:solidFill>
              </a:rPr>
              <a:t>neuron</a:t>
            </a:r>
            <a:r>
              <a:rPr sz="3000" spc="-20" dirty="0">
                <a:solidFill>
                  <a:srgbClr val="FFFFFF"/>
                </a:solidFill>
              </a:rPr>
              <a:t> </a:t>
            </a:r>
            <a:r>
              <a:rPr sz="3000" spc="-5" dirty="0">
                <a:solidFill>
                  <a:srgbClr val="FFFFFF"/>
                </a:solidFill>
              </a:rPr>
              <a:t>in</a:t>
            </a:r>
            <a:r>
              <a:rPr sz="3000" spc="-20" dirty="0">
                <a:solidFill>
                  <a:srgbClr val="FFFFFF"/>
                </a:solidFill>
              </a:rPr>
              <a:t> </a:t>
            </a:r>
            <a:r>
              <a:rPr sz="3000" spc="-5" dirty="0">
                <a:solidFill>
                  <a:srgbClr val="FFFFFF"/>
                </a:solidFill>
              </a:rPr>
              <a:t>this</a:t>
            </a:r>
            <a:endParaRPr sz="3000">
              <a:latin typeface="Times New Roman"/>
              <a:cs typeface="Times New Roman"/>
            </a:endParaRPr>
          </a:p>
        </p:txBody>
      </p:sp>
      <p:sp>
        <p:nvSpPr>
          <p:cNvPr id="6" name="object 6"/>
          <p:cNvSpPr txBox="1"/>
          <p:nvPr/>
        </p:nvSpPr>
        <p:spPr>
          <a:xfrm>
            <a:off x="1296415" y="1258315"/>
            <a:ext cx="7570470" cy="4292600"/>
          </a:xfrm>
          <a:prstGeom prst="rect">
            <a:avLst/>
          </a:prstGeom>
        </p:spPr>
        <p:txBody>
          <a:bodyPr vert="horz" wrap="square" lIns="0" tIns="12700" rIns="0" bIns="0" rtlCol="0">
            <a:spAutoFit/>
          </a:bodyPr>
          <a:lstStyle/>
          <a:p>
            <a:pPr marL="12700" marR="5080">
              <a:lnSpc>
                <a:spcPct val="100000"/>
              </a:lnSpc>
              <a:spcBef>
                <a:spcPts val="100"/>
              </a:spcBef>
              <a:tabLst>
                <a:tab pos="2080895" algn="l"/>
                <a:tab pos="6294755" algn="l"/>
              </a:tabLst>
            </a:pPr>
            <a:r>
              <a:rPr sz="3000" spc="-5" dirty="0">
                <a:solidFill>
                  <a:srgbClr val="FFFFFF"/>
                </a:solidFill>
                <a:latin typeface="Times New Roman"/>
                <a:cs typeface="Times New Roman"/>
              </a:rPr>
              <a:t>layer</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corresponds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to</a:t>
            </a:r>
            <a:r>
              <a:rPr sz="3000" spc="15" dirty="0">
                <a:solidFill>
                  <a:srgbClr val="FFFFFF"/>
                </a:solidFill>
                <a:latin typeface="Times New Roman"/>
                <a:cs typeface="Times New Roman"/>
              </a:rPr>
              <a:t> </a:t>
            </a:r>
            <a:r>
              <a:rPr sz="3000" dirty="0">
                <a:solidFill>
                  <a:srgbClr val="FFFFFF"/>
                </a:solidFill>
                <a:latin typeface="Times New Roman"/>
                <a:cs typeface="Times New Roman"/>
              </a:rPr>
              <a:t>a</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single</a:t>
            </a:r>
            <a:r>
              <a:rPr sz="3000" spc="30" dirty="0">
                <a:solidFill>
                  <a:srgbClr val="FFFFFF"/>
                </a:solidFill>
                <a:latin typeface="Times New Roman"/>
                <a:cs typeface="Times New Roman"/>
              </a:rPr>
              <a:t> </a:t>
            </a:r>
            <a:r>
              <a:rPr sz="3000" spc="-5" dirty="0">
                <a:solidFill>
                  <a:srgbClr val="FFFFFF"/>
                </a:solidFill>
                <a:latin typeface="Times New Roman"/>
                <a:cs typeface="Times New Roman"/>
              </a:rPr>
              <a:t>fuzzy</a:t>
            </a:r>
            <a:r>
              <a:rPr sz="3000" spc="15" dirty="0">
                <a:solidFill>
                  <a:srgbClr val="FFFFFF"/>
                </a:solidFill>
                <a:latin typeface="Times New Roman"/>
                <a:cs typeface="Times New Roman"/>
              </a:rPr>
              <a:t> </a:t>
            </a:r>
            <a:r>
              <a:rPr sz="3000" dirty="0">
                <a:solidFill>
                  <a:srgbClr val="FFFFFF"/>
                </a:solidFill>
                <a:latin typeface="Times New Roman"/>
                <a:cs typeface="Times New Roman"/>
              </a:rPr>
              <a:t>rule.	A </a:t>
            </a:r>
            <a:r>
              <a:rPr sz="3000" spc="-5" dirty="0">
                <a:solidFill>
                  <a:srgbClr val="FFFFFF"/>
                </a:solidFill>
                <a:latin typeface="Times New Roman"/>
                <a:cs typeface="Times New Roman"/>
              </a:rPr>
              <a:t>fuzzy </a:t>
            </a:r>
            <a:r>
              <a:rPr sz="3000" spc="-735" dirty="0">
                <a:solidFill>
                  <a:srgbClr val="FFFFFF"/>
                </a:solidFill>
                <a:latin typeface="Times New Roman"/>
                <a:cs typeface="Times New Roman"/>
              </a:rPr>
              <a:t> </a:t>
            </a:r>
            <a:r>
              <a:rPr sz="3000" dirty="0">
                <a:solidFill>
                  <a:srgbClr val="FFFFFF"/>
                </a:solidFill>
                <a:latin typeface="Times New Roman"/>
                <a:cs typeface="Times New Roman"/>
              </a:rPr>
              <a:t>rule neuron </a:t>
            </a:r>
            <a:r>
              <a:rPr sz="3000" spc="-5" dirty="0">
                <a:solidFill>
                  <a:srgbClr val="FFFFFF"/>
                </a:solidFill>
                <a:latin typeface="Times New Roman"/>
                <a:cs typeface="Times New Roman"/>
              </a:rPr>
              <a:t>receives inputs </a:t>
            </a:r>
            <a:r>
              <a:rPr sz="3000" dirty="0">
                <a:solidFill>
                  <a:srgbClr val="FFFFFF"/>
                </a:solidFill>
                <a:latin typeface="Times New Roman"/>
                <a:cs typeface="Times New Roman"/>
              </a:rPr>
              <a:t>from the fuzzification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neurons</a:t>
            </a:r>
            <a:r>
              <a:rPr sz="3000" spc="-10" dirty="0">
                <a:solidFill>
                  <a:srgbClr val="FFFFFF"/>
                </a:solidFill>
                <a:latin typeface="Times New Roman"/>
                <a:cs typeface="Times New Roman"/>
              </a:rPr>
              <a:t> </a:t>
            </a:r>
            <a:r>
              <a:rPr sz="3000" dirty="0">
                <a:solidFill>
                  <a:srgbClr val="FFFFFF"/>
                </a:solidFill>
                <a:latin typeface="Times New Roman"/>
                <a:cs typeface="Times New Roman"/>
              </a:rPr>
              <a:t>that</a:t>
            </a:r>
            <a:r>
              <a:rPr sz="3000" spc="-10" dirty="0">
                <a:solidFill>
                  <a:srgbClr val="FFFFFF"/>
                </a:solidFill>
                <a:latin typeface="Times New Roman"/>
                <a:cs typeface="Times New Roman"/>
              </a:rPr>
              <a:t> </a:t>
            </a:r>
            <a:r>
              <a:rPr sz="3000" dirty="0">
                <a:solidFill>
                  <a:srgbClr val="FFFFFF"/>
                </a:solidFill>
                <a:latin typeface="Times New Roman"/>
                <a:cs typeface="Times New Roman"/>
              </a:rPr>
              <a:t>represent</a:t>
            </a:r>
            <a:r>
              <a:rPr sz="3000" spc="-5" dirty="0">
                <a:solidFill>
                  <a:srgbClr val="FFFFFF"/>
                </a:solidFill>
                <a:latin typeface="Times New Roman"/>
                <a:cs typeface="Times New Roman"/>
              </a:rPr>
              <a:t> </a:t>
            </a:r>
            <a:r>
              <a:rPr sz="3000" dirty="0">
                <a:solidFill>
                  <a:srgbClr val="FFFFFF"/>
                </a:solidFill>
                <a:latin typeface="Times New Roman"/>
                <a:cs typeface="Times New Roman"/>
              </a:rPr>
              <a:t>fuzzy</a:t>
            </a:r>
            <a:r>
              <a:rPr sz="3000" spc="-5" dirty="0">
                <a:solidFill>
                  <a:srgbClr val="FFFFFF"/>
                </a:solidFill>
                <a:latin typeface="Times New Roman"/>
                <a:cs typeface="Times New Roman"/>
              </a:rPr>
              <a:t> sets in</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rule </a:t>
            </a:r>
            <a:r>
              <a:rPr sz="3000" dirty="0">
                <a:solidFill>
                  <a:srgbClr val="FFFFFF"/>
                </a:solidFill>
                <a:latin typeface="Times New Roman"/>
                <a:cs typeface="Times New Roman"/>
              </a:rPr>
              <a:t> </a:t>
            </a:r>
            <a:r>
              <a:rPr sz="3000" spc="-5" dirty="0">
                <a:solidFill>
                  <a:srgbClr val="FFFFFF"/>
                </a:solidFill>
                <a:latin typeface="Times New Roman"/>
                <a:cs typeface="Times New Roman"/>
              </a:rPr>
              <a:t>antecedents.	For instance,</a:t>
            </a:r>
            <a:r>
              <a:rPr sz="3000" dirty="0">
                <a:solidFill>
                  <a:srgbClr val="FFFFFF"/>
                </a:solidFill>
                <a:latin typeface="Times New Roman"/>
                <a:cs typeface="Times New Roman"/>
              </a:rPr>
              <a:t> </a:t>
            </a:r>
            <a:r>
              <a:rPr sz="3000" spc="-5" dirty="0">
                <a:solidFill>
                  <a:srgbClr val="FFFFFF"/>
                </a:solidFill>
                <a:latin typeface="Times New Roman"/>
                <a:cs typeface="Times New Roman"/>
              </a:rPr>
              <a:t>neuron</a:t>
            </a:r>
            <a:r>
              <a:rPr sz="3000" dirty="0">
                <a:solidFill>
                  <a:srgbClr val="FFFFFF"/>
                </a:solidFill>
                <a:latin typeface="Times New Roman"/>
                <a:cs typeface="Times New Roman"/>
              </a:rPr>
              <a:t> </a:t>
            </a:r>
            <a:r>
              <a:rPr sz="3000" i="1" dirty="0">
                <a:solidFill>
                  <a:srgbClr val="FFFFFF"/>
                </a:solidFill>
                <a:latin typeface="Times New Roman"/>
                <a:cs typeface="Times New Roman"/>
              </a:rPr>
              <a:t>R</a:t>
            </a:r>
            <a:r>
              <a:rPr sz="3000" dirty="0">
                <a:solidFill>
                  <a:srgbClr val="FFFFFF"/>
                </a:solidFill>
                <a:latin typeface="Times New Roman"/>
                <a:cs typeface="Times New Roman"/>
              </a:rPr>
              <a:t>1,</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which </a:t>
            </a:r>
            <a:r>
              <a:rPr sz="3000" dirty="0">
                <a:solidFill>
                  <a:srgbClr val="FFFFFF"/>
                </a:solidFill>
                <a:latin typeface="Times New Roman"/>
                <a:cs typeface="Times New Roman"/>
              </a:rPr>
              <a:t> </a:t>
            </a:r>
            <a:r>
              <a:rPr sz="3000" spc="-5" dirty="0">
                <a:solidFill>
                  <a:srgbClr val="FFFFFF"/>
                </a:solidFill>
                <a:latin typeface="Times New Roman"/>
                <a:cs typeface="Times New Roman"/>
              </a:rPr>
              <a:t>corresponds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to</a:t>
            </a:r>
            <a:r>
              <a:rPr sz="3000" dirty="0">
                <a:solidFill>
                  <a:srgbClr val="FFFFFF"/>
                </a:solidFill>
                <a:latin typeface="Times New Roman"/>
                <a:cs typeface="Times New Roman"/>
              </a:rPr>
              <a:t> </a:t>
            </a:r>
            <a:r>
              <a:rPr sz="3000" i="1" spc="-5" dirty="0">
                <a:solidFill>
                  <a:srgbClr val="FFFFFF"/>
                </a:solidFill>
                <a:latin typeface="Times New Roman"/>
                <a:cs typeface="Times New Roman"/>
              </a:rPr>
              <a:t>Rule</a:t>
            </a:r>
            <a:r>
              <a:rPr sz="3000" i="1" spc="15" dirty="0">
                <a:solidFill>
                  <a:srgbClr val="FFFFFF"/>
                </a:solidFill>
                <a:latin typeface="Times New Roman"/>
                <a:cs typeface="Times New Roman"/>
              </a:rPr>
              <a:t> </a:t>
            </a:r>
            <a:r>
              <a:rPr sz="3000" spc="-5" dirty="0">
                <a:solidFill>
                  <a:srgbClr val="FFFFFF"/>
                </a:solidFill>
                <a:latin typeface="Times New Roman"/>
                <a:cs typeface="Times New Roman"/>
              </a:rPr>
              <a:t>1, </a:t>
            </a:r>
            <a:r>
              <a:rPr sz="3000" dirty="0">
                <a:solidFill>
                  <a:srgbClr val="FFFFFF"/>
                </a:solidFill>
                <a:latin typeface="Times New Roman"/>
                <a:cs typeface="Times New Roman"/>
              </a:rPr>
              <a:t>receives</a:t>
            </a:r>
            <a:r>
              <a:rPr sz="3000" spc="-5" dirty="0">
                <a:solidFill>
                  <a:srgbClr val="FFFFFF"/>
                </a:solidFill>
                <a:latin typeface="Times New Roman"/>
                <a:cs typeface="Times New Roman"/>
              </a:rPr>
              <a:t> inputs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from </a:t>
            </a:r>
            <a:r>
              <a:rPr sz="3000" dirty="0">
                <a:solidFill>
                  <a:srgbClr val="FFFFFF"/>
                </a:solidFill>
                <a:latin typeface="Times New Roman"/>
                <a:cs typeface="Times New Roman"/>
              </a:rPr>
              <a:t> </a:t>
            </a:r>
            <a:r>
              <a:rPr sz="3000" spc="-5" dirty="0">
                <a:solidFill>
                  <a:srgbClr val="FFFFFF"/>
                </a:solidFill>
                <a:latin typeface="Times New Roman"/>
                <a:cs typeface="Times New Roman"/>
              </a:rPr>
              <a:t>neurons</a:t>
            </a:r>
            <a:r>
              <a:rPr sz="3000" spc="-10" dirty="0">
                <a:solidFill>
                  <a:srgbClr val="FFFFFF"/>
                </a:solidFill>
                <a:latin typeface="Times New Roman"/>
                <a:cs typeface="Times New Roman"/>
              </a:rPr>
              <a:t> </a:t>
            </a:r>
            <a:r>
              <a:rPr sz="3000" i="1" dirty="0">
                <a:solidFill>
                  <a:srgbClr val="FFFFFF"/>
                </a:solidFill>
                <a:latin typeface="Times New Roman"/>
                <a:cs typeface="Times New Roman"/>
              </a:rPr>
              <a:t>A</a:t>
            </a:r>
            <a:r>
              <a:rPr sz="3000" dirty="0">
                <a:solidFill>
                  <a:srgbClr val="FFFFFF"/>
                </a:solidFill>
                <a:latin typeface="Times New Roman"/>
                <a:cs typeface="Times New Roman"/>
              </a:rPr>
              <a:t>1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i="1" dirty="0">
                <a:solidFill>
                  <a:srgbClr val="FFFFFF"/>
                </a:solidFill>
                <a:latin typeface="Times New Roman"/>
                <a:cs typeface="Times New Roman"/>
              </a:rPr>
              <a:t>B</a:t>
            </a:r>
            <a:r>
              <a:rPr sz="3000" dirty="0">
                <a:solidFill>
                  <a:srgbClr val="FFFFFF"/>
                </a:solidFill>
                <a:latin typeface="Times New Roman"/>
                <a:cs typeface="Times New Roman"/>
              </a:rPr>
              <a:t>1.</a:t>
            </a:r>
            <a:endParaRPr sz="3000">
              <a:latin typeface="Times New Roman"/>
              <a:cs typeface="Times New Roman"/>
            </a:endParaRPr>
          </a:p>
          <a:p>
            <a:pPr marL="12700" marR="8255">
              <a:lnSpc>
                <a:spcPct val="100000"/>
              </a:lnSpc>
              <a:spcBef>
                <a:spcPts val="1200"/>
              </a:spcBef>
            </a:pPr>
            <a:r>
              <a:rPr sz="3000" spc="-5" dirty="0">
                <a:solidFill>
                  <a:srgbClr val="FFFFFF"/>
                </a:solidFill>
                <a:latin typeface="Times New Roman"/>
                <a:cs typeface="Times New Roman"/>
              </a:rPr>
              <a:t>In </a:t>
            </a:r>
            <a:r>
              <a:rPr sz="3000" dirty="0">
                <a:solidFill>
                  <a:srgbClr val="FFFFFF"/>
                </a:solidFill>
                <a:latin typeface="Times New Roman"/>
                <a:cs typeface="Times New Roman"/>
              </a:rPr>
              <a:t>a neuro-fuzzy </a:t>
            </a:r>
            <a:r>
              <a:rPr sz="3000" spc="-5" dirty="0">
                <a:solidFill>
                  <a:srgbClr val="FFFFFF"/>
                </a:solidFill>
                <a:latin typeface="Times New Roman"/>
                <a:cs typeface="Times New Roman"/>
              </a:rPr>
              <a:t>system,</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intersection</a:t>
            </a:r>
            <a:r>
              <a:rPr sz="3000" dirty="0">
                <a:solidFill>
                  <a:srgbClr val="FFFFFF"/>
                </a:solidFill>
                <a:latin typeface="Times New Roman"/>
                <a:cs typeface="Times New Roman"/>
              </a:rPr>
              <a:t> </a:t>
            </a:r>
            <a:r>
              <a:rPr sz="3000" spc="5" dirty="0">
                <a:solidFill>
                  <a:srgbClr val="FFFFFF"/>
                </a:solidFill>
                <a:latin typeface="Times New Roman"/>
                <a:cs typeface="Times New Roman"/>
              </a:rPr>
              <a:t>can</a:t>
            </a:r>
            <a:r>
              <a:rPr sz="3000" spc="-5" dirty="0">
                <a:solidFill>
                  <a:srgbClr val="FFFFFF"/>
                </a:solidFill>
                <a:latin typeface="Times New Roman"/>
                <a:cs typeface="Times New Roman"/>
              </a:rPr>
              <a:t> </a:t>
            </a:r>
            <a:r>
              <a:rPr sz="3000" dirty="0">
                <a:solidFill>
                  <a:srgbClr val="FFFFFF"/>
                </a:solidFill>
                <a:latin typeface="Times New Roman"/>
                <a:cs typeface="Times New Roman"/>
              </a:rPr>
              <a:t>be </a:t>
            </a:r>
            <a:r>
              <a:rPr sz="3000" spc="5" dirty="0">
                <a:solidFill>
                  <a:srgbClr val="FFFFFF"/>
                </a:solidFill>
                <a:latin typeface="Times New Roman"/>
                <a:cs typeface="Times New Roman"/>
              </a:rPr>
              <a:t> </a:t>
            </a:r>
            <a:r>
              <a:rPr sz="3000" dirty="0">
                <a:solidFill>
                  <a:srgbClr val="FFFFFF"/>
                </a:solidFill>
                <a:latin typeface="Times New Roman"/>
                <a:cs typeface="Times New Roman"/>
              </a:rPr>
              <a:t>implemented</a:t>
            </a:r>
            <a:r>
              <a:rPr sz="3000" spc="-5" dirty="0">
                <a:solidFill>
                  <a:srgbClr val="FFFFFF"/>
                </a:solidFill>
                <a:latin typeface="Times New Roman"/>
                <a:cs typeface="Times New Roman"/>
              </a:rPr>
              <a:t> </a:t>
            </a:r>
            <a:r>
              <a:rPr sz="3000" dirty="0">
                <a:solidFill>
                  <a:srgbClr val="FFFFFF"/>
                </a:solidFill>
                <a:latin typeface="Times New Roman"/>
                <a:cs typeface="Times New Roman"/>
              </a:rPr>
              <a:t>by</a:t>
            </a:r>
            <a:r>
              <a:rPr sz="3000" spc="-5" dirty="0">
                <a:solidFill>
                  <a:srgbClr val="FFFFFF"/>
                </a:solidFill>
                <a:latin typeface="Times New Roman"/>
                <a:cs typeface="Times New Roman"/>
              </a:rPr>
              <a:t> the</a:t>
            </a:r>
            <a:r>
              <a:rPr sz="3000" spc="5" dirty="0">
                <a:solidFill>
                  <a:srgbClr val="FFFFFF"/>
                </a:solidFill>
                <a:latin typeface="Times New Roman"/>
                <a:cs typeface="Times New Roman"/>
              </a:rPr>
              <a:t> </a:t>
            </a:r>
            <a:r>
              <a:rPr sz="3000" spc="140" dirty="0">
                <a:solidFill>
                  <a:srgbClr val="FAFD00"/>
                </a:solidFill>
                <a:latin typeface="Times New Roman"/>
                <a:cs typeface="Times New Roman"/>
              </a:rPr>
              <a:t>product</a:t>
            </a:r>
            <a:r>
              <a:rPr sz="3000" spc="-20" dirty="0">
                <a:solidFill>
                  <a:srgbClr val="FAFD00"/>
                </a:solidFill>
                <a:latin typeface="Times New Roman"/>
                <a:cs typeface="Times New Roman"/>
              </a:rPr>
              <a:t> </a:t>
            </a:r>
            <a:r>
              <a:rPr sz="3000" spc="125" dirty="0">
                <a:solidFill>
                  <a:srgbClr val="FAFD00"/>
                </a:solidFill>
                <a:latin typeface="Times New Roman"/>
                <a:cs typeface="Times New Roman"/>
              </a:rPr>
              <a:t>operator</a:t>
            </a:r>
            <a:r>
              <a:rPr sz="3000" spc="125" dirty="0">
                <a:solidFill>
                  <a:srgbClr val="FFFFFF"/>
                </a:solidFill>
                <a:latin typeface="Times New Roman"/>
                <a:cs typeface="Times New Roman"/>
              </a:rPr>
              <a:t>.</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Thus, the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output of</a:t>
            </a:r>
            <a:r>
              <a:rPr sz="3000" dirty="0">
                <a:solidFill>
                  <a:srgbClr val="FFFFFF"/>
                </a:solidFill>
                <a:latin typeface="Times New Roman"/>
                <a:cs typeface="Times New Roman"/>
              </a:rPr>
              <a:t> </a:t>
            </a:r>
            <a:r>
              <a:rPr sz="3000" spc="-5" dirty="0">
                <a:solidFill>
                  <a:srgbClr val="FFFFFF"/>
                </a:solidFill>
                <a:latin typeface="Times New Roman"/>
                <a:cs typeface="Times New Roman"/>
              </a:rPr>
              <a:t>neuron</a:t>
            </a:r>
            <a:r>
              <a:rPr sz="3000" dirty="0">
                <a:solidFill>
                  <a:srgbClr val="FFFFFF"/>
                </a:solidFill>
                <a:latin typeface="Times New Roman"/>
                <a:cs typeface="Times New Roman"/>
              </a:rPr>
              <a:t> </a:t>
            </a:r>
            <a:r>
              <a:rPr sz="3000" i="1" dirty="0">
                <a:solidFill>
                  <a:srgbClr val="FFFFFF"/>
                </a:solidFill>
                <a:latin typeface="Times New Roman"/>
                <a:cs typeface="Times New Roman"/>
              </a:rPr>
              <a:t>i</a:t>
            </a:r>
            <a:r>
              <a:rPr sz="3000" i="1" spc="-5" dirty="0">
                <a:solidFill>
                  <a:srgbClr val="FFFFFF"/>
                </a:solidFill>
                <a:latin typeface="Times New Roman"/>
                <a:cs typeface="Times New Roman"/>
              </a:rPr>
              <a:t> </a:t>
            </a:r>
            <a:r>
              <a:rPr sz="3000" dirty="0">
                <a:solidFill>
                  <a:srgbClr val="FFFFFF"/>
                </a:solidFill>
                <a:latin typeface="Times New Roman"/>
                <a:cs typeface="Times New Roman"/>
              </a:rPr>
              <a:t>in </a:t>
            </a:r>
            <a:r>
              <a:rPr sz="3000" i="1" spc="-5" dirty="0">
                <a:solidFill>
                  <a:srgbClr val="FFFFFF"/>
                </a:solidFill>
                <a:latin typeface="Times New Roman"/>
                <a:cs typeface="Times New Roman"/>
              </a:rPr>
              <a:t>Layer </a:t>
            </a:r>
            <a:r>
              <a:rPr sz="3000" dirty="0">
                <a:solidFill>
                  <a:srgbClr val="FFFFFF"/>
                </a:solidFill>
                <a:latin typeface="Times New Roman"/>
                <a:cs typeface="Times New Roman"/>
              </a:rPr>
              <a:t>3</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is</a:t>
            </a:r>
            <a:r>
              <a:rPr sz="3000" dirty="0">
                <a:solidFill>
                  <a:srgbClr val="FFFFFF"/>
                </a:solidFill>
                <a:latin typeface="Times New Roman"/>
                <a:cs typeface="Times New Roman"/>
              </a:rPr>
              <a:t> obtained </a:t>
            </a:r>
            <a:r>
              <a:rPr sz="3000" spc="-5" dirty="0">
                <a:solidFill>
                  <a:srgbClr val="FFFFFF"/>
                </a:solidFill>
                <a:latin typeface="Times New Roman"/>
                <a:cs typeface="Times New Roman"/>
              </a:rPr>
              <a:t>as:</a:t>
            </a:r>
            <a:endParaRPr sz="3000">
              <a:latin typeface="Times New Roman"/>
              <a:cs typeface="Times New Roman"/>
            </a:endParaRPr>
          </a:p>
        </p:txBody>
      </p:sp>
      <p:sp>
        <p:nvSpPr>
          <p:cNvPr id="18" name="object 18"/>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19" name="object 19"/>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18</a:t>
            </a:fld>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966216" y="1307591"/>
            <a:ext cx="1211580" cy="50800"/>
            <a:chOff x="966216" y="1307591"/>
            <a:chExt cx="1211580" cy="50800"/>
          </a:xfrm>
        </p:grpSpPr>
        <p:sp>
          <p:nvSpPr>
            <p:cNvPr id="3" name="object 3"/>
            <p:cNvSpPr/>
            <p:nvPr/>
          </p:nvSpPr>
          <p:spPr>
            <a:xfrm>
              <a:off x="981456" y="1322831"/>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000000"/>
            </a:solidFill>
          </p:spPr>
          <p:txBody>
            <a:bodyPr wrap="square" lIns="0" tIns="0" rIns="0" bIns="0" rtlCol="0"/>
            <a:lstStyle/>
            <a:p>
              <a:endParaRPr/>
            </a:p>
          </p:txBody>
        </p:sp>
        <p:sp>
          <p:nvSpPr>
            <p:cNvPr id="4" name="object 4"/>
            <p:cNvSpPr/>
            <p:nvPr/>
          </p:nvSpPr>
          <p:spPr>
            <a:xfrm>
              <a:off x="966216" y="1307591"/>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FAFD00"/>
            </a:solidFill>
          </p:spPr>
          <p:txBody>
            <a:bodyPr wrap="square" lIns="0" tIns="0" rIns="0" bIns="0" rtlCol="0"/>
            <a:lstStyle/>
            <a:p>
              <a:endParaRPr/>
            </a:p>
          </p:txBody>
        </p:sp>
      </p:grpSp>
      <p:sp>
        <p:nvSpPr>
          <p:cNvPr id="5" name="object 5"/>
          <p:cNvSpPr txBox="1">
            <a:spLocks noGrp="1"/>
          </p:cNvSpPr>
          <p:nvPr>
            <p:ph type="title"/>
          </p:nvPr>
        </p:nvSpPr>
        <p:spPr>
          <a:xfrm>
            <a:off x="953328" y="872743"/>
            <a:ext cx="7934325" cy="482600"/>
          </a:xfrm>
          <a:prstGeom prst="rect">
            <a:avLst/>
          </a:prstGeom>
        </p:spPr>
        <p:txBody>
          <a:bodyPr vert="horz" wrap="square" lIns="0" tIns="12700" rIns="0" bIns="0" rtlCol="0">
            <a:spAutoFit/>
          </a:bodyPr>
          <a:lstStyle/>
          <a:p>
            <a:pPr marL="12700">
              <a:lnSpc>
                <a:spcPct val="100000"/>
              </a:lnSpc>
              <a:spcBef>
                <a:spcPts val="100"/>
              </a:spcBef>
              <a:tabLst>
                <a:tab pos="6631305" algn="l"/>
              </a:tabLst>
            </a:pPr>
            <a:r>
              <a:rPr sz="3000" i="1" spc="165" dirty="0">
                <a:latin typeface="Times New Roman"/>
                <a:cs typeface="Times New Roman"/>
              </a:rPr>
              <a:t>L</a:t>
            </a:r>
            <a:r>
              <a:rPr sz="3000" i="1" spc="-5" dirty="0">
                <a:latin typeface="Times New Roman"/>
                <a:cs typeface="Times New Roman"/>
              </a:rPr>
              <a:t>aye</a:t>
            </a:r>
            <a:r>
              <a:rPr sz="3000" i="1" dirty="0">
                <a:latin typeface="Times New Roman"/>
                <a:cs typeface="Times New Roman"/>
              </a:rPr>
              <a:t>r</a:t>
            </a:r>
            <a:r>
              <a:rPr sz="3000" i="1" spc="-5" dirty="0">
                <a:latin typeface="Times New Roman"/>
                <a:cs typeface="Times New Roman"/>
              </a:rPr>
              <a:t> </a:t>
            </a:r>
            <a:r>
              <a:rPr sz="3000" dirty="0"/>
              <a:t>4 </a:t>
            </a:r>
            <a:r>
              <a:rPr sz="3000" spc="-10" dirty="0">
                <a:solidFill>
                  <a:srgbClr val="FFFFFF"/>
                </a:solidFill>
              </a:rPr>
              <a:t>i</a:t>
            </a:r>
            <a:r>
              <a:rPr sz="3000" dirty="0">
                <a:solidFill>
                  <a:srgbClr val="FFFFFF"/>
                </a:solidFill>
              </a:rPr>
              <a:t>s</a:t>
            </a:r>
            <a:r>
              <a:rPr sz="3000" spc="10" dirty="0">
                <a:solidFill>
                  <a:srgbClr val="FFFFFF"/>
                </a:solidFill>
              </a:rPr>
              <a:t> </a:t>
            </a:r>
            <a:r>
              <a:rPr sz="3000" spc="-10" dirty="0">
                <a:solidFill>
                  <a:srgbClr val="FFFFFF"/>
                </a:solidFill>
              </a:rPr>
              <a:t>t</a:t>
            </a:r>
            <a:r>
              <a:rPr sz="3000" spc="-5" dirty="0">
                <a:solidFill>
                  <a:srgbClr val="FFFFFF"/>
                </a:solidFill>
              </a:rPr>
              <a:t>h</a:t>
            </a:r>
            <a:r>
              <a:rPr sz="3000" dirty="0">
                <a:solidFill>
                  <a:srgbClr val="FFFFFF"/>
                </a:solidFill>
              </a:rPr>
              <a:t>e </a:t>
            </a:r>
            <a:r>
              <a:rPr sz="3000" spc="-5" dirty="0"/>
              <a:t>o</a:t>
            </a:r>
            <a:r>
              <a:rPr sz="3000" spc="165" dirty="0"/>
              <a:t>u</a:t>
            </a:r>
            <a:r>
              <a:rPr sz="3000" spc="160" dirty="0"/>
              <a:t>t</a:t>
            </a:r>
            <a:r>
              <a:rPr sz="3000" spc="165" dirty="0"/>
              <a:t>put</a:t>
            </a:r>
            <a:r>
              <a:rPr sz="3000" dirty="0"/>
              <a:t> </a:t>
            </a:r>
            <a:r>
              <a:rPr sz="3000" spc="160" dirty="0"/>
              <a:t>m</a:t>
            </a:r>
            <a:r>
              <a:rPr sz="3000" spc="-5" dirty="0"/>
              <a:t>e</a:t>
            </a:r>
            <a:r>
              <a:rPr sz="3000" spc="160" dirty="0"/>
              <a:t>m</a:t>
            </a:r>
            <a:r>
              <a:rPr sz="3000" spc="165" dirty="0"/>
              <a:t>b</a:t>
            </a:r>
            <a:r>
              <a:rPr sz="3000" spc="-5" dirty="0"/>
              <a:t>e</a:t>
            </a:r>
            <a:r>
              <a:rPr sz="3000" spc="330" dirty="0"/>
              <a:t>r</a:t>
            </a:r>
            <a:r>
              <a:rPr sz="3000" spc="-10" dirty="0"/>
              <a:t>s</a:t>
            </a:r>
            <a:r>
              <a:rPr sz="3000" spc="165" dirty="0"/>
              <a:t>h</a:t>
            </a:r>
            <a:r>
              <a:rPr sz="3000" spc="-10" dirty="0"/>
              <a:t>i</a:t>
            </a:r>
            <a:r>
              <a:rPr sz="3000" spc="170" dirty="0"/>
              <a:t>p</a:t>
            </a:r>
            <a:r>
              <a:rPr sz="3000" dirty="0"/>
              <a:t> </a:t>
            </a:r>
            <a:r>
              <a:rPr sz="3000" spc="-10" dirty="0"/>
              <a:t>l</a:t>
            </a:r>
            <a:r>
              <a:rPr sz="3000" spc="175" dirty="0"/>
              <a:t>a</a:t>
            </a:r>
            <a:r>
              <a:rPr sz="3000" spc="-5" dirty="0"/>
              <a:t>ye</a:t>
            </a:r>
            <a:r>
              <a:rPr sz="3000" spc="330" dirty="0"/>
              <a:t>r</a:t>
            </a:r>
            <a:r>
              <a:rPr sz="3000" dirty="0">
                <a:solidFill>
                  <a:srgbClr val="FFFFFF"/>
                </a:solidFill>
              </a:rPr>
              <a:t>.	N</a:t>
            </a:r>
            <a:r>
              <a:rPr sz="3000" spc="-5" dirty="0">
                <a:solidFill>
                  <a:srgbClr val="FFFFFF"/>
                </a:solidFill>
              </a:rPr>
              <a:t>e</a:t>
            </a:r>
            <a:r>
              <a:rPr sz="3000" spc="-15" dirty="0">
                <a:solidFill>
                  <a:srgbClr val="FFFFFF"/>
                </a:solidFill>
              </a:rPr>
              <a:t>u</a:t>
            </a:r>
            <a:r>
              <a:rPr sz="3000" spc="-5" dirty="0">
                <a:solidFill>
                  <a:srgbClr val="FFFFFF"/>
                </a:solidFill>
              </a:rPr>
              <a:t>ron</a:t>
            </a:r>
            <a:r>
              <a:rPr sz="3000" dirty="0">
                <a:solidFill>
                  <a:srgbClr val="FFFFFF"/>
                </a:solidFill>
              </a:rPr>
              <a:t>s</a:t>
            </a:r>
            <a:endParaRPr sz="3000">
              <a:latin typeface="Times New Roman"/>
              <a:cs typeface="Times New Roman"/>
            </a:endParaRPr>
          </a:p>
        </p:txBody>
      </p:sp>
      <p:sp>
        <p:nvSpPr>
          <p:cNvPr id="6" name="object 6"/>
          <p:cNvSpPr txBox="1"/>
          <p:nvPr/>
        </p:nvSpPr>
        <p:spPr>
          <a:xfrm>
            <a:off x="1296415" y="1329943"/>
            <a:ext cx="7186930" cy="2921000"/>
          </a:xfrm>
          <a:prstGeom prst="rect">
            <a:avLst/>
          </a:prstGeom>
        </p:spPr>
        <p:txBody>
          <a:bodyPr vert="horz" wrap="square" lIns="0" tIns="12700" rIns="0" bIns="0" rtlCol="0">
            <a:spAutoFit/>
          </a:bodyPr>
          <a:lstStyle/>
          <a:p>
            <a:pPr marL="12700" marR="514350">
              <a:lnSpc>
                <a:spcPct val="100000"/>
              </a:lnSpc>
              <a:spcBef>
                <a:spcPts val="100"/>
              </a:spcBef>
            </a:pPr>
            <a:r>
              <a:rPr sz="3000" spc="-5" dirty="0">
                <a:solidFill>
                  <a:srgbClr val="FFFFFF"/>
                </a:solidFill>
                <a:latin typeface="Times New Roman"/>
                <a:cs typeface="Times New Roman"/>
              </a:rPr>
              <a:t>in this layer </a:t>
            </a:r>
            <a:r>
              <a:rPr sz="3000" dirty="0">
                <a:solidFill>
                  <a:srgbClr val="FFFFFF"/>
                </a:solidFill>
                <a:latin typeface="Times New Roman"/>
                <a:cs typeface="Times New Roman"/>
              </a:rPr>
              <a:t>represent fuzzy </a:t>
            </a:r>
            <a:r>
              <a:rPr sz="3000" spc="-5" dirty="0">
                <a:solidFill>
                  <a:srgbClr val="FFFFFF"/>
                </a:solidFill>
                <a:latin typeface="Times New Roman"/>
                <a:cs typeface="Times New Roman"/>
              </a:rPr>
              <a:t>sets used </a:t>
            </a:r>
            <a:r>
              <a:rPr sz="3000" dirty="0">
                <a:solidFill>
                  <a:srgbClr val="FFFFFF"/>
                </a:solidFill>
                <a:latin typeface="Times New Roman"/>
                <a:cs typeface="Times New Roman"/>
              </a:rPr>
              <a:t>in </a:t>
            </a:r>
            <a:r>
              <a:rPr sz="3000" spc="-5" dirty="0">
                <a:solidFill>
                  <a:srgbClr val="FFFFFF"/>
                </a:solidFill>
                <a:latin typeface="Times New Roman"/>
                <a:cs typeface="Times New Roman"/>
              </a:rPr>
              <a:t>the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consequent</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of</a:t>
            </a:r>
            <a:r>
              <a:rPr sz="3000" dirty="0">
                <a:solidFill>
                  <a:srgbClr val="FFFFFF"/>
                </a:solidFill>
                <a:latin typeface="Times New Roman"/>
                <a:cs typeface="Times New Roman"/>
              </a:rPr>
              <a:t> fuzzy </a:t>
            </a:r>
            <a:r>
              <a:rPr sz="3000" spc="-5" dirty="0">
                <a:solidFill>
                  <a:srgbClr val="FFFFFF"/>
                </a:solidFill>
                <a:latin typeface="Times New Roman"/>
                <a:cs typeface="Times New Roman"/>
              </a:rPr>
              <a:t>rules.</a:t>
            </a:r>
            <a:endParaRPr sz="3000">
              <a:latin typeface="Times New Roman"/>
              <a:cs typeface="Times New Roman"/>
            </a:endParaRPr>
          </a:p>
          <a:p>
            <a:pPr marL="12700" marR="5080">
              <a:lnSpc>
                <a:spcPct val="100000"/>
              </a:lnSpc>
              <a:spcBef>
                <a:spcPts val="1200"/>
              </a:spcBef>
            </a:pPr>
            <a:r>
              <a:rPr sz="3000" dirty="0">
                <a:solidFill>
                  <a:srgbClr val="FFFFFF"/>
                </a:solidFill>
                <a:latin typeface="Times New Roman"/>
                <a:cs typeface="Times New Roman"/>
              </a:rPr>
              <a:t>An </a:t>
            </a:r>
            <a:r>
              <a:rPr sz="3000" spc="-5" dirty="0">
                <a:solidFill>
                  <a:srgbClr val="FFFFFF"/>
                </a:solidFill>
                <a:latin typeface="Times New Roman"/>
                <a:cs typeface="Times New Roman"/>
              </a:rPr>
              <a:t>output membership</a:t>
            </a:r>
            <a:r>
              <a:rPr sz="3000" dirty="0">
                <a:solidFill>
                  <a:srgbClr val="FFFFFF"/>
                </a:solidFill>
                <a:latin typeface="Times New Roman"/>
                <a:cs typeface="Times New Roman"/>
              </a:rPr>
              <a:t> neuron </a:t>
            </a:r>
            <a:r>
              <a:rPr sz="3000" spc="-5" dirty="0">
                <a:solidFill>
                  <a:srgbClr val="FFFFFF"/>
                </a:solidFill>
                <a:latin typeface="Times New Roman"/>
                <a:cs typeface="Times New Roman"/>
              </a:rPr>
              <a:t>combines </a:t>
            </a:r>
            <a:r>
              <a:rPr sz="3000" dirty="0">
                <a:solidFill>
                  <a:srgbClr val="FFFFFF"/>
                </a:solidFill>
                <a:latin typeface="Times New Roman"/>
                <a:cs typeface="Times New Roman"/>
              </a:rPr>
              <a:t>all</a:t>
            </a:r>
            <a:r>
              <a:rPr sz="3000" spc="-5" dirty="0">
                <a:solidFill>
                  <a:srgbClr val="FFFFFF"/>
                </a:solidFill>
                <a:latin typeface="Times New Roman"/>
                <a:cs typeface="Times New Roman"/>
              </a:rPr>
              <a:t> </a:t>
            </a:r>
            <a:r>
              <a:rPr sz="3000" dirty="0">
                <a:solidFill>
                  <a:srgbClr val="FFFFFF"/>
                </a:solidFill>
                <a:latin typeface="Times New Roman"/>
                <a:cs typeface="Times New Roman"/>
              </a:rPr>
              <a:t>its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inputs</a:t>
            </a:r>
            <a:r>
              <a:rPr sz="3000" spc="-10" dirty="0">
                <a:solidFill>
                  <a:srgbClr val="FFFFFF"/>
                </a:solidFill>
                <a:latin typeface="Times New Roman"/>
                <a:cs typeface="Times New Roman"/>
              </a:rPr>
              <a:t> </a:t>
            </a:r>
            <a:r>
              <a:rPr sz="3000" dirty="0">
                <a:solidFill>
                  <a:srgbClr val="FFFFFF"/>
                </a:solidFill>
                <a:latin typeface="Times New Roman"/>
                <a:cs typeface="Times New Roman"/>
              </a:rPr>
              <a:t>by</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using</a:t>
            </a:r>
            <a:r>
              <a:rPr sz="300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fuzzy</a:t>
            </a:r>
            <a:r>
              <a:rPr sz="3000" dirty="0">
                <a:solidFill>
                  <a:srgbClr val="FFFFFF"/>
                </a:solidFill>
                <a:latin typeface="Times New Roman"/>
                <a:cs typeface="Times New Roman"/>
              </a:rPr>
              <a:t> operation</a:t>
            </a:r>
            <a:r>
              <a:rPr sz="3000" spc="-5" dirty="0">
                <a:solidFill>
                  <a:srgbClr val="FFFFFF"/>
                </a:solidFill>
                <a:latin typeface="Times New Roman"/>
                <a:cs typeface="Times New Roman"/>
              </a:rPr>
              <a:t> </a:t>
            </a:r>
            <a:r>
              <a:rPr sz="3000" spc="80" dirty="0">
                <a:solidFill>
                  <a:srgbClr val="FAFD00"/>
                </a:solidFill>
                <a:latin typeface="Times New Roman"/>
                <a:cs typeface="Times New Roman"/>
              </a:rPr>
              <a:t>union</a:t>
            </a:r>
            <a:r>
              <a:rPr sz="3000" spc="80" dirty="0">
                <a:solidFill>
                  <a:srgbClr val="FFFFFF"/>
                </a:solidFill>
                <a:latin typeface="Times New Roman"/>
                <a:cs typeface="Times New Roman"/>
              </a:rPr>
              <a:t>.</a:t>
            </a:r>
            <a:endParaRPr sz="3000">
              <a:latin typeface="Times New Roman"/>
              <a:cs typeface="Times New Roman"/>
            </a:endParaRPr>
          </a:p>
          <a:p>
            <a:pPr marL="12700">
              <a:lnSpc>
                <a:spcPct val="100000"/>
              </a:lnSpc>
            </a:pPr>
            <a:r>
              <a:rPr sz="3000" spc="-5" dirty="0">
                <a:solidFill>
                  <a:srgbClr val="FFFFFF"/>
                </a:solidFill>
                <a:latin typeface="Times New Roman"/>
                <a:cs typeface="Times New Roman"/>
              </a:rPr>
              <a:t>This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operation</a:t>
            </a:r>
            <a:r>
              <a:rPr sz="3000" dirty="0">
                <a:solidFill>
                  <a:srgbClr val="FFFFFF"/>
                </a:solidFill>
                <a:latin typeface="Times New Roman"/>
                <a:cs typeface="Times New Roman"/>
              </a:rPr>
              <a:t> </a:t>
            </a:r>
            <a:r>
              <a:rPr sz="3000" spc="-5" dirty="0">
                <a:solidFill>
                  <a:srgbClr val="FFFFFF"/>
                </a:solidFill>
                <a:latin typeface="Times New Roman"/>
                <a:cs typeface="Times New Roman"/>
              </a:rPr>
              <a:t>can</a:t>
            </a:r>
            <a:r>
              <a:rPr sz="3000" spc="5" dirty="0">
                <a:solidFill>
                  <a:srgbClr val="FFFFFF"/>
                </a:solidFill>
                <a:latin typeface="Times New Roman"/>
                <a:cs typeface="Times New Roman"/>
              </a:rPr>
              <a:t> </a:t>
            </a:r>
            <a:r>
              <a:rPr sz="3000" dirty="0">
                <a:solidFill>
                  <a:srgbClr val="FFFFFF"/>
                </a:solidFill>
                <a:latin typeface="Times New Roman"/>
                <a:cs typeface="Times New Roman"/>
              </a:rPr>
              <a:t>be implemented </a:t>
            </a:r>
            <a:r>
              <a:rPr sz="3000" spc="5" dirty="0">
                <a:solidFill>
                  <a:srgbClr val="FFFFFF"/>
                </a:solidFill>
                <a:latin typeface="Times New Roman"/>
                <a:cs typeface="Times New Roman"/>
              </a:rPr>
              <a:t>by</a:t>
            </a:r>
            <a:r>
              <a:rPr sz="3000" spc="-5" dirty="0">
                <a:solidFill>
                  <a:srgbClr val="FFFFFF"/>
                </a:solidFill>
                <a:latin typeface="Times New Roman"/>
                <a:cs typeface="Times New Roman"/>
              </a:rPr>
              <a:t> the</a:t>
            </a:r>
            <a:endParaRPr sz="3000">
              <a:latin typeface="Times New Roman"/>
              <a:cs typeface="Times New Roman"/>
            </a:endParaRPr>
          </a:p>
          <a:p>
            <a:pPr marL="12700">
              <a:lnSpc>
                <a:spcPct val="100000"/>
              </a:lnSpc>
              <a:tabLst>
                <a:tab pos="3017520" algn="l"/>
              </a:tabLst>
            </a:pPr>
            <a:r>
              <a:rPr sz="3000" spc="85" dirty="0">
                <a:solidFill>
                  <a:srgbClr val="FAFD00"/>
                </a:solidFill>
                <a:latin typeface="Times New Roman"/>
                <a:cs typeface="Times New Roman"/>
              </a:rPr>
              <a:t>probabilistic</a:t>
            </a:r>
            <a:r>
              <a:rPr sz="3000" spc="25" dirty="0">
                <a:solidFill>
                  <a:srgbClr val="FAFD00"/>
                </a:solidFill>
                <a:latin typeface="Times New Roman"/>
                <a:cs typeface="Times New Roman"/>
              </a:rPr>
              <a:t> </a:t>
            </a:r>
            <a:r>
              <a:rPr sz="3000" spc="110" dirty="0">
                <a:solidFill>
                  <a:srgbClr val="FAFD00"/>
                </a:solidFill>
                <a:latin typeface="Times New Roman"/>
                <a:cs typeface="Times New Roman"/>
              </a:rPr>
              <a:t>OR</a:t>
            </a:r>
            <a:r>
              <a:rPr sz="3000" spc="110" dirty="0">
                <a:solidFill>
                  <a:srgbClr val="FFFFFF"/>
                </a:solidFill>
                <a:latin typeface="Times New Roman"/>
                <a:cs typeface="Times New Roman"/>
              </a:rPr>
              <a:t>.	</a:t>
            </a:r>
            <a:r>
              <a:rPr sz="3000" dirty="0">
                <a:solidFill>
                  <a:srgbClr val="FFFFFF"/>
                </a:solidFill>
                <a:latin typeface="Times New Roman"/>
                <a:cs typeface="Times New Roman"/>
              </a:rPr>
              <a:t>That</a:t>
            </a:r>
            <a:r>
              <a:rPr sz="3000" spc="-35" dirty="0">
                <a:solidFill>
                  <a:srgbClr val="FFFFFF"/>
                </a:solidFill>
                <a:latin typeface="Times New Roman"/>
                <a:cs typeface="Times New Roman"/>
              </a:rPr>
              <a:t> </a:t>
            </a:r>
            <a:r>
              <a:rPr sz="3000" spc="-5" dirty="0">
                <a:solidFill>
                  <a:srgbClr val="FFFFFF"/>
                </a:solidFill>
                <a:latin typeface="Times New Roman"/>
                <a:cs typeface="Times New Roman"/>
              </a:rPr>
              <a:t>is,</a:t>
            </a:r>
            <a:endParaRPr sz="3000">
              <a:latin typeface="Times New Roman"/>
              <a:cs typeface="Times New Roman"/>
            </a:endParaRPr>
          </a:p>
        </p:txBody>
      </p:sp>
      <p:sp>
        <p:nvSpPr>
          <p:cNvPr id="7" name="object 7"/>
          <p:cNvSpPr txBox="1"/>
          <p:nvPr/>
        </p:nvSpPr>
        <p:spPr>
          <a:xfrm>
            <a:off x="1271015" y="5298437"/>
            <a:ext cx="7385050" cy="934085"/>
          </a:xfrm>
          <a:prstGeom prst="rect">
            <a:avLst/>
          </a:prstGeom>
        </p:spPr>
        <p:txBody>
          <a:bodyPr vert="horz" wrap="square" lIns="0" tIns="31750" rIns="0" bIns="0" rtlCol="0">
            <a:spAutoFit/>
          </a:bodyPr>
          <a:lstStyle/>
          <a:p>
            <a:pPr marL="38100" marR="30480">
              <a:lnSpc>
                <a:spcPts val="3550"/>
              </a:lnSpc>
              <a:spcBef>
                <a:spcPts val="250"/>
              </a:spcBef>
            </a:pPr>
            <a:r>
              <a:rPr sz="3000" dirty="0">
                <a:solidFill>
                  <a:srgbClr val="FFFFFF"/>
                </a:solidFill>
                <a:latin typeface="Times New Roman"/>
                <a:cs typeface="Times New Roman"/>
              </a:rPr>
              <a:t>The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value</a:t>
            </a:r>
            <a:r>
              <a:rPr sz="3000" spc="25" dirty="0">
                <a:solidFill>
                  <a:srgbClr val="FFFFFF"/>
                </a:solidFill>
                <a:latin typeface="Times New Roman"/>
                <a:cs typeface="Times New Roman"/>
              </a:rPr>
              <a:t> </a:t>
            </a:r>
            <a:r>
              <a:rPr sz="3000" spc="-5" dirty="0">
                <a:solidFill>
                  <a:srgbClr val="FFFFFF"/>
                </a:solidFill>
                <a:latin typeface="Times New Roman"/>
                <a:cs typeface="Times New Roman"/>
              </a:rPr>
              <a:t>of</a:t>
            </a:r>
            <a:r>
              <a:rPr sz="3000" dirty="0">
                <a:solidFill>
                  <a:srgbClr val="FFFFFF"/>
                </a:solidFill>
                <a:latin typeface="Times New Roman"/>
                <a:cs typeface="Times New Roman"/>
              </a:rPr>
              <a:t> </a:t>
            </a:r>
            <a:r>
              <a:rPr sz="3000" spc="-5" dirty="0">
                <a:solidFill>
                  <a:srgbClr val="FFFFFF"/>
                </a:solidFill>
                <a:latin typeface="Symbol"/>
                <a:cs typeface="Symbol"/>
              </a:rPr>
              <a:t></a:t>
            </a:r>
            <a:r>
              <a:rPr sz="3000" i="1" spc="-7" baseline="-22222" dirty="0">
                <a:solidFill>
                  <a:srgbClr val="FFFFFF"/>
                </a:solidFill>
                <a:latin typeface="Times New Roman"/>
                <a:cs typeface="Times New Roman"/>
              </a:rPr>
              <a:t>C</a:t>
            </a:r>
            <a:r>
              <a:rPr sz="3000" spc="-7" baseline="-22222" dirty="0">
                <a:solidFill>
                  <a:srgbClr val="FFFFFF"/>
                </a:solidFill>
                <a:latin typeface="Times New Roman"/>
                <a:cs typeface="Times New Roman"/>
              </a:rPr>
              <a:t>1</a:t>
            </a:r>
            <a:r>
              <a:rPr sz="3000" spc="382" baseline="-22222" dirty="0">
                <a:solidFill>
                  <a:srgbClr val="FFFFFF"/>
                </a:solidFill>
                <a:latin typeface="Times New Roman"/>
                <a:cs typeface="Times New Roman"/>
              </a:rPr>
              <a:t> </a:t>
            </a:r>
            <a:r>
              <a:rPr sz="3000" spc="-5" dirty="0">
                <a:solidFill>
                  <a:srgbClr val="FFFFFF"/>
                </a:solidFill>
                <a:latin typeface="Times New Roman"/>
                <a:cs typeface="Times New Roman"/>
              </a:rPr>
              <a:t>represents</a:t>
            </a:r>
            <a:r>
              <a:rPr sz="3000" spc="5" dirty="0">
                <a:solidFill>
                  <a:srgbClr val="FFFFFF"/>
                </a:solidFill>
                <a:latin typeface="Times New Roman"/>
                <a:cs typeface="Times New Roman"/>
              </a:rPr>
              <a:t> </a:t>
            </a:r>
            <a:r>
              <a:rPr sz="3000" dirty="0">
                <a:solidFill>
                  <a:srgbClr val="FFFFFF"/>
                </a:solidFill>
                <a:latin typeface="Times New Roman"/>
                <a:cs typeface="Times New Roman"/>
              </a:rPr>
              <a:t>the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integrated</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firing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strength </a:t>
            </a:r>
            <a:r>
              <a:rPr sz="3000" dirty="0">
                <a:solidFill>
                  <a:srgbClr val="FFFFFF"/>
                </a:solidFill>
                <a:latin typeface="Times New Roman"/>
                <a:cs typeface="Times New Roman"/>
              </a:rPr>
              <a:t>of </a:t>
            </a:r>
            <a:r>
              <a:rPr sz="3000" spc="-5" dirty="0">
                <a:solidFill>
                  <a:srgbClr val="FFFFFF"/>
                </a:solidFill>
                <a:latin typeface="Times New Roman"/>
                <a:cs typeface="Times New Roman"/>
              </a:rPr>
              <a:t>fuzzy</a:t>
            </a:r>
            <a:r>
              <a:rPr sz="3000" dirty="0">
                <a:solidFill>
                  <a:srgbClr val="FFFFFF"/>
                </a:solidFill>
                <a:latin typeface="Times New Roman"/>
                <a:cs typeface="Times New Roman"/>
              </a:rPr>
              <a:t> </a:t>
            </a:r>
            <a:r>
              <a:rPr sz="3000" spc="-5" dirty="0">
                <a:solidFill>
                  <a:srgbClr val="FFFFFF"/>
                </a:solidFill>
                <a:latin typeface="Times New Roman"/>
                <a:cs typeface="Times New Roman"/>
              </a:rPr>
              <a:t>rule</a:t>
            </a:r>
            <a:r>
              <a:rPr sz="3000" dirty="0">
                <a:solidFill>
                  <a:srgbClr val="FFFFFF"/>
                </a:solidFill>
                <a:latin typeface="Times New Roman"/>
                <a:cs typeface="Times New Roman"/>
              </a:rPr>
              <a:t> neurons</a:t>
            </a:r>
            <a:r>
              <a:rPr sz="3000" spc="-5" dirty="0">
                <a:solidFill>
                  <a:srgbClr val="FFFFFF"/>
                </a:solidFill>
                <a:latin typeface="Times New Roman"/>
                <a:cs typeface="Times New Roman"/>
              </a:rPr>
              <a:t> </a:t>
            </a:r>
            <a:r>
              <a:rPr sz="3000" i="1" dirty="0">
                <a:solidFill>
                  <a:srgbClr val="FFFFFF"/>
                </a:solidFill>
                <a:latin typeface="Times New Roman"/>
                <a:cs typeface="Times New Roman"/>
              </a:rPr>
              <a:t>R</a:t>
            </a:r>
            <a:r>
              <a:rPr sz="3000" dirty="0">
                <a:solidFill>
                  <a:srgbClr val="FFFFFF"/>
                </a:solidFill>
                <a:latin typeface="Times New Roman"/>
                <a:cs typeface="Times New Roman"/>
              </a:rPr>
              <a:t>3 </a:t>
            </a:r>
            <a:r>
              <a:rPr sz="3000" spc="-5" dirty="0">
                <a:solidFill>
                  <a:srgbClr val="FFFFFF"/>
                </a:solidFill>
                <a:latin typeface="Times New Roman"/>
                <a:cs typeface="Times New Roman"/>
              </a:rPr>
              <a:t>and</a:t>
            </a:r>
            <a:r>
              <a:rPr sz="3000" spc="-10" dirty="0">
                <a:solidFill>
                  <a:srgbClr val="FFFFFF"/>
                </a:solidFill>
                <a:latin typeface="Times New Roman"/>
                <a:cs typeface="Times New Roman"/>
              </a:rPr>
              <a:t> </a:t>
            </a:r>
            <a:r>
              <a:rPr sz="3000" i="1" dirty="0">
                <a:solidFill>
                  <a:srgbClr val="FFFFFF"/>
                </a:solidFill>
                <a:latin typeface="Times New Roman"/>
                <a:cs typeface="Times New Roman"/>
              </a:rPr>
              <a:t>R</a:t>
            </a:r>
            <a:r>
              <a:rPr sz="3000" dirty="0">
                <a:solidFill>
                  <a:srgbClr val="FFFFFF"/>
                </a:solidFill>
                <a:latin typeface="Times New Roman"/>
                <a:cs typeface="Times New Roman"/>
              </a:rPr>
              <a:t>6.</a:t>
            </a:r>
            <a:endParaRPr sz="3000">
              <a:latin typeface="Times New Roman"/>
              <a:cs typeface="Times New Roman"/>
            </a:endParaRPr>
          </a:p>
        </p:txBody>
      </p:sp>
      <p:sp>
        <p:nvSpPr>
          <p:cNvPr id="19" name="object 19"/>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20" name="object 20"/>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19</a:t>
            </a:fld>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91615" y="1563115"/>
            <a:ext cx="8074659" cy="4688840"/>
          </a:xfrm>
          <a:prstGeom prst="rect">
            <a:avLst/>
          </a:prstGeom>
        </p:spPr>
        <p:txBody>
          <a:bodyPr vert="horz" wrap="square" lIns="0" tIns="12700" rIns="0" bIns="0" rtlCol="0">
            <a:spAutoFit/>
          </a:bodyPr>
          <a:lstStyle/>
          <a:p>
            <a:pPr marL="354965" marR="5080" indent="-342900">
              <a:lnSpc>
                <a:spcPct val="100000"/>
              </a:lnSpc>
              <a:spcBef>
                <a:spcPts val="100"/>
              </a:spcBef>
              <a:buClr>
                <a:srgbClr val="FAFD00"/>
              </a:buClr>
              <a:buSzPct val="76666"/>
              <a:buFont typeface="MS UI Gothic"/>
              <a:buChar char="■"/>
              <a:tabLst>
                <a:tab pos="355600" algn="l"/>
                <a:tab pos="6050280" algn="l"/>
              </a:tabLst>
            </a:pPr>
            <a:r>
              <a:rPr sz="3000" dirty="0">
                <a:solidFill>
                  <a:srgbClr val="FFFFFF"/>
                </a:solidFill>
                <a:latin typeface="Times New Roman"/>
                <a:cs typeface="Times New Roman"/>
              </a:rPr>
              <a:t>A</a:t>
            </a:r>
            <a:r>
              <a:rPr sz="3000" dirty="0">
                <a:solidFill>
                  <a:srgbClr val="FAFD00"/>
                </a:solidFill>
                <a:latin typeface="Times New Roman"/>
                <a:cs typeface="Times New Roman"/>
              </a:rPr>
              <a:t> </a:t>
            </a:r>
            <a:r>
              <a:rPr sz="3000" spc="135" dirty="0">
                <a:solidFill>
                  <a:srgbClr val="FAFD00"/>
                </a:solidFill>
                <a:latin typeface="Times New Roman"/>
                <a:cs typeface="Times New Roman"/>
              </a:rPr>
              <a:t>hybrid </a:t>
            </a:r>
            <a:r>
              <a:rPr sz="3000" spc="60" dirty="0">
                <a:solidFill>
                  <a:srgbClr val="FAFD00"/>
                </a:solidFill>
                <a:latin typeface="Times New Roman"/>
                <a:cs typeface="Times New Roman"/>
              </a:rPr>
              <a:t>intelligent </a:t>
            </a:r>
            <a:r>
              <a:rPr sz="3000" spc="50" dirty="0">
                <a:solidFill>
                  <a:srgbClr val="FAFD00"/>
                </a:solidFill>
                <a:latin typeface="Times New Roman"/>
                <a:cs typeface="Times New Roman"/>
              </a:rPr>
              <a:t>system</a:t>
            </a:r>
            <a:r>
              <a:rPr sz="3000" spc="50" dirty="0">
                <a:solidFill>
                  <a:srgbClr val="FFFFFF"/>
                </a:solidFill>
                <a:latin typeface="Times New Roman"/>
                <a:cs typeface="Times New Roman"/>
              </a:rPr>
              <a:t> </a:t>
            </a:r>
            <a:r>
              <a:rPr sz="3000" spc="-5" dirty="0">
                <a:solidFill>
                  <a:srgbClr val="FFFFFF"/>
                </a:solidFill>
                <a:latin typeface="Times New Roman"/>
                <a:cs typeface="Times New Roman"/>
              </a:rPr>
              <a:t>is one </a:t>
            </a:r>
            <a:r>
              <a:rPr sz="3000" dirty="0">
                <a:solidFill>
                  <a:srgbClr val="FFFFFF"/>
                </a:solidFill>
                <a:latin typeface="Times New Roman"/>
                <a:cs typeface="Times New Roman"/>
              </a:rPr>
              <a:t>that combines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at</a:t>
            </a:r>
            <a:r>
              <a:rPr sz="3000" spc="25" dirty="0">
                <a:solidFill>
                  <a:srgbClr val="FFFFFF"/>
                </a:solidFill>
                <a:latin typeface="Times New Roman"/>
                <a:cs typeface="Times New Roman"/>
              </a:rPr>
              <a:t> </a:t>
            </a:r>
            <a:r>
              <a:rPr sz="3000" spc="-5" dirty="0">
                <a:solidFill>
                  <a:srgbClr val="FFFFFF"/>
                </a:solidFill>
                <a:latin typeface="Times New Roman"/>
                <a:cs typeface="Times New Roman"/>
              </a:rPr>
              <a:t>least</a:t>
            </a:r>
            <a:r>
              <a:rPr sz="3000" spc="15" dirty="0">
                <a:solidFill>
                  <a:srgbClr val="FFFFFF"/>
                </a:solidFill>
                <a:latin typeface="Times New Roman"/>
                <a:cs typeface="Times New Roman"/>
              </a:rPr>
              <a:t> </a:t>
            </a:r>
            <a:r>
              <a:rPr sz="3000" dirty="0">
                <a:solidFill>
                  <a:srgbClr val="FFFFFF"/>
                </a:solidFill>
                <a:latin typeface="Times New Roman"/>
                <a:cs typeface="Times New Roman"/>
              </a:rPr>
              <a:t>two</a:t>
            </a:r>
            <a:r>
              <a:rPr sz="3000" spc="20" dirty="0">
                <a:solidFill>
                  <a:srgbClr val="FFFFFF"/>
                </a:solidFill>
                <a:latin typeface="Times New Roman"/>
                <a:cs typeface="Times New Roman"/>
              </a:rPr>
              <a:t> </a:t>
            </a:r>
            <a:r>
              <a:rPr sz="3000" dirty="0">
                <a:solidFill>
                  <a:srgbClr val="FFFFFF"/>
                </a:solidFill>
                <a:latin typeface="Times New Roman"/>
                <a:cs typeface="Times New Roman"/>
              </a:rPr>
              <a:t>intelligent</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technologies.	For</a:t>
            </a:r>
            <a:r>
              <a:rPr sz="3000" spc="-90" dirty="0">
                <a:solidFill>
                  <a:srgbClr val="FFFFFF"/>
                </a:solidFill>
                <a:latin typeface="Times New Roman"/>
                <a:cs typeface="Times New Roman"/>
              </a:rPr>
              <a:t> </a:t>
            </a:r>
            <a:r>
              <a:rPr sz="3000" dirty="0">
                <a:solidFill>
                  <a:srgbClr val="FFFFFF"/>
                </a:solidFill>
                <a:latin typeface="Times New Roman"/>
                <a:cs typeface="Times New Roman"/>
              </a:rPr>
              <a:t>example,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combining</a:t>
            </a:r>
            <a:r>
              <a:rPr sz="3000" dirty="0">
                <a:solidFill>
                  <a:srgbClr val="FFFFFF"/>
                </a:solidFill>
                <a:latin typeface="Times New Roman"/>
                <a:cs typeface="Times New Roman"/>
              </a:rPr>
              <a:t> a</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neural</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network</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with</a:t>
            </a:r>
            <a:r>
              <a:rPr sz="3000" spc="5" dirty="0">
                <a:solidFill>
                  <a:srgbClr val="FFFFFF"/>
                </a:solidFill>
                <a:latin typeface="Times New Roman"/>
                <a:cs typeface="Times New Roman"/>
              </a:rPr>
              <a:t> </a:t>
            </a:r>
            <a:r>
              <a:rPr sz="3000" dirty="0">
                <a:solidFill>
                  <a:srgbClr val="FFFFFF"/>
                </a:solidFill>
                <a:latin typeface="Times New Roman"/>
                <a:cs typeface="Times New Roman"/>
              </a:rPr>
              <a:t>a fuzzy</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system </a:t>
            </a:r>
            <a:r>
              <a:rPr sz="3000" dirty="0">
                <a:solidFill>
                  <a:srgbClr val="FFFFFF"/>
                </a:solidFill>
                <a:latin typeface="Times New Roman"/>
                <a:cs typeface="Times New Roman"/>
              </a:rPr>
              <a:t> </a:t>
            </a:r>
            <a:r>
              <a:rPr sz="3000" spc="-5" dirty="0">
                <a:solidFill>
                  <a:srgbClr val="FFFFFF"/>
                </a:solidFill>
                <a:latin typeface="Times New Roman"/>
                <a:cs typeface="Times New Roman"/>
              </a:rPr>
              <a:t>results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in</a:t>
            </a:r>
            <a:r>
              <a:rPr sz="3000" spc="15" dirty="0">
                <a:solidFill>
                  <a:srgbClr val="FFFFFF"/>
                </a:solidFill>
                <a:latin typeface="Times New Roman"/>
                <a:cs typeface="Times New Roman"/>
              </a:rPr>
              <a:t> </a:t>
            </a:r>
            <a:r>
              <a:rPr sz="3000" dirty="0">
                <a:solidFill>
                  <a:srgbClr val="FFFFFF"/>
                </a:solidFill>
                <a:latin typeface="Times New Roman"/>
                <a:cs typeface="Times New Roman"/>
              </a:rPr>
              <a:t>a</a:t>
            </a:r>
            <a:r>
              <a:rPr sz="3000" spc="-5" dirty="0">
                <a:solidFill>
                  <a:srgbClr val="FFFFFF"/>
                </a:solidFill>
                <a:latin typeface="Times New Roman"/>
                <a:cs typeface="Times New Roman"/>
              </a:rPr>
              <a:t> hybrid</a:t>
            </a:r>
            <a:r>
              <a:rPr sz="3000" dirty="0">
                <a:solidFill>
                  <a:srgbClr val="FFFFFF"/>
                </a:solidFill>
                <a:latin typeface="Times New Roman"/>
                <a:cs typeface="Times New Roman"/>
              </a:rPr>
              <a:t> neuro-fuzzy </a:t>
            </a:r>
            <a:r>
              <a:rPr sz="3000" spc="-5" dirty="0">
                <a:solidFill>
                  <a:srgbClr val="FFFFFF"/>
                </a:solidFill>
                <a:latin typeface="Times New Roman"/>
                <a:cs typeface="Times New Roman"/>
              </a:rPr>
              <a:t>system.</a:t>
            </a:r>
            <a:endParaRPr sz="3000">
              <a:latin typeface="Times New Roman"/>
              <a:cs typeface="Times New Roman"/>
            </a:endParaRPr>
          </a:p>
          <a:p>
            <a:pPr marL="354965" marR="23495" indent="-342900">
              <a:lnSpc>
                <a:spcPct val="100000"/>
              </a:lnSpc>
              <a:spcBef>
                <a:spcPts val="720"/>
              </a:spcBef>
              <a:buClr>
                <a:srgbClr val="FAFD00"/>
              </a:buClr>
              <a:buSzPct val="76666"/>
              <a:buFont typeface="MS UI Gothic"/>
              <a:buChar char="■"/>
              <a:tabLst>
                <a:tab pos="355600" algn="l"/>
              </a:tabLst>
            </a:pPr>
            <a:r>
              <a:rPr sz="3000" dirty="0">
                <a:solidFill>
                  <a:srgbClr val="FFFFFF"/>
                </a:solidFill>
                <a:latin typeface="Times New Roman"/>
                <a:cs typeface="Times New Roman"/>
              </a:rPr>
              <a:t>The</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combination</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of</a:t>
            </a:r>
            <a:r>
              <a:rPr sz="3000" spc="25" dirty="0">
                <a:solidFill>
                  <a:srgbClr val="FFFFFF"/>
                </a:solidFill>
                <a:latin typeface="Times New Roman"/>
                <a:cs typeface="Times New Roman"/>
              </a:rPr>
              <a:t> </a:t>
            </a:r>
            <a:r>
              <a:rPr sz="3000" spc="-5" dirty="0">
                <a:solidFill>
                  <a:srgbClr val="FFFFFF"/>
                </a:solidFill>
                <a:latin typeface="Times New Roman"/>
                <a:cs typeface="Times New Roman"/>
              </a:rPr>
              <a:t>probabilistic</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reasoning,</a:t>
            </a:r>
            <a:r>
              <a:rPr sz="3000" spc="25" dirty="0">
                <a:solidFill>
                  <a:srgbClr val="FFFFFF"/>
                </a:solidFill>
                <a:latin typeface="Times New Roman"/>
                <a:cs typeface="Times New Roman"/>
              </a:rPr>
              <a:t> </a:t>
            </a:r>
            <a:r>
              <a:rPr sz="3000" dirty="0">
                <a:solidFill>
                  <a:srgbClr val="FFFFFF"/>
                </a:solidFill>
                <a:latin typeface="Times New Roman"/>
                <a:cs typeface="Times New Roman"/>
              </a:rPr>
              <a:t>fuzzy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logic,</a:t>
            </a:r>
            <a:r>
              <a:rPr sz="3000" spc="10" dirty="0">
                <a:solidFill>
                  <a:srgbClr val="FFFFFF"/>
                </a:solidFill>
                <a:latin typeface="Times New Roman"/>
                <a:cs typeface="Times New Roman"/>
              </a:rPr>
              <a:t> </a:t>
            </a:r>
            <a:r>
              <a:rPr sz="3000" dirty="0">
                <a:solidFill>
                  <a:srgbClr val="FFFFFF"/>
                </a:solidFill>
                <a:latin typeface="Times New Roman"/>
                <a:cs typeface="Times New Roman"/>
              </a:rPr>
              <a:t>neural</a:t>
            </a:r>
            <a:r>
              <a:rPr sz="3000" spc="-5" dirty="0">
                <a:solidFill>
                  <a:srgbClr val="FFFFFF"/>
                </a:solidFill>
                <a:latin typeface="Times New Roman"/>
                <a:cs typeface="Times New Roman"/>
              </a:rPr>
              <a:t> networks and</a:t>
            </a:r>
            <a:r>
              <a:rPr sz="3000" dirty="0">
                <a:solidFill>
                  <a:srgbClr val="FFFFFF"/>
                </a:solidFill>
                <a:latin typeface="Times New Roman"/>
                <a:cs typeface="Times New Roman"/>
              </a:rPr>
              <a:t> </a:t>
            </a:r>
            <a:r>
              <a:rPr sz="3000" spc="-5" dirty="0">
                <a:solidFill>
                  <a:srgbClr val="FFFFFF"/>
                </a:solidFill>
                <a:latin typeface="Times New Roman"/>
                <a:cs typeface="Times New Roman"/>
              </a:rPr>
              <a:t>evolutionary </a:t>
            </a:r>
            <a:r>
              <a:rPr sz="3000" dirty="0">
                <a:solidFill>
                  <a:srgbClr val="FFFFFF"/>
                </a:solidFill>
                <a:latin typeface="Times New Roman"/>
                <a:cs typeface="Times New Roman"/>
              </a:rPr>
              <a:t> computation</a:t>
            </a:r>
            <a:r>
              <a:rPr sz="3000" spc="-5" dirty="0">
                <a:solidFill>
                  <a:srgbClr val="FFFFFF"/>
                </a:solidFill>
                <a:latin typeface="Times New Roman"/>
                <a:cs typeface="Times New Roman"/>
              </a:rPr>
              <a:t> forms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core</a:t>
            </a:r>
            <a:r>
              <a:rPr sz="3000" spc="-5" dirty="0">
                <a:solidFill>
                  <a:srgbClr val="FFFFFF"/>
                </a:solidFill>
                <a:latin typeface="Times New Roman"/>
                <a:cs typeface="Times New Roman"/>
              </a:rPr>
              <a:t> of</a:t>
            </a:r>
            <a:r>
              <a:rPr sz="3000" spc="-10" dirty="0">
                <a:solidFill>
                  <a:srgbClr val="FAFD00"/>
                </a:solidFill>
                <a:latin typeface="Times New Roman"/>
                <a:cs typeface="Times New Roman"/>
              </a:rPr>
              <a:t> </a:t>
            </a:r>
            <a:r>
              <a:rPr sz="3000" spc="35" dirty="0">
                <a:solidFill>
                  <a:srgbClr val="FAFD00"/>
                </a:solidFill>
                <a:latin typeface="Times New Roman"/>
                <a:cs typeface="Times New Roman"/>
              </a:rPr>
              <a:t>soft</a:t>
            </a:r>
            <a:r>
              <a:rPr sz="3000" spc="-5" dirty="0">
                <a:solidFill>
                  <a:srgbClr val="FAFD00"/>
                </a:solidFill>
                <a:latin typeface="Times New Roman"/>
                <a:cs typeface="Times New Roman"/>
              </a:rPr>
              <a:t> </a:t>
            </a:r>
            <a:r>
              <a:rPr sz="3000" spc="80" dirty="0">
                <a:solidFill>
                  <a:srgbClr val="FAFD00"/>
                </a:solidFill>
                <a:latin typeface="Times New Roman"/>
                <a:cs typeface="Times New Roman"/>
              </a:rPr>
              <a:t>computing</a:t>
            </a:r>
            <a:r>
              <a:rPr sz="3000" spc="80" dirty="0">
                <a:solidFill>
                  <a:srgbClr val="FFFFFF"/>
                </a:solidFill>
                <a:latin typeface="Times New Roman"/>
                <a:cs typeface="Times New Roman"/>
              </a:rPr>
              <a:t>,</a:t>
            </a:r>
            <a:r>
              <a:rPr sz="3000" spc="5" dirty="0">
                <a:solidFill>
                  <a:srgbClr val="FFFFFF"/>
                </a:solidFill>
                <a:latin typeface="Times New Roman"/>
                <a:cs typeface="Times New Roman"/>
              </a:rPr>
              <a:t> </a:t>
            </a:r>
            <a:r>
              <a:rPr sz="3000" dirty="0">
                <a:solidFill>
                  <a:srgbClr val="FFFFFF"/>
                </a:solidFill>
                <a:latin typeface="Times New Roman"/>
                <a:cs typeface="Times New Roman"/>
              </a:rPr>
              <a:t>an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emerging </a:t>
            </a:r>
            <a:r>
              <a:rPr sz="3000" dirty="0">
                <a:solidFill>
                  <a:srgbClr val="FFFFFF"/>
                </a:solidFill>
                <a:latin typeface="Times New Roman"/>
                <a:cs typeface="Times New Roman"/>
              </a:rPr>
              <a:t>approach</a:t>
            </a:r>
            <a:r>
              <a:rPr sz="3000" spc="-5" dirty="0">
                <a:solidFill>
                  <a:srgbClr val="FFFFFF"/>
                </a:solidFill>
                <a:latin typeface="Times New Roman"/>
                <a:cs typeface="Times New Roman"/>
              </a:rPr>
              <a:t> to</a:t>
            </a:r>
            <a:r>
              <a:rPr sz="3000" dirty="0">
                <a:solidFill>
                  <a:srgbClr val="FFFFFF"/>
                </a:solidFill>
                <a:latin typeface="Times New Roman"/>
                <a:cs typeface="Times New Roman"/>
              </a:rPr>
              <a:t> building</a:t>
            </a:r>
            <a:r>
              <a:rPr sz="3000" spc="-5" dirty="0">
                <a:solidFill>
                  <a:srgbClr val="FFFFFF"/>
                </a:solidFill>
                <a:latin typeface="Times New Roman"/>
                <a:cs typeface="Times New Roman"/>
              </a:rPr>
              <a:t> hybrid</a:t>
            </a:r>
            <a:r>
              <a:rPr sz="3000" dirty="0">
                <a:solidFill>
                  <a:srgbClr val="FFFFFF"/>
                </a:solidFill>
                <a:latin typeface="Times New Roman"/>
                <a:cs typeface="Times New Roman"/>
              </a:rPr>
              <a:t> intelligent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systems </a:t>
            </a:r>
            <a:r>
              <a:rPr sz="3000" dirty="0">
                <a:solidFill>
                  <a:srgbClr val="FFFFFF"/>
                </a:solidFill>
                <a:latin typeface="Times New Roman"/>
                <a:cs typeface="Times New Roman"/>
              </a:rPr>
              <a:t>capable </a:t>
            </a:r>
            <a:r>
              <a:rPr sz="3000" spc="-5" dirty="0">
                <a:solidFill>
                  <a:srgbClr val="FFFFFF"/>
                </a:solidFill>
                <a:latin typeface="Times New Roman"/>
                <a:cs typeface="Times New Roman"/>
              </a:rPr>
              <a:t>of</a:t>
            </a:r>
            <a:r>
              <a:rPr sz="3000" dirty="0">
                <a:solidFill>
                  <a:srgbClr val="FFFFFF"/>
                </a:solidFill>
                <a:latin typeface="Times New Roman"/>
                <a:cs typeface="Times New Roman"/>
              </a:rPr>
              <a:t> </a:t>
            </a:r>
            <a:r>
              <a:rPr sz="3000" spc="-5" dirty="0">
                <a:solidFill>
                  <a:srgbClr val="FFFFFF"/>
                </a:solidFill>
                <a:latin typeface="Times New Roman"/>
                <a:cs typeface="Times New Roman"/>
              </a:rPr>
              <a:t>reasoning</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spc="-5" dirty="0">
                <a:solidFill>
                  <a:srgbClr val="FFFFFF"/>
                </a:solidFill>
                <a:latin typeface="Times New Roman"/>
                <a:cs typeface="Times New Roman"/>
              </a:rPr>
              <a:t>learning</a:t>
            </a:r>
            <a:r>
              <a:rPr sz="3000" dirty="0">
                <a:solidFill>
                  <a:srgbClr val="FFFFFF"/>
                </a:solidFill>
                <a:latin typeface="Times New Roman"/>
                <a:cs typeface="Times New Roman"/>
              </a:rPr>
              <a:t> </a:t>
            </a:r>
            <a:r>
              <a:rPr sz="3000" spc="-5" dirty="0">
                <a:solidFill>
                  <a:srgbClr val="FFFFFF"/>
                </a:solidFill>
                <a:latin typeface="Times New Roman"/>
                <a:cs typeface="Times New Roman"/>
              </a:rPr>
              <a:t>in</a:t>
            </a:r>
            <a:r>
              <a:rPr sz="3000" spc="5" dirty="0">
                <a:solidFill>
                  <a:srgbClr val="FFFFFF"/>
                </a:solidFill>
                <a:latin typeface="Times New Roman"/>
                <a:cs typeface="Times New Roman"/>
              </a:rPr>
              <a:t> </a:t>
            </a:r>
            <a:r>
              <a:rPr sz="3000" dirty="0">
                <a:solidFill>
                  <a:srgbClr val="FFFFFF"/>
                </a:solidFill>
                <a:latin typeface="Times New Roman"/>
                <a:cs typeface="Times New Roman"/>
              </a:rPr>
              <a:t>an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uncertain</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imprecise </a:t>
            </a:r>
            <a:r>
              <a:rPr sz="3000" spc="-5" dirty="0">
                <a:solidFill>
                  <a:srgbClr val="FFFFFF"/>
                </a:solidFill>
                <a:latin typeface="Times New Roman"/>
                <a:cs typeface="Times New Roman"/>
              </a:rPr>
              <a:t>environment.</a:t>
            </a:r>
            <a:endParaRPr sz="3000">
              <a:latin typeface="Times New Roman"/>
              <a:cs typeface="Times New Roman"/>
            </a:endParaRPr>
          </a:p>
        </p:txBody>
      </p:sp>
      <p:sp>
        <p:nvSpPr>
          <p:cNvPr id="4" name="object 4"/>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a:t>
            </a:fld>
            <a:endParaRPr dirty="0"/>
          </a:p>
        </p:txBody>
      </p:sp>
      <p:sp>
        <p:nvSpPr>
          <p:cNvPr id="3" name="object 3"/>
          <p:cNvSpPr txBox="1">
            <a:spLocks noGrp="1"/>
          </p:cNvSpPr>
          <p:nvPr>
            <p:ph type="title"/>
          </p:nvPr>
        </p:nvSpPr>
        <p:spPr>
          <a:xfrm>
            <a:off x="3593082" y="656335"/>
            <a:ext cx="2794000" cy="635000"/>
          </a:xfrm>
          <a:prstGeom prst="rect">
            <a:avLst/>
          </a:prstGeom>
        </p:spPr>
        <p:txBody>
          <a:bodyPr vert="horz" wrap="square" lIns="0" tIns="12065" rIns="0" bIns="0" rtlCol="0">
            <a:spAutoFit/>
          </a:bodyPr>
          <a:lstStyle/>
          <a:p>
            <a:pPr marL="12700">
              <a:lnSpc>
                <a:spcPct val="100000"/>
              </a:lnSpc>
              <a:spcBef>
                <a:spcPts val="95"/>
              </a:spcBef>
            </a:pPr>
            <a:r>
              <a:rPr sz="4000" spc="165" dirty="0"/>
              <a:t>Introduction</a:t>
            </a:r>
            <a:endParaRPr sz="4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138427" y="1402079"/>
            <a:ext cx="1211580" cy="50800"/>
            <a:chOff x="1138427" y="1402079"/>
            <a:chExt cx="1211580" cy="50800"/>
          </a:xfrm>
        </p:grpSpPr>
        <p:sp>
          <p:nvSpPr>
            <p:cNvPr id="3" name="object 3"/>
            <p:cNvSpPr/>
            <p:nvPr/>
          </p:nvSpPr>
          <p:spPr>
            <a:xfrm>
              <a:off x="1153667" y="1417319"/>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000000"/>
            </a:solidFill>
          </p:spPr>
          <p:txBody>
            <a:bodyPr wrap="square" lIns="0" tIns="0" rIns="0" bIns="0" rtlCol="0"/>
            <a:lstStyle/>
            <a:p>
              <a:endParaRPr/>
            </a:p>
          </p:txBody>
        </p:sp>
        <p:sp>
          <p:nvSpPr>
            <p:cNvPr id="4" name="object 4"/>
            <p:cNvSpPr/>
            <p:nvPr/>
          </p:nvSpPr>
          <p:spPr>
            <a:xfrm>
              <a:off x="1138427" y="1402079"/>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FAFD00"/>
            </a:solidFill>
          </p:spPr>
          <p:txBody>
            <a:bodyPr wrap="square" lIns="0" tIns="0" rIns="0" bIns="0" rtlCol="0"/>
            <a:lstStyle/>
            <a:p>
              <a:endParaRPr/>
            </a:p>
          </p:txBody>
        </p:sp>
      </p:grpSp>
      <p:sp>
        <p:nvSpPr>
          <p:cNvPr id="5" name="object 5"/>
          <p:cNvSpPr txBox="1"/>
          <p:nvPr/>
        </p:nvSpPr>
        <p:spPr>
          <a:xfrm>
            <a:off x="1125540" y="967231"/>
            <a:ext cx="8007350" cy="5664200"/>
          </a:xfrm>
          <a:prstGeom prst="rect">
            <a:avLst/>
          </a:prstGeom>
        </p:spPr>
        <p:txBody>
          <a:bodyPr vert="horz" wrap="square" lIns="0" tIns="12700" rIns="0" bIns="0" rtlCol="0">
            <a:spAutoFit/>
          </a:bodyPr>
          <a:lstStyle/>
          <a:p>
            <a:pPr marL="355600" marR="5080" indent="-343535">
              <a:lnSpc>
                <a:spcPct val="100000"/>
              </a:lnSpc>
              <a:spcBef>
                <a:spcPts val="100"/>
              </a:spcBef>
              <a:tabLst>
                <a:tab pos="3639820" algn="l"/>
                <a:tab pos="5819140" algn="l"/>
              </a:tabLst>
            </a:pPr>
            <a:r>
              <a:rPr sz="3000" i="1" spc="30" dirty="0">
                <a:solidFill>
                  <a:srgbClr val="FAFD00"/>
                </a:solidFill>
                <a:latin typeface="Times New Roman"/>
                <a:cs typeface="Times New Roman"/>
              </a:rPr>
              <a:t>Layer</a:t>
            </a:r>
            <a:r>
              <a:rPr sz="3000" i="1" dirty="0">
                <a:solidFill>
                  <a:srgbClr val="FAFD00"/>
                </a:solidFill>
                <a:latin typeface="Times New Roman"/>
                <a:cs typeface="Times New Roman"/>
              </a:rPr>
              <a:t> </a:t>
            </a:r>
            <a:r>
              <a:rPr sz="3000" dirty="0">
                <a:solidFill>
                  <a:srgbClr val="FAFD00"/>
                </a:solidFill>
                <a:latin typeface="Times New Roman"/>
                <a:cs typeface="Times New Roman"/>
              </a:rPr>
              <a:t>5</a:t>
            </a:r>
            <a:r>
              <a:rPr sz="3000" spc="5" dirty="0">
                <a:solidFill>
                  <a:srgbClr val="FAFD00"/>
                </a:solidFill>
                <a:latin typeface="Times New Roman"/>
                <a:cs typeface="Times New Roman"/>
              </a:rPr>
              <a:t> </a:t>
            </a:r>
            <a:r>
              <a:rPr sz="3000" spc="-5" dirty="0">
                <a:solidFill>
                  <a:srgbClr val="FFFFFF"/>
                </a:solidFill>
                <a:latin typeface="Times New Roman"/>
                <a:cs typeface="Times New Roman"/>
              </a:rPr>
              <a:t>is</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10" dirty="0">
                <a:solidFill>
                  <a:srgbClr val="FFFFFF"/>
                </a:solidFill>
                <a:latin typeface="Times New Roman"/>
                <a:cs typeface="Times New Roman"/>
              </a:rPr>
              <a:t> </a:t>
            </a:r>
            <a:r>
              <a:rPr sz="3000" spc="55" dirty="0">
                <a:solidFill>
                  <a:srgbClr val="FAFD00"/>
                </a:solidFill>
                <a:latin typeface="Times New Roman"/>
                <a:cs typeface="Times New Roman"/>
              </a:rPr>
              <a:t>defuzzification</a:t>
            </a:r>
            <a:r>
              <a:rPr sz="3000" spc="5" dirty="0">
                <a:solidFill>
                  <a:srgbClr val="FAFD00"/>
                </a:solidFill>
                <a:latin typeface="Times New Roman"/>
                <a:cs typeface="Times New Roman"/>
              </a:rPr>
              <a:t> </a:t>
            </a:r>
            <a:r>
              <a:rPr sz="3000" spc="80" dirty="0">
                <a:solidFill>
                  <a:srgbClr val="FAFD00"/>
                </a:solidFill>
                <a:latin typeface="Times New Roman"/>
                <a:cs typeface="Times New Roman"/>
              </a:rPr>
              <a:t>layer</a:t>
            </a:r>
            <a:r>
              <a:rPr sz="3000" spc="80" dirty="0">
                <a:solidFill>
                  <a:srgbClr val="FFFFFF"/>
                </a:solidFill>
                <a:latin typeface="Times New Roman"/>
                <a:cs typeface="Times New Roman"/>
              </a:rPr>
              <a:t>.	</a:t>
            </a:r>
            <a:r>
              <a:rPr sz="3000" dirty="0">
                <a:solidFill>
                  <a:srgbClr val="FFFFFF"/>
                </a:solidFill>
                <a:latin typeface="Times New Roman"/>
                <a:cs typeface="Times New Roman"/>
              </a:rPr>
              <a:t>Each neuron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in</a:t>
            </a:r>
            <a:r>
              <a:rPr sz="3000" dirty="0">
                <a:solidFill>
                  <a:srgbClr val="FFFFFF"/>
                </a:solidFill>
                <a:latin typeface="Times New Roman"/>
                <a:cs typeface="Times New Roman"/>
              </a:rPr>
              <a:t> </a:t>
            </a:r>
            <a:r>
              <a:rPr sz="3000" spc="-5" dirty="0">
                <a:solidFill>
                  <a:srgbClr val="FFFFFF"/>
                </a:solidFill>
                <a:latin typeface="Times New Roman"/>
                <a:cs typeface="Times New Roman"/>
              </a:rPr>
              <a:t>this</a:t>
            </a:r>
            <a:r>
              <a:rPr sz="3000" dirty="0">
                <a:solidFill>
                  <a:srgbClr val="FFFFFF"/>
                </a:solidFill>
                <a:latin typeface="Times New Roman"/>
                <a:cs typeface="Times New Roman"/>
              </a:rPr>
              <a:t> </a:t>
            </a:r>
            <a:r>
              <a:rPr sz="3000" spc="-5" dirty="0">
                <a:solidFill>
                  <a:srgbClr val="FFFFFF"/>
                </a:solidFill>
                <a:latin typeface="Times New Roman"/>
                <a:cs typeface="Times New Roman"/>
              </a:rPr>
              <a:t>layer</a:t>
            </a:r>
            <a:r>
              <a:rPr sz="3000" dirty="0">
                <a:solidFill>
                  <a:srgbClr val="FFFFFF"/>
                </a:solidFill>
                <a:latin typeface="Times New Roman"/>
                <a:cs typeface="Times New Roman"/>
              </a:rPr>
              <a:t> </a:t>
            </a:r>
            <a:r>
              <a:rPr sz="3000" spc="-5" dirty="0">
                <a:solidFill>
                  <a:srgbClr val="FFFFFF"/>
                </a:solidFill>
                <a:latin typeface="Times New Roman"/>
                <a:cs typeface="Times New Roman"/>
              </a:rPr>
              <a:t>represents</a:t>
            </a:r>
            <a:r>
              <a:rPr sz="3000" dirty="0">
                <a:solidFill>
                  <a:srgbClr val="FFFFFF"/>
                </a:solidFill>
                <a:latin typeface="Times New Roman"/>
                <a:cs typeface="Times New Roman"/>
              </a:rPr>
              <a:t> a</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single</a:t>
            </a:r>
            <a:r>
              <a:rPr sz="3000" dirty="0">
                <a:solidFill>
                  <a:srgbClr val="FFFFFF"/>
                </a:solidFill>
                <a:latin typeface="Times New Roman"/>
                <a:cs typeface="Times New Roman"/>
              </a:rPr>
              <a:t> </a:t>
            </a:r>
            <a:r>
              <a:rPr sz="3000" spc="-5" dirty="0">
                <a:solidFill>
                  <a:srgbClr val="FFFFFF"/>
                </a:solidFill>
                <a:latin typeface="Times New Roman"/>
                <a:cs typeface="Times New Roman"/>
              </a:rPr>
              <a:t>output</a:t>
            </a:r>
            <a:r>
              <a:rPr sz="3000" dirty="0">
                <a:solidFill>
                  <a:srgbClr val="FFFFFF"/>
                </a:solidFill>
                <a:latin typeface="Times New Roman"/>
                <a:cs typeface="Times New Roman"/>
              </a:rPr>
              <a:t> </a:t>
            </a:r>
            <a:r>
              <a:rPr sz="3000" spc="-5" dirty="0">
                <a:solidFill>
                  <a:srgbClr val="FFFFFF"/>
                </a:solidFill>
                <a:latin typeface="Times New Roman"/>
                <a:cs typeface="Times New Roman"/>
              </a:rPr>
              <a:t>of</a:t>
            </a:r>
            <a:r>
              <a:rPr sz="3000" dirty="0">
                <a:solidFill>
                  <a:srgbClr val="FFFFFF"/>
                </a:solidFill>
                <a:latin typeface="Times New Roman"/>
                <a:cs typeface="Times New Roman"/>
              </a:rPr>
              <a:t>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 neuro-fuzzy</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system.	It takes the</a:t>
            </a:r>
            <a:r>
              <a:rPr sz="3000" dirty="0">
                <a:solidFill>
                  <a:srgbClr val="FFFFFF"/>
                </a:solidFill>
                <a:latin typeface="Times New Roman"/>
                <a:cs typeface="Times New Roman"/>
              </a:rPr>
              <a:t> </a:t>
            </a:r>
            <a:r>
              <a:rPr sz="3000" spc="-5" dirty="0">
                <a:solidFill>
                  <a:srgbClr val="FFFFFF"/>
                </a:solidFill>
                <a:latin typeface="Times New Roman"/>
                <a:cs typeface="Times New Roman"/>
              </a:rPr>
              <a:t>output</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fuzzy</a:t>
            </a:r>
            <a:r>
              <a:rPr sz="3000" dirty="0">
                <a:solidFill>
                  <a:srgbClr val="FFFFFF"/>
                </a:solidFill>
                <a:latin typeface="Times New Roman"/>
                <a:cs typeface="Times New Roman"/>
              </a:rPr>
              <a:t> </a:t>
            </a:r>
            <a:r>
              <a:rPr sz="3000" spc="-5" dirty="0">
                <a:solidFill>
                  <a:srgbClr val="FFFFFF"/>
                </a:solidFill>
                <a:latin typeface="Times New Roman"/>
                <a:cs typeface="Times New Roman"/>
              </a:rPr>
              <a:t>sets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clipped </a:t>
            </a:r>
            <a:r>
              <a:rPr sz="3000" spc="5" dirty="0">
                <a:solidFill>
                  <a:srgbClr val="FFFFFF"/>
                </a:solidFill>
                <a:latin typeface="Times New Roman"/>
                <a:cs typeface="Times New Roman"/>
              </a:rPr>
              <a:t>by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respective integrated firing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strengths</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spc="-5" dirty="0">
                <a:solidFill>
                  <a:srgbClr val="FFFFFF"/>
                </a:solidFill>
                <a:latin typeface="Times New Roman"/>
                <a:cs typeface="Times New Roman"/>
              </a:rPr>
              <a:t>combines </a:t>
            </a:r>
            <a:r>
              <a:rPr sz="3000" dirty="0">
                <a:solidFill>
                  <a:srgbClr val="FFFFFF"/>
                </a:solidFill>
                <a:latin typeface="Times New Roman"/>
                <a:cs typeface="Times New Roman"/>
              </a:rPr>
              <a:t>them</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into</a:t>
            </a:r>
            <a:r>
              <a:rPr sz="3000" dirty="0">
                <a:solidFill>
                  <a:srgbClr val="FFFFFF"/>
                </a:solidFill>
                <a:latin typeface="Times New Roman"/>
                <a:cs typeface="Times New Roman"/>
              </a:rPr>
              <a:t> a </a:t>
            </a:r>
            <a:r>
              <a:rPr sz="3000" spc="-5" dirty="0">
                <a:solidFill>
                  <a:srgbClr val="FFFFFF"/>
                </a:solidFill>
                <a:latin typeface="Times New Roman"/>
                <a:cs typeface="Times New Roman"/>
              </a:rPr>
              <a:t>single</a:t>
            </a:r>
            <a:r>
              <a:rPr sz="3000" dirty="0">
                <a:solidFill>
                  <a:srgbClr val="FFFFFF"/>
                </a:solidFill>
                <a:latin typeface="Times New Roman"/>
                <a:cs typeface="Times New Roman"/>
              </a:rPr>
              <a:t> fuzzy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set.</a:t>
            </a:r>
            <a:endParaRPr sz="3000">
              <a:latin typeface="Times New Roman"/>
              <a:cs typeface="Times New Roman"/>
            </a:endParaRPr>
          </a:p>
          <a:p>
            <a:pPr marL="355600" marR="424815" indent="-635">
              <a:lnSpc>
                <a:spcPct val="100000"/>
              </a:lnSpc>
              <a:spcBef>
                <a:spcPts val="2400"/>
              </a:spcBef>
            </a:pPr>
            <a:r>
              <a:rPr sz="3000" spc="-5" dirty="0">
                <a:solidFill>
                  <a:srgbClr val="FFFFFF"/>
                </a:solidFill>
                <a:latin typeface="Times New Roman"/>
                <a:cs typeface="Times New Roman"/>
              </a:rPr>
              <a:t>Neuro-fuzzy</a:t>
            </a:r>
            <a:r>
              <a:rPr sz="3000" dirty="0">
                <a:solidFill>
                  <a:srgbClr val="FFFFFF"/>
                </a:solidFill>
                <a:latin typeface="Times New Roman"/>
                <a:cs typeface="Times New Roman"/>
              </a:rPr>
              <a:t> </a:t>
            </a:r>
            <a:r>
              <a:rPr sz="3000" spc="-5" dirty="0">
                <a:solidFill>
                  <a:srgbClr val="FFFFFF"/>
                </a:solidFill>
                <a:latin typeface="Times New Roman"/>
                <a:cs typeface="Times New Roman"/>
              </a:rPr>
              <a:t>systems</a:t>
            </a:r>
            <a:r>
              <a:rPr sz="3000" dirty="0">
                <a:solidFill>
                  <a:srgbClr val="FFFFFF"/>
                </a:solidFill>
                <a:latin typeface="Times New Roman"/>
                <a:cs typeface="Times New Roman"/>
              </a:rPr>
              <a:t> </a:t>
            </a:r>
            <a:r>
              <a:rPr sz="3000" spc="-5" dirty="0">
                <a:solidFill>
                  <a:srgbClr val="FFFFFF"/>
                </a:solidFill>
                <a:latin typeface="Times New Roman"/>
                <a:cs typeface="Times New Roman"/>
              </a:rPr>
              <a:t>can</a:t>
            </a:r>
            <a:r>
              <a:rPr sz="3000" dirty="0">
                <a:solidFill>
                  <a:srgbClr val="FFFFFF"/>
                </a:solidFill>
                <a:latin typeface="Times New Roman"/>
                <a:cs typeface="Times New Roman"/>
              </a:rPr>
              <a:t> </a:t>
            </a:r>
            <a:r>
              <a:rPr sz="3000" spc="-5" dirty="0">
                <a:solidFill>
                  <a:srgbClr val="FFFFFF"/>
                </a:solidFill>
                <a:latin typeface="Times New Roman"/>
                <a:cs typeface="Times New Roman"/>
              </a:rPr>
              <a:t>apply</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standard </a:t>
            </a:r>
            <a:r>
              <a:rPr sz="3000" dirty="0">
                <a:solidFill>
                  <a:srgbClr val="FFFFFF"/>
                </a:solidFill>
                <a:latin typeface="Times New Roman"/>
                <a:cs typeface="Times New Roman"/>
              </a:rPr>
              <a:t> defuzzification methods, </a:t>
            </a:r>
            <a:r>
              <a:rPr sz="3000" spc="-5" dirty="0">
                <a:solidFill>
                  <a:srgbClr val="FFFFFF"/>
                </a:solidFill>
                <a:latin typeface="Times New Roman"/>
                <a:cs typeface="Times New Roman"/>
              </a:rPr>
              <a:t>including </a:t>
            </a:r>
            <a:r>
              <a:rPr sz="3000" dirty="0">
                <a:solidFill>
                  <a:srgbClr val="FFFFFF"/>
                </a:solidFill>
                <a:latin typeface="Times New Roman"/>
                <a:cs typeface="Times New Roman"/>
              </a:rPr>
              <a:t>the </a:t>
            </a:r>
            <a:r>
              <a:rPr sz="3000" spc="-5" dirty="0">
                <a:solidFill>
                  <a:srgbClr val="FFFFFF"/>
                </a:solidFill>
                <a:latin typeface="Times New Roman"/>
                <a:cs typeface="Times New Roman"/>
              </a:rPr>
              <a:t>centroid </a:t>
            </a:r>
            <a:r>
              <a:rPr sz="3000" spc="-735" dirty="0">
                <a:solidFill>
                  <a:srgbClr val="FFFFFF"/>
                </a:solidFill>
                <a:latin typeface="Times New Roman"/>
                <a:cs typeface="Times New Roman"/>
              </a:rPr>
              <a:t> </a:t>
            </a:r>
            <a:r>
              <a:rPr sz="3000" dirty="0">
                <a:solidFill>
                  <a:srgbClr val="FFFFFF"/>
                </a:solidFill>
                <a:latin typeface="Times New Roman"/>
                <a:cs typeface="Times New Roman"/>
              </a:rPr>
              <a:t>technique.</a:t>
            </a:r>
            <a:endParaRPr sz="3000">
              <a:latin typeface="Times New Roman"/>
              <a:cs typeface="Times New Roman"/>
            </a:endParaRPr>
          </a:p>
          <a:p>
            <a:pPr marL="355600">
              <a:lnSpc>
                <a:spcPct val="100000"/>
              </a:lnSpc>
              <a:spcBef>
                <a:spcPts val="2400"/>
              </a:spcBef>
            </a:pPr>
            <a:r>
              <a:rPr sz="3000" dirty="0">
                <a:solidFill>
                  <a:srgbClr val="FFFFFF"/>
                </a:solidFill>
                <a:latin typeface="Times New Roman"/>
                <a:cs typeface="Times New Roman"/>
              </a:rPr>
              <a:t>We will</a:t>
            </a:r>
            <a:r>
              <a:rPr sz="3000" spc="-5" dirty="0">
                <a:solidFill>
                  <a:srgbClr val="FFFFFF"/>
                </a:solidFill>
                <a:latin typeface="Times New Roman"/>
                <a:cs typeface="Times New Roman"/>
              </a:rPr>
              <a:t> use</a:t>
            </a:r>
            <a:r>
              <a:rPr sz="300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a:t>
            </a:r>
            <a:r>
              <a:rPr sz="3000" spc="114" dirty="0">
                <a:solidFill>
                  <a:srgbClr val="FAFD00"/>
                </a:solidFill>
                <a:latin typeface="Times New Roman"/>
                <a:cs typeface="Times New Roman"/>
              </a:rPr>
              <a:t>sum-product</a:t>
            </a:r>
            <a:r>
              <a:rPr sz="3000" spc="5" dirty="0">
                <a:solidFill>
                  <a:srgbClr val="FAFD00"/>
                </a:solidFill>
                <a:latin typeface="Times New Roman"/>
                <a:cs typeface="Times New Roman"/>
              </a:rPr>
              <a:t> </a:t>
            </a:r>
            <a:r>
              <a:rPr sz="3000" spc="55" dirty="0">
                <a:solidFill>
                  <a:srgbClr val="FAFD00"/>
                </a:solidFill>
                <a:latin typeface="Times New Roman"/>
                <a:cs typeface="Times New Roman"/>
              </a:rPr>
              <a:t>composition</a:t>
            </a:r>
            <a:endParaRPr sz="3000">
              <a:latin typeface="Times New Roman"/>
              <a:cs typeface="Times New Roman"/>
            </a:endParaRPr>
          </a:p>
          <a:p>
            <a:pPr marL="355600">
              <a:lnSpc>
                <a:spcPct val="100000"/>
              </a:lnSpc>
            </a:pPr>
            <a:r>
              <a:rPr sz="3000" spc="-5" dirty="0">
                <a:solidFill>
                  <a:srgbClr val="FFFFFF"/>
                </a:solidFill>
                <a:latin typeface="Times New Roman"/>
                <a:cs typeface="Times New Roman"/>
              </a:rPr>
              <a:t>method.</a:t>
            </a:r>
            <a:endParaRPr sz="3000">
              <a:latin typeface="Times New Roman"/>
              <a:cs typeface="Times New Roman"/>
            </a:endParaRPr>
          </a:p>
        </p:txBody>
      </p:sp>
      <p:sp>
        <p:nvSpPr>
          <p:cNvPr id="6" name="object 6"/>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20</a:t>
            </a:fld>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05915" y="1368043"/>
            <a:ext cx="7835900" cy="2311400"/>
          </a:xfrm>
          <a:prstGeom prst="rect">
            <a:avLst/>
          </a:prstGeom>
        </p:spPr>
        <p:txBody>
          <a:bodyPr vert="horz" wrap="square" lIns="0" tIns="12700" rIns="0" bIns="0" rtlCol="0">
            <a:spAutoFit/>
          </a:bodyPr>
          <a:lstStyle/>
          <a:p>
            <a:pPr marL="12700" marR="5080">
              <a:lnSpc>
                <a:spcPct val="100000"/>
              </a:lnSpc>
              <a:spcBef>
                <a:spcPts val="100"/>
              </a:spcBef>
              <a:tabLst>
                <a:tab pos="5249545" algn="l"/>
              </a:tabLst>
            </a:pPr>
            <a:r>
              <a:rPr sz="3000" dirty="0">
                <a:solidFill>
                  <a:srgbClr val="FFFFFF"/>
                </a:solidFill>
              </a:rPr>
              <a:t>The </a:t>
            </a:r>
            <a:r>
              <a:rPr sz="3000" spc="-5" dirty="0">
                <a:solidFill>
                  <a:srgbClr val="FFFFFF"/>
                </a:solidFill>
              </a:rPr>
              <a:t>sum-product </a:t>
            </a:r>
            <a:r>
              <a:rPr sz="3000" dirty="0">
                <a:solidFill>
                  <a:srgbClr val="FFFFFF"/>
                </a:solidFill>
              </a:rPr>
              <a:t>composition calculates </a:t>
            </a:r>
            <a:r>
              <a:rPr sz="3000" spc="-5" dirty="0">
                <a:solidFill>
                  <a:srgbClr val="FFFFFF"/>
                </a:solidFill>
              </a:rPr>
              <a:t>the </a:t>
            </a:r>
            <a:r>
              <a:rPr sz="3000" dirty="0">
                <a:solidFill>
                  <a:srgbClr val="FFFFFF"/>
                </a:solidFill>
              </a:rPr>
              <a:t>crisp </a:t>
            </a:r>
            <a:r>
              <a:rPr sz="3000" spc="5" dirty="0">
                <a:solidFill>
                  <a:srgbClr val="FFFFFF"/>
                </a:solidFill>
              </a:rPr>
              <a:t> </a:t>
            </a:r>
            <a:r>
              <a:rPr sz="3000" spc="-5" dirty="0">
                <a:solidFill>
                  <a:srgbClr val="FFFFFF"/>
                </a:solidFill>
              </a:rPr>
              <a:t>output as</a:t>
            </a:r>
            <a:r>
              <a:rPr sz="3000" dirty="0">
                <a:solidFill>
                  <a:srgbClr val="FFFFFF"/>
                </a:solidFill>
              </a:rPr>
              <a:t> </a:t>
            </a:r>
            <a:r>
              <a:rPr sz="3000" spc="-5" dirty="0">
                <a:solidFill>
                  <a:srgbClr val="FFFFFF"/>
                </a:solidFill>
              </a:rPr>
              <a:t>the</a:t>
            </a:r>
            <a:r>
              <a:rPr sz="3000" spc="5" dirty="0">
                <a:solidFill>
                  <a:srgbClr val="FFFFFF"/>
                </a:solidFill>
              </a:rPr>
              <a:t> </a:t>
            </a:r>
            <a:r>
              <a:rPr sz="3000" spc="-5" dirty="0">
                <a:solidFill>
                  <a:srgbClr val="FFFFFF"/>
                </a:solidFill>
              </a:rPr>
              <a:t>weighted</a:t>
            </a:r>
            <a:r>
              <a:rPr sz="3000" spc="5" dirty="0">
                <a:solidFill>
                  <a:srgbClr val="FFFFFF"/>
                </a:solidFill>
              </a:rPr>
              <a:t> </a:t>
            </a:r>
            <a:r>
              <a:rPr sz="3000" dirty="0">
                <a:solidFill>
                  <a:srgbClr val="FFFFFF"/>
                </a:solidFill>
              </a:rPr>
              <a:t>average</a:t>
            </a:r>
            <a:r>
              <a:rPr sz="3000" spc="5" dirty="0">
                <a:solidFill>
                  <a:srgbClr val="FFFFFF"/>
                </a:solidFill>
              </a:rPr>
              <a:t> </a:t>
            </a:r>
            <a:r>
              <a:rPr sz="3000" spc="-5" dirty="0">
                <a:solidFill>
                  <a:srgbClr val="FFFFFF"/>
                </a:solidFill>
              </a:rPr>
              <a:t>of</a:t>
            </a:r>
            <a:r>
              <a:rPr sz="3000" spc="5" dirty="0">
                <a:solidFill>
                  <a:srgbClr val="FFFFFF"/>
                </a:solidFill>
              </a:rPr>
              <a:t> </a:t>
            </a:r>
            <a:r>
              <a:rPr sz="3000" spc="-5" dirty="0">
                <a:solidFill>
                  <a:srgbClr val="FFFFFF"/>
                </a:solidFill>
              </a:rPr>
              <a:t>the</a:t>
            </a:r>
            <a:r>
              <a:rPr sz="3000" spc="20" dirty="0">
                <a:solidFill>
                  <a:srgbClr val="FFFFFF"/>
                </a:solidFill>
              </a:rPr>
              <a:t> </a:t>
            </a:r>
            <a:r>
              <a:rPr sz="3000" spc="-5" dirty="0">
                <a:solidFill>
                  <a:srgbClr val="FFFFFF"/>
                </a:solidFill>
              </a:rPr>
              <a:t>centroids</a:t>
            </a:r>
            <a:r>
              <a:rPr sz="3000" dirty="0">
                <a:solidFill>
                  <a:srgbClr val="FFFFFF"/>
                </a:solidFill>
              </a:rPr>
              <a:t> </a:t>
            </a:r>
            <a:r>
              <a:rPr sz="3000" spc="-5" dirty="0">
                <a:solidFill>
                  <a:srgbClr val="FFFFFF"/>
                </a:solidFill>
              </a:rPr>
              <a:t>of </a:t>
            </a:r>
            <a:r>
              <a:rPr sz="3000" dirty="0">
                <a:solidFill>
                  <a:srgbClr val="FFFFFF"/>
                </a:solidFill>
              </a:rPr>
              <a:t> all </a:t>
            </a:r>
            <a:r>
              <a:rPr sz="3000" spc="-5" dirty="0">
                <a:solidFill>
                  <a:srgbClr val="FFFFFF"/>
                </a:solidFill>
              </a:rPr>
              <a:t>output</a:t>
            </a:r>
            <a:r>
              <a:rPr sz="3000" spc="20" dirty="0">
                <a:solidFill>
                  <a:srgbClr val="FFFFFF"/>
                </a:solidFill>
              </a:rPr>
              <a:t> </a:t>
            </a:r>
            <a:r>
              <a:rPr sz="3000" dirty="0">
                <a:solidFill>
                  <a:srgbClr val="FFFFFF"/>
                </a:solidFill>
              </a:rPr>
              <a:t>membership</a:t>
            </a:r>
            <a:r>
              <a:rPr sz="3000" spc="5" dirty="0">
                <a:solidFill>
                  <a:srgbClr val="FFFFFF"/>
                </a:solidFill>
              </a:rPr>
              <a:t> </a:t>
            </a:r>
            <a:r>
              <a:rPr sz="3000" dirty="0">
                <a:solidFill>
                  <a:srgbClr val="FFFFFF"/>
                </a:solidFill>
              </a:rPr>
              <a:t>functions.	</a:t>
            </a:r>
            <a:r>
              <a:rPr sz="3000" spc="-5" dirty="0">
                <a:solidFill>
                  <a:srgbClr val="FFFFFF"/>
                </a:solidFill>
              </a:rPr>
              <a:t>For</a:t>
            </a:r>
            <a:r>
              <a:rPr sz="3000" spc="-50" dirty="0">
                <a:solidFill>
                  <a:srgbClr val="FFFFFF"/>
                </a:solidFill>
              </a:rPr>
              <a:t> </a:t>
            </a:r>
            <a:r>
              <a:rPr sz="3000" dirty="0">
                <a:solidFill>
                  <a:srgbClr val="FFFFFF"/>
                </a:solidFill>
              </a:rPr>
              <a:t>example,</a:t>
            </a:r>
            <a:r>
              <a:rPr sz="3000" spc="-30" dirty="0">
                <a:solidFill>
                  <a:srgbClr val="FFFFFF"/>
                </a:solidFill>
              </a:rPr>
              <a:t> </a:t>
            </a:r>
            <a:r>
              <a:rPr sz="3000" spc="-5" dirty="0">
                <a:solidFill>
                  <a:srgbClr val="FFFFFF"/>
                </a:solidFill>
              </a:rPr>
              <a:t>the </a:t>
            </a:r>
            <a:r>
              <a:rPr sz="3000" spc="-735" dirty="0">
                <a:solidFill>
                  <a:srgbClr val="FFFFFF"/>
                </a:solidFill>
              </a:rPr>
              <a:t> </a:t>
            </a:r>
            <a:r>
              <a:rPr sz="3000" spc="-5" dirty="0">
                <a:solidFill>
                  <a:srgbClr val="FFFFFF"/>
                </a:solidFill>
              </a:rPr>
              <a:t>weighted</a:t>
            </a:r>
            <a:r>
              <a:rPr sz="3000" dirty="0">
                <a:solidFill>
                  <a:srgbClr val="FFFFFF"/>
                </a:solidFill>
              </a:rPr>
              <a:t> </a:t>
            </a:r>
            <a:r>
              <a:rPr sz="3000" spc="-5" dirty="0">
                <a:solidFill>
                  <a:srgbClr val="FFFFFF"/>
                </a:solidFill>
              </a:rPr>
              <a:t>average</a:t>
            </a:r>
            <a:r>
              <a:rPr sz="3000" dirty="0">
                <a:solidFill>
                  <a:srgbClr val="FFFFFF"/>
                </a:solidFill>
              </a:rPr>
              <a:t> of</a:t>
            </a:r>
            <a:r>
              <a:rPr sz="3000" spc="5" dirty="0">
                <a:solidFill>
                  <a:srgbClr val="FFFFFF"/>
                </a:solidFill>
              </a:rPr>
              <a:t> </a:t>
            </a:r>
            <a:r>
              <a:rPr sz="3000" spc="-5" dirty="0">
                <a:solidFill>
                  <a:srgbClr val="FFFFFF"/>
                </a:solidFill>
              </a:rPr>
              <a:t>the</a:t>
            </a:r>
            <a:r>
              <a:rPr sz="3000" dirty="0">
                <a:solidFill>
                  <a:srgbClr val="FFFFFF"/>
                </a:solidFill>
              </a:rPr>
              <a:t> centroids </a:t>
            </a:r>
            <a:r>
              <a:rPr sz="3000" spc="-5" dirty="0">
                <a:solidFill>
                  <a:srgbClr val="FFFFFF"/>
                </a:solidFill>
              </a:rPr>
              <a:t>of</a:t>
            </a:r>
            <a:r>
              <a:rPr sz="3000" dirty="0">
                <a:solidFill>
                  <a:srgbClr val="FFFFFF"/>
                </a:solidFill>
              </a:rPr>
              <a:t> the</a:t>
            </a:r>
            <a:r>
              <a:rPr sz="3000" spc="5" dirty="0">
                <a:solidFill>
                  <a:srgbClr val="FFFFFF"/>
                </a:solidFill>
              </a:rPr>
              <a:t> </a:t>
            </a:r>
            <a:r>
              <a:rPr sz="3000" spc="-5" dirty="0">
                <a:solidFill>
                  <a:srgbClr val="FFFFFF"/>
                </a:solidFill>
              </a:rPr>
              <a:t>clipped </a:t>
            </a:r>
            <a:r>
              <a:rPr sz="3000" dirty="0">
                <a:solidFill>
                  <a:srgbClr val="FFFFFF"/>
                </a:solidFill>
              </a:rPr>
              <a:t> </a:t>
            </a:r>
            <a:r>
              <a:rPr sz="3000" spc="-5" dirty="0">
                <a:solidFill>
                  <a:srgbClr val="FFFFFF"/>
                </a:solidFill>
              </a:rPr>
              <a:t>fuzzy sets</a:t>
            </a:r>
            <a:r>
              <a:rPr sz="3000" spc="10" dirty="0">
                <a:solidFill>
                  <a:srgbClr val="FFFFFF"/>
                </a:solidFill>
              </a:rPr>
              <a:t> </a:t>
            </a:r>
            <a:r>
              <a:rPr sz="3000" i="1" dirty="0">
                <a:solidFill>
                  <a:srgbClr val="FFFFFF"/>
                </a:solidFill>
                <a:latin typeface="Times New Roman"/>
                <a:cs typeface="Times New Roman"/>
              </a:rPr>
              <a:t>C</a:t>
            </a:r>
            <a:r>
              <a:rPr sz="3000" dirty="0">
                <a:solidFill>
                  <a:srgbClr val="FFFFFF"/>
                </a:solidFill>
              </a:rPr>
              <a:t>1 </a:t>
            </a:r>
            <a:r>
              <a:rPr sz="3000" spc="-5" dirty="0">
                <a:solidFill>
                  <a:srgbClr val="FFFFFF"/>
                </a:solidFill>
              </a:rPr>
              <a:t>and</a:t>
            </a:r>
            <a:r>
              <a:rPr sz="3000" spc="-10" dirty="0">
                <a:solidFill>
                  <a:srgbClr val="FFFFFF"/>
                </a:solidFill>
              </a:rPr>
              <a:t> </a:t>
            </a:r>
            <a:r>
              <a:rPr sz="3000" i="1" spc="-5" dirty="0">
                <a:solidFill>
                  <a:srgbClr val="FFFFFF"/>
                </a:solidFill>
                <a:latin typeface="Times New Roman"/>
                <a:cs typeface="Times New Roman"/>
              </a:rPr>
              <a:t>C</a:t>
            </a:r>
            <a:r>
              <a:rPr sz="3000" spc="-5" dirty="0">
                <a:solidFill>
                  <a:srgbClr val="FFFFFF"/>
                </a:solidFill>
              </a:rPr>
              <a:t>2</a:t>
            </a:r>
            <a:r>
              <a:rPr sz="3000" dirty="0">
                <a:solidFill>
                  <a:srgbClr val="FFFFFF"/>
                </a:solidFill>
              </a:rPr>
              <a:t> </a:t>
            </a:r>
            <a:r>
              <a:rPr sz="3000" spc="-5" dirty="0">
                <a:solidFill>
                  <a:srgbClr val="FFFFFF"/>
                </a:solidFill>
              </a:rPr>
              <a:t>is </a:t>
            </a:r>
            <a:r>
              <a:rPr sz="3000" dirty="0">
                <a:solidFill>
                  <a:srgbClr val="FFFFFF"/>
                </a:solidFill>
              </a:rPr>
              <a:t>calculated </a:t>
            </a:r>
            <a:r>
              <a:rPr sz="3000" spc="-5" dirty="0">
                <a:solidFill>
                  <a:srgbClr val="FFFFFF"/>
                </a:solidFill>
              </a:rPr>
              <a:t>as,</a:t>
            </a:r>
            <a:endParaRPr sz="3000">
              <a:latin typeface="Times New Roman"/>
              <a:cs typeface="Times New Roman"/>
            </a:endParaRPr>
          </a:p>
        </p:txBody>
      </p:sp>
      <p:sp>
        <p:nvSpPr>
          <p:cNvPr id="8" name="object 8"/>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21</a:t>
            </a:fld>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60195" y="823975"/>
            <a:ext cx="7919720" cy="605155"/>
          </a:xfrm>
          <a:prstGeom prst="rect">
            <a:avLst/>
          </a:prstGeom>
        </p:spPr>
        <p:txBody>
          <a:bodyPr vert="horz" wrap="square" lIns="0" tIns="12700" rIns="0" bIns="0" rtlCol="0">
            <a:spAutoFit/>
          </a:bodyPr>
          <a:lstStyle/>
          <a:p>
            <a:pPr marL="12700">
              <a:lnSpc>
                <a:spcPct val="100000"/>
              </a:lnSpc>
              <a:spcBef>
                <a:spcPts val="100"/>
              </a:spcBef>
            </a:pPr>
            <a:r>
              <a:rPr sz="3800" spc="70" dirty="0"/>
              <a:t>How</a:t>
            </a:r>
            <a:r>
              <a:rPr sz="3800" spc="-25" dirty="0"/>
              <a:t> </a:t>
            </a:r>
            <a:r>
              <a:rPr sz="3800" spc="55" dirty="0"/>
              <a:t>does</a:t>
            </a:r>
            <a:r>
              <a:rPr sz="3800" spc="-35" dirty="0"/>
              <a:t> </a:t>
            </a:r>
            <a:r>
              <a:rPr sz="3800" spc="215" dirty="0"/>
              <a:t>a</a:t>
            </a:r>
            <a:r>
              <a:rPr sz="3800" spc="-15" dirty="0"/>
              <a:t> </a:t>
            </a:r>
            <a:r>
              <a:rPr sz="3800" spc="95" dirty="0"/>
              <a:t>neuro-fuzzy</a:t>
            </a:r>
            <a:r>
              <a:rPr sz="3800" spc="-20" dirty="0"/>
              <a:t> </a:t>
            </a:r>
            <a:r>
              <a:rPr sz="3800" spc="65" dirty="0"/>
              <a:t>system</a:t>
            </a:r>
            <a:r>
              <a:rPr sz="3800" spc="-20" dirty="0"/>
              <a:t> </a:t>
            </a:r>
            <a:r>
              <a:rPr sz="3800" spc="175" dirty="0"/>
              <a:t>learn?</a:t>
            </a:r>
            <a:endParaRPr sz="3800"/>
          </a:p>
        </p:txBody>
      </p:sp>
      <p:sp>
        <p:nvSpPr>
          <p:cNvPr id="4" name="object 4"/>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22</a:t>
            </a:fld>
            <a:endParaRPr dirty="0"/>
          </a:p>
        </p:txBody>
      </p:sp>
      <p:sp>
        <p:nvSpPr>
          <p:cNvPr id="3" name="object 3"/>
          <p:cNvSpPr txBox="1">
            <a:spLocks noGrp="1"/>
          </p:cNvSpPr>
          <p:nvPr>
            <p:ph type="body" idx="1"/>
          </p:nvPr>
        </p:nvSpPr>
        <p:spPr>
          <a:prstGeom prst="rect">
            <a:avLst/>
          </a:prstGeom>
        </p:spPr>
        <p:txBody>
          <a:bodyPr vert="horz" wrap="square" lIns="0" tIns="524763" rIns="0" bIns="0" rtlCol="0">
            <a:spAutoFit/>
          </a:bodyPr>
          <a:lstStyle/>
          <a:p>
            <a:pPr marL="80010" marR="5080">
              <a:lnSpc>
                <a:spcPct val="100000"/>
              </a:lnSpc>
              <a:spcBef>
                <a:spcPts val="100"/>
              </a:spcBef>
            </a:pPr>
            <a:r>
              <a:rPr sz="3000" dirty="0">
                <a:solidFill>
                  <a:srgbClr val="FFFFFF"/>
                </a:solidFill>
              </a:rPr>
              <a:t>A </a:t>
            </a:r>
            <a:r>
              <a:rPr sz="3000" spc="-5" dirty="0">
                <a:solidFill>
                  <a:srgbClr val="FFFFFF"/>
                </a:solidFill>
              </a:rPr>
              <a:t>neuro-fuzzy</a:t>
            </a:r>
            <a:r>
              <a:rPr sz="3000" dirty="0">
                <a:solidFill>
                  <a:srgbClr val="FFFFFF"/>
                </a:solidFill>
              </a:rPr>
              <a:t> </a:t>
            </a:r>
            <a:r>
              <a:rPr sz="3000" spc="-5" dirty="0">
                <a:solidFill>
                  <a:srgbClr val="FFFFFF"/>
                </a:solidFill>
              </a:rPr>
              <a:t>system</a:t>
            </a:r>
            <a:r>
              <a:rPr sz="3000" dirty="0">
                <a:solidFill>
                  <a:srgbClr val="FFFFFF"/>
                </a:solidFill>
              </a:rPr>
              <a:t> </a:t>
            </a:r>
            <a:r>
              <a:rPr sz="3000" spc="-5" dirty="0">
                <a:solidFill>
                  <a:srgbClr val="FFFFFF"/>
                </a:solidFill>
              </a:rPr>
              <a:t>is </a:t>
            </a:r>
            <a:r>
              <a:rPr sz="3000" dirty="0">
                <a:solidFill>
                  <a:srgbClr val="FFFFFF"/>
                </a:solidFill>
              </a:rPr>
              <a:t>essentially</a:t>
            </a:r>
            <a:r>
              <a:rPr sz="3000" spc="-5" dirty="0">
                <a:solidFill>
                  <a:srgbClr val="FFFFFF"/>
                </a:solidFill>
              </a:rPr>
              <a:t> </a:t>
            </a:r>
            <a:r>
              <a:rPr sz="3000" dirty="0">
                <a:solidFill>
                  <a:srgbClr val="FFFFFF"/>
                </a:solidFill>
              </a:rPr>
              <a:t>a multi-layer </a:t>
            </a:r>
            <a:r>
              <a:rPr sz="3000" spc="5" dirty="0">
                <a:solidFill>
                  <a:srgbClr val="FFFFFF"/>
                </a:solidFill>
              </a:rPr>
              <a:t> </a:t>
            </a:r>
            <a:r>
              <a:rPr sz="3000" dirty="0">
                <a:solidFill>
                  <a:srgbClr val="FFFFFF"/>
                </a:solidFill>
              </a:rPr>
              <a:t>neural network, </a:t>
            </a:r>
            <a:r>
              <a:rPr sz="3000" spc="-5" dirty="0">
                <a:solidFill>
                  <a:srgbClr val="FFFFFF"/>
                </a:solidFill>
              </a:rPr>
              <a:t>and thus it </a:t>
            </a:r>
            <a:r>
              <a:rPr sz="3000" spc="5" dirty="0">
                <a:solidFill>
                  <a:srgbClr val="FFFFFF"/>
                </a:solidFill>
              </a:rPr>
              <a:t>can </a:t>
            </a:r>
            <a:r>
              <a:rPr sz="3000" spc="-5" dirty="0">
                <a:solidFill>
                  <a:srgbClr val="FFFFFF"/>
                </a:solidFill>
              </a:rPr>
              <a:t>apply standard </a:t>
            </a:r>
            <a:r>
              <a:rPr sz="3000" dirty="0">
                <a:solidFill>
                  <a:srgbClr val="FFFFFF"/>
                </a:solidFill>
              </a:rPr>
              <a:t> </a:t>
            </a:r>
            <a:r>
              <a:rPr sz="3000" spc="-5" dirty="0">
                <a:solidFill>
                  <a:srgbClr val="FFFFFF"/>
                </a:solidFill>
              </a:rPr>
              <a:t>learning</a:t>
            </a:r>
            <a:r>
              <a:rPr sz="3000" spc="5" dirty="0">
                <a:solidFill>
                  <a:srgbClr val="FFFFFF"/>
                </a:solidFill>
              </a:rPr>
              <a:t> </a:t>
            </a:r>
            <a:r>
              <a:rPr sz="3000" spc="-5" dirty="0">
                <a:solidFill>
                  <a:srgbClr val="FFFFFF"/>
                </a:solidFill>
              </a:rPr>
              <a:t>algorithms</a:t>
            </a:r>
            <a:r>
              <a:rPr sz="3000" spc="15" dirty="0">
                <a:solidFill>
                  <a:srgbClr val="FFFFFF"/>
                </a:solidFill>
              </a:rPr>
              <a:t> </a:t>
            </a:r>
            <a:r>
              <a:rPr sz="3000" dirty="0">
                <a:solidFill>
                  <a:srgbClr val="FFFFFF"/>
                </a:solidFill>
              </a:rPr>
              <a:t>developed</a:t>
            </a:r>
            <a:r>
              <a:rPr sz="3000" spc="5" dirty="0">
                <a:solidFill>
                  <a:srgbClr val="FFFFFF"/>
                </a:solidFill>
              </a:rPr>
              <a:t> </a:t>
            </a:r>
            <a:r>
              <a:rPr sz="3000" spc="-5" dirty="0">
                <a:solidFill>
                  <a:srgbClr val="FFFFFF"/>
                </a:solidFill>
              </a:rPr>
              <a:t>for</a:t>
            </a:r>
            <a:r>
              <a:rPr sz="3000" spc="5" dirty="0">
                <a:solidFill>
                  <a:srgbClr val="FFFFFF"/>
                </a:solidFill>
              </a:rPr>
              <a:t> </a:t>
            </a:r>
            <a:r>
              <a:rPr sz="3000" spc="-5" dirty="0">
                <a:solidFill>
                  <a:srgbClr val="FFFFFF"/>
                </a:solidFill>
              </a:rPr>
              <a:t>neural</a:t>
            </a:r>
            <a:r>
              <a:rPr sz="3000" dirty="0">
                <a:solidFill>
                  <a:srgbClr val="FFFFFF"/>
                </a:solidFill>
              </a:rPr>
              <a:t> networks, </a:t>
            </a:r>
            <a:r>
              <a:rPr sz="3000" spc="-735" dirty="0">
                <a:solidFill>
                  <a:srgbClr val="FFFFFF"/>
                </a:solidFill>
              </a:rPr>
              <a:t> </a:t>
            </a:r>
            <a:r>
              <a:rPr sz="3000" spc="-5" dirty="0">
                <a:solidFill>
                  <a:srgbClr val="FFFFFF"/>
                </a:solidFill>
              </a:rPr>
              <a:t>including</a:t>
            </a:r>
            <a:r>
              <a:rPr sz="3000" dirty="0">
                <a:solidFill>
                  <a:srgbClr val="FFFFFF"/>
                </a:solidFill>
              </a:rPr>
              <a:t> </a:t>
            </a:r>
            <a:r>
              <a:rPr sz="3000" spc="-5" dirty="0">
                <a:solidFill>
                  <a:srgbClr val="FFFFFF"/>
                </a:solidFill>
              </a:rPr>
              <a:t>the</a:t>
            </a:r>
            <a:r>
              <a:rPr sz="3000" dirty="0">
                <a:solidFill>
                  <a:srgbClr val="FFFFFF"/>
                </a:solidFill>
              </a:rPr>
              <a:t> back-propagation </a:t>
            </a:r>
            <a:r>
              <a:rPr sz="3000" spc="-5" dirty="0">
                <a:solidFill>
                  <a:srgbClr val="FFFFFF"/>
                </a:solidFill>
              </a:rPr>
              <a:t>algorithm.</a:t>
            </a:r>
            <a:endParaRPr sz="3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29715" y="874267"/>
            <a:ext cx="7893050" cy="5854065"/>
          </a:xfrm>
          <a:prstGeom prst="rect">
            <a:avLst/>
          </a:prstGeom>
        </p:spPr>
        <p:txBody>
          <a:bodyPr vert="horz" wrap="square" lIns="0" tIns="13335" rIns="0" bIns="0" rtlCol="0">
            <a:spAutoFit/>
          </a:bodyPr>
          <a:lstStyle/>
          <a:p>
            <a:pPr marL="354965" marR="5080" indent="-342900">
              <a:lnSpc>
                <a:spcPct val="99900"/>
              </a:lnSpc>
              <a:spcBef>
                <a:spcPts val="105"/>
              </a:spcBef>
              <a:buClr>
                <a:srgbClr val="FAFD00"/>
              </a:buClr>
              <a:buSzPct val="75862"/>
              <a:buFont typeface="MS UI Gothic"/>
              <a:buChar char="■"/>
              <a:tabLst>
                <a:tab pos="354965" algn="l"/>
                <a:tab pos="355600" algn="l"/>
                <a:tab pos="3411220" algn="l"/>
                <a:tab pos="6341110" algn="l"/>
                <a:tab pos="6779895" algn="l"/>
              </a:tabLst>
            </a:pPr>
            <a:r>
              <a:rPr sz="2900" spc="-5" dirty="0">
                <a:solidFill>
                  <a:srgbClr val="FFFFFF"/>
                </a:solidFill>
                <a:latin typeface="Times New Roman"/>
                <a:cs typeface="Times New Roman"/>
              </a:rPr>
              <a:t>When </a:t>
            </a:r>
            <a:r>
              <a:rPr sz="2900" dirty="0">
                <a:solidFill>
                  <a:srgbClr val="FFFFFF"/>
                </a:solidFill>
                <a:latin typeface="Times New Roman"/>
                <a:cs typeface="Times New Roman"/>
              </a:rPr>
              <a:t>a </a:t>
            </a:r>
            <a:r>
              <a:rPr sz="2900" spc="-5" dirty="0">
                <a:solidFill>
                  <a:srgbClr val="FFFFFF"/>
                </a:solidFill>
                <a:latin typeface="Times New Roman"/>
                <a:cs typeface="Times New Roman"/>
              </a:rPr>
              <a:t>training input-output example </a:t>
            </a:r>
            <a:r>
              <a:rPr sz="2900" dirty="0">
                <a:solidFill>
                  <a:srgbClr val="FFFFFF"/>
                </a:solidFill>
                <a:latin typeface="Times New Roman"/>
                <a:cs typeface="Times New Roman"/>
              </a:rPr>
              <a:t>is </a:t>
            </a:r>
            <a:r>
              <a:rPr sz="2900" spc="-5" dirty="0">
                <a:solidFill>
                  <a:srgbClr val="FFFFFF"/>
                </a:solidFill>
                <a:latin typeface="Times New Roman"/>
                <a:cs typeface="Times New Roman"/>
              </a:rPr>
              <a:t>presented </a:t>
            </a:r>
            <a:r>
              <a:rPr sz="2900" spc="-710" dirty="0">
                <a:solidFill>
                  <a:srgbClr val="FFFFFF"/>
                </a:solidFill>
                <a:latin typeface="Times New Roman"/>
                <a:cs typeface="Times New Roman"/>
              </a:rPr>
              <a:t> </a:t>
            </a:r>
            <a:r>
              <a:rPr sz="2900" dirty="0">
                <a:solidFill>
                  <a:srgbClr val="FFFFFF"/>
                </a:solidFill>
                <a:latin typeface="Times New Roman"/>
                <a:cs typeface="Times New Roman"/>
              </a:rPr>
              <a:t>to</a:t>
            </a:r>
            <a:r>
              <a:rPr sz="2900" spc="-5" dirty="0">
                <a:solidFill>
                  <a:srgbClr val="FFFFFF"/>
                </a:solidFill>
                <a:latin typeface="Times New Roman"/>
                <a:cs typeface="Times New Roman"/>
              </a:rPr>
              <a:t> the</a:t>
            </a:r>
            <a:r>
              <a:rPr sz="2900" dirty="0">
                <a:solidFill>
                  <a:srgbClr val="FFFFFF"/>
                </a:solidFill>
                <a:latin typeface="Times New Roman"/>
                <a:cs typeface="Times New Roman"/>
              </a:rPr>
              <a:t> </a:t>
            </a:r>
            <a:r>
              <a:rPr sz="2900" spc="-10" dirty="0">
                <a:solidFill>
                  <a:srgbClr val="FFFFFF"/>
                </a:solidFill>
                <a:latin typeface="Times New Roman"/>
                <a:cs typeface="Times New Roman"/>
              </a:rPr>
              <a:t>system,</a:t>
            </a:r>
            <a:r>
              <a:rPr sz="2900" spc="5" dirty="0">
                <a:solidFill>
                  <a:srgbClr val="FFFFFF"/>
                </a:solidFill>
                <a:latin typeface="Times New Roman"/>
                <a:cs typeface="Times New Roman"/>
              </a:rPr>
              <a:t> </a:t>
            </a:r>
            <a:r>
              <a:rPr sz="2900" dirty="0">
                <a:solidFill>
                  <a:srgbClr val="FFFFFF"/>
                </a:solidFill>
                <a:latin typeface="Times New Roman"/>
                <a:cs typeface="Times New Roman"/>
              </a:rPr>
              <a:t>the</a:t>
            </a:r>
            <a:r>
              <a:rPr sz="2900" spc="-5" dirty="0">
                <a:solidFill>
                  <a:srgbClr val="FFFFFF"/>
                </a:solidFill>
                <a:latin typeface="Times New Roman"/>
                <a:cs typeface="Times New Roman"/>
              </a:rPr>
              <a:t> back-propagation algorithm </a:t>
            </a:r>
            <a:r>
              <a:rPr sz="2900" dirty="0">
                <a:solidFill>
                  <a:srgbClr val="FFFFFF"/>
                </a:solidFill>
                <a:latin typeface="Times New Roman"/>
                <a:cs typeface="Times New Roman"/>
              </a:rPr>
              <a:t> </a:t>
            </a:r>
            <a:r>
              <a:rPr sz="2900" spc="-5" dirty="0">
                <a:solidFill>
                  <a:srgbClr val="FFFFFF"/>
                </a:solidFill>
                <a:latin typeface="Times New Roman"/>
                <a:cs typeface="Times New Roman"/>
              </a:rPr>
              <a:t>computes </a:t>
            </a:r>
            <a:r>
              <a:rPr sz="2900" dirty="0">
                <a:solidFill>
                  <a:srgbClr val="FFFFFF"/>
                </a:solidFill>
                <a:latin typeface="Times New Roman"/>
                <a:cs typeface="Times New Roman"/>
              </a:rPr>
              <a:t>the </a:t>
            </a:r>
            <a:r>
              <a:rPr sz="2900" spc="-5" dirty="0">
                <a:solidFill>
                  <a:srgbClr val="FFFFFF"/>
                </a:solidFill>
                <a:latin typeface="Times New Roman"/>
                <a:cs typeface="Times New Roman"/>
              </a:rPr>
              <a:t>system output and compares </a:t>
            </a:r>
            <a:r>
              <a:rPr sz="2900" spc="-10" dirty="0">
                <a:solidFill>
                  <a:srgbClr val="FFFFFF"/>
                </a:solidFill>
                <a:latin typeface="Times New Roman"/>
                <a:cs typeface="Times New Roman"/>
              </a:rPr>
              <a:t>it with </a:t>
            </a:r>
            <a:r>
              <a:rPr sz="2900" spc="-5" dirty="0">
                <a:solidFill>
                  <a:srgbClr val="FFFFFF"/>
                </a:solidFill>
                <a:latin typeface="Times New Roman"/>
                <a:cs typeface="Times New Roman"/>
              </a:rPr>
              <a:t> </a:t>
            </a:r>
            <a:r>
              <a:rPr sz="2900" dirty="0">
                <a:solidFill>
                  <a:srgbClr val="FFFFFF"/>
                </a:solidFill>
                <a:latin typeface="Times New Roman"/>
                <a:cs typeface="Times New Roman"/>
              </a:rPr>
              <a:t>the</a:t>
            </a:r>
            <a:r>
              <a:rPr sz="2900" spc="5" dirty="0">
                <a:solidFill>
                  <a:srgbClr val="FFFFFF"/>
                </a:solidFill>
                <a:latin typeface="Times New Roman"/>
                <a:cs typeface="Times New Roman"/>
              </a:rPr>
              <a:t> </a:t>
            </a:r>
            <a:r>
              <a:rPr sz="2900" spc="-5" dirty="0">
                <a:solidFill>
                  <a:srgbClr val="FFFFFF"/>
                </a:solidFill>
                <a:latin typeface="Times New Roman"/>
                <a:cs typeface="Times New Roman"/>
              </a:rPr>
              <a:t>desired</a:t>
            </a:r>
            <a:r>
              <a:rPr sz="2900" spc="10" dirty="0">
                <a:solidFill>
                  <a:srgbClr val="FFFFFF"/>
                </a:solidFill>
                <a:latin typeface="Times New Roman"/>
                <a:cs typeface="Times New Roman"/>
              </a:rPr>
              <a:t> </a:t>
            </a:r>
            <a:r>
              <a:rPr sz="2900" spc="-5" dirty="0">
                <a:solidFill>
                  <a:srgbClr val="FFFFFF"/>
                </a:solidFill>
                <a:latin typeface="Times New Roman"/>
                <a:cs typeface="Times New Roman"/>
              </a:rPr>
              <a:t>output of</a:t>
            </a:r>
            <a:r>
              <a:rPr sz="2900" spc="5" dirty="0">
                <a:solidFill>
                  <a:srgbClr val="FFFFFF"/>
                </a:solidFill>
                <a:latin typeface="Times New Roman"/>
                <a:cs typeface="Times New Roman"/>
              </a:rPr>
              <a:t> </a:t>
            </a:r>
            <a:r>
              <a:rPr sz="2900" dirty="0">
                <a:solidFill>
                  <a:srgbClr val="FFFFFF"/>
                </a:solidFill>
                <a:latin typeface="Times New Roman"/>
                <a:cs typeface="Times New Roman"/>
              </a:rPr>
              <a:t>the</a:t>
            </a:r>
            <a:r>
              <a:rPr sz="2900" spc="-5" dirty="0">
                <a:solidFill>
                  <a:srgbClr val="FFFFFF"/>
                </a:solidFill>
                <a:latin typeface="Times New Roman"/>
                <a:cs typeface="Times New Roman"/>
              </a:rPr>
              <a:t> training</a:t>
            </a:r>
            <a:r>
              <a:rPr sz="2900" spc="5" dirty="0">
                <a:solidFill>
                  <a:srgbClr val="FFFFFF"/>
                </a:solidFill>
                <a:latin typeface="Times New Roman"/>
                <a:cs typeface="Times New Roman"/>
              </a:rPr>
              <a:t> </a:t>
            </a:r>
            <a:r>
              <a:rPr sz="2900" spc="-10" dirty="0">
                <a:solidFill>
                  <a:srgbClr val="FFFFFF"/>
                </a:solidFill>
                <a:latin typeface="Times New Roman"/>
                <a:cs typeface="Times New Roman"/>
              </a:rPr>
              <a:t>example.	</a:t>
            </a:r>
            <a:r>
              <a:rPr sz="2900" dirty="0">
                <a:solidFill>
                  <a:srgbClr val="FFFFFF"/>
                </a:solidFill>
                <a:latin typeface="Times New Roman"/>
                <a:cs typeface="Times New Roman"/>
              </a:rPr>
              <a:t>The </a:t>
            </a:r>
            <a:r>
              <a:rPr sz="2900" spc="5" dirty="0">
                <a:solidFill>
                  <a:srgbClr val="FFFFFF"/>
                </a:solidFill>
                <a:latin typeface="Times New Roman"/>
                <a:cs typeface="Times New Roman"/>
              </a:rPr>
              <a:t> </a:t>
            </a:r>
            <a:r>
              <a:rPr sz="2900" spc="-5" dirty="0">
                <a:solidFill>
                  <a:srgbClr val="FFFFFF"/>
                </a:solidFill>
                <a:latin typeface="Times New Roman"/>
                <a:cs typeface="Times New Roman"/>
              </a:rPr>
              <a:t>error </a:t>
            </a:r>
            <a:r>
              <a:rPr sz="2900" dirty="0">
                <a:solidFill>
                  <a:srgbClr val="FFFFFF"/>
                </a:solidFill>
                <a:latin typeface="Times New Roman"/>
                <a:cs typeface="Times New Roman"/>
              </a:rPr>
              <a:t>is </a:t>
            </a:r>
            <a:r>
              <a:rPr sz="2900" spc="-5" dirty="0">
                <a:solidFill>
                  <a:srgbClr val="FFFFFF"/>
                </a:solidFill>
                <a:latin typeface="Times New Roman"/>
                <a:cs typeface="Times New Roman"/>
              </a:rPr>
              <a:t>propagated backwards through </a:t>
            </a:r>
            <a:r>
              <a:rPr sz="2900" dirty="0">
                <a:solidFill>
                  <a:srgbClr val="FFFFFF"/>
                </a:solidFill>
                <a:latin typeface="Times New Roman"/>
                <a:cs typeface="Times New Roman"/>
              </a:rPr>
              <a:t>the </a:t>
            </a:r>
            <a:r>
              <a:rPr sz="2900" spc="-5" dirty="0">
                <a:solidFill>
                  <a:srgbClr val="FFFFFF"/>
                </a:solidFill>
                <a:latin typeface="Times New Roman"/>
                <a:cs typeface="Times New Roman"/>
              </a:rPr>
              <a:t>network </a:t>
            </a:r>
            <a:r>
              <a:rPr sz="2900" spc="-710" dirty="0">
                <a:solidFill>
                  <a:srgbClr val="FFFFFF"/>
                </a:solidFill>
                <a:latin typeface="Times New Roman"/>
                <a:cs typeface="Times New Roman"/>
              </a:rPr>
              <a:t> </a:t>
            </a:r>
            <a:r>
              <a:rPr sz="2900" dirty="0">
                <a:solidFill>
                  <a:srgbClr val="FFFFFF"/>
                </a:solidFill>
                <a:latin typeface="Times New Roman"/>
                <a:cs typeface="Times New Roman"/>
              </a:rPr>
              <a:t>from</a:t>
            </a:r>
            <a:r>
              <a:rPr sz="2900" spc="-35" dirty="0">
                <a:solidFill>
                  <a:srgbClr val="FFFFFF"/>
                </a:solidFill>
                <a:latin typeface="Times New Roman"/>
                <a:cs typeface="Times New Roman"/>
              </a:rPr>
              <a:t> </a:t>
            </a:r>
            <a:r>
              <a:rPr sz="2900" dirty="0">
                <a:solidFill>
                  <a:srgbClr val="FFFFFF"/>
                </a:solidFill>
                <a:latin typeface="Times New Roman"/>
                <a:cs typeface="Times New Roman"/>
              </a:rPr>
              <a:t>the</a:t>
            </a:r>
            <a:r>
              <a:rPr sz="2900" spc="5" dirty="0">
                <a:solidFill>
                  <a:srgbClr val="FFFFFF"/>
                </a:solidFill>
                <a:latin typeface="Times New Roman"/>
                <a:cs typeface="Times New Roman"/>
              </a:rPr>
              <a:t> </a:t>
            </a:r>
            <a:r>
              <a:rPr sz="2900" spc="-5" dirty="0">
                <a:solidFill>
                  <a:srgbClr val="FFFFFF"/>
                </a:solidFill>
                <a:latin typeface="Times New Roman"/>
                <a:cs typeface="Times New Roman"/>
              </a:rPr>
              <a:t>output layer</a:t>
            </a:r>
            <a:r>
              <a:rPr sz="2900" spc="5" dirty="0">
                <a:solidFill>
                  <a:srgbClr val="FFFFFF"/>
                </a:solidFill>
                <a:latin typeface="Times New Roman"/>
                <a:cs typeface="Times New Roman"/>
              </a:rPr>
              <a:t> </a:t>
            </a:r>
            <a:r>
              <a:rPr sz="2900" dirty="0">
                <a:solidFill>
                  <a:srgbClr val="FFFFFF"/>
                </a:solidFill>
                <a:latin typeface="Times New Roman"/>
                <a:cs typeface="Times New Roman"/>
              </a:rPr>
              <a:t>to</a:t>
            </a:r>
            <a:r>
              <a:rPr sz="2900" spc="-5" dirty="0">
                <a:solidFill>
                  <a:srgbClr val="FFFFFF"/>
                </a:solidFill>
                <a:latin typeface="Times New Roman"/>
                <a:cs typeface="Times New Roman"/>
              </a:rPr>
              <a:t> </a:t>
            </a:r>
            <a:r>
              <a:rPr sz="2900" dirty="0">
                <a:solidFill>
                  <a:srgbClr val="FFFFFF"/>
                </a:solidFill>
                <a:latin typeface="Times New Roman"/>
                <a:cs typeface="Times New Roman"/>
              </a:rPr>
              <a:t>the</a:t>
            </a:r>
            <a:r>
              <a:rPr sz="2900" spc="-10" dirty="0">
                <a:solidFill>
                  <a:srgbClr val="FFFFFF"/>
                </a:solidFill>
                <a:latin typeface="Times New Roman"/>
                <a:cs typeface="Times New Roman"/>
              </a:rPr>
              <a:t> </a:t>
            </a:r>
            <a:r>
              <a:rPr sz="2900" spc="-5" dirty="0">
                <a:solidFill>
                  <a:srgbClr val="FFFFFF"/>
                </a:solidFill>
                <a:latin typeface="Times New Roman"/>
                <a:cs typeface="Times New Roman"/>
              </a:rPr>
              <a:t>input layer.	</a:t>
            </a:r>
            <a:r>
              <a:rPr sz="2900" dirty="0">
                <a:solidFill>
                  <a:srgbClr val="FFFFFF"/>
                </a:solidFill>
                <a:latin typeface="Times New Roman"/>
                <a:cs typeface="Times New Roman"/>
              </a:rPr>
              <a:t>The </a:t>
            </a:r>
            <a:r>
              <a:rPr sz="2900" spc="5" dirty="0">
                <a:solidFill>
                  <a:srgbClr val="FFFFFF"/>
                </a:solidFill>
                <a:latin typeface="Times New Roman"/>
                <a:cs typeface="Times New Roman"/>
              </a:rPr>
              <a:t> </a:t>
            </a:r>
            <a:r>
              <a:rPr sz="2900" dirty="0">
                <a:solidFill>
                  <a:srgbClr val="FFFFFF"/>
                </a:solidFill>
                <a:latin typeface="Times New Roman"/>
                <a:cs typeface="Times New Roman"/>
              </a:rPr>
              <a:t>neuron </a:t>
            </a:r>
            <a:r>
              <a:rPr sz="2900" spc="-5" dirty="0">
                <a:solidFill>
                  <a:srgbClr val="FFFFFF"/>
                </a:solidFill>
                <a:latin typeface="Times New Roman"/>
                <a:cs typeface="Times New Roman"/>
              </a:rPr>
              <a:t>activation functions are </a:t>
            </a:r>
            <a:r>
              <a:rPr sz="2900" spc="-10" dirty="0">
                <a:solidFill>
                  <a:srgbClr val="FFFFFF"/>
                </a:solidFill>
                <a:latin typeface="Times New Roman"/>
                <a:cs typeface="Times New Roman"/>
              </a:rPr>
              <a:t>modified </a:t>
            </a:r>
            <a:r>
              <a:rPr sz="2900" spc="-5" dirty="0">
                <a:solidFill>
                  <a:srgbClr val="FFFFFF"/>
                </a:solidFill>
                <a:latin typeface="Times New Roman"/>
                <a:cs typeface="Times New Roman"/>
              </a:rPr>
              <a:t>as </a:t>
            </a:r>
            <a:r>
              <a:rPr sz="2900" dirty="0">
                <a:solidFill>
                  <a:srgbClr val="FFFFFF"/>
                </a:solidFill>
                <a:latin typeface="Times New Roman"/>
                <a:cs typeface="Times New Roman"/>
              </a:rPr>
              <a:t>the </a:t>
            </a:r>
            <a:r>
              <a:rPr sz="2900" spc="5" dirty="0">
                <a:solidFill>
                  <a:srgbClr val="FFFFFF"/>
                </a:solidFill>
                <a:latin typeface="Times New Roman"/>
                <a:cs typeface="Times New Roman"/>
              </a:rPr>
              <a:t> </a:t>
            </a:r>
            <a:r>
              <a:rPr sz="2900" spc="-5" dirty="0">
                <a:solidFill>
                  <a:srgbClr val="FFFFFF"/>
                </a:solidFill>
                <a:latin typeface="Times New Roman"/>
                <a:cs typeface="Times New Roman"/>
              </a:rPr>
              <a:t>error</a:t>
            </a:r>
            <a:r>
              <a:rPr sz="2900" spc="5" dirty="0">
                <a:solidFill>
                  <a:srgbClr val="FFFFFF"/>
                </a:solidFill>
                <a:latin typeface="Times New Roman"/>
                <a:cs typeface="Times New Roman"/>
              </a:rPr>
              <a:t> </a:t>
            </a:r>
            <a:r>
              <a:rPr sz="2900" dirty="0">
                <a:solidFill>
                  <a:srgbClr val="FFFFFF"/>
                </a:solidFill>
                <a:latin typeface="Times New Roman"/>
                <a:cs typeface="Times New Roman"/>
              </a:rPr>
              <a:t>is</a:t>
            </a:r>
            <a:r>
              <a:rPr sz="2900" spc="-5" dirty="0">
                <a:solidFill>
                  <a:srgbClr val="FFFFFF"/>
                </a:solidFill>
                <a:latin typeface="Times New Roman"/>
                <a:cs typeface="Times New Roman"/>
              </a:rPr>
              <a:t> propagated.	</a:t>
            </a:r>
            <a:r>
              <a:rPr sz="2900" dirty="0">
                <a:solidFill>
                  <a:srgbClr val="FFFFFF"/>
                </a:solidFill>
                <a:latin typeface="Times New Roman"/>
                <a:cs typeface="Times New Roman"/>
              </a:rPr>
              <a:t>To </a:t>
            </a:r>
            <a:r>
              <a:rPr sz="2900" spc="-10" dirty="0">
                <a:solidFill>
                  <a:srgbClr val="FFFFFF"/>
                </a:solidFill>
                <a:latin typeface="Times New Roman"/>
                <a:cs typeface="Times New Roman"/>
              </a:rPr>
              <a:t>determine </a:t>
            </a:r>
            <a:r>
              <a:rPr sz="2900" dirty="0">
                <a:solidFill>
                  <a:srgbClr val="FFFFFF"/>
                </a:solidFill>
                <a:latin typeface="Times New Roman"/>
                <a:cs typeface="Times New Roman"/>
              </a:rPr>
              <a:t>the </a:t>
            </a:r>
            <a:r>
              <a:rPr sz="2900" spc="-5" dirty="0">
                <a:solidFill>
                  <a:srgbClr val="FFFFFF"/>
                </a:solidFill>
                <a:latin typeface="Times New Roman"/>
                <a:cs typeface="Times New Roman"/>
              </a:rPr>
              <a:t>necessary </a:t>
            </a:r>
            <a:r>
              <a:rPr sz="2900" dirty="0">
                <a:solidFill>
                  <a:srgbClr val="FFFFFF"/>
                </a:solidFill>
                <a:latin typeface="Times New Roman"/>
                <a:cs typeface="Times New Roman"/>
              </a:rPr>
              <a:t> </a:t>
            </a:r>
            <a:r>
              <a:rPr sz="2900" spc="-5" dirty="0">
                <a:solidFill>
                  <a:srgbClr val="FFFFFF"/>
                </a:solidFill>
                <a:latin typeface="Times New Roman"/>
                <a:cs typeface="Times New Roman"/>
              </a:rPr>
              <a:t>modifications, </a:t>
            </a:r>
            <a:r>
              <a:rPr sz="2900" dirty="0">
                <a:solidFill>
                  <a:srgbClr val="FFFFFF"/>
                </a:solidFill>
                <a:latin typeface="Times New Roman"/>
                <a:cs typeface="Times New Roman"/>
              </a:rPr>
              <a:t>the </a:t>
            </a:r>
            <a:r>
              <a:rPr sz="2900" spc="-5" dirty="0">
                <a:solidFill>
                  <a:srgbClr val="FFFFFF"/>
                </a:solidFill>
                <a:latin typeface="Times New Roman"/>
                <a:cs typeface="Times New Roman"/>
              </a:rPr>
              <a:t>back-propagation algorithm </a:t>
            </a:r>
            <a:r>
              <a:rPr sz="2900" dirty="0">
                <a:solidFill>
                  <a:srgbClr val="FFFFFF"/>
                </a:solidFill>
                <a:latin typeface="Times New Roman"/>
                <a:cs typeface="Times New Roman"/>
              </a:rPr>
              <a:t> </a:t>
            </a:r>
            <a:r>
              <a:rPr sz="2900" spc="-5" dirty="0">
                <a:solidFill>
                  <a:srgbClr val="FFFFFF"/>
                </a:solidFill>
                <a:latin typeface="Times New Roman"/>
                <a:cs typeface="Times New Roman"/>
              </a:rPr>
              <a:t>differentiates </a:t>
            </a:r>
            <a:r>
              <a:rPr sz="2900" dirty="0">
                <a:solidFill>
                  <a:srgbClr val="FFFFFF"/>
                </a:solidFill>
                <a:latin typeface="Times New Roman"/>
                <a:cs typeface="Times New Roman"/>
              </a:rPr>
              <a:t>the </a:t>
            </a:r>
            <a:r>
              <a:rPr sz="2900" spc="-5" dirty="0">
                <a:solidFill>
                  <a:srgbClr val="FFFFFF"/>
                </a:solidFill>
                <a:latin typeface="Times New Roman"/>
                <a:cs typeface="Times New Roman"/>
              </a:rPr>
              <a:t>activation functions of </a:t>
            </a:r>
            <a:r>
              <a:rPr sz="2900" dirty="0">
                <a:solidFill>
                  <a:srgbClr val="FFFFFF"/>
                </a:solidFill>
                <a:latin typeface="Times New Roman"/>
                <a:cs typeface="Times New Roman"/>
              </a:rPr>
              <a:t>the </a:t>
            </a:r>
            <a:r>
              <a:rPr sz="2900" spc="5" dirty="0">
                <a:solidFill>
                  <a:srgbClr val="FFFFFF"/>
                </a:solidFill>
                <a:latin typeface="Times New Roman"/>
                <a:cs typeface="Times New Roman"/>
              </a:rPr>
              <a:t> </a:t>
            </a:r>
            <a:r>
              <a:rPr sz="2900" spc="-5" dirty="0">
                <a:solidFill>
                  <a:srgbClr val="FFFFFF"/>
                </a:solidFill>
                <a:latin typeface="Times New Roman"/>
                <a:cs typeface="Times New Roman"/>
              </a:rPr>
              <a:t>neurons.</a:t>
            </a:r>
            <a:endParaRPr sz="2900">
              <a:latin typeface="Times New Roman"/>
              <a:cs typeface="Times New Roman"/>
            </a:endParaRPr>
          </a:p>
          <a:p>
            <a:pPr marL="354965" marR="762000" indent="-342900">
              <a:lnSpc>
                <a:spcPct val="100000"/>
              </a:lnSpc>
              <a:spcBef>
                <a:spcPts val="695"/>
              </a:spcBef>
              <a:buClr>
                <a:srgbClr val="FAFD00"/>
              </a:buClr>
              <a:buSzPct val="75862"/>
              <a:buFont typeface="MS UI Gothic"/>
              <a:buChar char="■"/>
              <a:tabLst>
                <a:tab pos="354965" algn="l"/>
                <a:tab pos="355600" algn="l"/>
              </a:tabLst>
            </a:pPr>
            <a:r>
              <a:rPr sz="2900" spc="-5" dirty="0">
                <a:solidFill>
                  <a:srgbClr val="FFFFFF"/>
                </a:solidFill>
                <a:latin typeface="Times New Roman"/>
                <a:cs typeface="Times New Roman"/>
              </a:rPr>
              <a:t>Let </a:t>
            </a:r>
            <a:r>
              <a:rPr sz="2900" dirty="0">
                <a:solidFill>
                  <a:srgbClr val="FFFFFF"/>
                </a:solidFill>
                <a:latin typeface="Times New Roman"/>
                <a:cs typeface="Times New Roman"/>
              </a:rPr>
              <a:t>us </a:t>
            </a:r>
            <a:r>
              <a:rPr sz="2900" spc="-5" dirty="0">
                <a:solidFill>
                  <a:srgbClr val="FFFFFF"/>
                </a:solidFill>
                <a:latin typeface="Times New Roman"/>
                <a:cs typeface="Times New Roman"/>
              </a:rPr>
              <a:t>demonstrate </a:t>
            </a:r>
            <a:r>
              <a:rPr sz="2900" dirty="0">
                <a:solidFill>
                  <a:srgbClr val="FFFFFF"/>
                </a:solidFill>
                <a:latin typeface="Times New Roman"/>
                <a:cs typeface="Times New Roman"/>
              </a:rPr>
              <a:t>how a </a:t>
            </a:r>
            <a:r>
              <a:rPr sz="2900" spc="-5" dirty="0">
                <a:solidFill>
                  <a:srgbClr val="FFFFFF"/>
                </a:solidFill>
                <a:latin typeface="Times New Roman"/>
                <a:cs typeface="Times New Roman"/>
              </a:rPr>
              <a:t>neuro-fuzzy system </a:t>
            </a:r>
            <a:r>
              <a:rPr sz="2900" spc="-710" dirty="0">
                <a:solidFill>
                  <a:srgbClr val="FFFFFF"/>
                </a:solidFill>
                <a:latin typeface="Times New Roman"/>
                <a:cs typeface="Times New Roman"/>
              </a:rPr>
              <a:t> </a:t>
            </a:r>
            <a:r>
              <a:rPr sz="2900" dirty="0">
                <a:solidFill>
                  <a:srgbClr val="FFFFFF"/>
                </a:solidFill>
                <a:latin typeface="Times New Roman"/>
                <a:cs typeface="Times New Roman"/>
              </a:rPr>
              <a:t>works</a:t>
            </a:r>
            <a:r>
              <a:rPr sz="2900" spc="-15" dirty="0">
                <a:solidFill>
                  <a:srgbClr val="FFFFFF"/>
                </a:solidFill>
                <a:latin typeface="Times New Roman"/>
                <a:cs typeface="Times New Roman"/>
              </a:rPr>
              <a:t> </a:t>
            </a:r>
            <a:r>
              <a:rPr sz="2900" dirty="0">
                <a:solidFill>
                  <a:srgbClr val="FFFFFF"/>
                </a:solidFill>
                <a:latin typeface="Times New Roman"/>
                <a:cs typeface="Times New Roman"/>
              </a:rPr>
              <a:t>on</a:t>
            </a:r>
            <a:r>
              <a:rPr sz="2900" spc="-20" dirty="0">
                <a:solidFill>
                  <a:srgbClr val="FFFFFF"/>
                </a:solidFill>
                <a:latin typeface="Times New Roman"/>
                <a:cs typeface="Times New Roman"/>
              </a:rPr>
              <a:t> </a:t>
            </a:r>
            <a:r>
              <a:rPr sz="2900" dirty="0">
                <a:solidFill>
                  <a:srgbClr val="FFFFFF"/>
                </a:solidFill>
                <a:latin typeface="Times New Roman"/>
                <a:cs typeface="Times New Roman"/>
              </a:rPr>
              <a:t>a </a:t>
            </a:r>
            <a:r>
              <a:rPr sz="2900" spc="-5" dirty="0">
                <a:solidFill>
                  <a:srgbClr val="FFFFFF"/>
                </a:solidFill>
                <a:latin typeface="Times New Roman"/>
                <a:cs typeface="Times New Roman"/>
              </a:rPr>
              <a:t>simple </a:t>
            </a:r>
            <a:r>
              <a:rPr sz="2900" spc="-10" dirty="0">
                <a:solidFill>
                  <a:srgbClr val="FFFFFF"/>
                </a:solidFill>
                <a:latin typeface="Times New Roman"/>
                <a:cs typeface="Times New Roman"/>
              </a:rPr>
              <a:t>example.</a:t>
            </a:r>
            <a:endParaRPr sz="29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23</a:t>
            </a:fld>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69923" y="929131"/>
            <a:ext cx="7836534" cy="5146040"/>
          </a:xfrm>
          <a:prstGeom prst="rect">
            <a:avLst/>
          </a:prstGeom>
        </p:spPr>
        <p:txBody>
          <a:bodyPr vert="horz" wrap="square" lIns="0" tIns="12700" rIns="0" bIns="0" rtlCol="0">
            <a:spAutoFit/>
          </a:bodyPr>
          <a:lstStyle/>
          <a:p>
            <a:pPr marL="354965" marR="59055" indent="-342900">
              <a:lnSpc>
                <a:spcPct val="100000"/>
              </a:lnSpc>
              <a:spcBef>
                <a:spcPts val="100"/>
              </a:spcBef>
              <a:buClr>
                <a:srgbClr val="FAFD00"/>
              </a:buClr>
              <a:buSzPct val="76666"/>
              <a:buFont typeface="MS UI Gothic"/>
              <a:buChar char="■"/>
              <a:tabLst>
                <a:tab pos="355600" algn="l"/>
                <a:tab pos="2835910" algn="l"/>
              </a:tabLst>
            </a:pPr>
            <a:r>
              <a:rPr sz="3000" spc="-5" dirty="0">
                <a:solidFill>
                  <a:srgbClr val="FFFFFF"/>
                </a:solidFill>
                <a:latin typeface="Times New Roman"/>
                <a:cs typeface="Times New Roman"/>
              </a:rPr>
              <a:t>Suppose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that</a:t>
            </a:r>
            <a:r>
              <a:rPr sz="3000" dirty="0">
                <a:solidFill>
                  <a:srgbClr val="FFFFFF"/>
                </a:solidFill>
                <a:latin typeface="Times New Roman"/>
                <a:cs typeface="Times New Roman"/>
              </a:rPr>
              <a:t> fuzzy</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IF-THEN</a:t>
            </a:r>
            <a:r>
              <a:rPr sz="3000" dirty="0">
                <a:solidFill>
                  <a:srgbClr val="FFFFFF"/>
                </a:solidFill>
                <a:latin typeface="Times New Roman"/>
                <a:cs typeface="Times New Roman"/>
              </a:rPr>
              <a:t> </a:t>
            </a:r>
            <a:r>
              <a:rPr sz="3000" spc="-5" dirty="0">
                <a:solidFill>
                  <a:srgbClr val="FFFFFF"/>
                </a:solidFill>
                <a:latin typeface="Times New Roman"/>
                <a:cs typeface="Times New Roman"/>
              </a:rPr>
              <a:t>rules</a:t>
            </a:r>
            <a:r>
              <a:rPr sz="3000" dirty="0">
                <a:solidFill>
                  <a:srgbClr val="FFFFFF"/>
                </a:solidFill>
                <a:latin typeface="Times New Roman"/>
                <a:cs typeface="Times New Roman"/>
              </a:rPr>
              <a:t> </a:t>
            </a:r>
            <a:r>
              <a:rPr sz="3000" spc="-5" dirty="0">
                <a:solidFill>
                  <a:srgbClr val="FFFFFF"/>
                </a:solidFill>
                <a:latin typeface="Times New Roman"/>
                <a:cs typeface="Times New Roman"/>
              </a:rPr>
              <a:t>incorporated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into the</a:t>
            </a:r>
            <a:r>
              <a:rPr sz="3000" dirty="0">
                <a:solidFill>
                  <a:srgbClr val="FFFFFF"/>
                </a:solidFill>
                <a:latin typeface="Times New Roman"/>
                <a:cs typeface="Times New Roman"/>
              </a:rPr>
              <a:t> system</a:t>
            </a:r>
            <a:r>
              <a:rPr sz="3000" spc="-5" dirty="0">
                <a:solidFill>
                  <a:srgbClr val="FFFFFF"/>
                </a:solidFill>
                <a:latin typeface="Times New Roman"/>
                <a:cs typeface="Times New Roman"/>
              </a:rPr>
              <a:t> structure </a:t>
            </a:r>
            <a:r>
              <a:rPr sz="3000" dirty="0">
                <a:solidFill>
                  <a:srgbClr val="FFFFFF"/>
                </a:solidFill>
                <a:latin typeface="Times New Roman"/>
                <a:cs typeface="Times New Roman"/>
              </a:rPr>
              <a:t>are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supplied</a:t>
            </a:r>
            <a:r>
              <a:rPr sz="3000" spc="10" dirty="0">
                <a:solidFill>
                  <a:srgbClr val="FFFFFF"/>
                </a:solidFill>
                <a:latin typeface="Times New Roman"/>
                <a:cs typeface="Times New Roman"/>
              </a:rPr>
              <a:t> </a:t>
            </a:r>
            <a:r>
              <a:rPr sz="3000" dirty="0">
                <a:solidFill>
                  <a:srgbClr val="FFFFFF"/>
                </a:solidFill>
                <a:latin typeface="Times New Roman"/>
                <a:cs typeface="Times New Roman"/>
              </a:rPr>
              <a:t>by a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domain</a:t>
            </a:r>
            <a:r>
              <a:rPr sz="3000" spc="10" dirty="0">
                <a:solidFill>
                  <a:srgbClr val="FFFFFF"/>
                </a:solidFill>
                <a:latin typeface="Times New Roman"/>
                <a:cs typeface="Times New Roman"/>
              </a:rPr>
              <a:t> </a:t>
            </a:r>
            <a:r>
              <a:rPr sz="3000" dirty="0">
                <a:solidFill>
                  <a:srgbClr val="FFFFFF"/>
                </a:solidFill>
                <a:latin typeface="Times New Roman"/>
                <a:cs typeface="Times New Roman"/>
              </a:rPr>
              <a:t>expert.	</a:t>
            </a:r>
            <a:r>
              <a:rPr sz="3000" i="1" spc="-5" dirty="0">
                <a:solidFill>
                  <a:srgbClr val="FFFFFF"/>
                </a:solidFill>
                <a:latin typeface="Times New Roman"/>
                <a:cs typeface="Times New Roman"/>
              </a:rPr>
              <a:t>Prior </a:t>
            </a:r>
            <a:r>
              <a:rPr sz="3000" spc="-5" dirty="0">
                <a:solidFill>
                  <a:srgbClr val="FFFFFF"/>
                </a:solidFill>
                <a:latin typeface="Times New Roman"/>
                <a:cs typeface="Times New Roman"/>
              </a:rPr>
              <a:t>or existing knowledge can </a:t>
            </a:r>
            <a:r>
              <a:rPr sz="3000" spc="-735" dirty="0">
                <a:solidFill>
                  <a:srgbClr val="FFFFFF"/>
                </a:solidFill>
                <a:latin typeface="Times New Roman"/>
                <a:cs typeface="Times New Roman"/>
              </a:rPr>
              <a:t> </a:t>
            </a:r>
            <a:r>
              <a:rPr sz="3000" dirty="0">
                <a:solidFill>
                  <a:srgbClr val="FFFFFF"/>
                </a:solidFill>
                <a:latin typeface="Times New Roman"/>
                <a:cs typeface="Times New Roman"/>
              </a:rPr>
              <a:t>dramatically </a:t>
            </a:r>
            <a:r>
              <a:rPr sz="3000" spc="-5" dirty="0">
                <a:solidFill>
                  <a:srgbClr val="FFFFFF"/>
                </a:solidFill>
                <a:latin typeface="Times New Roman"/>
                <a:cs typeface="Times New Roman"/>
              </a:rPr>
              <a:t>expedite</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system</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training.</a:t>
            </a:r>
            <a:endParaRPr sz="3000">
              <a:latin typeface="Times New Roman"/>
              <a:cs typeface="Times New Roman"/>
            </a:endParaRPr>
          </a:p>
          <a:p>
            <a:pPr marL="354965" marR="5080" indent="-342900">
              <a:lnSpc>
                <a:spcPct val="100000"/>
              </a:lnSpc>
              <a:spcBef>
                <a:spcPts val="720"/>
              </a:spcBef>
              <a:buClr>
                <a:srgbClr val="FAFD00"/>
              </a:buClr>
              <a:buSzPct val="76666"/>
              <a:buFont typeface="MS UI Gothic"/>
              <a:buChar char="■"/>
              <a:tabLst>
                <a:tab pos="355600" algn="l"/>
                <a:tab pos="2167255" algn="l"/>
                <a:tab pos="4298315" algn="l"/>
              </a:tabLst>
            </a:pPr>
            <a:r>
              <a:rPr sz="3000" spc="-5" dirty="0">
                <a:solidFill>
                  <a:srgbClr val="FFFFFF"/>
                </a:solidFill>
                <a:latin typeface="Times New Roman"/>
                <a:cs typeface="Times New Roman"/>
              </a:rPr>
              <a:t>Besides,</a:t>
            </a:r>
            <a:r>
              <a:rPr sz="3000" spc="45" dirty="0">
                <a:solidFill>
                  <a:srgbClr val="FFFFFF"/>
                </a:solidFill>
                <a:latin typeface="Times New Roman"/>
                <a:cs typeface="Times New Roman"/>
              </a:rPr>
              <a:t> </a:t>
            </a:r>
            <a:r>
              <a:rPr sz="3000" dirty="0">
                <a:solidFill>
                  <a:srgbClr val="FFFFFF"/>
                </a:solidFill>
                <a:latin typeface="Times New Roman"/>
                <a:cs typeface="Times New Roman"/>
              </a:rPr>
              <a:t>if</a:t>
            </a:r>
            <a:r>
              <a:rPr sz="3000" spc="35"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40" dirty="0">
                <a:solidFill>
                  <a:srgbClr val="FFFFFF"/>
                </a:solidFill>
                <a:latin typeface="Times New Roman"/>
                <a:cs typeface="Times New Roman"/>
              </a:rPr>
              <a:t> </a:t>
            </a:r>
            <a:r>
              <a:rPr sz="3000" dirty="0">
                <a:solidFill>
                  <a:srgbClr val="FFFFFF"/>
                </a:solidFill>
                <a:latin typeface="Times New Roman"/>
                <a:cs typeface="Times New Roman"/>
              </a:rPr>
              <a:t>quality</a:t>
            </a:r>
            <a:r>
              <a:rPr sz="3000" spc="35" dirty="0">
                <a:solidFill>
                  <a:srgbClr val="FFFFFF"/>
                </a:solidFill>
                <a:latin typeface="Times New Roman"/>
                <a:cs typeface="Times New Roman"/>
              </a:rPr>
              <a:t> </a:t>
            </a:r>
            <a:r>
              <a:rPr sz="3000" spc="-5" dirty="0">
                <a:solidFill>
                  <a:srgbClr val="FFFFFF"/>
                </a:solidFill>
                <a:latin typeface="Times New Roman"/>
                <a:cs typeface="Times New Roman"/>
              </a:rPr>
              <a:t>of</a:t>
            </a:r>
            <a:r>
              <a:rPr sz="3000" spc="35" dirty="0">
                <a:solidFill>
                  <a:srgbClr val="FFFFFF"/>
                </a:solidFill>
                <a:latin typeface="Times New Roman"/>
                <a:cs typeface="Times New Roman"/>
              </a:rPr>
              <a:t> </a:t>
            </a:r>
            <a:r>
              <a:rPr sz="3000" spc="-5" dirty="0">
                <a:solidFill>
                  <a:srgbClr val="FFFFFF"/>
                </a:solidFill>
                <a:latin typeface="Times New Roman"/>
                <a:cs typeface="Times New Roman"/>
              </a:rPr>
              <a:t>training</a:t>
            </a:r>
            <a:r>
              <a:rPr sz="3000" spc="40" dirty="0">
                <a:solidFill>
                  <a:srgbClr val="FFFFFF"/>
                </a:solidFill>
                <a:latin typeface="Times New Roman"/>
                <a:cs typeface="Times New Roman"/>
              </a:rPr>
              <a:t> </a:t>
            </a:r>
            <a:r>
              <a:rPr sz="3000" dirty="0">
                <a:solidFill>
                  <a:srgbClr val="FFFFFF"/>
                </a:solidFill>
                <a:latin typeface="Times New Roman"/>
                <a:cs typeface="Times New Roman"/>
              </a:rPr>
              <a:t>data</a:t>
            </a:r>
            <a:r>
              <a:rPr sz="3000" spc="35" dirty="0">
                <a:solidFill>
                  <a:srgbClr val="FFFFFF"/>
                </a:solidFill>
                <a:latin typeface="Times New Roman"/>
                <a:cs typeface="Times New Roman"/>
              </a:rPr>
              <a:t> </a:t>
            </a:r>
            <a:r>
              <a:rPr sz="3000" dirty="0">
                <a:solidFill>
                  <a:srgbClr val="FFFFFF"/>
                </a:solidFill>
                <a:latin typeface="Times New Roman"/>
                <a:cs typeface="Times New Roman"/>
              </a:rPr>
              <a:t>is</a:t>
            </a:r>
            <a:r>
              <a:rPr sz="3000" spc="30" dirty="0">
                <a:solidFill>
                  <a:srgbClr val="FFFFFF"/>
                </a:solidFill>
                <a:latin typeface="Times New Roman"/>
                <a:cs typeface="Times New Roman"/>
              </a:rPr>
              <a:t> </a:t>
            </a:r>
            <a:r>
              <a:rPr sz="3000" spc="-5" dirty="0">
                <a:solidFill>
                  <a:srgbClr val="FFFFFF"/>
                </a:solidFill>
                <a:latin typeface="Times New Roman"/>
                <a:cs typeface="Times New Roman"/>
              </a:rPr>
              <a:t>poor, </a:t>
            </a:r>
            <a:r>
              <a:rPr sz="3000" dirty="0">
                <a:solidFill>
                  <a:srgbClr val="FFFFFF"/>
                </a:solidFill>
                <a:latin typeface="Times New Roman"/>
                <a:cs typeface="Times New Roman"/>
              </a:rPr>
              <a:t>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expert</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knowledge</a:t>
            </a:r>
            <a:r>
              <a:rPr sz="3000" dirty="0">
                <a:solidFill>
                  <a:srgbClr val="FFFFFF"/>
                </a:solidFill>
                <a:latin typeface="Times New Roman"/>
                <a:cs typeface="Times New Roman"/>
              </a:rPr>
              <a:t> </a:t>
            </a:r>
            <a:r>
              <a:rPr sz="3000" spc="-5" dirty="0">
                <a:solidFill>
                  <a:srgbClr val="FFFFFF"/>
                </a:solidFill>
                <a:latin typeface="Times New Roman"/>
                <a:cs typeface="Times New Roman"/>
              </a:rPr>
              <a:t>may</a:t>
            </a:r>
            <a:r>
              <a:rPr sz="3000" dirty="0">
                <a:solidFill>
                  <a:srgbClr val="FFFFFF"/>
                </a:solidFill>
                <a:latin typeface="Times New Roman"/>
                <a:cs typeface="Times New Roman"/>
              </a:rPr>
              <a:t> </a:t>
            </a:r>
            <a:r>
              <a:rPr sz="3000" spc="5" dirty="0">
                <a:solidFill>
                  <a:srgbClr val="FFFFFF"/>
                </a:solidFill>
                <a:latin typeface="Times New Roman"/>
                <a:cs typeface="Times New Roman"/>
              </a:rPr>
              <a:t>be</a:t>
            </a:r>
            <a:r>
              <a:rPr sz="300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a:t>
            </a:r>
            <a:r>
              <a:rPr sz="3000" spc="-5" dirty="0">
                <a:solidFill>
                  <a:srgbClr val="FFFFFF"/>
                </a:solidFill>
                <a:latin typeface="Times New Roman"/>
                <a:cs typeface="Times New Roman"/>
              </a:rPr>
              <a:t>only</a:t>
            </a:r>
            <a:r>
              <a:rPr sz="3000" spc="15" dirty="0">
                <a:solidFill>
                  <a:srgbClr val="FFFFFF"/>
                </a:solidFill>
                <a:latin typeface="Times New Roman"/>
                <a:cs typeface="Times New Roman"/>
              </a:rPr>
              <a:t> </a:t>
            </a:r>
            <a:r>
              <a:rPr sz="3000" dirty="0">
                <a:solidFill>
                  <a:srgbClr val="FFFFFF"/>
                </a:solidFill>
                <a:latin typeface="Times New Roman"/>
                <a:cs typeface="Times New Roman"/>
              </a:rPr>
              <a:t>way </a:t>
            </a:r>
            <a:r>
              <a:rPr sz="3000" spc="-5" dirty="0">
                <a:solidFill>
                  <a:srgbClr val="FFFFFF"/>
                </a:solidFill>
                <a:latin typeface="Times New Roman"/>
                <a:cs typeface="Times New Roman"/>
              </a:rPr>
              <a:t>to </a:t>
            </a:r>
            <a:r>
              <a:rPr sz="3000" dirty="0">
                <a:solidFill>
                  <a:srgbClr val="FFFFFF"/>
                </a:solidFill>
                <a:latin typeface="Times New Roman"/>
                <a:cs typeface="Times New Roman"/>
              </a:rPr>
              <a:t> come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to</a:t>
            </a:r>
            <a:r>
              <a:rPr sz="3000" spc="10" dirty="0">
                <a:solidFill>
                  <a:srgbClr val="FFFFFF"/>
                </a:solidFill>
                <a:latin typeface="Times New Roman"/>
                <a:cs typeface="Times New Roman"/>
              </a:rPr>
              <a:t> </a:t>
            </a:r>
            <a:r>
              <a:rPr sz="3000" dirty="0">
                <a:solidFill>
                  <a:srgbClr val="FFFFFF"/>
                </a:solidFill>
                <a:latin typeface="Times New Roman"/>
                <a:cs typeface="Times New Roman"/>
              </a:rPr>
              <a:t>a</a:t>
            </a:r>
            <a:r>
              <a:rPr sz="3000" spc="25" dirty="0">
                <a:solidFill>
                  <a:srgbClr val="FFFFFF"/>
                </a:solidFill>
                <a:latin typeface="Times New Roman"/>
                <a:cs typeface="Times New Roman"/>
              </a:rPr>
              <a:t> </a:t>
            </a:r>
            <a:r>
              <a:rPr sz="3000" spc="-5" dirty="0">
                <a:solidFill>
                  <a:srgbClr val="FFFFFF"/>
                </a:solidFill>
                <a:latin typeface="Times New Roman"/>
                <a:cs typeface="Times New Roman"/>
              </a:rPr>
              <a:t>solution</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at</a:t>
            </a:r>
            <a:r>
              <a:rPr sz="3000" spc="5" dirty="0">
                <a:solidFill>
                  <a:srgbClr val="FFFFFF"/>
                </a:solidFill>
                <a:latin typeface="Times New Roman"/>
                <a:cs typeface="Times New Roman"/>
              </a:rPr>
              <a:t> </a:t>
            </a:r>
            <a:r>
              <a:rPr sz="3000" dirty="0">
                <a:solidFill>
                  <a:srgbClr val="FFFFFF"/>
                </a:solidFill>
                <a:latin typeface="Times New Roman"/>
                <a:cs typeface="Times New Roman"/>
              </a:rPr>
              <a:t>all.	</a:t>
            </a:r>
            <a:r>
              <a:rPr sz="3000" spc="-5" dirty="0">
                <a:solidFill>
                  <a:srgbClr val="FFFFFF"/>
                </a:solidFill>
                <a:latin typeface="Times New Roman"/>
                <a:cs typeface="Times New Roman"/>
              </a:rPr>
              <a:t>However, experts </a:t>
            </a:r>
            <a:r>
              <a:rPr sz="3000" dirty="0">
                <a:solidFill>
                  <a:srgbClr val="FFFFFF"/>
                </a:solidFill>
                <a:latin typeface="Times New Roman"/>
                <a:cs typeface="Times New Roman"/>
              </a:rPr>
              <a:t>do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occasionally</a:t>
            </a:r>
            <a:r>
              <a:rPr sz="3000" spc="5" dirty="0">
                <a:solidFill>
                  <a:srgbClr val="FFFFFF"/>
                </a:solidFill>
                <a:latin typeface="Times New Roman"/>
                <a:cs typeface="Times New Roman"/>
              </a:rPr>
              <a:t> </a:t>
            </a:r>
            <a:r>
              <a:rPr sz="3000" dirty="0">
                <a:solidFill>
                  <a:srgbClr val="FFFFFF"/>
                </a:solidFill>
                <a:latin typeface="Times New Roman"/>
                <a:cs typeface="Times New Roman"/>
              </a:rPr>
              <a:t>make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mistakes,</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thus</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some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rules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used in</a:t>
            </a:r>
            <a:r>
              <a:rPr sz="3000" dirty="0">
                <a:solidFill>
                  <a:srgbClr val="FFFFFF"/>
                </a:solidFill>
                <a:latin typeface="Times New Roman"/>
                <a:cs typeface="Times New Roman"/>
              </a:rPr>
              <a:t> a</a:t>
            </a:r>
            <a:r>
              <a:rPr sz="3000" spc="-5" dirty="0">
                <a:solidFill>
                  <a:srgbClr val="FFFFFF"/>
                </a:solidFill>
                <a:latin typeface="Times New Roman"/>
                <a:cs typeface="Times New Roman"/>
              </a:rPr>
              <a:t> </a:t>
            </a:r>
            <a:r>
              <a:rPr sz="3000" dirty="0">
                <a:solidFill>
                  <a:srgbClr val="FFFFFF"/>
                </a:solidFill>
                <a:latin typeface="Times New Roman"/>
                <a:cs typeface="Times New Roman"/>
              </a:rPr>
              <a:t>neuro-fuzzy </a:t>
            </a:r>
            <a:r>
              <a:rPr sz="3000" spc="-5" dirty="0">
                <a:solidFill>
                  <a:srgbClr val="FFFFFF"/>
                </a:solidFill>
                <a:latin typeface="Times New Roman"/>
                <a:cs typeface="Times New Roman"/>
              </a:rPr>
              <a:t>system</a:t>
            </a:r>
            <a:r>
              <a:rPr sz="3000" dirty="0">
                <a:solidFill>
                  <a:srgbClr val="FFFFFF"/>
                </a:solidFill>
                <a:latin typeface="Times New Roman"/>
                <a:cs typeface="Times New Roman"/>
              </a:rPr>
              <a:t> </a:t>
            </a:r>
            <a:r>
              <a:rPr sz="3000" spc="-5" dirty="0">
                <a:solidFill>
                  <a:srgbClr val="FFFFFF"/>
                </a:solidFill>
                <a:latin typeface="Times New Roman"/>
                <a:cs typeface="Times New Roman"/>
              </a:rPr>
              <a:t>may</a:t>
            </a:r>
            <a:r>
              <a:rPr sz="3000" dirty="0">
                <a:solidFill>
                  <a:srgbClr val="FFFFFF"/>
                </a:solidFill>
                <a:latin typeface="Times New Roman"/>
                <a:cs typeface="Times New Roman"/>
              </a:rPr>
              <a:t> be</a:t>
            </a:r>
            <a:r>
              <a:rPr sz="3000" spc="-5" dirty="0">
                <a:solidFill>
                  <a:srgbClr val="FFFFFF"/>
                </a:solidFill>
                <a:latin typeface="Times New Roman"/>
                <a:cs typeface="Times New Roman"/>
              </a:rPr>
              <a:t> </a:t>
            </a:r>
            <a:r>
              <a:rPr sz="3000" dirty="0">
                <a:solidFill>
                  <a:srgbClr val="FFFFFF"/>
                </a:solidFill>
                <a:latin typeface="Times New Roman"/>
                <a:cs typeface="Times New Roman"/>
              </a:rPr>
              <a:t>false </a:t>
            </a:r>
            <a:r>
              <a:rPr sz="3000" spc="-5" dirty="0">
                <a:solidFill>
                  <a:srgbClr val="FFFFFF"/>
                </a:solidFill>
                <a:latin typeface="Times New Roman"/>
                <a:cs typeface="Times New Roman"/>
              </a:rPr>
              <a:t>or </a:t>
            </a:r>
            <a:r>
              <a:rPr sz="3000" dirty="0">
                <a:solidFill>
                  <a:srgbClr val="FFFFFF"/>
                </a:solidFill>
                <a:latin typeface="Times New Roman"/>
                <a:cs typeface="Times New Roman"/>
              </a:rPr>
              <a:t> </a:t>
            </a:r>
            <a:r>
              <a:rPr sz="3000" spc="-5" dirty="0">
                <a:solidFill>
                  <a:srgbClr val="FFFFFF"/>
                </a:solidFill>
                <a:latin typeface="Times New Roman"/>
                <a:cs typeface="Times New Roman"/>
              </a:rPr>
              <a:t>redundant.	Therefore,</a:t>
            </a:r>
            <a:r>
              <a:rPr sz="3000" spc="10" dirty="0">
                <a:solidFill>
                  <a:srgbClr val="FFFFFF"/>
                </a:solidFill>
                <a:latin typeface="Times New Roman"/>
                <a:cs typeface="Times New Roman"/>
              </a:rPr>
              <a:t> </a:t>
            </a:r>
            <a:r>
              <a:rPr sz="3000" dirty="0">
                <a:solidFill>
                  <a:srgbClr val="FFFFFF"/>
                </a:solidFill>
                <a:latin typeface="Times New Roman"/>
                <a:cs typeface="Times New Roman"/>
              </a:rPr>
              <a:t>a </a:t>
            </a:r>
            <a:r>
              <a:rPr sz="3000" spc="-5" dirty="0">
                <a:solidFill>
                  <a:srgbClr val="FFFFFF"/>
                </a:solidFill>
                <a:latin typeface="Times New Roman"/>
                <a:cs typeface="Times New Roman"/>
              </a:rPr>
              <a:t>neuro-fuzzy</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system </a:t>
            </a:r>
            <a:r>
              <a:rPr sz="3000" dirty="0">
                <a:solidFill>
                  <a:srgbClr val="FFFFFF"/>
                </a:solidFill>
                <a:latin typeface="Times New Roman"/>
                <a:cs typeface="Times New Roman"/>
              </a:rPr>
              <a:t> </a:t>
            </a:r>
            <a:r>
              <a:rPr sz="3000" spc="-5" dirty="0">
                <a:solidFill>
                  <a:srgbClr val="FFFFFF"/>
                </a:solidFill>
                <a:latin typeface="Times New Roman"/>
                <a:cs typeface="Times New Roman"/>
              </a:rPr>
              <a:t>should</a:t>
            </a:r>
            <a:r>
              <a:rPr sz="3000" dirty="0">
                <a:solidFill>
                  <a:srgbClr val="FFFFFF"/>
                </a:solidFill>
                <a:latin typeface="Times New Roman"/>
                <a:cs typeface="Times New Roman"/>
              </a:rPr>
              <a:t> </a:t>
            </a:r>
            <a:r>
              <a:rPr sz="3000" spc="-5" dirty="0">
                <a:solidFill>
                  <a:srgbClr val="FFFFFF"/>
                </a:solidFill>
                <a:latin typeface="Times New Roman"/>
                <a:cs typeface="Times New Roman"/>
              </a:rPr>
              <a:t>also</a:t>
            </a:r>
            <a:r>
              <a:rPr sz="3000" dirty="0">
                <a:solidFill>
                  <a:srgbClr val="FFFFFF"/>
                </a:solidFill>
                <a:latin typeface="Times New Roman"/>
                <a:cs typeface="Times New Roman"/>
              </a:rPr>
              <a:t> be </a:t>
            </a:r>
            <a:r>
              <a:rPr sz="3000" spc="-5" dirty="0">
                <a:solidFill>
                  <a:srgbClr val="FFFFFF"/>
                </a:solidFill>
                <a:latin typeface="Times New Roman"/>
                <a:cs typeface="Times New Roman"/>
              </a:rPr>
              <a:t>capable</a:t>
            </a:r>
            <a:r>
              <a:rPr sz="3000" dirty="0">
                <a:solidFill>
                  <a:srgbClr val="FFFFFF"/>
                </a:solidFill>
                <a:latin typeface="Times New Roman"/>
                <a:cs typeface="Times New Roman"/>
              </a:rPr>
              <a:t> </a:t>
            </a:r>
            <a:r>
              <a:rPr sz="3000" spc="-5" dirty="0">
                <a:solidFill>
                  <a:srgbClr val="FFFFFF"/>
                </a:solidFill>
                <a:latin typeface="Times New Roman"/>
                <a:cs typeface="Times New Roman"/>
              </a:rPr>
              <a:t>of</a:t>
            </a:r>
            <a:r>
              <a:rPr sz="3000" dirty="0">
                <a:solidFill>
                  <a:srgbClr val="FFFFFF"/>
                </a:solidFill>
                <a:latin typeface="Times New Roman"/>
                <a:cs typeface="Times New Roman"/>
              </a:rPr>
              <a:t> identifying </a:t>
            </a:r>
            <a:r>
              <a:rPr sz="3000" spc="-5" dirty="0">
                <a:solidFill>
                  <a:srgbClr val="FFFFFF"/>
                </a:solidFill>
                <a:latin typeface="Times New Roman"/>
                <a:cs typeface="Times New Roman"/>
              </a:rPr>
              <a:t>bad</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rules.</a:t>
            </a:r>
            <a:endParaRPr sz="30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24</a:t>
            </a:fld>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73835" y="877315"/>
            <a:ext cx="8081645" cy="5942330"/>
          </a:xfrm>
          <a:prstGeom prst="rect">
            <a:avLst/>
          </a:prstGeom>
        </p:spPr>
        <p:txBody>
          <a:bodyPr vert="horz" wrap="square" lIns="0" tIns="13970" rIns="0" bIns="0" rtlCol="0">
            <a:spAutoFit/>
          </a:bodyPr>
          <a:lstStyle/>
          <a:p>
            <a:pPr marL="380365" marR="30480" indent="-342900">
              <a:lnSpc>
                <a:spcPct val="99800"/>
              </a:lnSpc>
              <a:spcBef>
                <a:spcPts val="110"/>
              </a:spcBef>
              <a:buClr>
                <a:srgbClr val="FAFD00"/>
              </a:buClr>
              <a:buSzPct val="75862"/>
              <a:buFont typeface="MS UI Gothic"/>
              <a:buChar char="■"/>
              <a:tabLst>
                <a:tab pos="380365" algn="l"/>
                <a:tab pos="381000" algn="l"/>
              </a:tabLst>
            </a:pPr>
            <a:r>
              <a:rPr sz="2900" spc="-5" dirty="0">
                <a:solidFill>
                  <a:srgbClr val="FFFFFF"/>
                </a:solidFill>
                <a:latin typeface="Times New Roman"/>
                <a:cs typeface="Times New Roman"/>
              </a:rPr>
              <a:t>Given</a:t>
            </a:r>
            <a:r>
              <a:rPr sz="2900" dirty="0">
                <a:solidFill>
                  <a:srgbClr val="FFFFFF"/>
                </a:solidFill>
                <a:latin typeface="Times New Roman"/>
                <a:cs typeface="Times New Roman"/>
              </a:rPr>
              <a:t> </a:t>
            </a:r>
            <a:r>
              <a:rPr sz="2900" spc="-10" dirty="0">
                <a:solidFill>
                  <a:srgbClr val="FFFFFF"/>
                </a:solidFill>
                <a:latin typeface="Times New Roman"/>
                <a:cs typeface="Times New Roman"/>
              </a:rPr>
              <a:t>input</a:t>
            </a:r>
            <a:r>
              <a:rPr sz="2900" spc="5" dirty="0">
                <a:solidFill>
                  <a:srgbClr val="FFFFFF"/>
                </a:solidFill>
                <a:latin typeface="Times New Roman"/>
                <a:cs typeface="Times New Roman"/>
              </a:rPr>
              <a:t> </a:t>
            </a:r>
            <a:r>
              <a:rPr sz="2900" spc="-5" dirty="0">
                <a:solidFill>
                  <a:srgbClr val="FFFFFF"/>
                </a:solidFill>
                <a:latin typeface="Times New Roman"/>
                <a:cs typeface="Times New Roman"/>
              </a:rPr>
              <a:t>and</a:t>
            </a:r>
            <a:r>
              <a:rPr sz="2900" spc="-10" dirty="0">
                <a:solidFill>
                  <a:srgbClr val="FFFFFF"/>
                </a:solidFill>
                <a:latin typeface="Times New Roman"/>
                <a:cs typeface="Times New Roman"/>
              </a:rPr>
              <a:t> </a:t>
            </a:r>
            <a:r>
              <a:rPr sz="2900" spc="-5" dirty="0">
                <a:solidFill>
                  <a:srgbClr val="FFFFFF"/>
                </a:solidFill>
                <a:latin typeface="Times New Roman"/>
                <a:cs typeface="Times New Roman"/>
              </a:rPr>
              <a:t>output linguistic</a:t>
            </a:r>
            <a:r>
              <a:rPr sz="2900" spc="5" dirty="0">
                <a:solidFill>
                  <a:srgbClr val="FFFFFF"/>
                </a:solidFill>
                <a:latin typeface="Times New Roman"/>
                <a:cs typeface="Times New Roman"/>
              </a:rPr>
              <a:t> </a:t>
            </a:r>
            <a:r>
              <a:rPr sz="2900" spc="-10" dirty="0">
                <a:solidFill>
                  <a:srgbClr val="FFFFFF"/>
                </a:solidFill>
                <a:latin typeface="Times New Roman"/>
                <a:cs typeface="Times New Roman"/>
              </a:rPr>
              <a:t>values,</a:t>
            </a:r>
            <a:r>
              <a:rPr sz="2900" spc="10" dirty="0">
                <a:solidFill>
                  <a:srgbClr val="FFFFFF"/>
                </a:solidFill>
                <a:latin typeface="Times New Roman"/>
                <a:cs typeface="Times New Roman"/>
              </a:rPr>
              <a:t> </a:t>
            </a:r>
            <a:r>
              <a:rPr sz="2900" dirty="0">
                <a:solidFill>
                  <a:srgbClr val="FFFFFF"/>
                </a:solidFill>
                <a:latin typeface="Times New Roman"/>
                <a:cs typeface="Times New Roman"/>
              </a:rPr>
              <a:t>a</a:t>
            </a:r>
            <a:r>
              <a:rPr sz="2900" spc="-15" dirty="0">
                <a:solidFill>
                  <a:srgbClr val="FFFFFF"/>
                </a:solidFill>
                <a:latin typeface="Times New Roman"/>
                <a:cs typeface="Times New Roman"/>
              </a:rPr>
              <a:t> </a:t>
            </a:r>
            <a:r>
              <a:rPr sz="2900" spc="-5" dirty="0">
                <a:solidFill>
                  <a:srgbClr val="FFFFFF"/>
                </a:solidFill>
                <a:latin typeface="Times New Roman"/>
                <a:cs typeface="Times New Roman"/>
              </a:rPr>
              <a:t>neuro- </a:t>
            </a:r>
            <a:r>
              <a:rPr sz="2900" dirty="0">
                <a:solidFill>
                  <a:srgbClr val="FFFFFF"/>
                </a:solidFill>
                <a:latin typeface="Times New Roman"/>
                <a:cs typeface="Times New Roman"/>
              </a:rPr>
              <a:t> </a:t>
            </a:r>
            <a:r>
              <a:rPr sz="2900" spc="-5" dirty="0">
                <a:solidFill>
                  <a:srgbClr val="FFFFFF"/>
                </a:solidFill>
                <a:latin typeface="Times New Roman"/>
                <a:cs typeface="Times New Roman"/>
              </a:rPr>
              <a:t>fuzzy system </a:t>
            </a:r>
            <a:r>
              <a:rPr sz="2900" dirty="0">
                <a:solidFill>
                  <a:srgbClr val="FFFFFF"/>
                </a:solidFill>
                <a:latin typeface="Times New Roman"/>
                <a:cs typeface="Times New Roman"/>
              </a:rPr>
              <a:t>can </a:t>
            </a:r>
            <a:r>
              <a:rPr sz="2900" spc="-5" dirty="0">
                <a:solidFill>
                  <a:srgbClr val="FFFFFF"/>
                </a:solidFill>
                <a:latin typeface="Times New Roman"/>
                <a:cs typeface="Times New Roman"/>
              </a:rPr>
              <a:t>automatically generate </a:t>
            </a:r>
            <a:r>
              <a:rPr sz="2900" dirty="0">
                <a:solidFill>
                  <a:srgbClr val="FFFFFF"/>
                </a:solidFill>
                <a:latin typeface="Times New Roman"/>
                <a:cs typeface="Times New Roman"/>
              </a:rPr>
              <a:t>a </a:t>
            </a:r>
            <a:r>
              <a:rPr sz="2900" spc="-5" dirty="0">
                <a:solidFill>
                  <a:srgbClr val="FFFFFF"/>
                </a:solidFill>
                <a:latin typeface="Times New Roman"/>
                <a:cs typeface="Times New Roman"/>
              </a:rPr>
              <a:t>complete </a:t>
            </a:r>
            <a:r>
              <a:rPr sz="2900" spc="-710" dirty="0">
                <a:solidFill>
                  <a:srgbClr val="FFFFFF"/>
                </a:solidFill>
                <a:latin typeface="Times New Roman"/>
                <a:cs typeface="Times New Roman"/>
              </a:rPr>
              <a:t> </a:t>
            </a:r>
            <a:r>
              <a:rPr sz="2900" spc="-5" dirty="0">
                <a:solidFill>
                  <a:srgbClr val="FFFFFF"/>
                </a:solidFill>
                <a:latin typeface="Times New Roman"/>
                <a:cs typeface="Times New Roman"/>
              </a:rPr>
              <a:t>set of fuzzy</a:t>
            </a:r>
            <a:r>
              <a:rPr sz="2900" spc="-10" dirty="0">
                <a:solidFill>
                  <a:srgbClr val="FFFFFF"/>
                </a:solidFill>
                <a:latin typeface="Times New Roman"/>
                <a:cs typeface="Times New Roman"/>
              </a:rPr>
              <a:t> </a:t>
            </a:r>
            <a:r>
              <a:rPr sz="2900" spc="-5" dirty="0">
                <a:solidFill>
                  <a:srgbClr val="FFFFFF"/>
                </a:solidFill>
                <a:latin typeface="Times New Roman"/>
                <a:cs typeface="Times New Roman"/>
              </a:rPr>
              <a:t>IF-THEN</a:t>
            </a:r>
            <a:r>
              <a:rPr sz="2900" spc="5" dirty="0">
                <a:solidFill>
                  <a:srgbClr val="FFFFFF"/>
                </a:solidFill>
                <a:latin typeface="Times New Roman"/>
                <a:cs typeface="Times New Roman"/>
              </a:rPr>
              <a:t> </a:t>
            </a:r>
            <a:r>
              <a:rPr sz="2900" spc="-5" dirty="0">
                <a:solidFill>
                  <a:srgbClr val="FFFFFF"/>
                </a:solidFill>
                <a:latin typeface="Times New Roman"/>
                <a:cs typeface="Times New Roman"/>
              </a:rPr>
              <a:t>rules.</a:t>
            </a:r>
            <a:endParaRPr sz="2900">
              <a:latin typeface="Times New Roman"/>
              <a:cs typeface="Times New Roman"/>
            </a:endParaRPr>
          </a:p>
          <a:p>
            <a:pPr marL="380365" marR="113030" indent="-342900">
              <a:lnSpc>
                <a:spcPct val="99900"/>
              </a:lnSpc>
              <a:spcBef>
                <a:spcPts val="700"/>
              </a:spcBef>
              <a:buClr>
                <a:srgbClr val="FAFD00"/>
              </a:buClr>
              <a:buSzPct val="75862"/>
              <a:buFont typeface="MS UI Gothic"/>
              <a:buChar char="■"/>
              <a:tabLst>
                <a:tab pos="380365" algn="l"/>
                <a:tab pos="381000" algn="l"/>
                <a:tab pos="6428105" algn="l"/>
              </a:tabLst>
            </a:pPr>
            <a:r>
              <a:rPr sz="2900" spc="-5" dirty="0">
                <a:solidFill>
                  <a:srgbClr val="FFFFFF"/>
                </a:solidFill>
                <a:latin typeface="Times New Roman"/>
                <a:cs typeface="Times New Roman"/>
              </a:rPr>
              <a:t>Let</a:t>
            </a:r>
            <a:r>
              <a:rPr sz="2900" spc="45" dirty="0">
                <a:solidFill>
                  <a:srgbClr val="FFFFFF"/>
                </a:solidFill>
                <a:latin typeface="Times New Roman"/>
                <a:cs typeface="Times New Roman"/>
              </a:rPr>
              <a:t> </a:t>
            </a:r>
            <a:r>
              <a:rPr sz="2900" dirty="0">
                <a:solidFill>
                  <a:srgbClr val="FFFFFF"/>
                </a:solidFill>
                <a:latin typeface="Times New Roman"/>
                <a:cs typeface="Times New Roman"/>
              </a:rPr>
              <a:t>us</a:t>
            </a:r>
            <a:r>
              <a:rPr sz="2900" spc="35" dirty="0">
                <a:solidFill>
                  <a:srgbClr val="FFFFFF"/>
                </a:solidFill>
                <a:latin typeface="Times New Roman"/>
                <a:cs typeface="Times New Roman"/>
              </a:rPr>
              <a:t> </a:t>
            </a:r>
            <a:r>
              <a:rPr sz="2900" spc="-5" dirty="0">
                <a:solidFill>
                  <a:srgbClr val="FFFFFF"/>
                </a:solidFill>
                <a:latin typeface="Times New Roman"/>
                <a:cs typeface="Times New Roman"/>
              </a:rPr>
              <a:t>create</a:t>
            </a:r>
            <a:r>
              <a:rPr sz="2900" spc="50" dirty="0">
                <a:solidFill>
                  <a:srgbClr val="FFFFFF"/>
                </a:solidFill>
                <a:latin typeface="Times New Roman"/>
                <a:cs typeface="Times New Roman"/>
              </a:rPr>
              <a:t> </a:t>
            </a:r>
            <a:r>
              <a:rPr sz="2900" dirty="0">
                <a:solidFill>
                  <a:srgbClr val="FFFFFF"/>
                </a:solidFill>
                <a:latin typeface="Times New Roman"/>
                <a:cs typeface="Times New Roman"/>
              </a:rPr>
              <a:t>the</a:t>
            </a:r>
            <a:r>
              <a:rPr sz="2900" spc="45" dirty="0">
                <a:solidFill>
                  <a:srgbClr val="FFFFFF"/>
                </a:solidFill>
                <a:latin typeface="Times New Roman"/>
                <a:cs typeface="Times New Roman"/>
              </a:rPr>
              <a:t> </a:t>
            </a:r>
            <a:r>
              <a:rPr sz="2900" spc="-5" dirty="0">
                <a:solidFill>
                  <a:srgbClr val="FFFFFF"/>
                </a:solidFill>
                <a:latin typeface="Times New Roman"/>
                <a:cs typeface="Times New Roman"/>
              </a:rPr>
              <a:t>system</a:t>
            </a:r>
            <a:r>
              <a:rPr sz="2900" spc="5" dirty="0">
                <a:solidFill>
                  <a:srgbClr val="FFFFFF"/>
                </a:solidFill>
                <a:latin typeface="Times New Roman"/>
                <a:cs typeface="Times New Roman"/>
              </a:rPr>
              <a:t> </a:t>
            </a:r>
            <a:r>
              <a:rPr sz="2900" dirty="0">
                <a:solidFill>
                  <a:srgbClr val="FFFFFF"/>
                </a:solidFill>
                <a:latin typeface="Times New Roman"/>
                <a:cs typeface="Times New Roman"/>
              </a:rPr>
              <a:t>for</a:t>
            </a:r>
            <a:r>
              <a:rPr sz="2900" spc="45" dirty="0">
                <a:solidFill>
                  <a:srgbClr val="FFFFFF"/>
                </a:solidFill>
                <a:latin typeface="Times New Roman"/>
                <a:cs typeface="Times New Roman"/>
              </a:rPr>
              <a:t> </a:t>
            </a:r>
            <a:r>
              <a:rPr sz="2900" spc="-5" dirty="0">
                <a:solidFill>
                  <a:srgbClr val="FFFFFF"/>
                </a:solidFill>
                <a:latin typeface="Times New Roman"/>
                <a:cs typeface="Times New Roman"/>
              </a:rPr>
              <a:t>the</a:t>
            </a:r>
            <a:r>
              <a:rPr sz="2900" spc="45" dirty="0">
                <a:solidFill>
                  <a:srgbClr val="FFFFFF"/>
                </a:solidFill>
                <a:latin typeface="Times New Roman"/>
                <a:cs typeface="Times New Roman"/>
              </a:rPr>
              <a:t> </a:t>
            </a:r>
            <a:r>
              <a:rPr sz="2900" dirty="0">
                <a:solidFill>
                  <a:srgbClr val="FFFFFF"/>
                </a:solidFill>
                <a:latin typeface="Times New Roman"/>
                <a:cs typeface="Times New Roman"/>
              </a:rPr>
              <a:t>XOR</a:t>
            </a:r>
            <a:r>
              <a:rPr sz="2900" spc="45" dirty="0">
                <a:solidFill>
                  <a:srgbClr val="FFFFFF"/>
                </a:solidFill>
                <a:latin typeface="Times New Roman"/>
                <a:cs typeface="Times New Roman"/>
              </a:rPr>
              <a:t> </a:t>
            </a:r>
            <a:r>
              <a:rPr sz="2900" spc="-5" dirty="0">
                <a:solidFill>
                  <a:srgbClr val="FFFFFF"/>
                </a:solidFill>
                <a:latin typeface="Times New Roman"/>
                <a:cs typeface="Times New Roman"/>
              </a:rPr>
              <a:t>example. </a:t>
            </a:r>
            <a:r>
              <a:rPr sz="2900" dirty="0">
                <a:solidFill>
                  <a:srgbClr val="FFFFFF"/>
                </a:solidFill>
                <a:latin typeface="Times New Roman"/>
                <a:cs typeface="Times New Roman"/>
              </a:rPr>
              <a:t> This</a:t>
            </a:r>
            <a:r>
              <a:rPr sz="2900" spc="-5" dirty="0">
                <a:solidFill>
                  <a:srgbClr val="FFFFFF"/>
                </a:solidFill>
                <a:latin typeface="Times New Roman"/>
                <a:cs typeface="Times New Roman"/>
              </a:rPr>
              <a:t> system</a:t>
            </a:r>
            <a:r>
              <a:rPr sz="2900" spc="-15" dirty="0">
                <a:solidFill>
                  <a:srgbClr val="FFFFFF"/>
                </a:solidFill>
                <a:latin typeface="Times New Roman"/>
                <a:cs typeface="Times New Roman"/>
              </a:rPr>
              <a:t> </a:t>
            </a:r>
            <a:r>
              <a:rPr sz="2900" spc="-5" dirty="0">
                <a:solidFill>
                  <a:srgbClr val="FFFFFF"/>
                </a:solidFill>
                <a:latin typeface="Times New Roman"/>
                <a:cs typeface="Times New Roman"/>
              </a:rPr>
              <a:t>consists of</a:t>
            </a:r>
            <a:r>
              <a:rPr sz="2900" spc="20" dirty="0">
                <a:solidFill>
                  <a:srgbClr val="FFFFFF"/>
                </a:solidFill>
                <a:latin typeface="Times New Roman"/>
                <a:cs typeface="Times New Roman"/>
              </a:rPr>
              <a:t> </a:t>
            </a:r>
            <a:r>
              <a:rPr sz="2900" spc="-5" dirty="0">
                <a:solidFill>
                  <a:srgbClr val="FFFFFF"/>
                </a:solidFill>
                <a:latin typeface="Times New Roman"/>
                <a:cs typeface="Times New Roman"/>
              </a:rPr>
              <a:t>2</a:t>
            </a:r>
            <a:r>
              <a:rPr sz="2850" spc="-7" baseline="26315" dirty="0">
                <a:solidFill>
                  <a:srgbClr val="FFFFFF"/>
                </a:solidFill>
                <a:latin typeface="Times New Roman"/>
                <a:cs typeface="Times New Roman"/>
              </a:rPr>
              <a:t>2</a:t>
            </a:r>
            <a:r>
              <a:rPr sz="1900" spc="245" dirty="0">
                <a:solidFill>
                  <a:srgbClr val="FFFFFF"/>
                </a:solidFill>
                <a:latin typeface="Times New Roman"/>
                <a:cs typeface="Times New Roman"/>
              </a:rPr>
              <a:t> </a:t>
            </a:r>
            <a:r>
              <a:rPr sz="2900" spc="5" dirty="0">
                <a:solidFill>
                  <a:srgbClr val="FFFFFF"/>
                </a:solidFill>
                <a:latin typeface="Symbol"/>
                <a:cs typeface="Symbol"/>
              </a:rPr>
              <a:t></a:t>
            </a:r>
            <a:r>
              <a:rPr sz="2900" dirty="0">
                <a:solidFill>
                  <a:srgbClr val="FFFFFF"/>
                </a:solidFill>
                <a:latin typeface="Times New Roman"/>
                <a:cs typeface="Times New Roman"/>
              </a:rPr>
              <a:t> 2</a:t>
            </a:r>
            <a:r>
              <a:rPr sz="2900" spc="-10" dirty="0">
                <a:solidFill>
                  <a:srgbClr val="FFFFFF"/>
                </a:solidFill>
                <a:latin typeface="Times New Roman"/>
                <a:cs typeface="Times New Roman"/>
              </a:rPr>
              <a:t> </a:t>
            </a:r>
            <a:r>
              <a:rPr sz="2900" spc="5" dirty="0">
                <a:solidFill>
                  <a:srgbClr val="FFFFFF"/>
                </a:solidFill>
                <a:latin typeface="Times New Roman"/>
                <a:cs typeface="Times New Roman"/>
              </a:rPr>
              <a:t>=</a:t>
            </a:r>
            <a:r>
              <a:rPr sz="2900" dirty="0">
                <a:solidFill>
                  <a:srgbClr val="FFFFFF"/>
                </a:solidFill>
                <a:latin typeface="Times New Roman"/>
                <a:cs typeface="Times New Roman"/>
              </a:rPr>
              <a:t> 8 </a:t>
            </a:r>
            <a:r>
              <a:rPr sz="2900" spc="-5" dirty="0">
                <a:solidFill>
                  <a:srgbClr val="FFFFFF"/>
                </a:solidFill>
                <a:latin typeface="Times New Roman"/>
                <a:cs typeface="Times New Roman"/>
              </a:rPr>
              <a:t>rules.	Because </a:t>
            </a:r>
            <a:r>
              <a:rPr sz="2900" dirty="0">
                <a:solidFill>
                  <a:srgbClr val="FFFFFF"/>
                </a:solidFill>
                <a:latin typeface="Times New Roman"/>
                <a:cs typeface="Times New Roman"/>
              </a:rPr>
              <a:t> </a:t>
            </a:r>
            <a:r>
              <a:rPr sz="2900" spc="-5" dirty="0">
                <a:solidFill>
                  <a:srgbClr val="FFFFFF"/>
                </a:solidFill>
                <a:latin typeface="Times New Roman"/>
                <a:cs typeface="Times New Roman"/>
              </a:rPr>
              <a:t>expert</a:t>
            </a:r>
            <a:r>
              <a:rPr sz="2900" spc="-10" dirty="0">
                <a:solidFill>
                  <a:srgbClr val="FFFFFF"/>
                </a:solidFill>
                <a:latin typeface="Times New Roman"/>
                <a:cs typeface="Times New Roman"/>
              </a:rPr>
              <a:t> </a:t>
            </a:r>
            <a:r>
              <a:rPr sz="2900" spc="-5" dirty="0">
                <a:solidFill>
                  <a:srgbClr val="FFFFFF"/>
                </a:solidFill>
                <a:latin typeface="Times New Roman"/>
                <a:cs typeface="Times New Roman"/>
              </a:rPr>
              <a:t>knowledge</a:t>
            </a:r>
            <a:r>
              <a:rPr sz="2900" dirty="0">
                <a:solidFill>
                  <a:srgbClr val="FFFFFF"/>
                </a:solidFill>
                <a:latin typeface="Times New Roman"/>
                <a:cs typeface="Times New Roman"/>
              </a:rPr>
              <a:t> </a:t>
            </a:r>
            <a:r>
              <a:rPr sz="2900" spc="-10" dirty="0">
                <a:solidFill>
                  <a:srgbClr val="FFFFFF"/>
                </a:solidFill>
                <a:latin typeface="Times New Roman"/>
                <a:cs typeface="Times New Roman"/>
              </a:rPr>
              <a:t>is</a:t>
            </a:r>
            <a:r>
              <a:rPr sz="2900" spc="5" dirty="0">
                <a:solidFill>
                  <a:srgbClr val="FFFFFF"/>
                </a:solidFill>
                <a:latin typeface="Times New Roman"/>
                <a:cs typeface="Times New Roman"/>
              </a:rPr>
              <a:t> </a:t>
            </a:r>
            <a:r>
              <a:rPr sz="2900" spc="-5" dirty="0">
                <a:solidFill>
                  <a:srgbClr val="FFFFFF"/>
                </a:solidFill>
                <a:latin typeface="Times New Roman"/>
                <a:cs typeface="Times New Roman"/>
              </a:rPr>
              <a:t>not</a:t>
            </a:r>
            <a:r>
              <a:rPr sz="2900" dirty="0">
                <a:solidFill>
                  <a:srgbClr val="FFFFFF"/>
                </a:solidFill>
                <a:latin typeface="Times New Roman"/>
                <a:cs typeface="Times New Roman"/>
              </a:rPr>
              <a:t> </a:t>
            </a:r>
            <a:r>
              <a:rPr sz="2900" spc="-5" dirty="0">
                <a:solidFill>
                  <a:srgbClr val="FFFFFF"/>
                </a:solidFill>
                <a:latin typeface="Times New Roman"/>
                <a:cs typeface="Times New Roman"/>
              </a:rPr>
              <a:t>embodied</a:t>
            </a:r>
            <a:r>
              <a:rPr sz="2900" spc="5" dirty="0">
                <a:solidFill>
                  <a:srgbClr val="FFFFFF"/>
                </a:solidFill>
                <a:latin typeface="Times New Roman"/>
                <a:cs typeface="Times New Roman"/>
              </a:rPr>
              <a:t> </a:t>
            </a:r>
            <a:r>
              <a:rPr sz="2900" spc="-10" dirty="0">
                <a:solidFill>
                  <a:srgbClr val="FFFFFF"/>
                </a:solidFill>
                <a:latin typeface="Times New Roman"/>
                <a:cs typeface="Times New Roman"/>
              </a:rPr>
              <a:t>in </a:t>
            </a:r>
            <a:r>
              <a:rPr sz="2900" spc="-5" dirty="0">
                <a:solidFill>
                  <a:srgbClr val="FFFFFF"/>
                </a:solidFill>
                <a:latin typeface="Times New Roman"/>
                <a:cs typeface="Times New Roman"/>
              </a:rPr>
              <a:t>the</a:t>
            </a:r>
            <a:r>
              <a:rPr sz="2900" spc="5" dirty="0">
                <a:solidFill>
                  <a:srgbClr val="FFFFFF"/>
                </a:solidFill>
                <a:latin typeface="Times New Roman"/>
                <a:cs typeface="Times New Roman"/>
              </a:rPr>
              <a:t> </a:t>
            </a:r>
            <a:r>
              <a:rPr sz="2900" spc="-5" dirty="0">
                <a:solidFill>
                  <a:srgbClr val="FFFFFF"/>
                </a:solidFill>
                <a:latin typeface="Times New Roman"/>
                <a:cs typeface="Times New Roman"/>
              </a:rPr>
              <a:t>system </a:t>
            </a:r>
            <a:r>
              <a:rPr sz="2900" dirty="0">
                <a:solidFill>
                  <a:srgbClr val="FFFFFF"/>
                </a:solidFill>
                <a:latin typeface="Times New Roman"/>
                <a:cs typeface="Times New Roman"/>
              </a:rPr>
              <a:t> </a:t>
            </a:r>
            <a:r>
              <a:rPr sz="2900" spc="-5" dirty="0">
                <a:solidFill>
                  <a:srgbClr val="FFFFFF"/>
                </a:solidFill>
                <a:latin typeface="Times New Roman"/>
                <a:cs typeface="Times New Roman"/>
              </a:rPr>
              <a:t>this</a:t>
            </a:r>
            <a:r>
              <a:rPr sz="2900" spc="-10" dirty="0">
                <a:solidFill>
                  <a:srgbClr val="FFFFFF"/>
                </a:solidFill>
                <a:latin typeface="Times New Roman"/>
                <a:cs typeface="Times New Roman"/>
              </a:rPr>
              <a:t> time,</a:t>
            </a:r>
            <a:r>
              <a:rPr sz="2900" spc="10" dirty="0">
                <a:solidFill>
                  <a:srgbClr val="FFFFFF"/>
                </a:solidFill>
                <a:latin typeface="Times New Roman"/>
                <a:cs typeface="Times New Roman"/>
              </a:rPr>
              <a:t> </a:t>
            </a:r>
            <a:r>
              <a:rPr sz="2900" dirty="0">
                <a:solidFill>
                  <a:srgbClr val="FFFFFF"/>
                </a:solidFill>
                <a:latin typeface="Times New Roman"/>
                <a:cs typeface="Times New Roman"/>
              </a:rPr>
              <a:t>we </a:t>
            </a:r>
            <a:r>
              <a:rPr sz="2900" spc="-5" dirty="0">
                <a:solidFill>
                  <a:srgbClr val="FFFFFF"/>
                </a:solidFill>
                <a:latin typeface="Times New Roman"/>
                <a:cs typeface="Times New Roman"/>
              </a:rPr>
              <a:t>set</a:t>
            </a:r>
            <a:r>
              <a:rPr sz="2900" dirty="0">
                <a:solidFill>
                  <a:srgbClr val="FFFFFF"/>
                </a:solidFill>
                <a:latin typeface="Times New Roman"/>
                <a:cs typeface="Times New Roman"/>
              </a:rPr>
              <a:t> </a:t>
            </a:r>
            <a:r>
              <a:rPr sz="2900" spc="-10" dirty="0">
                <a:solidFill>
                  <a:srgbClr val="FFFFFF"/>
                </a:solidFill>
                <a:latin typeface="Times New Roman"/>
                <a:cs typeface="Times New Roman"/>
              </a:rPr>
              <a:t>all</a:t>
            </a:r>
            <a:r>
              <a:rPr sz="2900" spc="-5" dirty="0">
                <a:solidFill>
                  <a:srgbClr val="FFFFFF"/>
                </a:solidFill>
                <a:latin typeface="Times New Roman"/>
                <a:cs typeface="Times New Roman"/>
              </a:rPr>
              <a:t> initial</a:t>
            </a:r>
            <a:r>
              <a:rPr sz="2900" dirty="0">
                <a:solidFill>
                  <a:srgbClr val="FFFFFF"/>
                </a:solidFill>
                <a:latin typeface="Times New Roman"/>
                <a:cs typeface="Times New Roman"/>
              </a:rPr>
              <a:t> </a:t>
            </a:r>
            <a:r>
              <a:rPr sz="2900" spc="-5" dirty="0">
                <a:solidFill>
                  <a:srgbClr val="FFFFFF"/>
                </a:solidFill>
                <a:latin typeface="Times New Roman"/>
                <a:cs typeface="Times New Roman"/>
              </a:rPr>
              <a:t>weights</a:t>
            </a:r>
            <a:r>
              <a:rPr sz="2900" spc="-15" dirty="0">
                <a:solidFill>
                  <a:srgbClr val="FFFFFF"/>
                </a:solidFill>
                <a:latin typeface="Times New Roman"/>
                <a:cs typeface="Times New Roman"/>
              </a:rPr>
              <a:t> </a:t>
            </a:r>
            <a:r>
              <a:rPr sz="2900" spc="-5" dirty="0">
                <a:solidFill>
                  <a:srgbClr val="FFFFFF"/>
                </a:solidFill>
                <a:latin typeface="Times New Roman"/>
                <a:cs typeface="Times New Roman"/>
              </a:rPr>
              <a:t>between</a:t>
            </a:r>
            <a:r>
              <a:rPr sz="2900" spc="-10" dirty="0">
                <a:solidFill>
                  <a:srgbClr val="FFFFFF"/>
                </a:solidFill>
                <a:latin typeface="Times New Roman"/>
                <a:cs typeface="Times New Roman"/>
              </a:rPr>
              <a:t> </a:t>
            </a:r>
            <a:r>
              <a:rPr sz="2900" i="1" spc="-5" dirty="0">
                <a:solidFill>
                  <a:srgbClr val="FFFFFF"/>
                </a:solidFill>
                <a:latin typeface="Times New Roman"/>
                <a:cs typeface="Times New Roman"/>
              </a:rPr>
              <a:t>Layer</a:t>
            </a:r>
            <a:r>
              <a:rPr sz="2900" i="1" spc="-10" dirty="0">
                <a:solidFill>
                  <a:srgbClr val="FFFFFF"/>
                </a:solidFill>
                <a:latin typeface="Times New Roman"/>
                <a:cs typeface="Times New Roman"/>
              </a:rPr>
              <a:t> </a:t>
            </a:r>
            <a:r>
              <a:rPr sz="2900" dirty="0">
                <a:solidFill>
                  <a:srgbClr val="FFFFFF"/>
                </a:solidFill>
                <a:latin typeface="Times New Roman"/>
                <a:cs typeface="Times New Roman"/>
              </a:rPr>
              <a:t>3 </a:t>
            </a:r>
            <a:r>
              <a:rPr sz="2900" spc="-710" dirty="0">
                <a:solidFill>
                  <a:srgbClr val="FFFFFF"/>
                </a:solidFill>
                <a:latin typeface="Times New Roman"/>
                <a:cs typeface="Times New Roman"/>
              </a:rPr>
              <a:t> </a:t>
            </a:r>
            <a:r>
              <a:rPr sz="2900" spc="-5" dirty="0">
                <a:solidFill>
                  <a:srgbClr val="FFFFFF"/>
                </a:solidFill>
                <a:latin typeface="Times New Roman"/>
                <a:cs typeface="Times New Roman"/>
              </a:rPr>
              <a:t>and </a:t>
            </a:r>
            <a:r>
              <a:rPr sz="2900" i="1" spc="-5" dirty="0">
                <a:solidFill>
                  <a:srgbClr val="FFFFFF"/>
                </a:solidFill>
                <a:latin typeface="Times New Roman"/>
                <a:cs typeface="Times New Roman"/>
              </a:rPr>
              <a:t>Layer</a:t>
            </a:r>
            <a:r>
              <a:rPr sz="2900" i="1" spc="-10" dirty="0">
                <a:solidFill>
                  <a:srgbClr val="FFFFFF"/>
                </a:solidFill>
                <a:latin typeface="Times New Roman"/>
                <a:cs typeface="Times New Roman"/>
              </a:rPr>
              <a:t> </a:t>
            </a:r>
            <a:r>
              <a:rPr sz="2900" dirty="0">
                <a:solidFill>
                  <a:srgbClr val="FFFFFF"/>
                </a:solidFill>
                <a:latin typeface="Times New Roman"/>
                <a:cs typeface="Times New Roman"/>
              </a:rPr>
              <a:t>4</a:t>
            </a:r>
            <a:r>
              <a:rPr sz="2900" spc="-10" dirty="0">
                <a:solidFill>
                  <a:srgbClr val="FFFFFF"/>
                </a:solidFill>
                <a:latin typeface="Times New Roman"/>
                <a:cs typeface="Times New Roman"/>
              </a:rPr>
              <a:t> </a:t>
            </a:r>
            <a:r>
              <a:rPr sz="2900" dirty="0">
                <a:solidFill>
                  <a:srgbClr val="FFFFFF"/>
                </a:solidFill>
                <a:latin typeface="Times New Roman"/>
                <a:cs typeface="Times New Roman"/>
              </a:rPr>
              <a:t>to</a:t>
            </a:r>
            <a:r>
              <a:rPr sz="2900" spc="-10" dirty="0">
                <a:solidFill>
                  <a:srgbClr val="FFFFFF"/>
                </a:solidFill>
                <a:latin typeface="Times New Roman"/>
                <a:cs typeface="Times New Roman"/>
              </a:rPr>
              <a:t> </a:t>
            </a:r>
            <a:r>
              <a:rPr sz="2900" spc="-5" dirty="0">
                <a:solidFill>
                  <a:srgbClr val="FFFFFF"/>
                </a:solidFill>
                <a:latin typeface="Times New Roman"/>
                <a:cs typeface="Times New Roman"/>
              </a:rPr>
              <a:t>0.5.</a:t>
            </a:r>
            <a:endParaRPr sz="2900">
              <a:latin typeface="Times New Roman"/>
              <a:cs typeface="Times New Roman"/>
            </a:endParaRPr>
          </a:p>
          <a:p>
            <a:pPr marL="380365" marR="436245" indent="-342900">
              <a:lnSpc>
                <a:spcPct val="99800"/>
              </a:lnSpc>
              <a:spcBef>
                <a:spcPts val="700"/>
              </a:spcBef>
              <a:buClr>
                <a:srgbClr val="FAFD00"/>
              </a:buClr>
              <a:buSzPct val="75862"/>
              <a:buFont typeface="MS UI Gothic"/>
              <a:buChar char="■"/>
              <a:tabLst>
                <a:tab pos="380365" algn="l"/>
                <a:tab pos="381000" algn="l"/>
                <a:tab pos="3896995" algn="l"/>
              </a:tabLst>
            </a:pPr>
            <a:r>
              <a:rPr sz="2900" spc="-5" dirty="0">
                <a:solidFill>
                  <a:srgbClr val="FFFFFF"/>
                </a:solidFill>
                <a:latin typeface="Times New Roman"/>
                <a:cs typeface="Times New Roman"/>
              </a:rPr>
              <a:t>After training </a:t>
            </a:r>
            <a:r>
              <a:rPr sz="2900" dirty="0">
                <a:solidFill>
                  <a:srgbClr val="FFFFFF"/>
                </a:solidFill>
                <a:latin typeface="Times New Roman"/>
                <a:cs typeface="Times New Roman"/>
              </a:rPr>
              <a:t>we </a:t>
            </a:r>
            <a:r>
              <a:rPr sz="2900" spc="-5" dirty="0">
                <a:solidFill>
                  <a:srgbClr val="FFFFFF"/>
                </a:solidFill>
                <a:latin typeface="Times New Roman"/>
                <a:cs typeface="Times New Roman"/>
              </a:rPr>
              <a:t>can eliminate all rules </a:t>
            </a:r>
            <a:r>
              <a:rPr sz="2900" dirty="0">
                <a:solidFill>
                  <a:srgbClr val="FFFFFF"/>
                </a:solidFill>
                <a:latin typeface="Times New Roman"/>
                <a:cs typeface="Times New Roman"/>
              </a:rPr>
              <a:t>whose </a:t>
            </a:r>
            <a:r>
              <a:rPr sz="2900" spc="5" dirty="0">
                <a:solidFill>
                  <a:srgbClr val="FFFFFF"/>
                </a:solidFill>
                <a:latin typeface="Times New Roman"/>
                <a:cs typeface="Times New Roman"/>
              </a:rPr>
              <a:t> </a:t>
            </a:r>
            <a:r>
              <a:rPr sz="2900" spc="-5" dirty="0">
                <a:solidFill>
                  <a:srgbClr val="FFFFFF"/>
                </a:solidFill>
                <a:latin typeface="Times New Roman"/>
                <a:cs typeface="Times New Roman"/>
              </a:rPr>
              <a:t>certainty factors </a:t>
            </a:r>
            <a:r>
              <a:rPr sz="2900" dirty="0">
                <a:solidFill>
                  <a:srgbClr val="FFFFFF"/>
                </a:solidFill>
                <a:latin typeface="Times New Roman"/>
                <a:cs typeface="Times New Roman"/>
              </a:rPr>
              <a:t>are </a:t>
            </a:r>
            <a:r>
              <a:rPr sz="2900" spc="-5" dirty="0">
                <a:solidFill>
                  <a:srgbClr val="FFFFFF"/>
                </a:solidFill>
                <a:latin typeface="Times New Roman"/>
                <a:cs typeface="Times New Roman"/>
              </a:rPr>
              <a:t>less than </a:t>
            </a:r>
            <a:r>
              <a:rPr sz="2900" spc="-10" dirty="0">
                <a:solidFill>
                  <a:srgbClr val="FFFFFF"/>
                </a:solidFill>
                <a:latin typeface="Times New Roman"/>
                <a:cs typeface="Times New Roman"/>
              </a:rPr>
              <a:t>some </a:t>
            </a:r>
            <a:r>
              <a:rPr sz="2900" spc="-5" dirty="0">
                <a:solidFill>
                  <a:srgbClr val="FFFFFF"/>
                </a:solidFill>
                <a:latin typeface="Times New Roman"/>
                <a:cs typeface="Times New Roman"/>
              </a:rPr>
              <a:t>sufficiently </a:t>
            </a:r>
            <a:r>
              <a:rPr sz="2900" dirty="0">
                <a:solidFill>
                  <a:srgbClr val="FFFFFF"/>
                </a:solidFill>
                <a:latin typeface="Times New Roman"/>
                <a:cs typeface="Times New Roman"/>
              </a:rPr>
              <a:t> </a:t>
            </a:r>
            <a:r>
              <a:rPr sz="2900" spc="-5" dirty="0">
                <a:solidFill>
                  <a:srgbClr val="FFFFFF"/>
                </a:solidFill>
                <a:latin typeface="Times New Roman"/>
                <a:cs typeface="Times New Roman"/>
              </a:rPr>
              <a:t>small</a:t>
            </a:r>
            <a:r>
              <a:rPr sz="2900" spc="5" dirty="0">
                <a:solidFill>
                  <a:srgbClr val="FFFFFF"/>
                </a:solidFill>
                <a:latin typeface="Times New Roman"/>
                <a:cs typeface="Times New Roman"/>
              </a:rPr>
              <a:t> </a:t>
            </a:r>
            <a:r>
              <a:rPr sz="2900" spc="-5" dirty="0">
                <a:solidFill>
                  <a:srgbClr val="FFFFFF"/>
                </a:solidFill>
                <a:latin typeface="Times New Roman"/>
                <a:cs typeface="Times New Roman"/>
              </a:rPr>
              <a:t>number,</a:t>
            </a:r>
            <a:r>
              <a:rPr sz="2900" spc="5" dirty="0">
                <a:solidFill>
                  <a:srgbClr val="FFFFFF"/>
                </a:solidFill>
                <a:latin typeface="Times New Roman"/>
                <a:cs typeface="Times New Roman"/>
              </a:rPr>
              <a:t> </a:t>
            </a:r>
            <a:r>
              <a:rPr sz="2900" spc="-5" dirty="0">
                <a:solidFill>
                  <a:srgbClr val="FFFFFF"/>
                </a:solidFill>
                <a:latin typeface="Times New Roman"/>
                <a:cs typeface="Times New Roman"/>
              </a:rPr>
              <a:t>say</a:t>
            </a:r>
            <a:r>
              <a:rPr sz="2900" dirty="0">
                <a:solidFill>
                  <a:srgbClr val="FFFFFF"/>
                </a:solidFill>
                <a:latin typeface="Times New Roman"/>
                <a:cs typeface="Times New Roman"/>
              </a:rPr>
              <a:t> </a:t>
            </a:r>
            <a:r>
              <a:rPr sz="2900" spc="-5" dirty="0">
                <a:solidFill>
                  <a:srgbClr val="FFFFFF"/>
                </a:solidFill>
                <a:latin typeface="Times New Roman"/>
                <a:cs typeface="Times New Roman"/>
              </a:rPr>
              <a:t>0.1.	</a:t>
            </a:r>
            <a:r>
              <a:rPr sz="2900" dirty="0">
                <a:solidFill>
                  <a:srgbClr val="FFFFFF"/>
                </a:solidFill>
                <a:latin typeface="Times New Roman"/>
                <a:cs typeface="Times New Roman"/>
              </a:rPr>
              <a:t>As</a:t>
            </a:r>
            <a:r>
              <a:rPr sz="2900" spc="-25" dirty="0">
                <a:solidFill>
                  <a:srgbClr val="FFFFFF"/>
                </a:solidFill>
                <a:latin typeface="Times New Roman"/>
                <a:cs typeface="Times New Roman"/>
              </a:rPr>
              <a:t> </a:t>
            </a:r>
            <a:r>
              <a:rPr sz="2900" dirty="0">
                <a:solidFill>
                  <a:srgbClr val="FFFFFF"/>
                </a:solidFill>
                <a:latin typeface="Times New Roman"/>
                <a:cs typeface="Times New Roman"/>
              </a:rPr>
              <a:t>a</a:t>
            </a:r>
            <a:r>
              <a:rPr sz="2900" spc="-25" dirty="0">
                <a:solidFill>
                  <a:srgbClr val="FFFFFF"/>
                </a:solidFill>
                <a:latin typeface="Times New Roman"/>
                <a:cs typeface="Times New Roman"/>
              </a:rPr>
              <a:t> </a:t>
            </a:r>
            <a:r>
              <a:rPr sz="2900" spc="-5" dirty="0">
                <a:solidFill>
                  <a:srgbClr val="FFFFFF"/>
                </a:solidFill>
                <a:latin typeface="Times New Roman"/>
                <a:cs typeface="Times New Roman"/>
              </a:rPr>
              <a:t>result, </a:t>
            </a:r>
            <a:r>
              <a:rPr sz="2900" dirty="0">
                <a:solidFill>
                  <a:srgbClr val="FFFFFF"/>
                </a:solidFill>
                <a:latin typeface="Times New Roman"/>
                <a:cs typeface="Times New Roman"/>
              </a:rPr>
              <a:t>we</a:t>
            </a:r>
            <a:r>
              <a:rPr sz="2900" spc="-30" dirty="0">
                <a:solidFill>
                  <a:srgbClr val="FFFFFF"/>
                </a:solidFill>
                <a:latin typeface="Times New Roman"/>
                <a:cs typeface="Times New Roman"/>
              </a:rPr>
              <a:t> </a:t>
            </a:r>
            <a:r>
              <a:rPr sz="2900" spc="-5" dirty="0">
                <a:solidFill>
                  <a:srgbClr val="FFFFFF"/>
                </a:solidFill>
                <a:latin typeface="Times New Roman"/>
                <a:cs typeface="Times New Roman"/>
              </a:rPr>
              <a:t>obtain</a:t>
            </a:r>
            <a:r>
              <a:rPr sz="2900" spc="-25" dirty="0">
                <a:solidFill>
                  <a:srgbClr val="FFFFFF"/>
                </a:solidFill>
                <a:latin typeface="Times New Roman"/>
                <a:cs typeface="Times New Roman"/>
              </a:rPr>
              <a:t> </a:t>
            </a:r>
            <a:r>
              <a:rPr sz="2900" dirty="0">
                <a:solidFill>
                  <a:srgbClr val="FFFFFF"/>
                </a:solidFill>
                <a:latin typeface="Times New Roman"/>
                <a:cs typeface="Times New Roman"/>
              </a:rPr>
              <a:t>the </a:t>
            </a:r>
            <a:r>
              <a:rPr sz="2900" spc="-710" dirty="0">
                <a:solidFill>
                  <a:srgbClr val="FFFFFF"/>
                </a:solidFill>
                <a:latin typeface="Times New Roman"/>
                <a:cs typeface="Times New Roman"/>
              </a:rPr>
              <a:t> </a:t>
            </a:r>
            <a:r>
              <a:rPr sz="2900" spc="-5" dirty="0">
                <a:solidFill>
                  <a:srgbClr val="FFFFFF"/>
                </a:solidFill>
                <a:latin typeface="Times New Roman"/>
                <a:cs typeface="Times New Roman"/>
              </a:rPr>
              <a:t>same</a:t>
            </a:r>
            <a:r>
              <a:rPr sz="2900" dirty="0">
                <a:solidFill>
                  <a:srgbClr val="FFFFFF"/>
                </a:solidFill>
                <a:latin typeface="Times New Roman"/>
                <a:cs typeface="Times New Roman"/>
              </a:rPr>
              <a:t> </a:t>
            </a:r>
            <a:r>
              <a:rPr sz="2900" spc="-5" dirty="0">
                <a:solidFill>
                  <a:srgbClr val="FFFFFF"/>
                </a:solidFill>
                <a:latin typeface="Times New Roman"/>
                <a:cs typeface="Times New Roman"/>
              </a:rPr>
              <a:t>set</a:t>
            </a:r>
            <a:r>
              <a:rPr sz="2900" dirty="0">
                <a:solidFill>
                  <a:srgbClr val="FFFFFF"/>
                </a:solidFill>
                <a:latin typeface="Times New Roman"/>
                <a:cs typeface="Times New Roman"/>
              </a:rPr>
              <a:t> </a:t>
            </a:r>
            <a:r>
              <a:rPr sz="2900" spc="-5" dirty="0">
                <a:solidFill>
                  <a:srgbClr val="FFFFFF"/>
                </a:solidFill>
                <a:latin typeface="Times New Roman"/>
                <a:cs typeface="Times New Roman"/>
              </a:rPr>
              <a:t>of four</a:t>
            </a:r>
            <a:r>
              <a:rPr sz="2900" spc="-15" dirty="0">
                <a:solidFill>
                  <a:srgbClr val="FFFFFF"/>
                </a:solidFill>
                <a:latin typeface="Times New Roman"/>
                <a:cs typeface="Times New Roman"/>
              </a:rPr>
              <a:t> </a:t>
            </a:r>
            <a:r>
              <a:rPr sz="2900" spc="-5" dirty="0">
                <a:solidFill>
                  <a:srgbClr val="FFFFFF"/>
                </a:solidFill>
                <a:latin typeface="Times New Roman"/>
                <a:cs typeface="Times New Roman"/>
              </a:rPr>
              <a:t>fuzzy</a:t>
            </a:r>
            <a:r>
              <a:rPr sz="2900" spc="-10" dirty="0">
                <a:solidFill>
                  <a:srgbClr val="FFFFFF"/>
                </a:solidFill>
                <a:latin typeface="Times New Roman"/>
                <a:cs typeface="Times New Roman"/>
              </a:rPr>
              <a:t> </a:t>
            </a:r>
            <a:r>
              <a:rPr sz="2900" spc="-5" dirty="0">
                <a:solidFill>
                  <a:srgbClr val="FFFFFF"/>
                </a:solidFill>
                <a:latin typeface="Times New Roman"/>
                <a:cs typeface="Times New Roman"/>
              </a:rPr>
              <a:t>IF-THEN</a:t>
            </a:r>
            <a:r>
              <a:rPr sz="2900" spc="5" dirty="0">
                <a:solidFill>
                  <a:srgbClr val="FFFFFF"/>
                </a:solidFill>
                <a:latin typeface="Times New Roman"/>
                <a:cs typeface="Times New Roman"/>
              </a:rPr>
              <a:t> </a:t>
            </a:r>
            <a:r>
              <a:rPr sz="2900" spc="-5" dirty="0">
                <a:solidFill>
                  <a:srgbClr val="FFFFFF"/>
                </a:solidFill>
                <a:latin typeface="Times New Roman"/>
                <a:cs typeface="Times New Roman"/>
              </a:rPr>
              <a:t>rules</a:t>
            </a:r>
            <a:r>
              <a:rPr sz="2900" spc="-10" dirty="0">
                <a:solidFill>
                  <a:srgbClr val="FFFFFF"/>
                </a:solidFill>
                <a:latin typeface="Times New Roman"/>
                <a:cs typeface="Times New Roman"/>
              </a:rPr>
              <a:t> </a:t>
            </a:r>
            <a:r>
              <a:rPr sz="2900" spc="-5" dirty="0">
                <a:solidFill>
                  <a:srgbClr val="FFFFFF"/>
                </a:solidFill>
                <a:latin typeface="Times New Roman"/>
                <a:cs typeface="Times New Roman"/>
              </a:rPr>
              <a:t>that </a:t>
            </a:r>
            <a:r>
              <a:rPr sz="2900" dirty="0">
                <a:solidFill>
                  <a:srgbClr val="FFFFFF"/>
                </a:solidFill>
                <a:latin typeface="Times New Roman"/>
                <a:cs typeface="Times New Roman"/>
              </a:rPr>
              <a:t> </a:t>
            </a:r>
            <a:r>
              <a:rPr sz="2900" spc="-5" dirty="0">
                <a:solidFill>
                  <a:srgbClr val="FFFFFF"/>
                </a:solidFill>
                <a:latin typeface="Times New Roman"/>
                <a:cs typeface="Times New Roman"/>
              </a:rPr>
              <a:t>represents</a:t>
            </a:r>
            <a:r>
              <a:rPr sz="2900" spc="-15" dirty="0">
                <a:solidFill>
                  <a:srgbClr val="FFFFFF"/>
                </a:solidFill>
                <a:latin typeface="Times New Roman"/>
                <a:cs typeface="Times New Roman"/>
              </a:rPr>
              <a:t> </a:t>
            </a:r>
            <a:r>
              <a:rPr sz="2900" dirty="0">
                <a:solidFill>
                  <a:srgbClr val="FFFFFF"/>
                </a:solidFill>
                <a:latin typeface="Times New Roman"/>
                <a:cs typeface="Times New Roman"/>
              </a:rPr>
              <a:t>the XOR</a:t>
            </a:r>
            <a:r>
              <a:rPr sz="2900" spc="-30" dirty="0">
                <a:solidFill>
                  <a:srgbClr val="FFFFFF"/>
                </a:solidFill>
                <a:latin typeface="Times New Roman"/>
                <a:cs typeface="Times New Roman"/>
              </a:rPr>
              <a:t> </a:t>
            </a:r>
            <a:r>
              <a:rPr sz="2900" spc="-5" dirty="0">
                <a:solidFill>
                  <a:srgbClr val="FFFFFF"/>
                </a:solidFill>
                <a:latin typeface="Times New Roman"/>
                <a:cs typeface="Times New Roman"/>
              </a:rPr>
              <a:t>operation.</a:t>
            </a:r>
            <a:endParaRPr sz="29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25</a:t>
            </a:fld>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89023" y="609091"/>
            <a:ext cx="6861809" cy="635000"/>
          </a:xfrm>
          <a:prstGeom prst="rect">
            <a:avLst/>
          </a:prstGeom>
        </p:spPr>
        <p:txBody>
          <a:bodyPr vert="horz" wrap="square" lIns="0" tIns="12065" rIns="0" bIns="0" rtlCol="0">
            <a:spAutoFit/>
          </a:bodyPr>
          <a:lstStyle/>
          <a:p>
            <a:pPr marL="12700">
              <a:lnSpc>
                <a:spcPct val="100000"/>
              </a:lnSpc>
              <a:spcBef>
                <a:spcPts val="95"/>
              </a:spcBef>
            </a:pPr>
            <a:r>
              <a:rPr sz="4000" spc="75" dirty="0"/>
              <a:t>Neuro-fuzzy</a:t>
            </a:r>
            <a:r>
              <a:rPr sz="4000" spc="-30" dirty="0"/>
              <a:t> </a:t>
            </a:r>
            <a:r>
              <a:rPr sz="4000" spc="85" dirty="0"/>
              <a:t>systems:</a:t>
            </a:r>
            <a:r>
              <a:rPr sz="4000" spc="-35" dirty="0"/>
              <a:t> </a:t>
            </a:r>
            <a:r>
              <a:rPr sz="4000" spc="190" dirty="0"/>
              <a:t>summary</a:t>
            </a:r>
            <a:endParaRPr sz="4000"/>
          </a:p>
        </p:txBody>
      </p:sp>
      <p:sp>
        <p:nvSpPr>
          <p:cNvPr id="4" name="object 4"/>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26</a:t>
            </a:fld>
            <a:endParaRPr dirty="0"/>
          </a:p>
        </p:txBody>
      </p:sp>
      <p:sp>
        <p:nvSpPr>
          <p:cNvPr id="3" name="object 3"/>
          <p:cNvSpPr txBox="1"/>
          <p:nvPr/>
        </p:nvSpPr>
        <p:spPr>
          <a:xfrm>
            <a:off x="961135" y="1352803"/>
            <a:ext cx="8170545" cy="5239385"/>
          </a:xfrm>
          <a:prstGeom prst="rect">
            <a:avLst/>
          </a:prstGeom>
        </p:spPr>
        <p:txBody>
          <a:bodyPr vert="horz" wrap="square" lIns="0" tIns="12700" rIns="0" bIns="0" rtlCol="0">
            <a:spAutoFit/>
          </a:bodyPr>
          <a:lstStyle/>
          <a:p>
            <a:pPr marL="354965" marR="1299210" indent="-342900" algn="just">
              <a:lnSpc>
                <a:spcPct val="100000"/>
              </a:lnSpc>
              <a:spcBef>
                <a:spcPts val="100"/>
              </a:spcBef>
              <a:buClr>
                <a:srgbClr val="FAFD00"/>
              </a:buClr>
              <a:buSzPct val="76666"/>
              <a:buFont typeface="MS UI Gothic"/>
              <a:buChar char="■"/>
              <a:tabLst>
                <a:tab pos="355600" algn="l"/>
              </a:tabLst>
            </a:pPr>
            <a:r>
              <a:rPr sz="3000" dirty="0">
                <a:solidFill>
                  <a:srgbClr val="FFFFFF"/>
                </a:solidFill>
                <a:latin typeface="Times New Roman"/>
                <a:cs typeface="Times New Roman"/>
              </a:rPr>
              <a:t>The </a:t>
            </a:r>
            <a:r>
              <a:rPr sz="3000" spc="-5" dirty="0">
                <a:solidFill>
                  <a:srgbClr val="FFFFFF"/>
                </a:solidFill>
                <a:latin typeface="Times New Roman"/>
                <a:cs typeface="Times New Roman"/>
              </a:rPr>
              <a:t>combination of fuzzy logic and </a:t>
            </a:r>
            <a:r>
              <a:rPr sz="3000" dirty="0">
                <a:solidFill>
                  <a:srgbClr val="FFFFFF"/>
                </a:solidFill>
                <a:latin typeface="Times New Roman"/>
                <a:cs typeface="Times New Roman"/>
              </a:rPr>
              <a:t>neural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networks </a:t>
            </a:r>
            <a:r>
              <a:rPr sz="3000" dirty="0">
                <a:solidFill>
                  <a:srgbClr val="FFFFFF"/>
                </a:solidFill>
                <a:latin typeface="Times New Roman"/>
                <a:cs typeface="Times New Roman"/>
              </a:rPr>
              <a:t>constitutes a </a:t>
            </a:r>
            <a:r>
              <a:rPr sz="3000" spc="-5" dirty="0">
                <a:solidFill>
                  <a:srgbClr val="FFFFFF"/>
                </a:solidFill>
                <a:latin typeface="Times New Roman"/>
                <a:cs typeface="Times New Roman"/>
              </a:rPr>
              <a:t>powerful means for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designing</a:t>
            </a:r>
            <a:r>
              <a:rPr sz="3000" spc="10" dirty="0">
                <a:solidFill>
                  <a:srgbClr val="FFFFFF"/>
                </a:solidFill>
                <a:latin typeface="Times New Roman"/>
                <a:cs typeface="Times New Roman"/>
              </a:rPr>
              <a:t> </a:t>
            </a:r>
            <a:r>
              <a:rPr sz="3000" dirty="0">
                <a:solidFill>
                  <a:srgbClr val="FFFFFF"/>
                </a:solidFill>
                <a:latin typeface="Times New Roman"/>
                <a:cs typeface="Times New Roman"/>
              </a:rPr>
              <a:t>intelligent</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systems.</a:t>
            </a:r>
            <a:endParaRPr sz="3000">
              <a:latin typeface="Times New Roman"/>
              <a:cs typeface="Times New Roman"/>
            </a:endParaRPr>
          </a:p>
          <a:p>
            <a:pPr marL="354965" marR="220979" indent="-342900" algn="just">
              <a:lnSpc>
                <a:spcPct val="100000"/>
              </a:lnSpc>
              <a:spcBef>
                <a:spcPts val="730"/>
              </a:spcBef>
              <a:buClr>
                <a:srgbClr val="FAFD00"/>
              </a:buClr>
              <a:buSzPct val="76666"/>
              <a:buFont typeface="MS UI Gothic"/>
              <a:buChar char="■"/>
              <a:tabLst>
                <a:tab pos="355600" algn="l"/>
              </a:tabLst>
            </a:pPr>
            <a:r>
              <a:rPr sz="3000" spc="-5" dirty="0">
                <a:solidFill>
                  <a:srgbClr val="FFFFFF"/>
                </a:solidFill>
                <a:latin typeface="Times New Roman"/>
                <a:cs typeface="Times New Roman"/>
              </a:rPr>
              <a:t>Domain knowledge can </a:t>
            </a:r>
            <a:r>
              <a:rPr sz="3000" dirty="0">
                <a:solidFill>
                  <a:srgbClr val="FFFFFF"/>
                </a:solidFill>
                <a:latin typeface="Times New Roman"/>
                <a:cs typeface="Times New Roman"/>
              </a:rPr>
              <a:t>be </a:t>
            </a:r>
            <a:r>
              <a:rPr sz="3000" spc="-5" dirty="0">
                <a:solidFill>
                  <a:srgbClr val="FFFFFF"/>
                </a:solidFill>
                <a:latin typeface="Times New Roman"/>
                <a:cs typeface="Times New Roman"/>
              </a:rPr>
              <a:t>put into </a:t>
            </a:r>
            <a:r>
              <a:rPr sz="3000" dirty="0">
                <a:solidFill>
                  <a:srgbClr val="FFFFFF"/>
                </a:solidFill>
                <a:latin typeface="Times New Roman"/>
                <a:cs typeface="Times New Roman"/>
              </a:rPr>
              <a:t>a neuro-fuzzy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system </a:t>
            </a:r>
            <a:r>
              <a:rPr sz="3000" dirty="0">
                <a:solidFill>
                  <a:srgbClr val="FFFFFF"/>
                </a:solidFill>
                <a:latin typeface="Times New Roman"/>
                <a:cs typeface="Times New Roman"/>
              </a:rPr>
              <a:t>by </a:t>
            </a:r>
            <a:r>
              <a:rPr sz="3000" spc="-5" dirty="0">
                <a:solidFill>
                  <a:srgbClr val="FFFFFF"/>
                </a:solidFill>
                <a:latin typeface="Times New Roman"/>
                <a:cs typeface="Times New Roman"/>
              </a:rPr>
              <a:t>human </a:t>
            </a:r>
            <a:r>
              <a:rPr sz="3000" dirty="0">
                <a:solidFill>
                  <a:srgbClr val="FFFFFF"/>
                </a:solidFill>
                <a:latin typeface="Times New Roman"/>
                <a:cs typeface="Times New Roman"/>
              </a:rPr>
              <a:t>experts </a:t>
            </a:r>
            <a:r>
              <a:rPr sz="3000" spc="-5" dirty="0">
                <a:solidFill>
                  <a:srgbClr val="FFFFFF"/>
                </a:solidFill>
                <a:latin typeface="Times New Roman"/>
                <a:cs typeface="Times New Roman"/>
              </a:rPr>
              <a:t>in </a:t>
            </a:r>
            <a:r>
              <a:rPr sz="3000" dirty="0">
                <a:solidFill>
                  <a:srgbClr val="FFFFFF"/>
                </a:solidFill>
                <a:latin typeface="Times New Roman"/>
                <a:cs typeface="Times New Roman"/>
              </a:rPr>
              <a:t>the </a:t>
            </a:r>
            <a:r>
              <a:rPr sz="3000" spc="-5" dirty="0">
                <a:solidFill>
                  <a:srgbClr val="FFFFFF"/>
                </a:solidFill>
                <a:latin typeface="Times New Roman"/>
                <a:cs typeface="Times New Roman"/>
              </a:rPr>
              <a:t>form </a:t>
            </a:r>
            <a:r>
              <a:rPr sz="3000" dirty="0">
                <a:solidFill>
                  <a:srgbClr val="FFFFFF"/>
                </a:solidFill>
                <a:latin typeface="Times New Roman"/>
                <a:cs typeface="Times New Roman"/>
              </a:rPr>
              <a:t>of linguistic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variables</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spc="-5" dirty="0">
                <a:solidFill>
                  <a:srgbClr val="FFFFFF"/>
                </a:solidFill>
                <a:latin typeface="Times New Roman"/>
                <a:cs typeface="Times New Roman"/>
              </a:rPr>
              <a:t>fuzzy</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rules.</a:t>
            </a:r>
            <a:endParaRPr sz="3000">
              <a:latin typeface="Times New Roman"/>
              <a:cs typeface="Times New Roman"/>
            </a:endParaRPr>
          </a:p>
          <a:p>
            <a:pPr marL="354965" marR="5080" indent="-342900">
              <a:lnSpc>
                <a:spcPct val="100000"/>
              </a:lnSpc>
              <a:spcBef>
                <a:spcPts val="720"/>
              </a:spcBef>
              <a:buClr>
                <a:srgbClr val="FAFD00"/>
              </a:buClr>
              <a:buSzPct val="76666"/>
              <a:buFont typeface="MS UI Gothic"/>
              <a:buChar char="■"/>
              <a:tabLst>
                <a:tab pos="355600" algn="l"/>
              </a:tabLst>
            </a:pPr>
            <a:r>
              <a:rPr sz="3000" spc="-5" dirty="0">
                <a:solidFill>
                  <a:srgbClr val="FFFFFF"/>
                </a:solidFill>
                <a:latin typeface="Times New Roman"/>
                <a:cs typeface="Times New Roman"/>
              </a:rPr>
              <a:t>When </a:t>
            </a:r>
            <a:r>
              <a:rPr sz="3000" dirty="0">
                <a:solidFill>
                  <a:srgbClr val="FFFFFF"/>
                </a:solidFill>
                <a:latin typeface="Times New Roman"/>
                <a:cs typeface="Times New Roman"/>
              </a:rPr>
              <a:t>a representative set </a:t>
            </a:r>
            <a:r>
              <a:rPr sz="3000" spc="-5" dirty="0">
                <a:solidFill>
                  <a:srgbClr val="FFFFFF"/>
                </a:solidFill>
                <a:latin typeface="Times New Roman"/>
                <a:cs typeface="Times New Roman"/>
              </a:rPr>
              <a:t>of </a:t>
            </a:r>
            <a:r>
              <a:rPr sz="3000" dirty="0">
                <a:solidFill>
                  <a:srgbClr val="FFFFFF"/>
                </a:solidFill>
                <a:latin typeface="Times New Roman"/>
                <a:cs typeface="Times New Roman"/>
              </a:rPr>
              <a:t>examples </a:t>
            </a:r>
            <a:r>
              <a:rPr sz="3000" spc="-5" dirty="0">
                <a:solidFill>
                  <a:srgbClr val="FFFFFF"/>
                </a:solidFill>
                <a:latin typeface="Times New Roman"/>
                <a:cs typeface="Times New Roman"/>
              </a:rPr>
              <a:t>is </a:t>
            </a:r>
            <a:r>
              <a:rPr sz="3000" dirty="0">
                <a:solidFill>
                  <a:srgbClr val="FFFFFF"/>
                </a:solidFill>
                <a:latin typeface="Times New Roman"/>
                <a:cs typeface="Times New Roman"/>
              </a:rPr>
              <a:t>available, </a:t>
            </a:r>
            <a:r>
              <a:rPr sz="3000" spc="-735" dirty="0">
                <a:solidFill>
                  <a:srgbClr val="FFFFFF"/>
                </a:solidFill>
                <a:latin typeface="Times New Roman"/>
                <a:cs typeface="Times New Roman"/>
              </a:rPr>
              <a:t> </a:t>
            </a:r>
            <a:r>
              <a:rPr sz="3000" dirty="0">
                <a:solidFill>
                  <a:srgbClr val="FFFFFF"/>
                </a:solidFill>
                <a:latin typeface="Times New Roman"/>
                <a:cs typeface="Times New Roman"/>
              </a:rPr>
              <a:t>a</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neuro-fuzzy</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system</a:t>
            </a:r>
            <a:r>
              <a:rPr sz="3000" dirty="0">
                <a:solidFill>
                  <a:srgbClr val="FFFFFF"/>
                </a:solidFill>
                <a:latin typeface="Times New Roman"/>
                <a:cs typeface="Times New Roman"/>
              </a:rPr>
              <a:t> can</a:t>
            </a:r>
            <a:r>
              <a:rPr sz="3000" spc="10" dirty="0">
                <a:solidFill>
                  <a:srgbClr val="FFFFFF"/>
                </a:solidFill>
                <a:latin typeface="Times New Roman"/>
                <a:cs typeface="Times New Roman"/>
              </a:rPr>
              <a:t> </a:t>
            </a:r>
            <a:r>
              <a:rPr sz="3000" dirty="0">
                <a:solidFill>
                  <a:srgbClr val="FFFFFF"/>
                </a:solidFill>
                <a:latin typeface="Times New Roman"/>
                <a:cs typeface="Times New Roman"/>
              </a:rPr>
              <a:t>automatically</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transform </a:t>
            </a:r>
            <a:r>
              <a:rPr sz="3000" dirty="0">
                <a:solidFill>
                  <a:srgbClr val="FFFFFF"/>
                </a:solidFill>
                <a:latin typeface="Times New Roman"/>
                <a:cs typeface="Times New Roman"/>
              </a:rPr>
              <a:t> it</a:t>
            </a:r>
            <a:r>
              <a:rPr sz="3000" spc="-5" dirty="0">
                <a:solidFill>
                  <a:srgbClr val="FFFFFF"/>
                </a:solidFill>
                <a:latin typeface="Times New Roman"/>
                <a:cs typeface="Times New Roman"/>
              </a:rPr>
              <a:t> into</a:t>
            </a:r>
            <a:r>
              <a:rPr sz="3000" dirty="0">
                <a:solidFill>
                  <a:srgbClr val="FFFFFF"/>
                </a:solidFill>
                <a:latin typeface="Times New Roman"/>
                <a:cs typeface="Times New Roman"/>
              </a:rPr>
              <a:t> a </a:t>
            </a:r>
            <a:r>
              <a:rPr sz="3000" spc="-5" dirty="0">
                <a:solidFill>
                  <a:srgbClr val="FFFFFF"/>
                </a:solidFill>
                <a:latin typeface="Times New Roman"/>
                <a:cs typeface="Times New Roman"/>
              </a:rPr>
              <a:t>robust set</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of</a:t>
            </a:r>
            <a:r>
              <a:rPr sz="3000" dirty="0">
                <a:solidFill>
                  <a:srgbClr val="FFFFFF"/>
                </a:solidFill>
                <a:latin typeface="Times New Roman"/>
                <a:cs typeface="Times New Roman"/>
              </a:rPr>
              <a:t> </a:t>
            </a:r>
            <a:r>
              <a:rPr sz="3000" spc="-5" dirty="0">
                <a:solidFill>
                  <a:srgbClr val="FFFFFF"/>
                </a:solidFill>
                <a:latin typeface="Times New Roman"/>
                <a:cs typeface="Times New Roman"/>
              </a:rPr>
              <a:t>fuzzy</a:t>
            </a:r>
            <a:r>
              <a:rPr sz="3000" dirty="0">
                <a:solidFill>
                  <a:srgbClr val="FFFFFF"/>
                </a:solidFill>
                <a:latin typeface="Times New Roman"/>
                <a:cs typeface="Times New Roman"/>
              </a:rPr>
              <a:t> IF-THEN</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rules,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and </a:t>
            </a:r>
            <a:r>
              <a:rPr sz="3000" dirty="0">
                <a:solidFill>
                  <a:srgbClr val="FFFFFF"/>
                </a:solidFill>
                <a:latin typeface="Times New Roman"/>
                <a:cs typeface="Times New Roman"/>
              </a:rPr>
              <a:t> </a:t>
            </a:r>
            <a:r>
              <a:rPr sz="3000" spc="-5" dirty="0">
                <a:solidFill>
                  <a:srgbClr val="FFFFFF"/>
                </a:solidFill>
                <a:latin typeface="Times New Roman"/>
                <a:cs typeface="Times New Roman"/>
              </a:rPr>
              <a:t>thereby</a:t>
            </a:r>
            <a:r>
              <a:rPr sz="3000" dirty="0">
                <a:solidFill>
                  <a:srgbClr val="FFFFFF"/>
                </a:solidFill>
                <a:latin typeface="Times New Roman"/>
                <a:cs typeface="Times New Roman"/>
              </a:rPr>
              <a:t> reduce </a:t>
            </a:r>
            <a:r>
              <a:rPr sz="3000" spc="-5" dirty="0">
                <a:solidFill>
                  <a:srgbClr val="FFFFFF"/>
                </a:solidFill>
                <a:latin typeface="Times New Roman"/>
                <a:cs typeface="Times New Roman"/>
              </a:rPr>
              <a:t>our</a:t>
            </a:r>
            <a:r>
              <a:rPr sz="3000" dirty="0">
                <a:solidFill>
                  <a:srgbClr val="FFFFFF"/>
                </a:solidFill>
                <a:latin typeface="Times New Roman"/>
                <a:cs typeface="Times New Roman"/>
              </a:rPr>
              <a:t> </a:t>
            </a:r>
            <a:r>
              <a:rPr sz="3000" spc="-5" dirty="0">
                <a:solidFill>
                  <a:srgbClr val="FFFFFF"/>
                </a:solidFill>
                <a:latin typeface="Times New Roman"/>
                <a:cs typeface="Times New Roman"/>
              </a:rPr>
              <a:t>dependence</a:t>
            </a:r>
            <a:r>
              <a:rPr sz="3000" dirty="0">
                <a:solidFill>
                  <a:srgbClr val="FFFFFF"/>
                </a:solidFill>
                <a:latin typeface="Times New Roman"/>
                <a:cs typeface="Times New Roman"/>
              </a:rPr>
              <a:t> on</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expert </a:t>
            </a:r>
            <a:r>
              <a:rPr sz="3000" dirty="0">
                <a:solidFill>
                  <a:srgbClr val="FFFFFF"/>
                </a:solidFill>
                <a:latin typeface="Times New Roman"/>
                <a:cs typeface="Times New Roman"/>
              </a:rPr>
              <a:t> </a:t>
            </a:r>
            <a:r>
              <a:rPr sz="3000" spc="-5" dirty="0">
                <a:solidFill>
                  <a:srgbClr val="FFFFFF"/>
                </a:solidFill>
                <a:latin typeface="Times New Roman"/>
                <a:cs typeface="Times New Roman"/>
              </a:rPr>
              <a:t>knowledge </a:t>
            </a:r>
            <a:r>
              <a:rPr sz="3000" dirty="0">
                <a:solidFill>
                  <a:srgbClr val="FFFFFF"/>
                </a:solidFill>
                <a:latin typeface="Times New Roman"/>
                <a:cs typeface="Times New Roman"/>
              </a:rPr>
              <a:t>when </a:t>
            </a:r>
            <a:r>
              <a:rPr sz="3000" spc="-5" dirty="0">
                <a:solidFill>
                  <a:srgbClr val="FFFFFF"/>
                </a:solidFill>
                <a:latin typeface="Times New Roman"/>
                <a:cs typeface="Times New Roman"/>
              </a:rPr>
              <a:t>building</a:t>
            </a:r>
            <a:r>
              <a:rPr sz="3000" spc="10" dirty="0">
                <a:solidFill>
                  <a:srgbClr val="FFFFFF"/>
                </a:solidFill>
                <a:latin typeface="Times New Roman"/>
                <a:cs typeface="Times New Roman"/>
              </a:rPr>
              <a:t> </a:t>
            </a:r>
            <a:r>
              <a:rPr sz="3000" dirty="0">
                <a:solidFill>
                  <a:srgbClr val="FFFFFF"/>
                </a:solidFill>
                <a:latin typeface="Times New Roman"/>
                <a:cs typeface="Times New Roman"/>
              </a:rPr>
              <a:t>intelligent</a:t>
            </a:r>
            <a:r>
              <a:rPr sz="3000" spc="-5" dirty="0">
                <a:solidFill>
                  <a:srgbClr val="FFFFFF"/>
                </a:solidFill>
                <a:latin typeface="Times New Roman"/>
                <a:cs typeface="Times New Roman"/>
              </a:rPr>
              <a:t> systems.</a:t>
            </a:r>
            <a:endParaRPr sz="3000">
              <a:latin typeface="Times New Roman"/>
              <a:cs typeface="Times New Roman"/>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179822" y="685291"/>
            <a:ext cx="1718945" cy="635000"/>
          </a:xfrm>
          <a:prstGeom prst="rect">
            <a:avLst/>
          </a:prstGeom>
        </p:spPr>
        <p:txBody>
          <a:bodyPr vert="horz" wrap="square" lIns="0" tIns="12065" rIns="0" bIns="0" rtlCol="0">
            <a:spAutoFit/>
          </a:bodyPr>
          <a:lstStyle/>
          <a:p>
            <a:pPr marL="12700">
              <a:lnSpc>
                <a:spcPct val="100000"/>
              </a:lnSpc>
              <a:spcBef>
                <a:spcPts val="95"/>
              </a:spcBef>
            </a:pPr>
            <a:r>
              <a:rPr sz="4000" spc="-15" dirty="0"/>
              <a:t>AN</a:t>
            </a:r>
            <a:r>
              <a:rPr sz="4000" spc="220" dirty="0"/>
              <a:t>F</a:t>
            </a:r>
            <a:r>
              <a:rPr sz="4000" spc="225" dirty="0"/>
              <a:t>I</a:t>
            </a:r>
            <a:r>
              <a:rPr sz="4000" dirty="0"/>
              <a:t>S</a:t>
            </a:r>
            <a:r>
              <a:rPr sz="4000" spc="220" dirty="0"/>
              <a:t>:</a:t>
            </a:r>
            <a:endParaRPr sz="4000"/>
          </a:p>
        </p:txBody>
      </p:sp>
      <p:sp>
        <p:nvSpPr>
          <p:cNvPr id="5" name="object 5"/>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27</a:t>
            </a:fld>
            <a:endParaRPr dirty="0"/>
          </a:p>
        </p:txBody>
      </p:sp>
      <p:sp>
        <p:nvSpPr>
          <p:cNvPr id="3" name="object 3"/>
          <p:cNvSpPr txBox="1">
            <a:spLocks noGrp="1"/>
          </p:cNvSpPr>
          <p:nvPr>
            <p:ph type="body" idx="1"/>
          </p:nvPr>
        </p:nvSpPr>
        <p:spPr>
          <a:prstGeom prst="rect">
            <a:avLst/>
          </a:prstGeom>
        </p:spPr>
        <p:txBody>
          <a:bodyPr vert="horz" wrap="square" lIns="0" tIns="12700" rIns="0" bIns="0" rtlCol="0">
            <a:spAutoFit/>
          </a:bodyPr>
          <a:lstStyle/>
          <a:p>
            <a:pPr marL="25400">
              <a:lnSpc>
                <a:spcPct val="100000"/>
              </a:lnSpc>
              <a:spcBef>
                <a:spcPts val="100"/>
              </a:spcBef>
            </a:pPr>
            <a:r>
              <a:rPr spc="95" dirty="0"/>
              <a:t>Adaptive</a:t>
            </a:r>
            <a:r>
              <a:rPr spc="-15" dirty="0"/>
              <a:t> </a:t>
            </a:r>
            <a:r>
              <a:rPr spc="85" dirty="0"/>
              <a:t>Neuro-Fuzzy</a:t>
            </a:r>
            <a:r>
              <a:rPr dirty="0"/>
              <a:t> </a:t>
            </a:r>
            <a:r>
              <a:rPr spc="110" dirty="0"/>
              <a:t>Inference</a:t>
            </a:r>
            <a:r>
              <a:rPr spc="-10" dirty="0"/>
              <a:t> </a:t>
            </a:r>
            <a:r>
              <a:rPr spc="65" dirty="0"/>
              <a:t>System</a:t>
            </a:r>
          </a:p>
          <a:p>
            <a:pPr marL="80010" marR="17780">
              <a:lnSpc>
                <a:spcPct val="100200"/>
              </a:lnSpc>
              <a:spcBef>
                <a:spcPts val="2700"/>
              </a:spcBef>
              <a:tabLst>
                <a:tab pos="6830059" algn="l"/>
              </a:tabLst>
            </a:pPr>
            <a:r>
              <a:rPr sz="2800" spc="-5" dirty="0">
                <a:solidFill>
                  <a:srgbClr val="FFFFFF"/>
                </a:solidFill>
              </a:rPr>
              <a:t>The</a:t>
            </a:r>
            <a:r>
              <a:rPr sz="2800" spc="-15" dirty="0">
                <a:solidFill>
                  <a:srgbClr val="FFFFFF"/>
                </a:solidFill>
              </a:rPr>
              <a:t> </a:t>
            </a:r>
            <a:r>
              <a:rPr sz="2800" spc="-5" dirty="0">
                <a:solidFill>
                  <a:srgbClr val="FFFFFF"/>
                </a:solidFill>
              </a:rPr>
              <a:t>Sugeno fuzzy model</a:t>
            </a:r>
            <a:r>
              <a:rPr sz="2800" dirty="0">
                <a:solidFill>
                  <a:srgbClr val="FFFFFF"/>
                </a:solidFill>
              </a:rPr>
              <a:t> </a:t>
            </a:r>
            <a:r>
              <a:rPr sz="2800" spc="-10" dirty="0">
                <a:solidFill>
                  <a:srgbClr val="FFFFFF"/>
                </a:solidFill>
              </a:rPr>
              <a:t>was</a:t>
            </a:r>
            <a:r>
              <a:rPr sz="2800" spc="-5" dirty="0">
                <a:solidFill>
                  <a:srgbClr val="FFFFFF"/>
                </a:solidFill>
              </a:rPr>
              <a:t> proposed for generating </a:t>
            </a:r>
            <a:r>
              <a:rPr sz="2800" dirty="0">
                <a:solidFill>
                  <a:srgbClr val="FFFFFF"/>
                </a:solidFill>
              </a:rPr>
              <a:t> </a:t>
            </a:r>
            <a:r>
              <a:rPr sz="2800" spc="-5" dirty="0">
                <a:solidFill>
                  <a:srgbClr val="FFFFFF"/>
                </a:solidFill>
              </a:rPr>
              <a:t>fuzzy</a:t>
            </a:r>
            <a:r>
              <a:rPr sz="2800" spc="5" dirty="0">
                <a:solidFill>
                  <a:srgbClr val="FFFFFF"/>
                </a:solidFill>
              </a:rPr>
              <a:t> </a:t>
            </a:r>
            <a:r>
              <a:rPr sz="2800" spc="-5" dirty="0">
                <a:solidFill>
                  <a:srgbClr val="FFFFFF"/>
                </a:solidFill>
              </a:rPr>
              <a:t>rules</a:t>
            </a:r>
            <a:r>
              <a:rPr sz="2800" spc="5" dirty="0">
                <a:solidFill>
                  <a:srgbClr val="FFFFFF"/>
                </a:solidFill>
              </a:rPr>
              <a:t> </a:t>
            </a:r>
            <a:r>
              <a:rPr sz="2800" dirty="0">
                <a:solidFill>
                  <a:srgbClr val="FFFFFF"/>
                </a:solidFill>
              </a:rPr>
              <a:t>from</a:t>
            </a:r>
            <a:r>
              <a:rPr sz="2800" spc="-5" dirty="0">
                <a:solidFill>
                  <a:srgbClr val="FFFFFF"/>
                </a:solidFill>
              </a:rPr>
              <a:t> </a:t>
            </a:r>
            <a:r>
              <a:rPr sz="2800" dirty="0">
                <a:solidFill>
                  <a:srgbClr val="FFFFFF"/>
                </a:solidFill>
              </a:rPr>
              <a:t>a</a:t>
            </a:r>
            <a:r>
              <a:rPr sz="2800" spc="-5" dirty="0">
                <a:solidFill>
                  <a:srgbClr val="FFFFFF"/>
                </a:solidFill>
              </a:rPr>
              <a:t> given</a:t>
            </a:r>
            <a:r>
              <a:rPr sz="2800" spc="5" dirty="0">
                <a:solidFill>
                  <a:srgbClr val="FFFFFF"/>
                </a:solidFill>
              </a:rPr>
              <a:t> </a:t>
            </a:r>
            <a:r>
              <a:rPr sz="2800" spc="-5" dirty="0">
                <a:solidFill>
                  <a:srgbClr val="FFFFFF"/>
                </a:solidFill>
              </a:rPr>
              <a:t>input-output</a:t>
            </a:r>
            <a:r>
              <a:rPr sz="2800" spc="5" dirty="0">
                <a:solidFill>
                  <a:srgbClr val="FFFFFF"/>
                </a:solidFill>
              </a:rPr>
              <a:t> </a:t>
            </a:r>
            <a:r>
              <a:rPr sz="2800" spc="-5" dirty="0">
                <a:solidFill>
                  <a:srgbClr val="FFFFFF"/>
                </a:solidFill>
              </a:rPr>
              <a:t>data set.	</a:t>
            </a:r>
            <a:r>
              <a:rPr sz="2800" dirty="0">
                <a:solidFill>
                  <a:srgbClr val="FFFFFF"/>
                </a:solidFill>
              </a:rPr>
              <a:t>A</a:t>
            </a:r>
            <a:r>
              <a:rPr sz="2800" spc="-90" dirty="0">
                <a:solidFill>
                  <a:srgbClr val="FFFFFF"/>
                </a:solidFill>
              </a:rPr>
              <a:t> </a:t>
            </a:r>
            <a:r>
              <a:rPr sz="2800" spc="-5" dirty="0">
                <a:solidFill>
                  <a:srgbClr val="FFFFFF"/>
                </a:solidFill>
              </a:rPr>
              <a:t>typical </a:t>
            </a:r>
            <a:r>
              <a:rPr sz="2800" spc="-685" dirty="0">
                <a:solidFill>
                  <a:srgbClr val="FFFFFF"/>
                </a:solidFill>
              </a:rPr>
              <a:t> </a:t>
            </a:r>
            <a:r>
              <a:rPr sz="2800" spc="-5" dirty="0">
                <a:solidFill>
                  <a:srgbClr val="FFFFFF"/>
                </a:solidFill>
              </a:rPr>
              <a:t>Sugeno </a:t>
            </a:r>
            <a:r>
              <a:rPr sz="2800" spc="-10" dirty="0">
                <a:solidFill>
                  <a:srgbClr val="FFFFFF"/>
                </a:solidFill>
              </a:rPr>
              <a:t>fuzzy</a:t>
            </a:r>
            <a:r>
              <a:rPr sz="2800" spc="-5" dirty="0">
                <a:solidFill>
                  <a:srgbClr val="FFFFFF"/>
                </a:solidFill>
              </a:rPr>
              <a:t> </a:t>
            </a:r>
            <a:r>
              <a:rPr sz="2800" dirty="0">
                <a:solidFill>
                  <a:srgbClr val="FFFFFF"/>
                </a:solidFill>
              </a:rPr>
              <a:t>rule</a:t>
            </a:r>
            <a:r>
              <a:rPr sz="2800" spc="-15" dirty="0">
                <a:solidFill>
                  <a:srgbClr val="FFFFFF"/>
                </a:solidFill>
              </a:rPr>
              <a:t> </a:t>
            </a:r>
            <a:r>
              <a:rPr sz="2800" dirty="0">
                <a:solidFill>
                  <a:srgbClr val="FFFFFF"/>
                </a:solidFill>
              </a:rPr>
              <a:t>is</a:t>
            </a:r>
            <a:r>
              <a:rPr sz="2800" spc="-5" dirty="0">
                <a:solidFill>
                  <a:srgbClr val="FFFFFF"/>
                </a:solidFill>
              </a:rPr>
              <a:t> expressed</a:t>
            </a:r>
            <a:r>
              <a:rPr sz="2800" spc="-15" dirty="0">
                <a:solidFill>
                  <a:srgbClr val="FFFFFF"/>
                </a:solidFill>
              </a:rPr>
              <a:t> </a:t>
            </a:r>
            <a:r>
              <a:rPr sz="2800" dirty="0">
                <a:solidFill>
                  <a:srgbClr val="FFFFFF"/>
                </a:solidFill>
              </a:rPr>
              <a:t>in</a:t>
            </a:r>
            <a:r>
              <a:rPr sz="2800" spc="-5" dirty="0">
                <a:solidFill>
                  <a:srgbClr val="FFFFFF"/>
                </a:solidFill>
              </a:rPr>
              <a:t> </a:t>
            </a:r>
            <a:r>
              <a:rPr sz="2800" dirty="0">
                <a:solidFill>
                  <a:srgbClr val="FFFFFF"/>
                </a:solidFill>
              </a:rPr>
              <a:t>the</a:t>
            </a:r>
            <a:r>
              <a:rPr sz="2800" spc="-10" dirty="0">
                <a:solidFill>
                  <a:srgbClr val="FFFFFF"/>
                </a:solidFill>
              </a:rPr>
              <a:t> </a:t>
            </a:r>
            <a:r>
              <a:rPr sz="2800" spc="-5" dirty="0">
                <a:solidFill>
                  <a:srgbClr val="FFFFFF"/>
                </a:solidFill>
              </a:rPr>
              <a:t>following form:</a:t>
            </a:r>
            <a:endParaRPr sz="2800"/>
          </a:p>
          <a:p>
            <a:pPr marL="651510">
              <a:lnSpc>
                <a:spcPct val="100000"/>
              </a:lnSpc>
              <a:spcBef>
                <a:spcPts val="1440"/>
              </a:spcBef>
              <a:tabLst>
                <a:tab pos="1830705" algn="l"/>
              </a:tabLst>
            </a:pPr>
            <a:r>
              <a:rPr sz="2800" dirty="0">
                <a:solidFill>
                  <a:srgbClr val="FFFFFF"/>
                </a:solidFill>
              </a:rPr>
              <a:t>IF	</a:t>
            </a:r>
            <a:r>
              <a:rPr sz="2800" i="1" spc="-5" dirty="0">
                <a:solidFill>
                  <a:srgbClr val="FFFFFF"/>
                </a:solidFill>
                <a:latin typeface="Times New Roman"/>
                <a:cs typeface="Times New Roman"/>
              </a:rPr>
              <a:t>x</a:t>
            </a:r>
            <a:r>
              <a:rPr sz="2850" spc="-7" baseline="-20467" dirty="0">
                <a:solidFill>
                  <a:srgbClr val="FFFFFF"/>
                </a:solidFill>
              </a:rPr>
              <a:t>1</a:t>
            </a:r>
            <a:r>
              <a:rPr sz="2850" spc="270" baseline="-20467" dirty="0">
                <a:solidFill>
                  <a:srgbClr val="FFFFFF"/>
                </a:solidFill>
              </a:rPr>
              <a:t> </a:t>
            </a:r>
            <a:r>
              <a:rPr sz="2800" dirty="0">
                <a:solidFill>
                  <a:srgbClr val="FFFFFF"/>
                </a:solidFill>
              </a:rPr>
              <a:t>is</a:t>
            </a:r>
            <a:r>
              <a:rPr sz="2800" spc="-55" dirty="0">
                <a:solidFill>
                  <a:srgbClr val="FFFFFF"/>
                </a:solidFill>
              </a:rPr>
              <a:t> </a:t>
            </a:r>
            <a:r>
              <a:rPr sz="2800" i="1" spc="-5" dirty="0">
                <a:solidFill>
                  <a:srgbClr val="FFFFFF"/>
                </a:solidFill>
                <a:latin typeface="Times New Roman"/>
                <a:cs typeface="Times New Roman"/>
              </a:rPr>
              <a:t>A</a:t>
            </a:r>
            <a:r>
              <a:rPr sz="2850" spc="-7" baseline="-20467" dirty="0">
                <a:solidFill>
                  <a:srgbClr val="FFFFFF"/>
                </a:solidFill>
              </a:rPr>
              <a:t>1</a:t>
            </a:r>
            <a:endParaRPr sz="2850" baseline="-20467">
              <a:latin typeface="Times New Roman"/>
              <a:cs typeface="Times New Roman"/>
            </a:endParaRPr>
          </a:p>
          <a:p>
            <a:pPr marL="651510">
              <a:lnSpc>
                <a:spcPct val="100000"/>
              </a:lnSpc>
              <a:tabLst>
                <a:tab pos="1830705" algn="l"/>
              </a:tabLst>
            </a:pPr>
            <a:r>
              <a:rPr sz="2800" spc="-5" dirty="0">
                <a:solidFill>
                  <a:srgbClr val="FFFFFF"/>
                </a:solidFill>
              </a:rPr>
              <a:t>AND	</a:t>
            </a:r>
            <a:r>
              <a:rPr sz="2800" i="1" spc="-5" dirty="0">
                <a:solidFill>
                  <a:srgbClr val="FFFFFF"/>
                </a:solidFill>
                <a:latin typeface="Times New Roman"/>
                <a:cs typeface="Times New Roman"/>
              </a:rPr>
              <a:t>x</a:t>
            </a:r>
            <a:r>
              <a:rPr sz="2850" spc="-7" baseline="-20467" dirty="0">
                <a:solidFill>
                  <a:srgbClr val="FFFFFF"/>
                </a:solidFill>
              </a:rPr>
              <a:t>2</a:t>
            </a:r>
            <a:r>
              <a:rPr sz="2850" spc="270" baseline="-20467" dirty="0">
                <a:solidFill>
                  <a:srgbClr val="FFFFFF"/>
                </a:solidFill>
              </a:rPr>
              <a:t> </a:t>
            </a:r>
            <a:r>
              <a:rPr sz="2800" dirty="0">
                <a:solidFill>
                  <a:srgbClr val="FFFFFF"/>
                </a:solidFill>
              </a:rPr>
              <a:t>is</a:t>
            </a:r>
            <a:r>
              <a:rPr sz="2800" spc="-55" dirty="0">
                <a:solidFill>
                  <a:srgbClr val="FFFFFF"/>
                </a:solidFill>
              </a:rPr>
              <a:t> </a:t>
            </a:r>
            <a:r>
              <a:rPr sz="2800" i="1" spc="-5" dirty="0">
                <a:solidFill>
                  <a:srgbClr val="FFFFFF"/>
                </a:solidFill>
                <a:latin typeface="Times New Roman"/>
                <a:cs typeface="Times New Roman"/>
              </a:rPr>
              <a:t>A</a:t>
            </a:r>
            <a:r>
              <a:rPr sz="2850" spc="-7" baseline="-20467" dirty="0">
                <a:solidFill>
                  <a:srgbClr val="FFFFFF"/>
                </a:solidFill>
              </a:rPr>
              <a:t>2</a:t>
            </a:r>
            <a:endParaRPr sz="2850" baseline="-20467">
              <a:latin typeface="Times New Roman"/>
              <a:cs typeface="Times New Roman"/>
            </a:endParaRPr>
          </a:p>
        </p:txBody>
      </p:sp>
      <p:sp>
        <p:nvSpPr>
          <p:cNvPr id="4" name="object 4"/>
          <p:cNvSpPr txBox="1"/>
          <p:nvPr/>
        </p:nvSpPr>
        <p:spPr>
          <a:xfrm>
            <a:off x="1087627" y="4490677"/>
            <a:ext cx="8046720" cy="2343150"/>
          </a:xfrm>
          <a:prstGeom prst="rect">
            <a:avLst/>
          </a:prstGeom>
        </p:spPr>
        <p:txBody>
          <a:bodyPr vert="horz" wrap="square" lIns="0" tIns="80645" rIns="0" bIns="0" rtlCol="0">
            <a:spAutoFit/>
          </a:bodyPr>
          <a:lstStyle/>
          <a:p>
            <a:pPr marL="1225550">
              <a:lnSpc>
                <a:spcPct val="100000"/>
              </a:lnSpc>
              <a:spcBef>
                <a:spcPts val="635"/>
              </a:spcBef>
            </a:pPr>
            <a:r>
              <a:rPr sz="1900" spc="-5" dirty="0">
                <a:solidFill>
                  <a:srgbClr val="FFFFFF"/>
                </a:solidFill>
                <a:latin typeface="Times New Roman"/>
                <a:cs typeface="Times New Roman"/>
              </a:rPr>
              <a:t>.</a:t>
            </a:r>
            <a:r>
              <a:rPr sz="1900" spc="455" dirty="0">
                <a:solidFill>
                  <a:srgbClr val="FFFFFF"/>
                </a:solidFill>
                <a:latin typeface="Times New Roman"/>
                <a:cs typeface="Times New Roman"/>
              </a:rPr>
              <a:t> </a:t>
            </a:r>
            <a:r>
              <a:rPr sz="1900" spc="-5" dirty="0">
                <a:solidFill>
                  <a:srgbClr val="FFFFFF"/>
                </a:solidFill>
                <a:latin typeface="Times New Roman"/>
                <a:cs typeface="Times New Roman"/>
              </a:rPr>
              <a:t>.</a:t>
            </a:r>
            <a:r>
              <a:rPr sz="1900" spc="459" dirty="0">
                <a:solidFill>
                  <a:srgbClr val="FFFFFF"/>
                </a:solidFill>
                <a:latin typeface="Times New Roman"/>
                <a:cs typeface="Times New Roman"/>
              </a:rPr>
              <a:t> </a:t>
            </a:r>
            <a:r>
              <a:rPr sz="1900" spc="-5" dirty="0">
                <a:solidFill>
                  <a:srgbClr val="FFFFFF"/>
                </a:solidFill>
                <a:latin typeface="Times New Roman"/>
                <a:cs typeface="Times New Roman"/>
              </a:rPr>
              <a:t>.</a:t>
            </a:r>
            <a:r>
              <a:rPr sz="1900" spc="459" dirty="0">
                <a:solidFill>
                  <a:srgbClr val="FFFFFF"/>
                </a:solidFill>
                <a:latin typeface="Times New Roman"/>
                <a:cs typeface="Times New Roman"/>
              </a:rPr>
              <a:t> </a:t>
            </a:r>
            <a:r>
              <a:rPr sz="1900" spc="-5" dirty="0">
                <a:solidFill>
                  <a:srgbClr val="FFFFFF"/>
                </a:solidFill>
                <a:latin typeface="Times New Roman"/>
                <a:cs typeface="Times New Roman"/>
              </a:rPr>
              <a:t>.</a:t>
            </a:r>
            <a:r>
              <a:rPr sz="1900" spc="450" dirty="0">
                <a:solidFill>
                  <a:srgbClr val="FFFFFF"/>
                </a:solidFill>
                <a:latin typeface="Times New Roman"/>
                <a:cs typeface="Times New Roman"/>
              </a:rPr>
              <a:t> </a:t>
            </a:r>
            <a:r>
              <a:rPr sz="1900" spc="-5" dirty="0">
                <a:solidFill>
                  <a:srgbClr val="FFFFFF"/>
                </a:solidFill>
                <a:latin typeface="Times New Roman"/>
                <a:cs typeface="Times New Roman"/>
              </a:rPr>
              <a:t>.</a:t>
            </a:r>
            <a:endParaRPr sz="1900">
              <a:latin typeface="Times New Roman"/>
              <a:cs typeface="Times New Roman"/>
            </a:endParaRPr>
          </a:p>
          <a:p>
            <a:pPr marL="621665">
              <a:lnSpc>
                <a:spcPct val="100000"/>
              </a:lnSpc>
              <a:spcBef>
                <a:spcPts val="790"/>
              </a:spcBef>
              <a:tabLst>
                <a:tab pos="1801495" algn="l"/>
              </a:tabLst>
            </a:pPr>
            <a:r>
              <a:rPr sz="2800" spc="-5" dirty="0">
                <a:solidFill>
                  <a:srgbClr val="FFFFFF"/>
                </a:solidFill>
                <a:latin typeface="Times New Roman"/>
                <a:cs typeface="Times New Roman"/>
              </a:rPr>
              <a:t>AND	</a:t>
            </a:r>
            <a:r>
              <a:rPr sz="2800" i="1" dirty="0">
                <a:solidFill>
                  <a:srgbClr val="FFFFFF"/>
                </a:solidFill>
                <a:latin typeface="Times New Roman"/>
                <a:cs typeface="Times New Roman"/>
              </a:rPr>
              <a:t>x</a:t>
            </a:r>
            <a:r>
              <a:rPr sz="2850" i="1" baseline="-20467" dirty="0">
                <a:solidFill>
                  <a:srgbClr val="FFFFFF"/>
                </a:solidFill>
                <a:latin typeface="Times New Roman"/>
                <a:cs typeface="Times New Roman"/>
              </a:rPr>
              <a:t>m</a:t>
            </a:r>
            <a:r>
              <a:rPr sz="2850" i="1" spc="277" baseline="-20467" dirty="0">
                <a:solidFill>
                  <a:srgbClr val="FFFFFF"/>
                </a:solidFill>
                <a:latin typeface="Times New Roman"/>
                <a:cs typeface="Times New Roman"/>
              </a:rPr>
              <a:t> </a:t>
            </a:r>
            <a:r>
              <a:rPr sz="2800" dirty="0">
                <a:solidFill>
                  <a:srgbClr val="FFFFFF"/>
                </a:solidFill>
                <a:latin typeface="Times New Roman"/>
                <a:cs typeface="Times New Roman"/>
              </a:rPr>
              <a:t>is</a:t>
            </a:r>
            <a:r>
              <a:rPr sz="2800" spc="-35" dirty="0">
                <a:solidFill>
                  <a:srgbClr val="FFFFFF"/>
                </a:solidFill>
                <a:latin typeface="Times New Roman"/>
                <a:cs typeface="Times New Roman"/>
              </a:rPr>
              <a:t> </a:t>
            </a:r>
            <a:r>
              <a:rPr sz="2800" i="1" dirty="0">
                <a:solidFill>
                  <a:srgbClr val="FFFFFF"/>
                </a:solidFill>
                <a:latin typeface="Times New Roman"/>
                <a:cs typeface="Times New Roman"/>
              </a:rPr>
              <a:t>A</a:t>
            </a:r>
            <a:r>
              <a:rPr sz="2850" i="1" baseline="-20467" dirty="0">
                <a:solidFill>
                  <a:srgbClr val="FFFFFF"/>
                </a:solidFill>
                <a:latin typeface="Times New Roman"/>
                <a:cs typeface="Times New Roman"/>
              </a:rPr>
              <a:t>m</a:t>
            </a:r>
            <a:endParaRPr sz="2850" baseline="-20467">
              <a:latin typeface="Times New Roman"/>
              <a:cs typeface="Times New Roman"/>
            </a:endParaRPr>
          </a:p>
          <a:p>
            <a:pPr marL="621665">
              <a:lnSpc>
                <a:spcPct val="100000"/>
              </a:lnSpc>
              <a:tabLst>
                <a:tab pos="1836420" algn="l"/>
              </a:tabLst>
            </a:pPr>
            <a:r>
              <a:rPr sz="2800" spc="-5" dirty="0">
                <a:solidFill>
                  <a:srgbClr val="FFFFFF"/>
                </a:solidFill>
                <a:latin typeface="Times New Roman"/>
                <a:cs typeface="Times New Roman"/>
              </a:rPr>
              <a:t>THEN	</a:t>
            </a:r>
            <a:r>
              <a:rPr sz="2800" i="1" dirty="0">
                <a:solidFill>
                  <a:srgbClr val="FFFFFF"/>
                </a:solidFill>
                <a:latin typeface="Times New Roman"/>
                <a:cs typeface="Times New Roman"/>
              </a:rPr>
              <a:t>y</a:t>
            </a:r>
            <a:r>
              <a:rPr sz="2800" i="1" spc="-10" dirty="0">
                <a:solidFill>
                  <a:srgbClr val="FFFFFF"/>
                </a:solidFill>
                <a:latin typeface="Times New Roman"/>
                <a:cs typeface="Times New Roman"/>
              </a:rPr>
              <a:t> </a:t>
            </a:r>
            <a:r>
              <a:rPr sz="2800" dirty="0">
                <a:solidFill>
                  <a:srgbClr val="FFFFFF"/>
                </a:solidFill>
                <a:latin typeface="Times New Roman"/>
                <a:cs typeface="Times New Roman"/>
              </a:rPr>
              <a:t>=</a:t>
            </a:r>
            <a:r>
              <a:rPr sz="2800" spc="-25" dirty="0">
                <a:solidFill>
                  <a:srgbClr val="FFFFFF"/>
                </a:solidFill>
                <a:latin typeface="Times New Roman"/>
                <a:cs typeface="Times New Roman"/>
              </a:rPr>
              <a:t> </a:t>
            </a:r>
            <a:r>
              <a:rPr sz="2800" i="1" dirty="0">
                <a:solidFill>
                  <a:srgbClr val="FFFFFF"/>
                </a:solidFill>
                <a:latin typeface="Times New Roman"/>
                <a:cs typeface="Times New Roman"/>
              </a:rPr>
              <a:t>f</a:t>
            </a:r>
            <a:r>
              <a:rPr sz="2800" i="1" spc="-15" dirty="0">
                <a:solidFill>
                  <a:srgbClr val="FFFFFF"/>
                </a:solidFill>
                <a:latin typeface="Times New Roman"/>
                <a:cs typeface="Times New Roman"/>
              </a:rPr>
              <a:t> </a:t>
            </a:r>
            <a:r>
              <a:rPr sz="2800" spc="-5" dirty="0">
                <a:solidFill>
                  <a:srgbClr val="FFFFFF"/>
                </a:solidFill>
                <a:latin typeface="Times New Roman"/>
                <a:cs typeface="Times New Roman"/>
              </a:rPr>
              <a:t>(</a:t>
            </a:r>
            <a:r>
              <a:rPr sz="2800" i="1" spc="-5" dirty="0">
                <a:solidFill>
                  <a:srgbClr val="FFFFFF"/>
                </a:solidFill>
                <a:latin typeface="Times New Roman"/>
                <a:cs typeface="Times New Roman"/>
              </a:rPr>
              <a:t>x</a:t>
            </a:r>
            <a:r>
              <a:rPr sz="2850" spc="-7" baseline="-20467" dirty="0">
                <a:solidFill>
                  <a:srgbClr val="FFFFFF"/>
                </a:solidFill>
                <a:latin typeface="Times New Roman"/>
                <a:cs typeface="Times New Roman"/>
              </a:rPr>
              <a:t>1</a:t>
            </a:r>
            <a:r>
              <a:rPr sz="2800" spc="-5" dirty="0">
                <a:solidFill>
                  <a:srgbClr val="FFFFFF"/>
                </a:solidFill>
                <a:latin typeface="Times New Roman"/>
                <a:cs typeface="Times New Roman"/>
              </a:rPr>
              <a:t>, </a:t>
            </a:r>
            <a:r>
              <a:rPr sz="2800" i="1" spc="-5" dirty="0">
                <a:solidFill>
                  <a:srgbClr val="FFFFFF"/>
                </a:solidFill>
                <a:latin typeface="Times New Roman"/>
                <a:cs typeface="Times New Roman"/>
              </a:rPr>
              <a:t>x</a:t>
            </a:r>
            <a:r>
              <a:rPr sz="2850" spc="-7" baseline="-20467" dirty="0">
                <a:solidFill>
                  <a:srgbClr val="FFFFFF"/>
                </a:solidFill>
                <a:latin typeface="Times New Roman"/>
                <a:cs typeface="Times New Roman"/>
              </a:rPr>
              <a:t>2</a:t>
            </a:r>
            <a:r>
              <a:rPr sz="2800" spc="-5" dirty="0">
                <a:solidFill>
                  <a:srgbClr val="FFFFFF"/>
                </a:solidFill>
                <a:latin typeface="Times New Roman"/>
                <a:cs typeface="Times New Roman"/>
              </a:rPr>
              <a:t>,</a:t>
            </a:r>
            <a:r>
              <a:rPr sz="2800" spc="5" dirty="0">
                <a:solidFill>
                  <a:srgbClr val="FFFFFF"/>
                </a:solidFill>
                <a:latin typeface="Times New Roman"/>
                <a:cs typeface="Times New Roman"/>
              </a:rPr>
              <a:t> </a:t>
            </a:r>
            <a:r>
              <a:rPr sz="2800" dirty="0">
                <a:solidFill>
                  <a:srgbClr val="FFFFFF"/>
                </a:solidFill>
                <a:latin typeface="Times New Roman"/>
                <a:cs typeface="Times New Roman"/>
              </a:rPr>
              <a:t>.</a:t>
            </a:r>
            <a:r>
              <a:rPr sz="2800" spc="-20" dirty="0">
                <a:solidFill>
                  <a:srgbClr val="FFFFFF"/>
                </a:solidFill>
                <a:latin typeface="Times New Roman"/>
                <a:cs typeface="Times New Roman"/>
              </a:rPr>
              <a:t> </a:t>
            </a:r>
            <a:r>
              <a:rPr sz="2800" dirty="0">
                <a:solidFill>
                  <a:srgbClr val="FFFFFF"/>
                </a:solidFill>
                <a:latin typeface="Times New Roman"/>
                <a:cs typeface="Times New Roman"/>
              </a:rPr>
              <a:t>.</a:t>
            </a:r>
            <a:r>
              <a:rPr sz="2800" spc="-10" dirty="0">
                <a:solidFill>
                  <a:srgbClr val="FFFFFF"/>
                </a:solidFill>
                <a:latin typeface="Times New Roman"/>
                <a:cs typeface="Times New Roman"/>
              </a:rPr>
              <a:t> </a:t>
            </a:r>
            <a:r>
              <a:rPr sz="2800" dirty="0">
                <a:solidFill>
                  <a:srgbClr val="FFFFFF"/>
                </a:solidFill>
                <a:latin typeface="Times New Roman"/>
                <a:cs typeface="Times New Roman"/>
              </a:rPr>
              <a:t>.</a:t>
            </a:r>
            <a:r>
              <a:rPr sz="2800" spc="-15" dirty="0">
                <a:solidFill>
                  <a:srgbClr val="FFFFFF"/>
                </a:solidFill>
                <a:latin typeface="Times New Roman"/>
                <a:cs typeface="Times New Roman"/>
              </a:rPr>
              <a:t> </a:t>
            </a:r>
            <a:r>
              <a:rPr sz="2800" dirty="0">
                <a:solidFill>
                  <a:srgbClr val="FFFFFF"/>
                </a:solidFill>
                <a:latin typeface="Times New Roman"/>
                <a:cs typeface="Times New Roman"/>
              </a:rPr>
              <a:t>,</a:t>
            </a:r>
            <a:r>
              <a:rPr sz="2800" spc="-10" dirty="0">
                <a:solidFill>
                  <a:srgbClr val="FFFFFF"/>
                </a:solidFill>
                <a:latin typeface="Times New Roman"/>
                <a:cs typeface="Times New Roman"/>
              </a:rPr>
              <a:t> </a:t>
            </a:r>
            <a:r>
              <a:rPr sz="2800" i="1" spc="-5" dirty="0">
                <a:solidFill>
                  <a:srgbClr val="FFFFFF"/>
                </a:solidFill>
                <a:latin typeface="Times New Roman"/>
                <a:cs typeface="Times New Roman"/>
              </a:rPr>
              <a:t>x</a:t>
            </a:r>
            <a:r>
              <a:rPr sz="2850" i="1" spc="-7" baseline="-20467" dirty="0">
                <a:solidFill>
                  <a:srgbClr val="FFFFFF"/>
                </a:solidFill>
                <a:latin typeface="Times New Roman"/>
                <a:cs typeface="Times New Roman"/>
              </a:rPr>
              <a:t>m</a:t>
            </a:r>
            <a:r>
              <a:rPr sz="2800" spc="-5" dirty="0">
                <a:solidFill>
                  <a:srgbClr val="FFFFFF"/>
                </a:solidFill>
                <a:latin typeface="Times New Roman"/>
                <a:cs typeface="Times New Roman"/>
              </a:rPr>
              <a:t>)</a:t>
            </a:r>
            <a:endParaRPr sz="2800">
              <a:latin typeface="Times New Roman"/>
              <a:cs typeface="Times New Roman"/>
            </a:endParaRPr>
          </a:p>
          <a:p>
            <a:pPr marL="50800">
              <a:lnSpc>
                <a:spcPct val="100000"/>
              </a:lnSpc>
              <a:spcBef>
                <a:spcPts val="1200"/>
              </a:spcBef>
            </a:pPr>
            <a:r>
              <a:rPr sz="2800" spc="-5" dirty="0">
                <a:solidFill>
                  <a:srgbClr val="FFFFFF"/>
                </a:solidFill>
                <a:latin typeface="Times New Roman"/>
                <a:cs typeface="Times New Roman"/>
              </a:rPr>
              <a:t>where</a:t>
            </a:r>
            <a:r>
              <a:rPr sz="2800" spc="-20" dirty="0">
                <a:solidFill>
                  <a:srgbClr val="FFFFFF"/>
                </a:solidFill>
                <a:latin typeface="Times New Roman"/>
                <a:cs typeface="Times New Roman"/>
              </a:rPr>
              <a:t> </a:t>
            </a:r>
            <a:r>
              <a:rPr sz="2800" i="1" dirty="0">
                <a:solidFill>
                  <a:srgbClr val="FFFFFF"/>
                </a:solidFill>
                <a:latin typeface="Times New Roman"/>
                <a:cs typeface="Times New Roman"/>
              </a:rPr>
              <a:t>x</a:t>
            </a:r>
            <a:r>
              <a:rPr sz="2850" baseline="-20467" dirty="0">
                <a:solidFill>
                  <a:srgbClr val="FFFFFF"/>
                </a:solidFill>
                <a:latin typeface="Times New Roman"/>
                <a:cs typeface="Times New Roman"/>
              </a:rPr>
              <a:t>1</a:t>
            </a:r>
            <a:r>
              <a:rPr sz="2800" dirty="0">
                <a:solidFill>
                  <a:srgbClr val="FFFFFF"/>
                </a:solidFill>
                <a:latin typeface="Times New Roman"/>
                <a:cs typeface="Times New Roman"/>
              </a:rPr>
              <a:t>,</a:t>
            </a:r>
            <a:r>
              <a:rPr sz="2800" spc="-5" dirty="0">
                <a:solidFill>
                  <a:srgbClr val="FFFFFF"/>
                </a:solidFill>
                <a:latin typeface="Times New Roman"/>
                <a:cs typeface="Times New Roman"/>
              </a:rPr>
              <a:t> </a:t>
            </a:r>
            <a:r>
              <a:rPr sz="2800" i="1" spc="-5" dirty="0">
                <a:solidFill>
                  <a:srgbClr val="FFFFFF"/>
                </a:solidFill>
                <a:latin typeface="Times New Roman"/>
                <a:cs typeface="Times New Roman"/>
              </a:rPr>
              <a:t>x</a:t>
            </a:r>
            <a:r>
              <a:rPr sz="2850" spc="-7" baseline="-20467" dirty="0">
                <a:solidFill>
                  <a:srgbClr val="FFFFFF"/>
                </a:solidFill>
                <a:latin typeface="Times New Roman"/>
                <a:cs typeface="Times New Roman"/>
              </a:rPr>
              <a:t>2</a:t>
            </a:r>
            <a:r>
              <a:rPr sz="2800" spc="-5" dirty="0">
                <a:solidFill>
                  <a:srgbClr val="FFFFFF"/>
                </a:solidFill>
                <a:latin typeface="Times New Roman"/>
                <a:cs typeface="Times New Roman"/>
              </a:rPr>
              <a:t>,</a:t>
            </a:r>
            <a:r>
              <a:rPr sz="2800" spc="-15" dirty="0">
                <a:solidFill>
                  <a:srgbClr val="FFFFFF"/>
                </a:solidFill>
                <a:latin typeface="Times New Roman"/>
                <a:cs typeface="Times New Roman"/>
              </a:rPr>
              <a:t> </a:t>
            </a:r>
            <a:r>
              <a:rPr sz="2800" dirty="0">
                <a:solidFill>
                  <a:srgbClr val="FFFFFF"/>
                </a:solidFill>
                <a:latin typeface="Times New Roman"/>
                <a:cs typeface="Times New Roman"/>
              </a:rPr>
              <a:t>. .</a:t>
            </a:r>
            <a:r>
              <a:rPr sz="2800" spc="-5" dirty="0">
                <a:solidFill>
                  <a:srgbClr val="FFFFFF"/>
                </a:solidFill>
                <a:latin typeface="Times New Roman"/>
                <a:cs typeface="Times New Roman"/>
              </a:rPr>
              <a:t> </a:t>
            </a:r>
            <a:r>
              <a:rPr sz="2800" dirty="0">
                <a:solidFill>
                  <a:srgbClr val="FFFFFF"/>
                </a:solidFill>
                <a:latin typeface="Times New Roman"/>
                <a:cs typeface="Times New Roman"/>
              </a:rPr>
              <a:t>.</a:t>
            </a:r>
            <a:r>
              <a:rPr sz="2800" spc="-15" dirty="0">
                <a:solidFill>
                  <a:srgbClr val="FFFFFF"/>
                </a:solidFill>
                <a:latin typeface="Times New Roman"/>
                <a:cs typeface="Times New Roman"/>
              </a:rPr>
              <a:t> </a:t>
            </a:r>
            <a:r>
              <a:rPr sz="2800" dirty="0">
                <a:solidFill>
                  <a:srgbClr val="FFFFFF"/>
                </a:solidFill>
                <a:latin typeface="Times New Roman"/>
                <a:cs typeface="Times New Roman"/>
              </a:rPr>
              <a:t>,</a:t>
            </a:r>
            <a:r>
              <a:rPr sz="2800" spc="-5" dirty="0">
                <a:solidFill>
                  <a:srgbClr val="FFFFFF"/>
                </a:solidFill>
                <a:latin typeface="Times New Roman"/>
                <a:cs typeface="Times New Roman"/>
              </a:rPr>
              <a:t> </a:t>
            </a:r>
            <a:r>
              <a:rPr sz="2800" i="1" spc="-5" dirty="0">
                <a:solidFill>
                  <a:srgbClr val="FFFFFF"/>
                </a:solidFill>
                <a:latin typeface="Times New Roman"/>
                <a:cs typeface="Times New Roman"/>
              </a:rPr>
              <a:t>x</a:t>
            </a:r>
            <a:r>
              <a:rPr sz="2850" i="1" spc="-7" baseline="-20467" dirty="0">
                <a:solidFill>
                  <a:srgbClr val="FFFFFF"/>
                </a:solidFill>
                <a:latin typeface="Times New Roman"/>
                <a:cs typeface="Times New Roman"/>
              </a:rPr>
              <a:t>m</a:t>
            </a:r>
            <a:r>
              <a:rPr sz="2850" i="1" spc="337" baseline="-20467" dirty="0">
                <a:solidFill>
                  <a:srgbClr val="FFFFFF"/>
                </a:solidFill>
                <a:latin typeface="Times New Roman"/>
                <a:cs typeface="Times New Roman"/>
              </a:rPr>
              <a:t> </a:t>
            </a:r>
            <a:r>
              <a:rPr sz="2800" spc="-5" dirty="0">
                <a:solidFill>
                  <a:srgbClr val="FFFFFF"/>
                </a:solidFill>
                <a:latin typeface="Times New Roman"/>
                <a:cs typeface="Times New Roman"/>
              </a:rPr>
              <a:t>are</a:t>
            </a:r>
            <a:r>
              <a:rPr sz="2800" spc="-20" dirty="0">
                <a:solidFill>
                  <a:srgbClr val="FFFFFF"/>
                </a:solidFill>
                <a:latin typeface="Times New Roman"/>
                <a:cs typeface="Times New Roman"/>
              </a:rPr>
              <a:t> </a:t>
            </a:r>
            <a:r>
              <a:rPr sz="2800" dirty="0">
                <a:solidFill>
                  <a:srgbClr val="FFFFFF"/>
                </a:solidFill>
                <a:latin typeface="Times New Roman"/>
                <a:cs typeface="Times New Roman"/>
              </a:rPr>
              <a:t>input</a:t>
            </a:r>
            <a:r>
              <a:rPr sz="2800" spc="-10" dirty="0">
                <a:solidFill>
                  <a:srgbClr val="FFFFFF"/>
                </a:solidFill>
                <a:latin typeface="Times New Roman"/>
                <a:cs typeface="Times New Roman"/>
              </a:rPr>
              <a:t> </a:t>
            </a:r>
            <a:r>
              <a:rPr sz="2800" spc="-5" dirty="0">
                <a:solidFill>
                  <a:srgbClr val="FFFFFF"/>
                </a:solidFill>
                <a:latin typeface="Times New Roman"/>
                <a:cs typeface="Times New Roman"/>
              </a:rPr>
              <a:t>variables;</a:t>
            </a:r>
            <a:r>
              <a:rPr sz="2800" spc="-15" dirty="0">
                <a:solidFill>
                  <a:srgbClr val="FFFFFF"/>
                </a:solidFill>
                <a:latin typeface="Times New Roman"/>
                <a:cs typeface="Times New Roman"/>
              </a:rPr>
              <a:t> </a:t>
            </a:r>
            <a:r>
              <a:rPr sz="2800" i="1" spc="-5" dirty="0">
                <a:solidFill>
                  <a:srgbClr val="FFFFFF"/>
                </a:solidFill>
                <a:latin typeface="Times New Roman"/>
                <a:cs typeface="Times New Roman"/>
              </a:rPr>
              <a:t>A</a:t>
            </a:r>
            <a:r>
              <a:rPr sz="2850" spc="-7" baseline="-20467" dirty="0">
                <a:solidFill>
                  <a:srgbClr val="FFFFFF"/>
                </a:solidFill>
                <a:latin typeface="Times New Roman"/>
                <a:cs typeface="Times New Roman"/>
              </a:rPr>
              <a:t>1</a:t>
            </a:r>
            <a:r>
              <a:rPr sz="2800" spc="-5" dirty="0">
                <a:solidFill>
                  <a:srgbClr val="FFFFFF"/>
                </a:solidFill>
                <a:latin typeface="Times New Roman"/>
                <a:cs typeface="Times New Roman"/>
              </a:rPr>
              <a:t>,</a:t>
            </a:r>
            <a:r>
              <a:rPr sz="2800" dirty="0">
                <a:solidFill>
                  <a:srgbClr val="FFFFFF"/>
                </a:solidFill>
                <a:latin typeface="Times New Roman"/>
                <a:cs typeface="Times New Roman"/>
              </a:rPr>
              <a:t> </a:t>
            </a:r>
            <a:r>
              <a:rPr sz="2800" i="1" dirty="0">
                <a:solidFill>
                  <a:srgbClr val="FFFFFF"/>
                </a:solidFill>
                <a:latin typeface="Times New Roman"/>
                <a:cs typeface="Times New Roman"/>
              </a:rPr>
              <a:t>A</a:t>
            </a:r>
            <a:r>
              <a:rPr sz="2850" baseline="-20467" dirty="0">
                <a:solidFill>
                  <a:srgbClr val="FFFFFF"/>
                </a:solidFill>
                <a:latin typeface="Times New Roman"/>
                <a:cs typeface="Times New Roman"/>
              </a:rPr>
              <a:t>2</a:t>
            </a:r>
            <a:r>
              <a:rPr sz="2800" dirty="0">
                <a:solidFill>
                  <a:srgbClr val="FFFFFF"/>
                </a:solidFill>
                <a:latin typeface="Times New Roman"/>
                <a:cs typeface="Times New Roman"/>
              </a:rPr>
              <a:t>,</a:t>
            </a:r>
            <a:r>
              <a:rPr sz="2800" spc="-15" dirty="0">
                <a:solidFill>
                  <a:srgbClr val="FFFFFF"/>
                </a:solidFill>
                <a:latin typeface="Times New Roman"/>
                <a:cs typeface="Times New Roman"/>
              </a:rPr>
              <a:t> </a:t>
            </a:r>
            <a:r>
              <a:rPr sz="2800" dirty="0">
                <a:solidFill>
                  <a:srgbClr val="FFFFFF"/>
                </a:solidFill>
                <a:latin typeface="Times New Roman"/>
                <a:cs typeface="Times New Roman"/>
              </a:rPr>
              <a:t>.</a:t>
            </a:r>
            <a:r>
              <a:rPr sz="2800" spc="-5" dirty="0">
                <a:solidFill>
                  <a:srgbClr val="FFFFFF"/>
                </a:solidFill>
                <a:latin typeface="Times New Roman"/>
                <a:cs typeface="Times New Roman"/>
              </a:rPr>
              <a:t> </a:t>
            </a:r>
            <a:r>
              <a:rPr sz="2800" dirty="0">
                <a:solidFill>
                  <a:srgbClr val="FFFFFF"/>
                </a:solidFill>
                <a:latin typeface="Times New Roman"/>
                <a:cs typeface="Times New Roman"/>
              </a:rPr>
              <a:t>.</a:t>
            </a:r>
            <a:r>
              <a:rPr sz="2800" spc="-5" dirty="0">
                <a:solidFill>
                  <a:srgbClr val="FFFFFF"/>
                </a:solidFill>
                <a:latin typeface="Times New Roman"/>
                <a:cs typeface="Times New Roman"/>
              </a:rPr>
              <a:t> </a:t>
            </a:r>
            <a:r>
              <a:rPr sz="2800" dirty="0">
                <a:solidFill>
                  <a:srgbClr val="FFFFFF"/>
                </a:solidFill>
                <a:latin typeface="Times New Roman"/>
                <a:cs typeface="Times New Roman"/>
              </a:rPr>
              <a:t>. ,</a:t>
            </a:r>
            <a:r>
              <a:rPr sz="2800" spc="-5" dirty="0">
                <a:solidFill>
                  <a:srgbClr val="FFFFFF"/>
                </a:solidFill>
                <a:latin typeface="Times New Roman"/>
                <a:cs typeface="Times New Roman"/>
              </a:rPr>
              <a:t> </a:t>
            </a:r>
            <a:r>
              <a:rPr sz="2800" i="1" spc="-5" dirty="0">
                <a:solidFill>
                  <a:srgbClr val="FFFFFF"/>
                </a:solidFill>
                <a:latin typeface="Times New Roman"/>
                <a:cs typeface="Times New Roman"/>
              </a:rPr>
              <a:t>A</a:t>
            </a:r>
            <a:r>
              <a:rPr sz="2850" i="1" spc="-7" baseline="-20467" dirty="0">
                <a:solidFill>
                  <a:srgbClr val="FFFFFF"/>
                </a:solidFill>
                <a:latin typeface="Times New Roman"/>
                <a:cs typeface="Times New Roman"/>
              </a:rPr>
              <a:t>m</a:t>
            </a:r>
            <a:endParaRPr sz="2850" baseline="-20467">
              <a:latin typeface="Times New Roman"/>
              <a:cs typeface="Times New Roman"/>
            </a:endParaRPr>
          </a:p>
          <a:p>
            <a:pPr marL="50800">
              <a:lnSpc>
                <a:spcPct val="100000"/>
              </a:lnSpc>
            </a:pPr>
            <a:r>
              <a:rPr sz="2800" spc="-5" dirty="0">
                <a:solidFill>
                  <a:srgbClr val="FFFFFF"/>
                </a:solidFill>
                <a:latin typeface="Times New Roman"/>
                <a:cs typeface="Times New Roman"/>
              </a:rPr>
              <a:t>are</a:t>
            </a:r>
            <a:r>
              <a:rPr sz="2800" spc="-40" dirty="0">
                <a:solidFill>
                  <a:srgbClr val="FFFFFF"/>
                </a:solidFill>
                <a:latin typeface="Times New Roman"/>
                <a:cs typeface="Times New Roman"/>
              </a:rPr>
              <a:t> </a:t>
            </a:r>
            <a:r>
              <a:rPr sz="2800" spc="-5" dirty="0">
                <a:solidFill>
                  <a:srgbClr val="FFFFFF"/>
                </a:solidFill>
                <a:latin typeface="Times New Roman"/>
                <a:cs typeface="Times New Roman"/>
              </a:rPr>
              <a:t>fuzzy</a:t>
            </a:r>
            <a:r>
              <a:rPr sz="2800" spc="-25" dirty="0">
                <a:solidFill>
                  <a:srgbClr val="FFFFFF"/>
                </a:solidFill>
                <a:latin typeface="Times New Roman"/>
                <a:cs typeface="Times New Roman"/>
              </a:rPr>
              <a:t> </a:t>
            </a:r>
            <a:r>
              <a:rPr sz="2800" spc="-5" dirty="0">
                <a:solidFill>
                  <a:srgbClr val="FFFFFF"/>
                </a:solidFill>
                <a:latin typeface="Times New Roman"/>
                <a:cs typeface="Times New Roman"/>
              </a:rPr>
              <a:t>sets.</a:t>
            </a:r>
            <a:endParaRPr sz="2800">
              <a:latin typeface="Times New Roman"/>
              <a:cs typeface="Times New Roman"/>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99743" y="1273555"/>
            <a:ext cx="7863840" cy="3166745"/>
          </a:xfrm>
          <a:prstGeom prst="rect">
            <a:avLst/>
          </a:prstGeom>
        </p:spPr>
        <p:txBody>
          <a:bodyPr vert="horz" wrap="square" lIns="0" tIns="12700" rIns="0" bIns="0" rtlCol="0">
            <a:spAutoFit/>
          </a:bodyPr>
          <a:lstStyle/>
          <a:p>
            <a:pPr marL="380365" marR="30480" indent="-342900">
              <a:lnSpc>
                <a:spcPct val="100000"/>
              </a:lnSpc>
              <a:spcBef>
                <a:spcPts val="100"/>
              </a:spcBef>
              <a:buClr>
                <a:srgbClr val="FAFD00"/>
              </a:buClr>
              <a:buSzPct val="76666"/>
              <a:buFont typeface="MS UI Gothic"/>
              <a:buChar char="■"/>
              <a:tabLst>
                <a:tab pos="381000" algn="l"/>
              </a:tabLst>
            </a:pPr>
            <a:r>
              <a:rPr sz="3000" spc="-5" dirty="0">
                <a:solidFill>
                  <a:srgbClr val="FFFFFF"/>
                </a:solidFill>
                <a:latin typeface="Times New Roman"/>
                <a:cs typeface="Times New Roman"/>
              </a:rPr>
              <a:t>When </a:t>
            </a:r>
            <a:r>
              <a:rPr sz="3000" i="1" dirty="0">
                <a:solidFill>
                  <a:srgbClr val="FFFFFF"/>
                </a:solidFill>
                <a:latin typeface="Times New Roman"/>
                <a:cs typeface="Times New Roman"/>
              </a:rPr>
              <a:t>y </a:t>
            </a:r>
            <a:r>
              <a:rPr sz="3000" spc="-5" dirty="0">
                <a:solidFill>
                  <a:srgbClr val="FFFFFF"/>
                </a:solidFill>
                <a:latin typeface="Times New Roman"/>
                <a:cs typeface="Times New Roman"/>
              </a:rPr>
              <a:t>is</a:t>
            </a:r>
            <a:r>
              <a:rPr sz="3000" spc="10" dirty="0">
                <a:solidFill>
                  <a:srgbClr val="FFFFFF"/>
                </a:solidFill>
                <a:latin typeface="Times New Roman"/>
                <a:cs typeface="Times New Roman"/>
              </a:rPr>
              <a:t> </a:t>
            </a:r>
            <a:r>
              <a:rPr sz="3000" dirty="0">
                <a:solidFill>
                  <a:srgbClr val="FFFFFF"/>
                </a:solidFill>
                <a:latin typeface="Times New Roman"/>
                <a:cs typeface="Times New Roman"/>
              </a:rPr>
              <a:t>a</a:t>
            </a:r>
            <a:r>
              <a:rPr sz="3000" spc="-5" dirty="0">
                <a:solidFill>
                  <a:srgbClr val="FFFFFF"/>
                </a:solidFill>
                <a:latin typeface="Times New Roman"/>
                <a:cs typeface="Times New Roman"/>
              </a:rPr>
              <a:t> constant,</a:t>
            </a:r>
            <a:r>
              <a:rPr sz="3000" spc="10" dirty="0">
                <a:solidFill>
                  <a:srgbClr val="FFFFFF"/>
                </a:solidFill>
                <a:latin typeface="Times New Roman"/>
                <a:cs typeface="Times New Roman"/>
              </a:rPr>
              <a:t> </a:t>
            </a:r>
            <a:r>
              <a:rPr sz="3000" dirty="0">
                <a:solidFill>
                  <a:srgbClr val="FFFFFF"/>
                </a:solidFill>
                <a:latin typeface="Times New Roman"/>
                <a:cs typeface="Times New Roman"/>
              </a:rPr>
              <a:t>we </a:t>
            </a:r>
            <a:r>
              <a:rPr sz="3000" spc="-5" dirty="0">
                <a:solidFill>
                  <a:srgbClr val="FFFFFF"/>
                </a:solidFill>
                <a:latin typeface="Times New Roman"/>
                <a:cs typeface="Times New Roman"/>
              </a:rPr>
              <a:t>obtain </a:t>
            </a:r>
            <a:r>
              <a:rPr sz="3000" dirty="0">
                <a:solidFill>
                  <a:srgbClr val="FFFFFF"/>
                </a:solidFill>
                <a:latin typeface="Times New Roman"/>
                <a:cs typeface="Times New Roman"/>
              </a:rPr>
              <a:t>a</a:t>
            </a:r>
            <a:r>
              <a:rPr sz="3000" spc="10" dirty="0">
                <a:solidFill>
                  <a:srgbClr val="FAFD00"/>
                </a:solidFill>
                <a:latin typeface="Times New Roman"/>
                <a:cs typeface="Times New Roman"/>
              </a:rPr>
              <a:t> </a:t>
            </a:r>
            <a:r>
              <a:rPr sz="3000" spc="114" dirty="0">
                <a:solidFill>
                  <a:srgbClr val="FAFD00"/>
                </a:solidFill>
                <a:latin typeface="Times New Roman"/>
                <a:cs typeface="Times New Roman"/>
              </a:rPr>
              <a:t>zero-order </a:t>
            </a:r>
            <a:r>
              <a:rPr sz="3000" spc="120" dirty="0">
                <a:solidFill>
                  <a:srgbClr val="FAFD00"/>
                </a:solidFill>
                <a:latin typeface="Times New Roman"/>
                <a:cs typeface="Times New Roman"/>
              </a:rPr>
              <a:t> </a:t>
            </a:r>
            <a:r>
              <a:rPr sz="3000" spc="50" dirty="0">
                <a:solidFill>
                  <a:srgbClr val="FAFD00"/>
                </a:solidFill>
                <a:latin typeface="Times New Roman"/>
                <a:cs typeface="Times New Roman"/>
              </a:rPr>
              <a:t>Sugeno</a:t>
            </a:r>
            <a:r>
              <a:rPr sz="3000" spc="-5" dirty="0">
                <a:solidFill>
                  <a:srgbClr val="FAFD00"/>
                </a:solidFill>
                <a:latin typeface="Times New Roman"/>
                <a:cs typeface="Times New Roman"/>
              </a:rPr>
              <a:t> </a:t>
            </a:r>
            <a:r>
              <a:rPr sz="3000" spc="25" dirty="0">
                <a:solidFill>
                  <a:srgbClr val="FAFD00"/>
                </a:solidFill>
                <a:latin typeface="Times New Roman"/>
                <a:cs typeface="Times New Roman"/>
              </a:rPr>
              <a:t>fuzzy</a:t>
            </a:r>
            <a:r>
              <a:rPr sz="3000" dirty="0">
                <a:solidFill>
                  <a:srgbClr val="FAFD00"/>
                </a:solidFill>
                <a:latin typeface="Times New Roman"/>
                <a:cs typeface="Times New Roman"/>
              </a:rPr>
              <a:t> </a:t>
            </a:r>
            <a:r>
              <a:rPr sz="3000" spc="65" dirty="0">
                <a:solidFill>
                  <a:srgbClr val="FAFD00"/>
                </a:solidFill>
                <a:latin typeface="Times New Roman"/>
                <a:cs typeface="Times New Roman"/>
              </a:rPr>
              <a:t>model</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in which</a:t>
            </a:r>
            <a:r>
              <a:rPr sz="300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consequent</a:t>
            </a:r>
            <a:r>
              <a:rPr sz="3000" spc="-5" dirty="0">
                <a:solidFill>
                  <a:srgbClr val="FFFFFF"/>
                </a:solidFill>
                <a:latin typeface="Times New Roman"/>
                <a:cs typeface="Times New Roman"/>
              </a:rPr>
              <a:t> of </a:t>
            </a:r>
            <a:r>
              <a:rPr sz="3000" spc="-735" dirty="0">
                <a:solidFill>
                  <a:srgbClr val="FFFFFF"/>
                </a:solidFill>
                <a:latin typeface="Times New Roman"/>
                <a:cs typeface="Times New Roman"/>
              </a:rPr>
              <a:t> </a:t>
            </a:r>
            <a:r>
              <a:rPr sz="3000" dirty="0">
                <a:solidFill>
                  <a:srgbClr val="FFFFFF"/>
                </a:solidFill>
                <a:latin typeface="Times New Roman"/>
                <a:cs typeface="Times New Roman"/>
              </a:rPr>
              <a:t>a</a:t>
            </a:r>
            <a:r>
              <a:rPr sz="3000" spc="-5" dirty="0">
                <a:solidFill>
                  <a:srgbClr val="FFFFFF"/>
                </a:solidFill>
                <a:latin typeface="Times New Roman"/>
                <a:cs typeface="Times New Roman"/>
              </a:rPr>
              <a:t> </a:t>
            </a:r>
            <a:r>
              <a:rPr sz="3000" dirty="0">
                <a:solidFill>
                  <a:srgbClr val="FFFFFF"/>
                </a:solidFill>
                <a:latin typeface="Times New Roman"/>
                <a:cs typeface="Times New Roman"/>
              </a:rPr>
              <a:t>rule </a:t>
            </a:r>
            <a:r>
              <a:rPr sz="3000" spc="-5" dirty="0">
                <a:solidFill>
                  <a:srgbClr val="FFFFFF"/>
                </a:solidFill>
                <a:latin typeface="Times New Roman"/>
                <a:cs typeface="Times New Roman"/>
              </a:rPr>
              <a:t>is specified</a:t>
            </a:r>
            <a:r>
              <a:rPr sz="3000" dirty="0">
                <a:solidFill>
                  <a:srgbClr val="FFFFFF"/>
                </a:solidFill>
                <a:latin typeface="Times New Roman"/>
                <a:cs typeface="Times New Roman"/>
              </a:rPr>
              <a:t> </a:t>
            </a:r>
            <a:r>
              <a:rPr sz="3000" spc="5" dirty="0">
                <a:solidFill>
                  <a:srgbClr val="FFFFFF"/>
                </a:solidFill>
                <a:latin typeface="Times New Roman"/>
                <a:cs typeface="Times New Roman"/>
              </a:rPr>
              <a:t>by</a:t>
            </a:r>
            <a:r>
              <a:rPr sz="3000" dirty="0">
                <a:solidFill>
                  <a:srgbClr val="FFFFFF"/>
                </a:solidFill>
                <a:latin typeface="Times New Roman"/>
                <a:cs typeface="Times New Roman"/>
              </a:rPr>
              <a:t> a </a:t>
            </a:r>
            <a:r>
              <a:rPr sz="3000" spc="-5" dirty="0">
                <a:solidFill>
                  <a:srgbClr val="FFFFFF"/>
                </a:solidFill>
                <a:latin typeface="Times New Roman"/>
                <a:cs typeface="Times New Roman"/>
              </a:rPr>
              <a:t>singleton.</a:t>
            </a:r>
            <a:endParaRPr sz="3000">
              <a:latin typeface="Times New Roman"/>
              <a:cs typeface="Times New Roman"/>
            </a:endParaRPr>
          </a:p>
          <a:p>
            <a:pPr marL="381000" indent="-342900">
              <a:lnSpc>
                <a:spcPct val="100000"/>
              </a:lnSpc>
              <a:spcBef>
                <a:spcPts val="730"/>
              </a:spcBef>
              <a:buClr>
                <a:srgbClr val="FAFD00"/>
              </a:buClr>
              <a:buSzPct val="76666"/>
              <a:buFont typeface="MS UI Gothic"/>
              <a:buChar char="■"/>
              <a:tabLst>
                <a:tab pos="381000" algn="l"/>
              </a:tabLst>
            </a:pPr>
            <a:r>
              <a:rPr sz="3000" spc="-5" dirty="0">
                <a:solidFill>
                  <a:srgbClr val="FFFFFF"/>
                </a:solidFill>
                <a:latin typeface="Times New Roman"/>
                <a:cs typeface="Times New Roman"/>
              </a:rPr>
              <a:t>When</a:t>
            </a:r>
            <a:r>
              <a:rPr sz="3000" dirty="0">
                <a:solidFill>
                  <a:srgbClr val="FFFFFF"/>
                </a:solidFill>
                <a:latin typeface="Times New Roman"/>
                <a:cs typeface="Times New Roman"/>
              </a:rPr>
              <a:t> </a:t>
            </a:r>
            <a:r>
              <a:rPr sz="3000" i="1" dirty="0">
                <a:solidFill>
                  <a:srgbClr val="FFFFFF"/>
                </a:solidFill>
                <a:latin typeface="Times New Roman"/>
                <a:cs typeface="Times New Roman"/>
              </a:rPr>
              <a:t>y</a:t>
            </a:r>
            <a:r>
              <a:rPr sz="3000" i="1" spc="5" dirty="0">
                <a:solidFill>
                  <a:srgbClr val="FFFFFF"/>
                </a:solidFill>
                <a:latin typeface="Times New Roman"/>
                <a:cs typeface="Times New Roman"/>
              </a:rPr>
              <a:t> </a:t>
            </a:r>
            <a:r>
              <a:rPr sz="3000" spc="-5" dirty="0">
                <a:solidFill>
                  <a:srgbClr val="FFFFFF"/>
                </a:solidFill>
                <a:latin typeface="Times New Roman"/>
                <a:cs typeface="Times New Roman"/>
              </a:rPr>
              <a:t>is</a:t>
            </a:r>
            <a:r>
              <a:rPr sz="3000" spc="15" dirty="0">
                <a:solidFill>
                  <a:srgbClr val="FFFFFF"/>
                </a:solidFill>
                <a:latin typeface="Times New Roman"/>
                <a:cs typeface="Times New Roman"/>
              </a:rPr>
              <a:t> </a:t>
            </a:r>
            <a:r>
              <a:rPr sz="3000" dirty="0">
                <a:solidFill>
                  <a:srgbClr val="FFFFFF"/>
                </a:solidFill>
                <a:latin typeface="Times New Roman"/>
                <a:cs typeface="Times New Roman"/>
              </a:rPr>
              <a:t>a </a:t>
            </a:r>
            <a:r>
              <a:rPr sz="3000" spc="-5" dirty="0">
                <a:solidFill>
                  <a:srgbClr val="FFFFFF"/>
                </a:solidFill>
                <a:latin typeface="Times New Roman"/>
                <a:cs typeface="Times New Roman"/>
              </a:rPr>
              <a:t>first-order</a:t>
            </a:r>
            <a:r>
              <a:rPr sz="3000" dirty="0">
                <a:solidFill>
                  <a:srgbClr val="FFFFFF"/>
                </a:solidFill>
                <a:latin typeface="Times New Roman"/>
                <a:cs typeface="Times New Roman"/>
              </a:rPr>
              <a:t> </a:t>
            </a:r>
            <a:r>
              <a:rPr sz="3000" spc="-5" dirty="0">
                <a:solidFill>
                  <a:srgbClr val="FFFFFF"/>
                </a:solidFill>
                <a:latin typeface="Times New Roman"/>
                <a:cs typeface="Times New Roman"/>
              </a:rPr>
              <a:t>polynomial,</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i.e.</a:t>
            </a:r>
            <a:endParaRPr sz="3000">
              <a:latin typeface="Times New Roman"/>
              <a:cs typeface="Times New Roman"/>
            </a:endParaRPr>
          </a:p>
          <a:p>
            <a:pPr marL="951865">
              <a:lnSpc>
                <a:spcPct val="100000"/>
              </a:lnSpc>
              <a:spcBef>
                <a:spcPts val="1200"/>
              </a:spcBef>
            </a:pPr>
            <a:r>
              <a:rPr sz="3000" i="1" dirty="0">
                <a:solidFill>
                  <a:srgbClr val="FFFFFF"/>
                </a:solidFill>
                <a:latin typeface="Times New Roman"/>
                <a:cs typeface="Times New Roman"/>
              </a:rPr>
              <a:t>y</a:t>
            </a:r>
            <a:r>
              <a:rPr sz="3000" i="1" spc="-5" dirty="0">
                <a:solidFill>
                  <a:srgbClr val="FFFFFF"/>
                </a:solidFill>
                <a:latin typeface="Times New Roman"/>
                <a:cs typeface="Times New Roman"/>
              </a:rPr>
              <a:t> </a:t>
            </a:r>
            <a:r>
              <a:rPr sz="3000" dirty="0">
                <a:solidFill>
                  <a:srgbClr val="FFFFFF"/>
                </a:solidFill>
                <a:latin typeface="Times New Roman"/>
                <a:cs typeface="Times New Roman"/>
              </a:rPr>
              <a:t>=</a:t>
            </a:r>
            <a:r>
              <a:rPr sz="3000" spc="-5" dirty="0">
                <a:solidFill>
                  <a:srgbClr val="FFFFFF"/>
                </a:solidFill>
                <a:latin typeface="Times New Roman"/>
                <a:cs typeface="Times New Roman"/>
              </a:rPr>
              <a:t> </a:t>
            </a:r>
            <a:r>
              <a:rPr sz="3000" i="1" dirty="0">
                <a:solidFill>
                  <a:srgbClr val="FFFFFF"/>
                </a:solidFill>
                <a:latin typeface="Times New Roman"/>
                <a:cs typeface="Times New Roman"/>
              </a:rPr>
              <a:t>k</a:t>
            </a:r>
            <a:r>
              <a:rPr sz="3000" baseline="-22222" dirty="0">
                <a:solidFill>
                  <a:srgbClr val="FFFFFF"/>
                </a:solidFill>
                <a:latin typeface="Times New Roman"/>
                <a:cs typeface="Times New Roman"/>
              </a:rPr>
              <a:t>0</a:t>
            </a:r>
            <a:r>
              <a:rPr sz="3000" spc="359" baseline="-22222" dirty="0">
                <a:solidFill>
                  <a:srgbClr val="FFFFFF"/>
                </a:solidFill>
                <a:latin typeface="Times New Roman"/>
                <a:cs typeface="Times New Roman"/>
              </a:rPr>
              <a:t> </a:t>
            </a:r>
            <a:r>
              <a:rPr sz="3000" dirty="0">
                <a:solidFill>
                  <a:srgbClr val="FFFFFF"/>
                </a:solidFill>
                <a:latin typeface="Times New Roman"/>
                <a:cs typeface="Times New Roman"/>
              </a:rPr>
              <a:t>+</a:t>
            </a:r>
            <a:r>
              <a:rPr sz="3000" spc="-15" dirty="0">
                <a:solidFill>
                  <a:srgbClr val="FFFFFF"/>
                </a:solidFill>
                <a:latin typeface="Times New Roman"/>
                <a:cs typeface="Times New Roman"/>
              </a:rPr>
              <a:t> </a:t>
            </a:r>
            <a:r>
              <a:rPr sz="3000" i="1" dirty="0">
                <a:solidFill>
                  <a:srgbClr val="FFFFFF"/>
                </a:solidFill>
                <a:latin typeface="Times New Roman"/>
                <a:cs typeface="Times New Roman"/>
              </a:rPr>
              <a:t>k</a:t>
            </a:r>
            <a:r>
              <a:rPr sz="3000" baseline="-22222" dirty="0">
                <a:solidFill>
                  <a:srgbClr val="FFFFFF"/>
                </a:solidFill>
                <a:latin typeface="Times New Roman"/>
                <a:cs typeface="Times New Roman"/>
              </a:rPr>
              <a:t>1</a:t>
            </a:r>
            <a:r>
              <a:rPr sz="3000" spc="390" baseline="-22222" dirty="0">
                <a:solidFill>
                  <a:srgbClr val="FFFFFF"/>
                </a:solidFill>
                <a:latin typeface="Times New Roman"/>
                <a:cs typeface="Times New Roman"/>
              </a:rPr>
              <a:t> </a:t>
            </a:r>
            <a:r>
              <a:rPr sz="3000" i="1" dirty="0">
                <a:solidFill>
                  <a:srgbClr val="FFFFFF"/>
                </a:solidFill>
                <a:latin typeface="Times New Roman"/>
                <a:cs typeface="Times New Roman"/>
              </a:rPr>
              <a:t>x</a:t>
            </a:r>
            <a:r>
              <a:rPr sz="3000" baseline="-22222" dirty="0">
                <a:solidFill>
                  <a:srgbClr val="FFFFFF"/>
                </a:solidFill>
                <a:latin typeface="Times New Roman"/>
                <a:cs typeface="Times New Roman"/>
              </a:rPr>
              <a:t>1</a:t>
            </a:r>
            <a:r>
              <a:rPr sz="3000" spc="359" baseline="-22222" dirty="0">
                <a:solidFill>
                  <a:srgbClr val="FFFFFF"/>
                </a:solidFill>
                <a:latin typeface="Times New Roman"/>
                <a:cs typeface="Times New Roman"/>
              </a:rPr>
              <a:t> </a:t>
            </a:r>
            <a:r>
              <a:rPr sz="3000" dirty="0">
                <a:solidFill>
                  <a:srgbClr val="FFFFFF"/>
                </a:solidFill>
                <a:latin typeface="Times New Roman"/>
                <a:cs typeface="Times New Roman"/>
              </a:rPr>
              <a:t>+</a:t>
            </a:r>
            <a:r>
              <a:rPr sz="3000" spc="-15" dirty="0">
                <a:solidFill>
                  <a:srgbClr val="FFFFFF"/>
                </a:solidFill>
                <a:latin typeface="Times New Roman"/>
                <a:cs typeface="Times New Roman"/>
              </a:rPr>
              <a:t> </a:t>
            </a:r>
            <a:r>
              <a:rPr sz="3000" i="1" dirty="0">
                <a:solidFill>
                  <a:srgbClr val="FFFFFF"/>
                </a:solidFill>
                <a:latin typeface="Times New Roman"/>
                <a:cs typeface="Times New Roman"/>
              </a:rPr>
              <a:t>k</a:t>
            </a:r>
            <a:r>
              <a:rPr sz="3000" baseline="-22222" dirty="0">
                <a:solidFill>
                  <a:srgbClr val="FFFFFF"/>
                </a:solidFill>
                <a:latin typeface="Times New Roman"/>
                <a:cs typeface="Times New Roman"/>
              </a:rPr>
              <a:t>2</a:t>
            </a:r>
            <a:r>
              <a:rPr sz="3000" spc="382" baseline="-22222" dirty="0">
                <a:solidFill>
                  <a:srgbClr val="FFFFFF"/>
                </a:solidFill>
                <a:latin typeface="Times New Roman"/>
                <a:cs typeface="Times New Roman"/>
              </a:rPr>
              <a:t> </a:t>
            </a:r>
            <a:r>
              <a:rPr sz="3000" i="1" spc="-5" dirty="0">
                <a:solidFill>
                  <a:srgbClr val="FFFFFF"/>
                </a:solidFill>
                <a:latin typeface="Times New Roman"/>
                <a:cs typeface="Times New Roman"/>
              </a:rPr>
              <a:t>x</a:t>
            </a:r>
            <a:r>
              <a:rPr sz="3000" spc="-7" baseline="-22222" dirty="0">
                <a:solidFill>
                  <a:srgbClr val="FFFFFF"/>
                </a:solidFill>
                <a:latin typeface="Times New Roman"/>
                <a:cs typeface="Times New Roman"/>
              </a:rPr>
              <a:t>2</a:t>
            </a:r>
            <a:r>
              <a:rPr sz="3000" spc="359" baseline="-22222" dirty="0">
                <a:solidFill>
                  <a:srgbClr val="FFFFFF"/>
                </a:solidFill>
                <a:latin typeface="Times New Roman"/>
                <a:cs typeface="Times New Roman"/>
              </a:rPr>
              <a:t> </a:t>
            </a:r>
            <a:r>
              <a:rPr sz="3000" dirty="0">
                <a:solidFill>
                  <a:srgbClr val="FFFFFF"/>
                </a:solidFill>
                <a:latin typeface="Times New Roman"/>
                <a:cs typeface="Times New Roman"/>
              </a:rPr>
              <a:t>+</a:t>
            </a:r>
            <a:r>
              <a:rPr sz="3000" spc="-10" dirty="0">
                <a:solidFill>
                  <a:srgbClr val="FFFFFF"/>
                </a:solidFill>
                <a:latin typeface="Times New Roman"/>
                <a:cs typeface="Times New Roman"/>
              </a:rPr>
              <a:t> </a:t>
            </a:r>
            <a:r>
              <a:rPr sz="3000" dirty="0">
                <a:solidFill>
                  <a:srgbClr val="FFFFFF"/>
                </a:solidFill>
                <a:latin typeface="Times New Roman"/>
                <a:cs typeface="Times New Roman"/>
              </a:rPr>
              <a:t>.</a:t>
            </a:r>
            <a:r>
              <a:rPr sz="3000" spc="-10" dirty="0">
                <a:solidFill>
                  <a:srgbClr val="FFFFFF"/>
                </a:solidFill>
                <a:latin typeface="Times New Roman"/>
                <a:cs typeface="Times New Roman"/>
              </a:rPr>
              <a:t> </a:t>
            </a:r>
            <a:r>
              <a:rPr sz="3000" dirty="0">
                <a:solidFill>
                  <a:srgbClr val="FFFFFF"/>
                </a:solidFill>
                <a:latin typeface="Times New Roman"/>
                <a:cs typeface="Times New Roman"/>
              </a:rPr>
              <a:t>.</a:t>
            </a:r>
            <a:r>
              <a:rPr sz="3000" spc="-10" dirty="0">
                <a:solidFill>
                  <a:srgbClr val="FFFFFF"/>
                </a:solidFill>
                <a:latin typeface="Times New Roman"/>
                <a:cs typeface="Times New Roman"/>
              </a:rPr>
              <a:t> </a:t>
            </a:r>
            <a:r>
              <a:rPr sz="3000" dirty="0">
                <a:solidFill>
                  <a:srgbClr val="FFFFFF"/>
                </a:solidFill>
                <a:latin typeface="Times New Roman"/>
                <a:cs typeface="Times New Roman"/>
              </a:rPr>
              <a:t>.</a:t>
            </a:r>
            <a:r>
              <a:rPr sz="3000" spc="5" dirty="0">
                <a:solidFill>
                  <a:srgbClr val="FFFFFF"/>
                </a:solidFill>
                <a:latin typeface="Times New Roman"/>
                <a:cs typeface="Times New Roman"/>
              </a:rPr>
              <a:t> </a:t>
            </a:r>
            <a:r>
              <a:rPr sz="3000" dirty="0">
                <a:solidFill>
                  <a:srgbClr val="FFFFFF"/>
                </a:solidFill>
                <a:latin typeface="Times New Roman"/>
                <a:cs typeface="Times New Roman"/>
              </a:rPr>
              <a:t>+</a:t>
            </a:r>
            <a:r>
              <a:rPr sz="3000" spc="-25" dirty="0">
                <a:solidFill>
                  <a:srgbClr val="FFFFFF"/>
                </a:solidFill>
                <a:latin typeface="Times New Roman"/>
                <a:cs typeface="Times New Roman"/>
              </a:rPr>
              <a:t> </a:t>
            </a:r>
            <a:r>
              <a:rPr sz="3000" i="1" dirty="0">
                <a:solidFill>
                  <a:srgbClr val="FFFFFF"/>
                </a:solidFill>
                <a:latin typeface="Times New Roman"/>
                <a:cs typeface="Times New Roman"/>
              </a:rPr>
              <a:t>k</a:t>
            </a:r>
            <a:r>
              <a:rPr sz="3000" i="1" baseline="-22222" dirty="0">
                <a:solidFill>
                  <a:srgbClr val="FFFFFF"/>
                </a:solidFill>
                <a:latin typeface="Times New Roman"/>
                <a:cs typeface="Times New Roman"/>
              </a:rPr>
              <a:t>m</a:t>
            </a:r>
            <a:r>
              <a:rPr sz="3000" i="1" spc="375" baseline="-22222" dirty="0">
                <a:solidFill>
                  <a:srgbClr val="FFFFFF"/>
                </a:solidFill>
                <a:latin typeface="Times New Roman"/>
                <a:cs typeface="Times New Roman"/>
              </a:rPr>
              <a:t> </a:t>
            </a:r>
            <a:r>
              <a:rPr sz="3000" i="1" dirty="0">
                <a:solidFill>
                  <a:srgbClr val="FFFFFF"/>
                </a:solidFill>
                <a:latin typeface="Times New Roman"/>
                <a:cs typeface="Times New Roman"/>
              </a:rPr>
              <a:t>x</a:t>
            </a:r>
            <a:r>
              <a:rPr sz="3000" i="1" baseline="-22222" dirty="0">
                <a:solidFill>
                  <a:srgbClr val="FFFFFF"/>
                </a:solidFill>
                <a:latin typeface="Times New Roman"/>
                <a:cs typeface="Times New Roman"/>
              </a:rPr>
              <a:t>m</a:t>
            </a:r>
            <a:endParaRPr sz="3000" baseline="-22222">
              <a:latin typeface="Times New Roman"/>
              <a:cs typeface="Times New Roman"/>
            </a:endParaRPr>
          </a:p>
          <a:p>
            <a:pPr marL="380365">
              <a:lnSpc>
                <a:spcPct val="100000"/>
              </a:lnSpc>
              <a:spcBef>
                <a:spcPts val="1200"/>
              </a:spcBef>
            </a:pPr>
            <a:r>
              <a:rPr sz="3000" dirty="0">
                <a:solidFill>
                  <a:srgbClr val="FFFFFF"/>
                </a:solidFill>
                <a:latin typeface="Times New Roman"/>
                <a:cs typeface="Times New Roman"/>
              </a:rPr>
              <a:t>we</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obtain</a:t>
            </a:r>
            <a:r>
              <a:rPr sz="3000" spc="10" dirty="0">
                <a:solidFill>
                  <a:srgbClr val="FFFFFF"/>
                </a:solidFill>
                <a:latin typeface="Times New Roman"/>
                <a:cs typeface="Times New Roman"/>
              </a:rPr>
              <a:t> </a:t>
            </a:r>
            <a:r>
              <a:rPr sz="3000" dirty="0">
                <a:solidFill>
                  <a:srgbClr val="FFFFFF"/>
                </a:solidFill>
                <a:latin typeface="Times New Roman"/>
                <a:cs typeface="Times New Roman"/>
              </a:rPr>
              <a:t>a</a:t>
            </a:r>
            <a:r>
              <a:rPr sz="3000" spc="-5" dirty="0">
                <a:solidFill>
                  <a:srgbClr val="FFFFFF"/>
                </a:solidFill>
                <a:latin typeface="Times New Roman"/>
                <a:cs typeface="Times New Roman"/>
              </a:rPr>
              <a:t> </a:t>
            </a:r>
            <a:r>
              <a:rPr sz="3000" spc="120" dirty="0">
                <a:solidFill>
                  <a:srgbClr val="FAFD00"/>
                </a:solidFill>
                <a:latin typeface="Times New Roman"/>
                <a:cs typeface="Times New Roman"/>
              </a:rPr>
              <a:t>first-order</a:t>
            </a:r>
            <a:r>
              <a:rPr sz="3000" spc="-5" dirty="0">
                <a:solidFill>
                  <a:srgbClr val="FAFD00"/>
                </a:solidFill>
                <a:latin typeface="Times New Roman"/>
                <a:cs typeface="Times New Roman"/>
              </a:rPr>
              <a:t> </a:t>
            </a:r>
            <a:r>
              <a:rPr sz="3000" spc="50" dirty="0">
                <a:solidFill>
                  <a:srgbClr val="FAFD00"/>
                </a:solidFill>
                <a:latin typeface="Times New Roman"/>
                <a:cs typeface="Times New Roman"/>
              </a:rPr>
              <a:t>Sugeno</a:t>
            </a:r>
            <a:r>
              <a:rPr sz="3000" spc="-5" dirty="0">
                <a:solidFill>
                  <a:srgbClr val="FAFD00"/>
                </a:solidFill>
                <a:latin typeface="Times New Roman"/>
                <a:cs typeface="Times New Roman"/>
              </a:rPr>
              <a:t> </a:t>
            </a:r>
            <a:r>
              <a:rPr sz="3000" spc="30" dirty="0">
                <a:solidFill>
                  <a:srgbClr val="FAFD00"/>
                </a:solidFill>
                <a:latin typeface="Times New Roman"/>
                <a:cs typeface="Times New Roman"/>
              </a:rPr>
              <a:t>fuzzy</a:t>
            </a:r>
            <a:r>
              <a:rPr sz="3000" spc="-10" dirty="0">
                <a:solidFill>
                  <a:srgbClr val="FAFD00"/>
                </a:solidFill>
                <a:latin typeface="Times New Roman"/>
                <a:cs typeface="Times New Roman"/>
              </a:rPr>
              <a:t> </a:t>
            </a:r>
            <a:r>
              <a:rPr sz="3000" spc="50" dirty="0">
                <a:solidFill>
                  <a:srgbClr val="FAFD00"/>
                </a:solidFill>
                <a:latin typeface="Times New Roman"/>
                <a:cs typeface="Times New Roman"/>
              </a:rPr>
              <a:t>model</a:t>
            </a:r>
            <a:r>
              <a:rPr sz="3000" spc="50" dirty="0">
                <a:solidFill>
                  <a:srgbClr val="FFFFFF"/>
                </a:solidFill>
                <a:latin typeface="Times New Roman"/>
                <a:cs typeface="Times New Roman"/>
              </a:rPr>
              <a:t>.</a:t>
            </a:r>
            <a:endParaRPr sz="30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28</a:t>
            </a:fld>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156715" y="1505711"/>
            <a:ext cx="1211580" cy="50800"/>
            <a:chOff x="1156715" y="1505711"/>
            <a:chExt cx="1211580" cy="50800"/>
          </a:xfrm>
        </p:grpSpPr>
        <p:sp>
          <p:nvSpPr>
            <p:cNvPr id="3" name="object 3"/>
            <p:cNvSpPr/>
            <p:nvPr/>
          </p:nvSpPr>
          <p:spPr>
            <a:xfrm>
              <a:off x="1171955" y="1520951"/>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000000"/>
            </a:solidFill>
          </p:spPr>
          <p:txBody>
            <a:bodyPr wrap="square" lIns="0" tIns="0" rIns="0" bIns="0" rtlCol="0"/>
            <a:lstStyle/>
            <a:p>
              <a:endParaRPr/>
            </a:p>
          </p:txBody>
        </p:sp>
        <p:sp>
          <p:nvSpPr>
            <p:cNvPr id="4" name="object 4"/>
            <p:cNvSpPr/>
            <p:nvPr/>
          </p:nvSpPr>
          <p:spPr>
            <a:xfrm>
              <a:off x="1156715" y="1505711"/>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FAFD00"/>
            </a:solidFill>
          </p:spPr>
          <p:txBody>
            <a:bodyPr wrap="square" lIns="0" tIns="0" rIns="0" bIns="0" rtlCol="0"/>
            <a:lstStyle/>
            <a:p>
              <a:endParaRPr/>
            </a:p>
          </p:txBody>
        </p:sp>
      </p:grpSp>
      <p:grpSp>
        <p:nvGrpSpPr>
          <p:cNvPr id="5" name="object 5"/>
          <p:cNvGrpSpPr/>
          <p:nvPr/>
        </p:nvGrpSpPr>
        <p:grpSpPr>
          <a:xfrm>
            <a:off x="1156715" y="3061716"/>
            <a:ext cx="1211580" cy="50800"/>
            <a:chOff x="1156715" y="3061716"/>
            <a:chExt cx="1211580" cy="50800"/>
          </a:xfrm>
        </p:grpSpPr>
        <p:sp>
          <p:nvSpPr>
            <p:cNvPr id="6" name="object 6"/>
            <p:cNvSpPr/>
            <p:nvPr/>
          </p:nvSpPr>
          <p:spPr>
            <a:xfrm>
              <a:off x="1171955" y="3076956"/>
              <a:ext cx="1196340" cy="35560"/>
            </a:xfrm>
            <a:custGeom>
              <a:avLst/>
              <a:gdLst/>
              <a:ahLst/>
              <a:cxnLst/>
              <a:rect l="l" t="t" r="r" b="b"/>
              <a:pathLst>
                <a:path w="1196339" h="35560">
                  <a:moveTo>
                    <a:pt x="1196339" y="35051"/>
                  </a:moveTo>
                  <a:lnTo>
                    <a:pt x="1196339" y="0"/>
                  </a:lnTo>
                  <a:lnTo>
                    <a:pt x="0" y="0"/>
                  </a:lnTo>
                  <a:lnTo>
                    <a:pt x="0" y="35051"/>
                  </a:lnTo>
                  <a:lnTo>
                    <a:pt x="1196339" y="35051"/>
                  </a:lnTo>
                  <a:close/>
                </a:path>
              </a:pathLst>
            </a:custGeom>
            <a:solidFill>
              <a:srgbClr val="000000"/>
            </a:solidFill>
          </p:spPr>
          <p:txBody>
            <a:bodyPr wrap="square" lIns="0" tIns="0" rIns="0" bIns="0" rtlCol="0"/>
            <a:lstStyle/>
            <a:p>
              <a:endParaRPr/>
            </a:p>
          </p:txBody>
        </p:sp>
        <p:sp>
          <p:nvSpPr>
            <p:cNvPr id="7" name="object 7"/>
            <p:cNvSpPr/>
            <p:nvPr/>
          </p:nvSpPr>
          <p:spPr>
            <a:xfrm>
              <a:off x="1156715" y="3061716"/>
              <a:ext cx="1196340" cy="35560"/>
            </a:xfrm>
            <a:custGeom>
              <a:avLst/>
              <a:gdLst/>
              <a:ahLst/>
              <a:cxnLst/>
              <a:rect l="l" t="t" r="r" b="b"/>
              <a:pathLst>
                <a:path w="1196339" h="35560">
                  <a:moveTo>
                    <a:pt x="1196339" y="35051"/>
                  </a:moveTo>
                  <a:lnTo>
                    <a:pt x="1196339" y="0"/>
                  </a:lnTo>
                  <a:lnTo>
                    <a:pt x="0" y="0"/>
                  </a:lnTo>
                  <a:lnTo>
                    <a:pt x="0" y="35051"/>
                  </a:lnTo>
                  <a:lnTo>
                    <a:pt x="1196339" y="35051"/>
                  </a:lnTo>
                  <a:close/>
                </a:path>
              </a:pathLst>
            </a:custGeom>
            <a:solidFill>
              <a:srgbClr val="FAFD00"/>
            </a:solidFill>
          </p:spPr>
          <p:txBody>
            <a:bodyPr wrap="square" lIns="0" tIns="0" rIns="0" bIns="0" rtlCol="0"/>
            <a:lstStyle/>
            <a:p>
              <a:endParaRPr/>
            </a:p>
          </p:txBody>
        </p:sp>
      </p:grpSp>
      <p:sp>
        <p:nvSpPr>
          <p:cNvPr id="8" name="object 8"/>
          <p:cNvSpPr txBox="1"/>
          <p:nvPr/>
        </p:nvSpPr>
        <p:spPr>
          <a:xfrm>
            <a:off x="1143828" y="1070863"/>
            <a:ext cx="7780655" cy="3410585"/>
          </a:xfrm>
          <a:prstGeom prst="rect">
            <a:avLst/>
          </a:prstGeom>
        </p:spPr>
        <p:txBody>
          <a:bodyPr vert="horz" wrap="square" lIns="0" tIns="12700" rIns="0" bIns="0" rtlCol="0">
            <a:spAutoFit/>
          </a:bodyPr>
          <a:lstStyle/>
          <a:p>
            <a:pPr marL="355600" marR="294005" indent="-343535">
              <a:lnSpc>
                <a:spcPct val="100000"/>
              </a:lnSpc>
              <a:spcBef>
                <a:spcPts val="100"/>
              </a:spcBef>
              <a:tabLst>
                <a:tab pos="4291965" algn="l"/>
              </a:tabLst>
            </a:pPr>
            <a:r>
              <a:rPr sz="3000" i="1" spc="30" dirty="0">
                <a:solidFill>
                  <a:srgbClr val="FAFD00"/>
                </a:solidFill>
                <a:latin typeface="Times New Roman"/>
                <a:cs typeface="Times New Roman"/>
              </a:rPr>
              <a:t>Layer</a:t>
            </a:r>
            <a:r>
              <a:rPr sz="3000" i="1" dirty="0">
                <a:solidFill>
                  <a:srgbClr val="FAFD00"/>
                </a:solidFill>
                <a:latin typeface="Times New Roman"/>
                <a:cs typeface="Times New Roman"/>
              </a:rPr>
              <a:t> </a:t>
            </a:r>
            <a:r>
              <a:rPr sz="3000" dirty="0">
                <a:solidFill>
                  <a:srgbClr val="FAFD00"/>
                </a:solidFill>
                <a:latin typeface="Times New Roman"/>
                <a:cs typeface="Times New Roman"/>
              </a:rPr>
              <a:t>1</a:t>
            </a:r>
            <a:r>
              <a:rPr sz="3000" spc="5" dirty="0">
                <a:solidFill>
                  <a:srgbClr val="FAFD00"/>
                </a:solidFill>
                <a:latin typeface="Times New Roman"/>
                <a:cs typeface="Times New Roman"/>
              </a:rPr>
              <a:t> </a:t>
            </a:r>
            <a:r>
              <a:rPr sz="3000" spc="-5" dirty="0">
                <a:solidFill>
                  <a:srgbClr val="FFFFFF"/>
                </a:solidFill>
                <a:latin typeface="Times New Roman"/>
                <a:cs typeface="Times New Roman"/>
              </a:rPr>
              <a:t>is</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5" dirty="0">
                <a:solidFill>
                  <a:srgbClr val="FFFFFF"/>
                </a:solidFill>
                <a:latin typeface="Times New Roman"/>
                <a:cs typeface="Times New Roman"/>
              </a:rPr>
              <a:t> </a:t>
            </a:r>
            <a:r>
              <a:rPr sz="3000" spc="130" dirty="0">
                <a:solidFill>
                  <a:srgbClr val="FAFD00"/>
                </a:solidFill>
                <a:latin typeface="Times New Roman"/>
                <a:cs typeface="Times New Roman"/>
              </a:rPr>
              <a:t>input</a:t>
            </a:r>
            <a:r>
              <a:rPr sz="3000" spc="10" dirty="0">
                <a:solidFill>
                  <a:srgbClr val="FAFD00"/>
                </a:solidFill>
                <a:latin typeface="Times New Roman"/>
                <a:cs typeface="Times New Roman"/>
              </a:rPr>
              <a:t> </a:t>
            </a:r>
            <a:r>
              <a:rPr sz="3000" spc="80" dirty="0">
                <a:solidFill>
                  <a:srgbClr val="FAFD00"/>
                </a:solidFill>
                <a:latin typeface="Times New Roman"/>
                <a:cs typeface="Times New Roman"/>
              </a:rPr>
              <a:t>layer</a:t>
            </a:r>
            <a:r>
              <a:rPr sz="3000" spc="80" dirty="0">
                <a:solidFill>
                  <a:srgbClr val="FFFFFF"/>
                </a:solidFill>
                <a:latin typeface="Times New Roman"/>
                <a:cs typeface="Times New Roman"/>
              </a:rPr>
              <a:t>.	</a:t>
            </a:r>
            <a:r>
              <a:rPr sz="3000" spc="-5" dirty="0">
                <a:solidFill>
                  <a:srgbClr val="FFFFFF"/>
                </a:solidFill>
                <a:latin typeface="Times New Roman"/>
                <a:cs typeface="Times New Roman"/>
              </a:rPr>
              <a:t>Neurons in this layer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simply </a:t>
            </a:r>
            <a:r>
              <a:rPr sz="3000" dirty="0">
                <a:solidFill>
                  <a:srgbClr val="FFFFFF"/>
                </a:solidFill>
                <a:latin typeface="Times New Roman"/>
                <a:cs typeface="Times New Roman"/>
              </a:rPr>
              <a:t>pass</a:t>
            </a:r>
            <a:r>
              <a:rPr sz="3000" spc="-5" dirty="0">
                <a:solidFill>
                  <a:srgbClr val="FFFFFF"/>
                </a:solidFill>
                <a:latin typeface="Times New Roman"/>
                <a:cs typeface="Times New Roman"/>
              </a:rPr>
              <a:t> </a:t>
            </a:r>
            <a:r>
              <a:rPr sz="3000" dirty="0">
                <a:solidFill>
                  <a:srgbClr val="FFFFFF"/>
                </a:solidFill>
                <a:latin typeface="Times New Roman"/>
                <a:cs typeface="Times New Roman"/>
              </a:rPr>
              <a:t>external</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crisp</a:t>
            </a:r>
            <a:r>
              <a:rPr sz="3000" dirty="0">
                <a:solidFill>
                  <a:srgbClr val="FFFFFF"/>
                </a:solidFill>
                <a:latin typeface="Times New Roman"/>
                <a:cs typeface="Times New Roman"/>
              </a:rPr>
              <a:t> </a:t>
            </a:r>
            <a:r>
              <a:rPr sz="3000" spc="-5" dirty="0">
                <a:solidFill>
                  <a:srgbClr val="FFFFFF"/>
                </a:solidFill>
                <a:latin typeface="Times New Roman"/>
                <a:cs typeface="Times New Roman"/>
              </a:rPr>
              <a:t>signals to</a:t>
            </a:r>
            <a:r>
              <a:rPr sz="3000" spc="-10" dirty="0">
                <a:solidFill>
                  <a:srgbClr val="FFFFFF"/>
                </a:solidFill>
                <a:latin typeface="Times New Roman"/>
                <a:cs typeface="Times New Roman"/>
              </a:rPr>
              <a:t> </a:t>
            </a:r>
            <a:r>
              <a:rPr sz="3000" i="1" spc="-5" dirty="0">
                <a:solidFill>
                  <a:srgbClr val="FFFFFF"/>
                </a:solidFill>
                <a:latin typeface="Times New Roman"/>
                <a:cs typeface="Times New Roman"/>
              </a:rPr>
              <a:t>Layer </a:t>
            </a:r>
            <a:r>
              <a:rPr sz="3000" spc="-5" dirty="0">
                <a:solidFill>
                  <a:srgbClr val="FFFFFF"/>
                </a:solidFill>
                <a:latin typeface="Times New Roman"/>
                <a:cs typeface="Times New Roman"/>
              </a:rPr>
              <a:t>2.</a:t>
            </a:r>
            <a:endParaRPr sz="3000">
              <a:latin typeface="Times New Roman"/>
              <a:cs typeface="Times New Roman"/>
            </a:endParaRPr>
          </a:p>
          <a:p>
            <a:pPr>
              <a:lnSpc>
                <a:spcPct val="100000"/>
              </a:lnSpc>
              <a:spcBef>
                <a:spcPts val="45"/>
              </a:spcBef>
            </a:pPr>
            <a:endParaRPr sz="4350">
              <a:latin typeface="Times New Roman"/>
              <a:cs typeface="Times New Roman"/>
            </a:endParaRPr>
          </a:p>
          <a:p>
            <a:pPr marL="355600" marR="5080" indent="-343535">
              <a:lnSpc>
                <a:spcPct val="100000"/>
              </a:lnSpc>
              <a:spcBef>
                <a:spcPts val="5"/>
              </a:spcBef>
              <a:tabLst>
                <a:tab pos="4755515" algn="l"/>
                <a:tab pos="5439410" algn="l"/>
              </a:tabLst>
            </a:pPr>
            <a:r>
              <a:rPr sz="3000" i="1" spc="30" dirty="0">
                <a:solidFill>
                  <a:srgbClr val="FAFD00"/>
                </a:solidFill>
                <a:latin typeface="Times New Roman"/>
                <a:cs typeface="Times New Roman"/>
              </a:rPr>
              <a:t>Layer</a:t>
            </a:r>
            <a:r>
              <a:rPr sz="3000" i="1" spc="5" dirty="0">
                <a:solidFill>
                  <a:srgbClr val="FAFD00"/>
                </a:solidFill>
                <a:latin typeface="Times New Roman"/>
                <a:cs typeface="Times New Roman"/>
              </a:rPr>
              <a:t> </a:t>
            </a:r>
            <a:r>
              <a:rPr sz="3000" dirty="0">
                <a:solidFill>
                  <a:srgbClr val="FAFD00"/>
                </a:solidFill>
                <a:latin typeface="Times New Roman"/>
                <a:cs typeface="Times New Roman"/>
              </a:rPr>
              <a:t>2</a:t>
            </a:r>
            <a:r>
              <a:rPr sz="3000" spc="10" dirty="0">
                <a:solidFill>
                  <a:srgbClr val="FAFD00"/>
                </a:solidFill>
                <a:latin typeface="Times New Roman"/>
                <a:cs typeface="Times New Roman"/>
              </a:rPr>
              <a:t> </a:t>
            </a:r>
            <a:r>
              <a:rPr sz="3000" spc="-5" dirty="0">
                <a:solidFill>
                  <a:srgbClr val="FFFFFF"/>
                </a:solidFill>
                <a:latin typeface="Times New Roman"/>
                <a:cs typeface="Times New Roman"/>
              </a:rPr>
              <a:t>is</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10" dirty="0">
                <a:solidFill>
                  <a:srgbClr val="FFFFFF"/>
                </a:solidFill>
                <a:latin typeface="Times New Roman"/>
                <a:cs typeface="Times New Roman"/>
              </a:rPr>
              <a:t> </a:t>
            </a:r>
            <a:r>
              <a:rPr sz="3000" spc="50" dirty="0">
                <a:solidFill>
                  <a:srgbClr val="FAFD00"/>
                </a:solidFill>
                <a:latin typeface="Times New Roman"/>
                <a:cs typeface="Times New Roman"/>
              </a:rPr>
              <a:t>fuzzification</a:t>
            </a:r>
            <a:r>
              <a:rPr sz="3000" spc="10" dirty="0">
                <a:solidFill>
                  <a:srgbClr val="FAFD00"/>
                </a:solidFill>
                <a:latin typeface="Times New Roman"/>
                <a:cs typeface="Times New Roman"/>
              </a:rPr>
              <a:t> </a:t>
            </a:r>
            <a:r>
              <a:rPr sz="3000" spc="80" dirty="0">
                <a:solidFill>
                  <a:srgbClr val="FAFD00"/>
                </a:solidFill>
                <a:latin typeface="Times New Roman"/>
                <a:cs typeface="Times New Roman"/>
              </a:rPr>
              <a:t>layer</a:t>
            </a:r>
            <a:r>
              <a:rPr sz="3000" spc="80" dirty="0">
                <a:solidFill>
                  <a:srgbClr val="FFFFFF"/>
                </a:solidFill>
                <a:latin typeface="Times New Roman"/>
                <a:cs typeface="Times New Roman"/>
              </a:rPr>
              <a:t>.	</a:t>
            </a:r>
            <a:r>
              <a:rPr sz="3000" spc="-5" dirty="0">
                <a:solidFill>
                  <a:srgbClr val="FFFFFF"/>
                </a:solidFill>
                <a:latin typeface="Times New Roman"/>
                <a:cs typeface="Times New Roman"/>
              </a:rPr>
              <a:t>Neurons</a:t>
            </a:r>
            <a:r>
              <a:rPr sz="3000" spc="-30" dirty="0">
                <a:solidFill>
                  <a:srgbClr val="FFFFFF"/>
                </a:solidFill>
                <a:latin typeface="Times New Roman"/>
                <a:cs typeface="Times New Roman"/>
              </a:rPr>
              <a:t> </a:t>
            </a:r>
            <a:r>
              <a:rPr sz="3000" spc="-5" dirty="0">
                <a:solidFill>
                  <a:srgbClr val="FFFFFF"/>
                </a:solidFill>
                <a:latin typeface="Times New Roman"/>
                <a:cs typeface="Times New Roman"/>
              </a:rPr>
              <a:t>in</a:t>
            </a:r>
            <a:r>
              <a:rPr sz="3000" spc="-30" dirty="0">
                <a:solidFill>
                  <a:srgbClr val="FFFFFF"/>
                </a:solidFill>
                <a:latin typeface="Times New Roman"/>
                <a:cs typeface="Times New Roman"/>
              </a:rPr>
              <a:t> </a:t>
            </a:r>
            <a:r>
              <a:rPr sz="3000" spc="-5" dirty="0">
                <a:solidFill>
                  <a:srgbClr val="FFFFFF"/>
                </a:solidFill>
                <a:latin typeface="Times New Roman"/>
                <a:cs typeface="Times New Roman"/>
              </a:rPr>
              <a:t>this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layer</a:t>
            </a:r>
            <a:r>
              <a:rPr sz="3000" spc="5" dirty="0">
                <a:solidFill>
                  <a:srgbClr val="FFFFFF"/>
                </a:solidFill>
                <a:latin typeface="Times New Roman"/>
                <a:cs typeface="Times New Roman"/>
              </a:rPr>
              <a:t> </a:t>
            </a:r>
            <a:r>
              <a:rPr sz="3000" dirty="0">
                <a:solidFill>
                  <a:srgbClr val="FFFFFF"/>
                </a:solidFill>
                <a:latin typeface="Times New Roman"/>
                <a:cs typeface="Times New Roman"/>
              </a:rPr>
              <a:t>perform</a:t>
            </a:r>
            <a:r>
              <a:rPr sz="3000" spc="5" dirty="0">
                <a:solidFill>
                  <a:srgbClr val="FFFFFF"/>
                </a:solidFill>
                <a:latin typeface="Times New Roman"/>
                <a:cs typeface="Times New Roman"/>
              </a:rPr>
              <a:t> </a:t>
            </a:r>
            <a:r>
              <a:rPr sz="3000" dirty="0">
                <a:solidFill>
                  <a:srgbClr val="FFFFFF"/>
                </a:solidFill>
                <a:latin typeface="Times New Roman"/>
                <a:cs typeface="Times New Roman"/>
              </a:rPr>
              <a:t>fuzzification.	</a:t>
            </a:r>
            <a:r>
              <a:rPr sz="3000" spc="-5" dirty="0">
                <a:solidFill>
                  <a:srgbClr val="FFFFFF"/>
                </a:solidFill>
                <a:latin typeface="Times New Roman"/>
                <a:cs typeface="Times New Roman"/>
              </a:rPr>
              <a:t>In Jang’s model, </a:t>
            </a:r>
            <a:r>
              <a:rPr sz="3000" dirty="0">
                <a:solidFill>
                  <a:srgbClr val="FFFFFF"/>
                </a:solidFill>
                <a:latin typeface="Times New Roman"/>
                <a:cs typeface="Times New Roman"/>
              </a:rPr>
              <a:t> fuzzification </a:t>
            </a:r>
            <a:r>
              <a:rPr sz="3000" spc="-5" dirty="0">
                <a:solidFill>
                  <a:srgbClr val="FFFFFF"/>
                </a:solidFill>
                <a:latin typeface="Times New Roman"/>
                <a:cs typeface="Times New Roman"/>
              </a:rPr>
              <a:t>neurons have </a:t>
            </a:r>
            <a:r>
              <a:rPr sz="3000" dirty="0">
                <a:solidFill>
                  <a:srgbClr val="FFFFFF"/>
                </a:solidFill>
                <a:latin typeface="Times New Roman"/>
                <a:cs typeface="Times New Roman"/>
              </a:rPr>
              <a:t>a </a:t>
            </a:r>
            <a:r>
              <a:rPr sz="3000" spc="35" dirty="0">
                <a:solidFill>
                  <a:srgbClr val="FAFD00"/>
                </a:solidFill>
                <a:latin typeface="Times New Roman"/>
                <a:cs typeface="Times New Roman"/>
              </a:rPr>
              <a:t>bell </a:t>
            </a:r>
            <a:r>
              <a:rPr sz="3000" spc="80" dirty="0">
                <a:solidFill>
                  <a:srgbClr val="FAFD00"/>
                </a:solidFill>
                <a:latin typeface="Times New Roman"/>
                <a:cs typeface="Times New Roman"/>
              </a:rPr>
              <a:t>activation </a:t>
            </a:r>
            <a:r>
              <a:rPr sz="3000" spc="85" dirty="0">
                <a:solidFill>
                  <a:srgbClr val="FAFD00"/>
                </a:solidFill>
                <a:latin typeface="Times New Roman"/>
                <a:cs typeface="Times New Roman"/>
              </a:rPr>
              <a:t> </a:t>
            </a:r>
            <a:r>
              <a:rPr sz="3000" spc="70" dirty="0">
                <a:solidFill>
                  <a:srgbClr val="FAFD00"/>
                </a:solidFill>
                <a:latin typeface="Times New Roman"/>
                <a:cs typeface="Times New Roman"/>
              </a:rPr>
              <a:t>function</a:t>
            </a:r>
            <a:r>
              <a:rPr sz="3000" spc="70" dirty="0">
                <a:solidFill>
                  <a:srgbClr val="FFFFFF"/>
                </a:solidFill>
                <a:latin typeface="Times New Roman"/>
                <a:cs typeface="Times New Roman"/>
              </a:rPr>
              <a:t>.</a:t>
            </a:r>
            <a:endParaRPr sz="3000">
              <a:latin typeface="Times New Roman"/>
              <a:cs typeface="Times New Roman"/>
            </a:endParaRPr>
          </a:p>
        </p:txBody>
      </p:sp>
      <p:sp>
        <p:nvSpPr>
          <p:cNvPr id="9" name="object 9"/>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10" name="object 10"/>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29</a:t>
            </a:fld>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82115" y="819403"/>
            <a:ext cx="7713980" cy="5605145"/>
          </a:xfrm>
          <a:prstGeom prst="rect">
            <a:avLst/>
          </a:prstGeom>
        </p:spPr>
        <p:txBody>
          <a:bodyPr vert="horz" wrap="square" lIns="0" tIns="12700" rIns="0" bIns="0" rtlCol="0">
            <a:spAutoFit/>
          </a:bodyPr>
          <a:lstStyle/>
          <a:p>
            <a:pPr marL="354965" marR="5080" indent="-342900">
              <a:lnSpc>
                <a:spcPct val="100000"/>
              </a:lnSpc>
              <a:spcBef>
                <a:spcPts val="100"/>
              </a:spcBef>
              <a:buClr>
                <a:srgbClr val="FAFD00"/>
              </a:buClr>
              <a:buSzPct val="76666"/>
              <a:buFont typeface="MS UI Gothic"/>
              <a:buChar char="■"/>
              <a:tabLst>
                <a:tab pos="355600" algn="l"/>
                <a:tab pos="4901565" algn="l"/>
              </a:tabLst>
            </a:pPr>
            <a:r>
              <a:rPr sz="3000" spc="-5" dirty="0">
                <a:solidFill>
                  <a:srgbClr val="FFFFFF"/>
                </a:solidFill>
                <a:latin typeface="Times New Roman"/>
                <a:cs typeface="Times New Roman"/>
              </a:rPr>
              <a:t>Although</a:t>
            </a:r>
            <a:r>
              <a:rPr sz="3000" dirty="0">
                <a:solidFill>
                  <a:srgbClr val="FFFFFF"/>
                </a:solidFill>
                <a:latin typeface="Times New Roman"/>
                <a:cs typeface="Times New Roman"/>
              </a:rPr>
              <a:t> </a:t>
            </a:r>
            <a:r>
              <a:rPr sz="3000" spc="-5" dirty="0">
                <a:solidFill>
                  <a:srgbClr val="FFFFFF"/>
                </a:solidFill>
                <a:latin typeface="Times New Roman"/>
                <a:cs typeface="Times New Roman"/>
              </a:rPr>
              <a:t>words are</a:t>
            </a:r>
            <a:r>
              <a:rPr sz="3000" dirty="0">
                <a:solidFill>
                  <a:srgbClr val="FFFFFF"/>
                </a:solidFill>
                <a:latin typeface="Times New Roman"/>
                <a:cs typeface="Times New Roman"/>
              </a:rPr>
              <a:t> </a:t>
            </a:r>
            <a:r>
              <a:rPr sz="3000" spc="-5" dirty="0">
                <a:solidFill>
                  <a:srgbClr val="FFFFFF"/>
                </a:solidFill>
                <a:latin typeface="Times New Roman"/>
                <a:cs typeface="Times New Roman"/>
              </a:rPr>
              <a:t>less</a:t>
            </a:r>
            <a:r>
              <a:rPr sz="3000" dirty="0">
                <a:solidFill>
                  <a:srgbClr val="FFFFFF"/>
                </a:solidFill>
                <a:latin typeface="Times New Roman"/>
                <a:cs typeface="Times New Roman"/>
              </a:rPr>
              <a:t> precise </a:t>
            </a:r>
            <a:r>
              <a:rPr sz="3000" spc="-5" dirty="0">
                <a:solidFill>
                  <a:srgbClr val="FFFFFF"/>
                </a:solidFill>
                <a:latin typeface="Times New Roman"/>
                <a:cs typeface="Times New Roman"/>
              </a:rPr>
              <a:t>than</a:t>
            </a:r>
            <a:r>
              <a:rPr sz="3000" dirty="0">
                <a:solidFill>
                  <a:srgbClr val="FFFFFF"/>
                </a:solidFill>
                <a:latin typeface="Times New Roman"/>
                <a:cs typeface="Times New Roman"/>
              </a:rPr>
              <a:t> </a:t>
            </a:r>
            <a:r>
              <a:rPr sz="3000" spc="-5" dirty="0">
                <a:solidFill>
                  <a:srgbClr val="FFFFFF"/>
                </a:solidFill>
                <a:latin typeface="Times New Roman"/>
                <a:cs typeface="Times New Roman"/>
              </a:rPr>
              <a:t>numbers, </a:t>
            </a:r>
            <a:r>
              <a:rPr sz="3000" dirty="0">
                <a:solidFill>
                  <a:srgbClr val="FFFFFF"/>
                </a:solidFill>
                <a:latin typeface="Times New Roman"/>
                <a:cs typeface="Times New Roman"/>
              </a:rPr>
              <a:t> </a:t>
            </a:r>
            <a:r>
              <a:rPr sz="3000" spc="-5" dirty="0">
                <a:solidFill>
                  <a:srgbClr val="FFFFFF"/>
                </a:solidFill>
                <a:latin typeface="Times New Roman"/>
                <a:cs typeface="Times New Roman"/>
              </a:rPr>
              <a:t>precision</a:t>
            </a:r>
            <a:r>
              <a:rPr sz="3000" spc="10" dirty="0">
                <a:solidFill>
                  <a:srgbClr val="FFFFFF"/>
                </a:solidFill>
                <a:latin typeface="Times New Roman"/>
                <a:cs typeface="Times New Roman"/>
              </a:rPr>
              <a:t> </a:t>
            </a:r>
            <a:r>
              <a:rPr sz="3000" dirty="0">
                <a:solidFill>
                  <a:srgbClr val="FFFFFF"/>
                </a:solidFill>
                <a:latin typeface="Times New Roman"/>
                <a:cs typeface="Times New Roman"/>
              </a:rPr>
              <a:t>carries</a:t>
            </a:r>
            <a:r>
              <a:rPr sz="3000" spc="5" dirty="0">
                <a:solidFill>
                  <a:srgbClr val="FFFFFF"/>
                </a:solidFill>
                <a:latin typeface="Times New Roman"/>
                <a:cs typeface="Times New Roman"/>
              </a:rPr>
              <a:t> </a:t>
            </a:r>
            <a:r>
              <a:rPr sz="3000" dirty="0">
                <a:solidFill>
                  <a:srgbClr val="FFFFFF"/>
                </a:solidFill>
                <a:latin typeface="Times New Roman"/>
                <a:cs typeface="Times New Roman"/>
              </a:rPr>
              <a:t>a</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high</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cost.	</a:t>
            </a:r>
            <a:r>
              <a:rPr sz="3000" dirty="0">
                <a:solidFill>
                  <a:srgbClr val="FFFFFF"/>
                </a:solidFill>
                <a:latin typeface="Times New Roman"/>
                <a:cs typeface="Times New Roman"/>
              </a:rPr>
              <a:t>We </a:t>
            </a:r>
            <a:r>
              <a:rPr sz="3000" spc="-5" dirty="0">
                <a:solidFill>
                  <a:srgbClr val="FFFFFF"/>
                </a:solidFill>
                <a:latin typeface="Times New Roman"/>
                <a:cs typeface="Times New Roman"/>
              </a:rPr>
              <a:t>use words </a:t>
            </a:r>
            <a:r>
              <a:rPr sz="3000" dirty="0">
                <a:solidFill>
                  <a:srgbClr val="FFFFFF"/>
                </a:solidFill>
                <a:latin typeface="Times New Roman"/>
                <a:cs typeface="Times New Roman"/>
              </a:rPr>
              <a:t> when </a:t>
            </a:r>
            <a:r>
              <a:rPr sz="3000" spc="-5" dirty="0">
                <a:solidFill>
                  <a:srgbClr val="FFFFFF"/>
                </a:solidFill>
                <a:latin typeface="Times New Roman"/>
                <a:cs typeface="Times New Roman"/>
              </a:rPr>
              <a:t>there is </a:t>
            </a:r>
            <a:r>
              <a:rPr sz="3000" dirty="0">
                <a:solidFill>
                  <a:srgbClr val="FFFFFF"/>
                </a:solidFill>
                <a:latin typeface="Times New Roman"/>
                <a:cs typeface="Times New Roman"/>
              </a:rPr>
              <a:t>a tolerance </a:t>
            </a:r>
            <a:r>
              <a:rPr sz="3000" spc="-5" dirty="0">
                <a:solidFill>
                  <a:srgbClr val="FFFFFF"/>
                </a:solidFill>
                <a:latin typeface="Times New Roman"/>
                <a:cs typeface="Times New Roman"/>
              </a:rPr>
              <a:t>for </a:t>
            </a:r>
            <a:r>
              <a:rPr sz="3000" dirty="0">
                <a:solidFill>
                  <a:srgbClr val="FFFFFF"/>
                </a:solidFill>
                <a:latin typeface="Times New Roman"/>
                <a:cs typeface="Times New Roman"/>
              </a:rPr>
              <a:t>imprecision. </a:t>
            </a:r>
            <a:r>
              <a:rPr sz="3000" spc="-5" dirty="0">
                <a:solidFill>
                  <a:srgbClr val="FFFFFF"/>
                </a:solidFill>
                <a:latin typeface="Times New Roman"/>
                <a:cs typeface="Times New Roman"/>
              </a:rPr>
              <a:t>Soft </a:t>
            </a:r>
            <a:r>
              <a:rPr sz="3000" dirty="0">
                <a:solidFill>
                  <a:srgbClr val="FFFFFF"/>
                </a:solidFill>
                <a:latin typeface="Times New Roman"/>
                <a:cs typeface="Times New Roman"/>
              </a:rPr>
              <a:t> </a:t>
            </a:r>
            <a:r>
              <a:rPr sz="3000" spc="-5" dirty="0">
                <a:solidFill>
                  <a:srgbClr val="FFFFFF"/>
                </a:solidFill>
                <a:latin typeface="Times New Roman"/>
                <a:cs typeface="Times New Roman"/>
              </a:rPr>
              <a:t>computing exploits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tolerance </a:t>
            </a:r>
            <a:r>
              <a:rPr sz="3000" spc="-5" dirty="0">
                <a:solidFill>
                  <a:srgbClr val="FFFFFF"/>
                </a:solidFill>
                <a:latin typeface="Times New Roman"/>
                <a:cs typeface="Times New Roman"/>
              </a:rPr>
              <a:t>for</a:t>
            </a:r>
            <a:r>
              <a:rPr sz="3000" dirty="0">
                <a:solidFill>
                  <a:srgbClr val="FFFFFF"/>
                </a:solidFill>
                <a:latin typeface="Times New Roman"/>
                <a:cs typeface="Times New Roman"/>
              </a:rPr>
              <a:t> uncertainty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and imprecision</a:t>
            </a:r>
            <a:r>
              <a:rPr sz="3000" dirty="0">
                <a:solidFill>
                  <a:srgbClr val="FFFFFF"/>
                </a:solidFill>
                <a:latin typeface="Times New Roman"/>
                <a:cs typeface="Times New Roman"/>
              </a:rPr>
              <a:t> </a:t>
            </a:r>
            <a:r>
              <a:rPr sz="3000" spc="-5" dirty="0">
                <a:solidFill>
                  <a:srgbClr val="FFFFFF"/>
                </a:solidFill>
                <a:latin typeface="Times New Roman"/>
                <a:cs typeface="Times New Roman"/>
              </a:rPr>
              <a:t>to</a:t>
            </a:r>
            <a:r>
              <a:rPr sz="3000" spc="15" dirty="0">
                <a:solidFill>
                  <a:srgbClr val="FFFFFF"/>
                </a:solidFill>
                <a:latin typeface="Times New Roman"/>
                <a:cs typeface="Times New Roman"/>
              </a:rPr>
              <a:t> </a:t>
            </a:r>
            <a:r>
              <a:rPr sz="3000" dirty="0">
                <a:solidFill>
                  <a:srgbClr val="FFFFFF"/>
                </a:solidFill>
                <a:latin typeface="Times New Roman"/>
                <a:cs typeface="Times New Roman"/>
              </a:rPr>
              <a:t>achieve</a:t>
            </a:r>
            <a:r>
              <a:rPr sz="3000" spc="-5" dirty="0">
                <a:solidFill>
                  <a:srgbClr val="FFFFFF"/>
                </a:solidFill>
                <a:latin typeface="Times New Roman"/>
                <a:cs typeface="Times New Roman"/>
              </a:rPr>
              <a:t> </a:t>
            </a:r>
            <a:r>
              <a:rPr sz="3000" dirty="0">
                <a:solidFill>
                  <a:srgbClr val="FFFFFF"/>
                </a:solidFill>
                <a:latin typeface="Times New Roman"/>
                <a:cs typeface="Times New Roman"/>
              </a:rPr>
              <a:t>greater tractability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and robustness,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spc="-5" dirty="0">
                <a:solidFill>
                  <a:srgbClr val="FFFFFF"/>
                </a:solidFill>
                <a:latin typeface="Times New Roman"/>
                <a:cs typeface="Times New Roman"/>
              </a:rPr>
              <a:t>lower</a:t>
            </a:r>
            <a:r>
              <a:rPr sz="300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cost</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of</a:t>
            </a:r>
            <a:r>
              <a:rPr sz="3000" dirty="0">
                <a:solidFill>
                  <a:srgbClr val="FFFFFF"/>
                </a:solidFill>
                <a:latin typeface="Times New Roman"/>
                <a:cs typeface="Times New Roman"/>
              </a:rPr>
              <a:t> </a:t>
            </a:r>
            <a:r>
              <a:rPr sz="3000" spc="-5" dirty="0">
                <a:solidFill>
                  <a:srgbClr val="FFFFFF"/>
                </a:solidFill>
                <a:latin typeface="Times New Roman"/>
                <a:cs typeface="Times New Roman"/>
              </a:rPr>
              <a:t>solutions.</a:t>
            </a:r>
            <a:endParaRPr sz="3000">
              <a:latin typeface="Times New Roman"/>
              <a:cs typeface="Times New Roman"/>
            </a:endParaRPr>
          </a:p>
          <a:p>
            <a:pPr marL="354965" marR="441959" indent="-342900">
              <a:lnSpc>
                <a:spcPct val="100000"/>
              </a:lnSpc>
              <a:spcBef>
                <a:spcPts val="730"/>
              </a:spcBef>
              <a:buClr>
                <a:srgbClr val="FAFD00"/>
              </a:buClr>
              <a:buSzPct val="76666"/>
              <a:buFont typeface="MS UI Gothic"/>
              <a:buChar char="■"/>
              <a:tabLst>
                <a:tab pos="355600" algn="l"/>
                <a:tab pos="5927090" algn="l"/>
              </a:tabLst>
            </a:pPr>
            <a:r>
              <a:rPr sz="3000" dirty="0">
                <a:solidFill>
                  <a:srgbClr val="FFFFFF"/>
                </a:solidFill>
                <a:latin typeface="Times New Roman"/>
                <a:cs typeface="Times New Roman"/>
              </a:rPr>
              <a:t>We</a:t>
            </a:r>
            <a:r>
              <a:rPr sz="3000" spc="-5" dirty="0">
                <a:solidFill>
                  <a:srgbClr val="FFFFFF"/>
                </a:solidFill>
                <a:latin typeface="Times New Roman"/>
                <a:cs typeface="Times New Roman"/>
              </a:rPr>
              <a:t> also</a:t>
            </a:r>
            <a:r>
              <a:rPr sz="3000" dirty="0">
                <a:solidFill>
                  <a:srgbClr val="FFFFFF"/>
                </a:solidFill>
                <a:latin typeface="Times New Roman"/>
                <a:cs typeface="Times New Roman"/>
              </a:rPr>
              <a:t> </a:t>
            </a:r>
            <a:r>
              <a:rPr sz="3000" spc="-5" dirty="0">
                <a:solidFill>
                  <a:srgbClr val="FFFFFF"/>
                </a:solidFill>
                <a:latin typeface="Times New Roman"/>
                <a:cs typeface="Times New Roman"/>
              </a:rPr>
              <a:t>use words</a:t>
            </a:r>
            <a:r>
              <a:rPr sz="3000" spc="-15" dirty="0">
                <a:solidFill>
                  <a:srgbClr val="FFFFFF"/>
                </a:solidFill>
                <a:latin typeface="Times New Roman"/>
                <a:cs typeface="Times New Roman"/>
              </a:rPr>
              <a:t> </a:t>
            </a:r>
            <a:r>
              <a:rPr sz="3000" dirty="0">
                <a:solidFill>
                  <a:srgbClr val="FFFFFF"/>
                </a:solidFill>
                <a:latin typeface="Times New Roman"/>
                <a:cs typeface="Times New Roman"/>
              </a:rPr>
              <a:t>when</a:t>
            </a:r>
            <a:r>
              <a:rPr sz="3000" spc="-5" dirty="0">
                <a:solidFill>
                  <a:srgbClr val="FFFFFF"/>
                </a:solidFill>
                <a:latin typeface="Times New Roman"/>
                <a:cs typeface="Times New Roman"/>
              </a:rPr>
              <a:t> the</a:t>
            </a:r>
            <a:r>
              <a:rPr sz="3000" dirty="0">
                <a:solidFill>
                  <a:srgbClr val="FFFFFF"/>
                </a:solidFill>
                <a:latin typeface="Times New Roman"/>
                <a:cs typeface="Times New Roman"/>
              </a:rPr>
              <a:t> available</a:t>
            </a:r>
            <a:r>
              <a:rPr sz="3000" spc="10" dirty="0">
                <a:solidFill>
                  <a:srgbClr val="FFFFFF"/>
                </a:solidFill>
                <a:latin typeface="Times New Roman"/>
                <a:cs typeface="Times New Roman"/>
              </a:rPr>
              <a:t> </a:t>
            </a:r>
            <a:r>
              <a:rPr sz="3000" dirty="0">
                <a:solidFill>
                  <a:srgbClr val="FFFFFF"/>
                </a:solidFill>
                <a:latin typeface="Times New Roman"/>
                <a:cs typeface="Times New Roman"/>
              </a:rPr>
              <a:t>data </a:t>
            </a:r>
            <a:r>
              <a:rPr sz="3000" spc="-5" dirty="0">
                <a:solidFill>
                  <a:srgbClr val="FFFFFF"/>
                </a:solidFill>
                <a:latin typeface="Times New Roman"/>
                <a:cs typeface="Times New Roman"/>
              </a:rPr>
              <a:t>is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not</a:t>
            </a:r>
            <a:r>
              <a:rPr sz="3000" spc="5" dirty="0">
                <a:solidFill>
                  <a:srgbClr val="FFFFFF"/>
                </a:solidFill>
                <a:latin typeface="Times New Roman"/>
                <a:cs typeface="Times New Roman"/>
              </a:rPr>
              <a:t> </a:t>
            </a:r>
            <a:r>
              <a:rPr sz="3000" dirty="0">
                <a:solidFill>
                  <a:srgbClr val="FFFFFF"/>
                </a:solidFill>
                <a:latin typeface="Times New Roman"/>
                <a:cs typeface="Times New Roman"/>
              </a:rPr>
              <a:t>precise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enough</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to</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use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numbers.	This is </a:t>
            </a:r>
            <a:r>
              <a:rPr sz="3000" dirty="0">
                <a:solidFill>
                  <a:srgbClr val="FFFFFF"/>
                </a:solidFill>
                <a:latin typeface="Times New Roman"/>
                <a:cs typeface="Times New Roman"/>
              </a:rPr>
              <a:t> often</a:t>
            </a:r>
            <a:r>
              <a:rPr sz="3000" spc="-5" dirty="0">
                <a:solidFill>
                  <a:srgbClr val="FFFFFF"/>
                </a:solidFill>
                <a:latin typeface="Times New Roman"/>
                <a:cs typeface="Times New Roman"/>
              </a:rPr>
              <a:t> the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case</a:t>
            </a:r>
            <a:r>
              <a:rPr sz="3000" dirty="0">
                <a:solidFill>
                  <a:srgbClr val="FFFFFF"/>
                </a:solidFill>
                <a:latin typeface="Times New Roman"/>
                <a:cs typeface="Times New Roman"/>
              </a:rPr>
              <a:t> with </a:t>
            </a:r>
            <a:r>
              <a:rPr sz="3000" spc="-5" dirty="0">
                <a:solidFill>
                  <a:srgbClr val="FFFFFF"/>
                </a:solidFill>
                <a:latin typeface="Times New Roman"/>
                <a:cs typeface="Times New Roman"/>
              </a:rPr>
              <a:t>complex</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problems,</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and </a:t>
            </a:r>
            <a:r>
              <a:rPr sz="3000" dirty="0">
                <a:solidFill>
                  <a:srgbClr val="FFFFFF"/>
                </a:solidFill>
                <a:latin typeface="Times New Roman"/>
                <a:cs typeface="Times New Roman"/>
              </a:rPr>
              <a:t> </a:t>
            </a:r>
            <a:r>
              <a:rPr sz="3000" spc="-5" dirty="0">
                <a:solidFill>
                  <a:srgbClr val="FFFFFF"/>
                </a:solidFill>
                <a:latin typeface="Times New Roman"/>
                <a:cs typeface="Times New Roman"/>
              </a:rPr>
              <a:t>while </a:t>
            </a:r>
            <a:r>
              <a:rPr sz="3000" dirty="0">
                <a:solidFill>
                  <a:srgbClr val="FFFFFF"/>
                </a:solidFill>
                <a:latin typeface="Times New Roman"/>
                <a:cs typeface="Times New Roman"/>
              </a:rPr>
              <a:t>“hard”</a:t>
            </a:r>
            <a:r>
              <a:rPr sz="3000" spc="-5" dirty="0">
                <a:solidFill>
                  <a:srgbClr val="FFFFFF"/>
                </a:solidFill>
                <a:latin typeface="Times New Roman"/>
                <a:cs typeface="Times New Roman"/>
              </a:rPr>
              <a:t> </a:t>
            </a:r>
            <a:r>
              <a:rPr sz="3000" dirty="0">
                <a:solidFill>
                  <a:srgbClr val="FFFFFF"/>
                </a:solidFill>
                <a:latin typeface="Times New Roman"/>
                <a:cs typeface="Times New Roman"/>
              </a:rPr>
              <a:t>computing</a:t>
            </a:r>
            <a:r>
              <a:rPr sz="3000" spc="-5" dirty="0">
                <a:solidFill>
                  <a:srgbClr val="FFFFFF"/>
                </a:solidFill>
                <a:latin typeface="Times New Roman"/>
                <a:cs typeface="Times New Roman"/>
              </a:rPr>
              <a:t> fails</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to</a:t>
            </a:r>
            <a:r>
              <a:rPr sz="3000" dirty="0">
                <a:solidFill>
                  <a:srgbClr val="FFFFFF"/>
                </a:solidFill>
                <a:latin typeface="Times New Roman"/>
                <a:cs typeface="Times New Roman"/>
              </a:rPr>
              <a:t> produce</a:t>
            </a:r>
            <a:r>
              <a:rPr sz="3000" spc="-5" dirty="0">
                <a:solidFill>
                  <a:srgbClr val="FFFFFF"/>
                </a:solidFill>
                <a:latin typeface="Times New Roman"/>
                <a:cs typeface="Times New Roman"/>
              </a:rPr>
              <a:t> any </a:t>
            </a:r>
            <a:r>
              <a:rPr sz="3000" dirty="0">
                <a:solidFill>
                  <a:srgbClr val="FFFFFF"/>
                </a:solidFill>
                <a:latin typeface="Times New Roman"/>
                <a:cs typeface="Times New Roman"/>
              </a:rPr>
              <a:t> </a:t>
            </a:r>
            <a:r>
              <a:rPr sz="3000" spc="-5" dirty="0">
                <a:solidFill>
                  <a:srgbClr val="FFFFFF"/>
                </a:solidFill>
                <a:latin typeface="Times New Roman"/>
                <a:cs typeface="Times New Roman"/>
              </a:rPr>
              <a:t>solution,</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soft </a:t>
            </a:r>
            <a:r>
              <a:rPr sz="3000" dirty="0">
                <a:solidFill>
                  <a:srgbClr val="FFFFFF"/>
                </a:solidFill>
                <a:latin typeface="Times New Roman"/>
                <a:cs typeface="Times New Roman"/>
              </a:rPr>
              <a:t>computing </a:t>
            </a:r>
            <a:r>
              <a:rPr sz="3000" spc="-5" dirty="0">
                <a:solidFill>
                  <a:srgbClr val="FFFFFF"/>
                </a:solidFill>
                <a:latin typeface="Times New Roman"/>
                <a:cs typeface="Times New Roman"/>
              </a:rPr>
              <a:t>is still </a:t>
            </a:r>
            <a:r>
              <a:rPr sz="3000" dirty="0">
                <a:solidFill>
                  <a:srgbClr val="FFFFFF"/>
                </a:solidFill>
                <a:latin typeface="Times New Roman"/>
                <a:cs typeface="Times New Roman"/>
              </a:rPr>
              <a:t>capable </a:t>
            </a:r>
            <a:r>
              <a:rPr sz="3000" spc="-5" dirty="0">
                <a:solidFill>
                  <a:srgbClr val="FFFFFF"/>
                </a:solidFill>
                <a:latin typeface="Times New Roman"/>
                <a:cs typeface="Times New Roman"/>
              </a:rPr>
              <a:t>of </a:t>
            </a:r>
            <a:r>
              <a:rPr sz="3000" dirty="0">
                <a:solidFill>
                  <a:srgbClr val="FFFFFF"/>
                </a:solidFill>
                <a:latin typeface="Times New Roman"/>
                <a:cs typeface="Times New Roman"/>
              </a:rPr>
              <a:t> </a:t>
            </a:r>
            <a:r>
              <a:rPr sz="3000" spc="-5" dirty="0">
                <a:solidFill>
                  <a:srgbClr val="FFFFFF"/>
                </a:solidFill>
                <a:latin typeface="Times New Roman"/>
                <a:cs typeface="Times New Roman"/>
              </a:rPr>
              <a:t>finding good</a:t>
            </a:r>
            <a:r>
              <a:rPr sz="3000" dirty="0">
                <a:solidFill>
                  <a:srgbClr val="FFFFFF"/>
                </a:solidFill>
                <a:latin typeface="Times New Roman"/>
                <a:cs typeface="Times New Roman"/>
              </a:rPr>
              <a:t> </a:t>
            </a:r>
            <a:r>
              <a:rPr sz="3000" spc="-5" dirty="0">
                <a:solidFill>
                  <a:srgbClr val="FFFFFF"/>
                </a:solidFill>
                <a:latin typeface="Times New Roman"/>
                <a:cs typeface="Times New Roman"/>
              </a:rPr>
              <a:t>solutions.</a:t>
            </a:r>
            <a:endParaRPr sz="30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a:t>
            </a:fld>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080516" y="1295400"/>
            <a:ext cx="1211580" cy="50800"/>
            <a:chOff x="1080516" y="1295400"/>
            <a:chExt cx="1211580" cy="50800"/>
          </a:xfrm>
        </p:grpSpPr>
        <p:sp>
          <p:nvSpPr>
            <p:cNvPr id="3" name="object 3"/>
            <p:cNvSpPr/>
            <p:nvPr/>
          </p:nvSpPr>
          <p:spPr>
            <a:xfrm>
              <a:off x="1095756" y="1310639"/>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000000"/>
            </a:solidFill>
          </p:spPr>
          <p:txBody>
            <a:bodyPr wrap="square" lIns="0" tIns="0" rIns="0" bIns="0" rtlCol="0"/>
            <a:lstStyle/>
            <a:p>
              <a:endParaRPr/>
            </a:p>
          </p:txBody>
        </p:sp>
        <p:sp>
          <p:nvSpPr>
            <p:cNvPr id="4" name="object 4"/>
            <p:cNvSpPr/>
            <p:nvPr/>
          </p:nvSpPr>
          <p:spPr>
            <a:xfrm>
              <a:off x="1080516" y="1295400"/>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FAFD00"/>
            </a:solidFill>
          </p:spPr>
          <p:txBody>
            <a:bodyPr wrap="square" lIns="0" tIns="0" rIns="0" bIns="0" rtlCol="0"/>
            <a:lstStyle/>
            <a:p>
              <a:endParaRPr/>
            </a:p>
          </p:txBody>
        </p:sp>
      </p:grpSp>
      <p:sp>
        <p:nvSpPr>
          <p:cNvPr id="5" name="object 5"/>
          <p:cNvSpPr txBox="1">
            <a:spLocks noGrp="1"/>
          </p:cNvSpPr>
          <p:nvPr>
            <p:ph type="title"/>
          </p:nvPr>
        </p:nvSpPr>
        <p:spPr>
          <a:xfrm>
            <a:off x="1067628" y="860551"/>
            <a:ext cx="7910830" cy="482600"/>
          </a:xfrm>
          <a:prstGeom prst="rect">
            <a:avLst/>
          </a:prstGeom>
        </p:spPr>
        <p:txBody>
          <a:bodyPr vert="horz" wrap="square" lIns="0" tIns="12700" rIns="0" bIns="0" rtlCol="0">
            <a:spAutoFit/>
          </a:bodyPr>
          <a:lstStyle/>
          <a:p>
            <a:pPr marL="12700">
              <a:lnSpc>
                <a:spcPct val="100000"/>
              </a:lnSpc>
              <a:spcBef>
                <a:spcPts val="100"/>
              </a:spcBef>
              <a:tabLst>
                <a:tab pos="4083050" algn="l"/>
              </a:tabLst>
            </a:pPr>
            <a:r>
              <a:rPr sz="3000" i="1" spc="30" dirty="0">
                <a:latin typeface="Times New Roman"/>
                <a:cs typeface="Times New Roman"/>
              </a:rPr>
              <a:t>Layer</a:t>
            </a:r>
            <a:r>
              <a:rPr sz="3000" i="1" dirty="0">
                <a:latin typeface="Times New Roman"/>
                <a:cs typeface="Times New Roman"/>
              </a:rPr>
              <a:t> </a:t>
            </a:r>
            <a:r>
              <a:rPr sz="3000" dirty="0"/>
              <a:t>3</a:t>
            </a:r>
            <a:r>
              <a:rPr sz="3000" spc="10" dirty="0"/>
              <a:t> </a:t>
            </a:r>
            <a:r>
              <a:rPr sz="3000" spc="-5" dirty="0">
                <a:solidFill>
                  <a:srgbClr val="FFFFFF"/>
                </a:solidFill>
              </a:rPr>
              <a:t>is</a:t>
            </a:r>
            <a:r>
              <a:rPr sz="3000" spc="15" dirty="0">
                <a:solidFill>
                  <a:srgbClr val="FFFFFF"/>
                </a:solidFill>
              </a:rPr>
              <a:t> </a:t>
            </a:r>
            <a:r>
              <a:rPr sz="3000" spc="-5" dirty="0">
                <a:solidFill>
                  <a:srgbClr val="FFFFFF"/>
                </a:solidFill>
              </a:rPr>
              <a:t>the</a:t>
            </a:r>
            <a:r>
              <a:rPr sz="3000" spc="10" dirty="0">
                <a:solidFill>
                  <a:srgbClr val="FFFFFF"/>
                </a:solidFill>
              </a:rPr>
              <a:t> </a:t>
            </a:r>
            <a:r>
              <a:rPr sz="3000" spc="120" dirty="0"/>
              <a:t>rule</a:t>
            </a:r>
            <a:r>
              <a:rPr sz="3000" spc="25" dirty="0"/>
              <a:t> </a:t>
            </a:r>
            <a:r>
              <a:rPr sz="3000" spc="80" dirty="0"/>
              <a:t>layer</a:t>
            </a:r>
            <a:r>
              <a:rPr sz="3000" spc="80" dirty="0">
                <a:solidFill>
                  <a:srgbClr val="FFFFFF"/>
                </a:solidFill>
              </a:rPr>
              <a:t>.	</a:t>
            </a:r>
            <a:r>
              <a:rPr sz="3000" dirty="0">
                <a:solidFill>
                  <a:srgbClr val="FFFFFF"/>
                </a:solidFill>
              </a:rPr>
              <a:t>Each</a:t>
            </a:r>
            <a:r>
              <a:rPr sz="3000" spc="-20" dirty="0">
                <a:solidFill>
                  <a:srgbClr val="FFFFFF"/>
                </a:solidFill>
              </a:rPr>
              <a:t> </a:t>
            </a:r>
            <a:r>
              <a:rPr sz="3000" spc="-5" dirty="0">
                <a:solidFill>
                  <a:srgbClr val="FFFFFF"/>
                </a:solidFill>
              </a:rPr>
              <a:t>neuron</a:t>
            </a:r>
            <a:r>
              <a:rPr sz="3000" dirty="0">
                <a:solidFill>
                  <a:srgbClr val="FFFFFF"/>
                </a:solidFill>
              </a:rPr>
              <a:t> </a:t>
            </a:r>
            <a:r>
              <a:rPr sz="3000" spc="-5" dirty="0">
                <a:solidFill>
                  <a:srgbClr val="FFFFFF"/>
                </a:solidFill>
              </a:rPr>
              <a:t>in</a:t>
            </a:r>
            <a:r>
              <a:rPr sz="3000" spc="-15" dirty="0">
                <a:solidFill>
                  <a:srgbClr val="FFFFFF"/>
                </a:solidFill>
              </a:rPr>
              <a:t> </a:t>
            </a:r>
            <a:r>
              <a:rPr sz="3000" spc="-5" dirty="0">
                <a:solidFill>
                  <a:srgbClr val="FFFFFF"/>
                </a:solidFill>
              </a:rPr>
              <a:t>this</a:t>
            </a:r>
            <a:r>
              <a:rPr sz="3000" spc="-10" dirty="0">
                <a:solidFill>
                  <a:srgbClr val="FFFFFF"/>
                </a:solidFill>
              </a:rPr>
              <a:t> </a:t>
            </a:r>
            <a:r>
              <a:rPr sz="3000" dirty="0">
                <a:solidFill>
                  <a:srgbClr val="FFFFFF"/>
                </a:solidFill>
              </a:rPr>
              <a:t>layer</a:t>
            </a:r>
            <a:endParaRPr sz="3000">
              <a:latin typeface="Times New Roman"/>
              <a:cs typeface="Times New Roman"/>
            </a:endParaRPr>
          </a:p>
        </p:txBody>
      </p:sp>
      <p:sp>
        <p:nvSpPr>
          <p:cNvPr id="6" name="object 6"/>
          <p:cNvSpPr txBox="1"/>
          <p:nvPr/>
        </p:nvSpPr>
        <p:spPr>
          <a:xfrm>
            <a:off x="1410715" y="1317751"/>
            <a:ext cx="7557134" cy="3225800"/>
          </a:xfrm>
          <a:prstGeom prst="rect">
            <a:avLst/>
          </a:prstGeom>
        </p:spPr>
        <p:txBody>
          <a:bodyPr vert="horz" wrap="square" lIns="0" tIns="12700" rIns="0" bIns="0" rtlCol="0">
            <a:spAutoFit/>
          </a:bodyPr>
          <a:lstStyle/>
          <a:p>
            <a:pPr marL="12700" marR="5080">
              <a:lnSpc>
                <a:spcPct val="100000"/>
              </a:lnSpc>
              <a:spcBef>
                <a:spcPts val="100"/>
              </a:spcBef>
              <a:tabLst>
                <a:tab pos="5142865" algn="l"/>
                <a:tab pos="5553710" algn="l"/>
              </a:tabLst>
            </a:pPr>
            <a:r>
              <a:rPr sz="3000" spc="-5" dirty="0">
                <a:solidFill>
                  <a:srgbClr val="FFFFFF"/>
                </a:solidFill>
                <a:latin typeface="Times New Roman"/>
                <a:cs typeface="Times New Roman"/>
              </a:rPr>
              <a:t>corresponds</a:t>
            </a:r>
            <a:r>
              <a:rPr sz="3000" spc="30" dirty="0">
                <a:solidFill>
                  <a:srgbClr val="FFFFFF"/>
                </a:solidFill>
                <a:latin typeface="Times New Roman"/>
                <a:cs typeface="Times New Roman"/>
              </a:rPr>
              <a:t> </a:t>
            </a:r>
            <a:r>
              <a:rPr sz="3000" spc="-5" dirty="0">
                <a:solidFill>
                  <a:srgbClr val="FFFFFF"/>
                </a:solidFill>
                <a:latin typeface="Times New Roman"/>
                <a:cs typeface="Times New Roman"/>
              </a:rPr>
              <a:t>to</a:t>
            </a:r>
            <a:r>
              <a:rPr sz="3000" spc="40" dirty="0">
                <a:solidFill>
                  <a:srgbClr val="FFFFFF"/>
                </a:solidFill>
                <a:latin typeface="Times New Roman"/>
                <a:cs typeface="Times New Roman"/>
              </a:rPr>
              <a:t> </a:t>
            </a:r>
            <a:r>
              <a:rPr sz="3000" dirty="0">
                <a:solidFill>
                  <a:srgbClr val="FFFFFF"/>
                </a:solidFill>
                <a:latin typeface="Times New Roman"/>
                <a:cs typeface="Times New Roman"/>
              </a:rPr>
              <a:t>a</a:t>
            </a:r>
            <a:r>
              <a:rPr sz="3000" spc="40" dirty="0">
                <a:solidFill>
                  <a:srgbClr val="FFFFFF"/>
                </a:solidFill>
                <a:latin typeface="Times New Roman"/>
                <a:cs typeface="Times New Roman"/>
              </a:rPr>
              <a:t> </a:t>
            </a:r>
            <a:r>
              <a:rPr sz="3000" spc="-5" dirty="0">
                <a:solidFill>
                  <a:srgbClr val="FFFFFF"/>
                </a:solidFill>
                <a:latin typeface="Times New Roman"/>
                <a:cs typeface="Times New Roman"/>
              </a:rPr>
              <a:t>single</a:t>
            </a:r>
            <a:r>
              <a:rPr sz="3000" spc="35" dirty="0">
                <a:solidFill>
                  <a:srgbClr val="FFFFFF"/>
                </a:solidFill>
                <a:latin typeface="Times New Roman"/>
                <a:cs typeface="Times New Roman"/>
              </a:rPr>
              <a:t> </a:t>
            </a:r>
            <a:r>
              <a:rPr sz="3000" spc="-5" dirty="0">
                <a:solidFill>
                  <a:srgbClr val="FFFFFF"/>
                </a:solidFill>
                <a:latin typeface="Times New Roman"/>
                <a:cs typeface="Times New Roman"/>
              </a:rPr>
              <a:t>Sugeno-type</a:t>
            </a:r>
            <a:r>
              <a:rPr sz="3000" spc="40" dirty="0">
                <a:solidFill>
                  <a:srgbClr val="FFFFFF"/>
                </a:solidFill>
                <a:latin typeface="Times New Roman"/>
                <a:cs typeface="Times New Roman"/>
              </a:rPr>
              <a:t> </a:t>
            </a:r>
            <a:r>
              <a:rPr sz="3000" dirty="0">
                <a:solidFill>
                  <a:srgbClr val="FFFFFF"/>
                </a:solidFill>
                <a:latin typeface="Times New Roman"/>
                <a:cs typeface="Times New Roman"/>
              </a:rPr>
              <a:t>fuzzy</a:t>
            </a:r>
            <a:r>
              <a:rPr sz="3000" spc="40" dirty="0">
                <a:solidFill>
                  <a:srgbClr val="FFFFFF"/>
                </a:solidFill>
                <a:latin typeface="Times New Roman"/>
                <a:cs typeface="Times New Roman"/>
              </a:rPr>
              <a:t> </a:t>
            </a:r>
            <a:r>
              <a:rPr sz="3000" dirty="0">
                <a:solidFill>
                  <a:srgbClr val="FFFFFF"/>
                </a:solidFill>
                <a:latin typeface="Times New Roman"/>
                <a:cs typeface="Times New Roman"/>
              </a:rPr>
              <a:t>rule. </a:t>
            </a:r>
            <a:r>
              <a:rPr sz="3000" spc="5" dirty="0">
                <a:solidFill>
                  <a:srgbClr val="FFFFFF"/>
                </a:solidFill>
                <a:latin typeface="Times New Roman"/>
                <a:cs typeface="Times New Roman"/>
              </a:rPr>
              <a:t> </a:t>
            </a:r>
            <a:r>
              <a:rPr sz="3000" dirty="0">
                <a:solidFill>
                  <a:srgbClr val="FFFFFF"/>
                </a:solidFill>
                <a:latin typeface="Times New Roman"/>
                <a:cs typeface="Times New Roman"/>
              </a:rPr>
              <a:t>A </a:t>
            </a:r>
            <a:r>
              <a:rPr sz="3000" spc="-5" dirty="0">
                <a:solidFill>
                  <a:srgbClr val="FFFFFF"/>
                </a:solidFill>
                <a:latin typeface="Times New Roman"/>
                <a:cs typeface="Times New Roman"/>
              </a:rPr>
              <a:t>rule neuron </a:t>
            </a:r>
            <a:r>
              <a:rPr sz="3000" dirty="0">
                <a:solidFill>
                  <a:srgbClr val="FFFFFF"/>
                </a:solidFill>
                <a:latin typeface="Times New Roman"/>
                <a:cs typeface="Times New Roman"/>
              </a:rPr>
              <a:t>receives </a:t>
            </a:r>
            <a:r>
              <a:rPr sz="3000" spc="-5" dirty="0">
                <a:solidFill>
                  <a:srgbClr val="FFFFFF"/>
                </a:solidFill>
                <a:latin typeface="Times New Roman"/>
                <a:cs typeface="Times New Roman"/>
              </a:rPr>
              <a:t>inputs from </a:t>
            </a:r>
            <a:r>
              <a:rPr sz="3000" dirty="0">
                <a:solidFill>
                  <a:srgbClr val="FFFFFF"/>
                </a:solidFill>
                <a:latin typeface="Times New Roman"/>
                <a:cs typeface="Times New Roman"/>
              </a:rPr>
              <a:t>the respective </a:t>
            </a:r>
            <a:r>
              <a:rPr sz="3000" spc="-735" dirty="0">
                <a:solidFill>
                  <a:srgbClr val="FFFFFF"/>
                </a:solidFill>
                <a:latin typeface="Times New Roman"/>
                <a:cs typeface="Times New Roman"/>
              </a:rPr>
              <a:t> </a:t>
            </a:r>
            <a:r>
              <a:rPr sz="3000" dirty="0">
                <a:solidFill>
                  <a:srgbClr val="FFFFFF"/>
                </a:solidFill>
                <a:latin typeface="Times New Roman"/>
                <a:cs typeface="Times New Roman"/>
              </a:rPr>
              <a:t>fuzzification </a:t>
            </a:r>
            <a:r>
              <a:rPr sz="3000" spc="-5" dirty="0">
                <a:solidFill>
                  <a:srgbClr val="FFFFFF"/>
                </a:solidFill>
                <a:latin typeface="Times New Roman"/>
                <a:cs typeface="Times New Roman"/>
              </a:rPr>
              <a:t>neurons</a:t>
            </a:r>
            <a:r>
              <a:rPr sz="3000"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calculates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firing </a:t>
            </a:r>
            <a:r>
              <a:rPr sz="3000" dirty="0">
                <a:solidFill>
                  <a:srgbClr val="FFFFFF"/>
                </a:solidFill>
                <a:latin typeface="Times New Roman"/>
                <a:cs typeface="Times New Roman"/>
              </a:rPr>
              <a:t> </a:t>
            </a:r>
            <a:r>
              <a:rPr sz="3000" spc="-5" dirty="0">
                <a:solidFill>
                  <a:srgbClr val="FFFFFF"/>
                </a:solidFill>
                <a:latin typeface="Times New Roman"/>
                <a:cs typeface="Times New Roman"/>
              </a:rPr>
              <a:t>strength</a:t>
            </a:r>
            <a:r>
              <a:rPr sz="3000" spc="10" dirty="0">
                <a:solidFill>
                  <a:srgbClr val="FFFFFF"/>
                </a:solidFill>
                <a:latin typeface="Times New Roman"/>
                <a:cs typeface="Times New Roman"/>
              </a:rPr>
              <a:t> </a:t>
            </a:r>
            <a:r>
              <a:rPr sz="3000" dirty="0">
                <a:solidFill>
                  <a:srgbClr val="FFFFFF"/>
                </a:solidFill>
                <a:latin typeface="Times New Roman"/>
                <a:cs typeface="Times New Roman"/>
              </a:rPr>
              <a:t>of</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rule</a:t>
            </a:r>
            <a:r>
              <a:rPr sz="3000" spc="30" dirty="0">
                <a:solidFill>
                  <a:srgbClr val="FFFFFF"/>
                </a:solidFill>
                <a:latin typeface="Times New Roman"/>
                <a:cs typeface="Times New Roman"/>
              </a:rPr>
              <a:t> </a:t>
            </a:r>
            <a:r>
              <a:rPr sz="3000" dirty="0">
                <a:solidFill>
                  <a:srgbClr val="FFFFFF"/>
                </a:solidFill>
                <a:latin typeface="Times New Roman"/>
                <a:cs typeface="Times New Roman"/>
              </a:rPr>
              <a:t>it</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represents.	In </a:t>
            </a:r>
            <a:r>
              <a:rPr sz="3000" dirty="0">
                <a:solidFill>
                  <a:srgbClr val="FFFFFF"/>
                </a:solidFill>
                <a:latin typeface="Times New Roman"/>
                <a:cs typeface="Times New Roman"/>
              </a:rPr>
              <a:t>an </a:t>
            </a:r>
            <a:r>
              <a:rPr sz="3000" spc="-5" dirty="0">
                <a:solidFill>
                  <a:srgbClr val="FFFFFF"/>
                </a:solidFill>
                <a:latin typeface="Times New Roman"/>
                <a:cs typeface="Times New Roman"/>
              </a:rPr>
              <a:t>ANFIS, </a:t>
            </a:r>
            <a:r>
              <a:rPr sz="300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a:t>
            </a:r>
            <a:r>
              <a:rPr sz="3000" spc="-5" dirty="0">
                <a:solidFill>
                  <a:srgbClr val="FFFFFF"/>
                </a:solidFill>
                <a:latin typeface="Times New Roman"/>
                <a:cs typeface="Times New Roman"/>
              </a:rPr>
              <a:t>conjunction of</a:t>
            </a:r>
            <a:r>
              <a:rPr sz="300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a:t>
            </a:r>
            <a:r>
              <a:rPr sz="3000" spc="-5" dirty="0">
                <a:solidFill>
                  <a:srgbClr val="FFFFFF"/>
                </a:solidFill>
                <a:latin typeface="Times New Roman"/>
                <a:cs typeface="Times New Roman"/>
              </a:rPr>
              <a:t>rule</a:t>
            </a:r>
            <a:r>
              <a:rPr sz="3000" dirty="0">
                <a:solidFill>
                  <a:srgbClr val="FFFFFF"/>
                </a:solidFill>
                <a:latin typeface="Times New Roman"/>
                <a:cs typeface="Times New Roman"/>
              </a:rPr>
              <a:t> antecedents </a:t>
            </a:r>
            <a:r>
              <a:rPr sz="3000" spc="-5" dirty="0">
                <a:solidFill>
                  <a:srgbClr val="FFFFFF"/>
                </a:solidFill>
                <a:latin typeface="Times New Roman"/>
                <a:cs typeface="Times New Roman"/>
              </a:rPr>
              <a:t>is </a:t>
            </a:r>
            <a:r>
              <a:rPr sz="3000" dirty="0">
                <a:solidFill>
                  <a:srgbClr val="FFFFFF"/>
                </a:solidFill>
                <a:latin typeface="Times New Roman"/>
                <a:cs typeface="Times New Roman"/>
              </a:rPr>
              <a:t> evaluated</a:t>
            </a:r>
            <a:r>
              <a:rPr sz="3000" spc="30" dirty="0">
                <a:solidFill>
                  <a:srgbClr val="FFFFFF"/>
                </a:solidFill>
                <a:latin typeface="Times New Roman"/>
                <a:cs typeface="Times New Roman"/>
              </a:rPr>
              <a:t> </a:t>
            </a:r>
            <a:r>
              <a:rPr sz="3000" dirty="0">
                <a:solidFill>
                  <a:srgbClr val="FFFFFF"/>
                </a:solidFill>
                <a:latin typeface="Times New Roman"/>
                <a:cs typeface="Times New Roman"/>
              </a:rPr>
              <a:t>by</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25" dirty="0">
                <a:solidFill>
                  <a:srgbClr val="FFFFFF"/>
                </a:solidFill>
                <a:latin typeface="Times New Roman"/>
                <a:cs typeface="Times New Roman"/>
              </a:rPr>
              <a:t> </a:t>
            </a:r>
            <a:r>
              <a:rPr sz="3000" spc="-5" dirty="0">
                <a:solidFill>
                  <a:srgbClr val="FFFFFF"/>
                </a:solidFill>
                <a:latin typeface="Times New Roman"/>
                <a:cs typeface="Times New Roman"/>
              </a:rPr>
              <a:t>operator</a:t>
            </a:r>
            <a:r>
              <a:rPr sz="3000" spc="15" dirty="0">
                <a:solidFill>
                  <a:srgbClr val="FFFFFF"/>
                </a:solidFill>
                <a:latin typeface="Times New Roman"/>
                <a:cs typeface="Times New Roman"/>
              </a:rPr>
              <a:t> </a:t>
            </a:r>
            <a:r>
              <a:rPr sz="3000" spc="120" dirty="0">
                <a:solidFill>
                  <a:srgbClr val="FAFD00"/>
                </a:solidFill>
                <a:latin typeface="Times New Roman"/>
                <a:cs typeface="Times New Roman"/>
              </a:rPr>
              <a:t>product</a:t>
            </a:r>
            <a:r>
              <a:rPr sz="3000" spc="120" dirty="0">
                <a:solidFill>
                  <a:srgbClr val="FFFFFF"/>
                </a:solidFill>
                <a:latin typeface="Times New Roman"/>
                <a:cs typeface="Times New Roman"/>
              </a:rPr>
              <a:t>.	</a:t>
            </a:r>
            <a:r>
              <a:rPr sz="3000" spc="-5" dirty="0">
                <a:solidFill>
                  <a:srgbClr val="FFFFFF"/>
                </a:solidFill>
                <a:latin typeface="Times New Roman"/>
                <a:cs typeface="Times New Roman"/>
              </a:rPr>
              <a:t>Thus, the </a:t>
            </a:r>
            <a:r>
              <a:rPr sz="3000" dirty="0">
                <a:solidFill>
                  <a:srgbClr val="FFFFFF"/>
                </a:solidFill>
                <a:latin typeface="Times New Roman"/>
                <a:cs typeface="Times New Roman"/>
              </a:rPr>
              <a:t> </a:t>
            </a:r>
            <a:r>
              <a:rPr sz="3000" spc="-5" dirty="0">
                <a:solidFill>
                  <a:srgbClr val="FFFFFF"/>
                </a:solidFill>
                <a:latin typeface="Times New Roman"/>
                <a:cs typeface="Times New Roman"/>
              </a:rPr>
              <a:t>output of</a:t>
            </a:r>
            <a:r>
              <a:rPr sz="3000" dirty="0">
                <a:solidFill>
                  <a:srgbClr val="FFFFFF"/>
                </a:solidFill>
                <a:latin typeface="Times New Roman"/>
                <a:cs typeface="Times New Roman"/>
              </a:rPr>
              <a:t> </a:t>
            </a:r>
            <a:r>
              <a:rPr sz="3000" spc="-5" dirty="0">
                <a:solidFill>
                  <a:srgbClr val="FFFFFF"/>
                </a:solidFill>
                <a:latin typeface="Times New Roman"/>
                <a:cs typeface="Times New Roman"/>
              </a:rPr>
              <a:t>neuron</a:t>
            </a:r>
            <a:r>
              <a:rPr sz="3000" dirty="0">
                <a:solidFill>
                  <a:srgbClr val="FFFFFF"/>
                </a:solidFill>
                <a:latin typeface="Times New Roman"/>
                <a:cs typeface="Times New Roman"/>
              </a:rPr>
              <a:t> </a:t>
            </a:r>
            <a:r>
              <a:rPr sz="3000" i="1" dirty="0">
                <a:solidFill>
                  <a:srgbClr val="FFFFFF"/>
                </a:solidFill>
                <a:latin typeface="Times New Roman"/>
                <a:cs typeface="Times New Roman"/>
              </a:rPr>
              <a:t>i</a:t>
            </a:r>
            <a:r>
              <a:rPr sz="3000" i="1" spc="-5" dirty="0">
                <a:solidFill>
                  <a:srgbClr val="FFFFFF"/>
                </a:solidFill>
                <a:latin typeface="Times New Roman"/>
                <a:cs typeface="Times New Roman"/>
              </a:rPr>
              <a:t> </a:t>
            </a:r>
            <a:r>
              <a:rPr sz="3000" dirty="0">
                <a:solidFill>
                  <a:srgbClr val="FFFFFF"/>
                </a:solidFill>
                <a:latin typeface="Times New Roman"/>
                <a:cs typeface="Times New Roman"/>
              </a:rPr>
              <a:t>in </a:t>
            </a:r>
            <a:r>
              <a:rPr sz="3000" i="1" spc="-5" dirty="0">
                <a:solidFill>
                  <a:srgbClr val="FFFFFF"/>
                </a:solidFill>
                <a:latin typeface="Times New Roman"/>
                <a:cs typeface="Times New Roman"/>
              </a:rPr>
              <a:t>Layer </a:t>
            </a:r>
            <a:r>
              <a:rPr sz="3000" dirty="0">
                <a:solidFill>
                  <a:srgbClr val="FFFFFF"/>
                </a:solidFill>
                <a:latin typeface="Times New Roman"/>
                <a:cs typeface="Times New Roman"/>
              </a:rPr>
              <a:t>3</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is</a:t>
            </a:r>
            <a:r>
              <a:rPr sz="3000" dirty="0">
                <a:solidFill>
                  <a:srgbClr val="FFFFFF"/>
                </a:solidFill>
                <a:latin typeface="Times New Roman"/>
                <a:cs typeface="Times New Roman"/>
              </a:rPr>
              <a:t> obtained </a:t>
            </a:r>
            <a:r>
              <a:rPr sz="3000" spc="-5" dirty="0">
                <a:solidFill>
                  <a:srgbClr val="FFFFFF"/>
                </a:solidFill>
                <a:latin typeface="Times New Roman"/>
                <a:cs typeface="Times New Roman"/>
              </a:rPr>
              <a:t>as,</a:t>
            </a:r>
            <a:endParaRPr sz="3000">
              <a:latin typeface="Times New Roman"/>
              <a:cs typeface="Times New Roman"/>
            </a:endParaRPr>
          </a:p>
        </p:txBody>
      </p:sp>
      <p:sp>
        <p:nvSpPr>
          <p:cNvPr id="7" name="object 7"/>
          <p:cNvSpPr txBox="1"/>
          <p:nvPr/>
        </p:nvSpPr>
        <p:spPr>
          <a:xfrm>
            <a:off x="1385315" y="5895845"/>
            <a:ext cx="6491605" cy="934085"/>
          </a:xfrm>
          <a:prstGeom prst="rect">
            <a:avLst/>
          </a:prstGeom>
        </p:spPr>
        <p:txBody>
          <a:bodyPr vert="horz" wrap="square" lIns="0" tIns="31750" rIns="0" bIns="0" rtlCol="0">
            <a:spAutoFit/>
          </a:bodyPr>
          <a:lstStyle/>
          <a:p>
            <a:pPr marL="38100" marR="30480">
              <a:lnSpc>
                <a:spcPts val="3550"/>
              </a:lnSpc>
              <a:spcBef>
                <a:spcPts val="250"/>
              </a:spcBef>
            </a:pPr>
            <a:r>
              <a:rPr sz="3000" spc="-5" dirty="0">
                <a:solidFill>
                  <a:srgbClr val="FFFFFF"/>
                </a:solidFill>
                <a:latin typeface="Times New Roman"/>
                <a:cs typeface="Times New Roman"/>
              </a:rPr>
              <a:t>where</a:t>
            </a:r>
            <a:r>
              <a:rPr sz="300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value</a:t>
            </a:r>
            <a:r>
              <a:rPr sz="3000" dirty="0">
                <a:solidFill>
                  <a:srgbClr val="FFFFFF"/>
                </a:solidFill>
                <a:latin typeface="Times New Roman"/>
                <a:cs typeface="Times New Roman"/>
              </a:rPr>
              <a:t> </a:t>
            </a:r>
            <a:r>
              <a:rPr sz="3000" spc="-5" dirty="0">
                <a:solidFill>
                  <a:srgbClr val="FFFFFF"/>
                </a:solidFill>
                <a:latin typeface="Times New Roman"/>
                <a:cs typeface="Times New Roman"/>
              </a:rPr>
              <a:t>of</a:t>
            </a:r>
            <a:r>
              <a:rPr sz="3000" spc="10" dirty="0">
                <a:solidFill>
                  <a:srgbClr val="FFFFFF"/>
                </a:solidFill>
                <a:latin typeface="Times New Roman"/>
                <a:cs typeface="Times New Roman"/>
              </a:rPr>
              <a:t> </a:t>
            </a:r>
            <a:r>
              <a:rPr sz="3000" dirty="0">
                <a:solidFill>
                  <a:srgbClr val="FFFFFF"/>
                </a:solidFill>
                <a:latin typeface="Symbol"/>
                <a:cs typeface="Symbol"/>
              </a:rPr>
              <a:t></a:t>
            </a:r>
            <a:r>
              <a:rPr sz="3000" baseline="-22222" dirty="0">
                <a:solidFill>
                  <a:srgbClr val="FFFFFF"/>
                </a:solidFill>
                <a:latin typeface="Times New Roman"/>
                <a:cs typeface="Times New Roman"/>
              </a:rPr>
              <a:t>1</a:t>
            </a:r>
            <a:r>
              <a:rPr sz="3000" spc="397" baseline="-22222" dirty="0">
                <a:solidFill>
                  <a:srgbClr val="FFFFFF"/>
                </a:solidFill>
                <a:latin typeface="Times New Roman"/>
                <a:cs typeface="Times New Roman"/>
              </a:rPr>
              <a:t> </a:t>
            </a:r>
            <a:r>
              <a:rPr sz="3000" spc="-5" dirty="0">
                <a:solidFill>
                  <a:srgbClr val="FFFFFF"/>
                </a:solidFill>
                <a:latin typeface="Times New Roman"/>
                <a:cs typeface="Times New Roman"/>
              </a:rPr>
              <a:t>represents the</a:t>
            </a:r>
            <a:r>
              <a:rPr sz="3000" dirty="0">
                <a:solidFill>
                  <a:srgbClr val="FFFFFF"/>
                </a:solidFill>
                <a:latin typeface="Times New Roman"/>
                <a:cs typeface="Times New Roman"/>
              </a:rPr>
              <a:t> </a:t>
            </a:r>
            <a:r>
              <a:rPr sz="3000" spc="-5" dirty="0">
                <a:solidFill>
                  <a:srgbClr val="FFFFFF"/>
                </a:solidFill>
                <a:latin typeface="Times New Roman"/>
                <a:cs typeface="Times New Roman"/>
              </a:rPr>
              <a:t>firing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strength,</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or</a:t>
            </a:r>
            <a:r>
              <a:rPr sz="300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truth </a:t>
            </a:r>
            <a:r>
              <a:rPr sz="3000" spc="-5" dirty="0">
                <a:solidFill>
                  <a:srgbClr val="FFFFFF"/>
                </a:solidFill>
                <a:latin typeface="Times New Roman"/>
                <a:cs typeface="Times New Roman"/>
              </a:rPr>
              <a:t>value,</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of </a:t>
            </a:r>
            <a:r>
              <a:rPr sz="3000" i="1" spc="-5" dirty="0">
                <a:solidFill>
                  <a:srgbClr val="FFFFFF"/>
                </a:solidFill>
                <a:latin typeface="Times New Roman"/>
                <a:cs typeface="Times New Roman"/>
              </a:rPr>
              <a:t>Rule</a:t>
            </a:r>
            <a:r>
              <a:rPr sz="3000" i="1" dirty="0">
                <a:solidFill>
                  <a:srgbClr val="FFFFFF"/>
                </a:solidFill>
                <a:latin typeface="Times New Roman"/>
                <a:cs typeface="Times New Roman"/>
              </a:rPr>
              <a:t> </a:t>
            </a:r>
            <a:r>
              <a:rPr sz="3000" spc="-5" dirty="0">
                <a:solidFill>
                  <a:srgbClr val="FFFFFF"/>
                </a:solidFill>
                <a:latin typeface="Times New Roman"/>
                <a:cs typeface="Times New Roman"/>
              </a:rPr>
              <a:t>1.</a:t>
            </a:r>
            <a:endParaRPr sz="3000">
              <a:latin typeface="Times New Roman"/>
              <a:cs typeface="Times New Roman"/>
            </a:endParaRPr>
          </a:p>
        </p:txBody>
      </p:sp>
      <p:sp>
        <p:nvSpPr>
          <p:cNvPr id="24" name="object 24"/>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25" name="object 2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30</a:t>
            </a:fld>
            <a:endParaRP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024127" y="1257300"/>
            <a:ext cx="1211580" cy="50800"/>
            <a:chOff x="1024127" y="1257300"/>
            <a:chExt cx="1211580" cy="50800"/>
          </a:xfrm>
        </p:grpSpPr>
        <p:sp>
          <p:nvSpPr>
            <p:cNvPr id="3" name="object 3"/>
            <p:cNvSpPr/>
            <p:nvPr/>
          </p:nvSpPr>
          <p:spPr>
            <a:xfrm>
              <a:off x="1039367" y="1272539"/>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000000"/>
            </a:solidFill>
          </p:spPr>
          <p:txBody>
            <a:bodyPr wrap="square" lIns="0" tIns="0" rIns="0" bIns="0" rtlCol="0"/>
            <a:lstStyle/>
            <a:p>
              <a:endParaRPr/>
            </a:p>
          </p:txBody>
        </p:sp>
        <p:sp>
          <p:nvSpPr>
            <p:cNvPr id="4" name="object 4"/>
            <p:cNvSpPr/>
            <p:nvPr/>
          </p:nvSpPr>
          <p:spPr>
            <a:xfrm>
              <a:off x="1024127" y="1257300"/>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FAFD00"/>
            </a:solidFill>
          </p:spPr>
          <p:txBody>
            <a:bodyPr wrap="square" lIns="0" tIns="0" rIns="0" bIns="0" rtlCol="0"/>
            <a:lstStyle/>
            <a:p>
              <a:endParaRPr/>
            </a:p>
          </p:txBody>
        </p:sp>
      </p:grpSp>
      <p:sp>
        <p:nvSpPr>
          <p:cNvPr id="5" name="object 5"/>
          <p:cNvSpPr txBox="1">
            <a:spLocks noGrp="1"/>
          </p:cNvSpPr>
          <p:nvPr>
            <p:ph type="title"/>
          </p:nvPr>
        </p:nvSpPr>
        <p:spPr>
          <a:xfrm>
            <a:off x="1011240" y="822451"/>
            <a:ext cx="8014970" cy="482600"/>
          </a:xfrm>
          <a:prstGeom prst="rect">
            <a:avLst/>
          </a:prstGeom>
        </p:spPr>
        <p:txBody>
          <a:bodyPr vert="horz" wrap="square" lIns="0" tIns="12700" rIns="0" bIns="0" rtlCol="0">
            <a:spAutoFit/>
          </a:bodyPr>
          <a:lstStyle/>
          <a:p>
            <a:pPr marL="12700">
              <a:lnSpc>
                <a:spcPct val="100000"/>
              </a:lnSpc>
              <a:spcBef>
                <a:spcPts val="100"/>
              </a:spcBef>
              <a:tabLst>
                <a:tab pos="5692775" algn="l"/>
              </a:tabLst>
            </a:pPr>
            <a:r>
              <a:rPr sz="3000" i="1" spc="30" dirty="0">
                <a:latin typeface="Times New Roman"/>
                <a:cs typeface="Times New Roman"/>
              </a:rPr>
              <a:t>Layer</a:t>
            </a:r>
            <a:r>
              <a:rPr sz="3000" i="1" dirty="0">
                <a:latin typeface="Times New Roman"/>
                <a:cs typeface="Times New Roman"/>
              </a:rPr>
              <a:t> </a:t>
            </a:r>
            <a:r>
              <a:rPr sz="3000" dirty="0"/>
              <a:t>4</a:t>
            </a:r>
            <a:r>
              <a:rPr sz="3000" spc="10" dirty="0"/>
              <a:t> </a:t>
            </a:r>
            <a:r>
              <a:rPr sz="3000" spc="-5" dirty="0">
                <a:solidFill>
                  <a:srgbClr val="FFFFFF"/>
                </a:solidFill>
              </a:rPr>
              <a:t>is</a:t>
            </a:r>
            <a:r>
              <a:rPr sz="3000" spc="20" dirty="0">
                <a:solidFill>
                  <a:srgbClr val="FFFFFF"/>
                </a:solidFill>
              </a:rPr>
              <a:t> </a:t>
            </a:r>
            <a:r>
              <a:rPr sz="3000" spc="-5" dirty="0">
                <a:solidFill>
                  <a:srgbClr val="FFFFFF"/>
                </a:solidFill>
              </a:rPr>
              <a:t>the</a:t>
            </a:r>
            <a:r>
              <a:rPr sz="3000" spc="10" dirty="0">
                <a:solidFill>
                  <a:srgbClr val="FFFFFF"/>
                </a:solidFill>
              </a:rPr>
              <a:t> </a:t>
            </a:r>
            <a:r>
              <a:rPr sz="3000" spc="100" dirty="0"/>
              <a:t>normalisation</a:t>
            </a:r>
            <a:r>
              <a:rPr sz="3000" spc="10" dirty="0"/>
              <a:t> </a:t>
            </a:r>
            <a:r>
              <a:rPr sz="3000" spc="80" dirty="0"/>
              <a:t>layer</a:t>
            </a:r>
            <a:r>
              <a:rPr sz="3000" spc="80" dirty="0">
                <a:solidFill>
                  <a:srgbClr val="FFFFFF"/>
                </a:solidFill>
              </a:rPr>
              <a:t>.	</a:t>
            </a:r>
            <a:r>
              <a:rPr sz="3000" dirty="0">
                <a:solidFill>
                  <a:srgbClr val="FFFFFF"/>
                </a:solidFill>
              </a:rPr>
              <a:t>Each</a:t>
            </a:r>
            <a:r>
              <a:rPr sz="3000" spc="-35" dirty="0">
                <a:solidFill>
                  <a:srgbClr val="FFFFFF"/>
                </a:solidFill>
              </a:rPr>
              <a:t> </a:t>
            </a:r>
            <a:r>
              <a:rPr sz="3000" spc="-5" dirty="0">
                <a:solidFill>
                  <a:srgbClr val="FFFFFF"/>
                </a:solidFill>
              </a:rPr>
              <a:t>neuron</a:t>
            </a:r>
            <a:r>
              <a:rPr sz="3000" spc="-25" dirty="0">
                <a:solidFill>
                  <a:srgbClr val="FFFFFF"/>
                </a:solidFill>
              </a:rPr>
              <a:t> </a:t>
            </a:r>
            <a:r>
              <a:rPr sz="3000" spc="-5" dirty="0">
                <a:solidFill>
                  <a:srgbClr val="FFFFFF"/>
                </a:solidFill>
              </a:rPr>
              <a:t>in</a:t>
            </a:r>
            <a:endParaRPr sz="3000">
              <a:latin typeface="Times New Roman"/>
              <a:cs typeface="Times New Roman"/>
            </a:endParaRPr>
          </a:p>
        </p:txBody>
      </p:sp>
      <p:sp>
        <p:nvSpPr>
          <p:cNvPr id="6" name="object 6"/>
          <p:cNvSpPr txBox="1"/>
          <p:nvPr/>
        </p:nvSpPr>
        <p:spPr>
          <a:xfrm>
            <a:off x="1354327" y="1279651"/>
            <a:ext cx="7813675" cy="3835400"/>
          </a:xfrm>
          <a:prstGeom prst="rect">
            <a:avLst/>
          </a:prstGeom>
        </p:spPr>
        <p:txBody>
          <a:bodyPr vert="horz" wrap="square" lIns="0" tIns="12700" rIns="0" bIns="0" rtlCol="0">
            <a:spAutoFit/>
          </a:bodyPr>
          <a:lstStyle/>
          <a:p>
            <a:pPr marL="12700" marR="440690" algn="just">
              <a:lnSpc>
                <a:spcPct val="100000"/>
              </a:lnSpc>
              <a:spcBef>
                <a:spcPts val="100"/>
              </a:spcBef>
            </a:pPr>
            <a:r>
              <a:rPr sz="3000" spc="-5" dirty="0">
                <a:solidFill>
                  <a:srgbClr val="FFFFFF"/>
                </a:solidFill>
                <a:latin typeface="Times New Roman"/>
                <a:cs typeface="Times New Roman"/>
              </a:rPr>
              <a:t>this layer </a:t>
            </a:r>
            <a:r>
              <a:rPr sz="3000" dirty="0">
                <a:solidFill>
                  <a:srgbClr val="FFFFFF"/>
                </a:solidFill>
                <a:latin typeface="Times New Roman"/>
                <a:cs typeface="Times New Roman"/>
              </a:rPr>
              <a:t>receives </a:t>
            </a:r>
            <a:r>
              <a:rPr sz="3000" spc="-5" dirty="0">
                <a:solidFill>
                  <a:srgbClr val="FFFFFF"/>
                </a:solidFill>
                <a:latin typeface="Times New Roman"/>
                <a:cs typeface="Times New Roman"/>
              </a:rPr>
              <a:t>inputs </a:t>
            </a:r>
            <a:r>
              <a:rPr sz="3000" dirty="0">
                <a:solidFill>
                  <a:srgbClr val="FFFFFF"/>
                </a:solidFill>
                <a:latin typeface="Times New Roman"/>
                <a:cs typeface="Times New Roman"/>
              </a:rPr>
              <a:t>from all neurons </a:t>
            </a:r>
            <a:r>
              <a:rPr sz="3000" spc="-5" dirty="0">
                <a:solidFill>
                  <a:srgbClr val="FFFFFF"/>
                </a:solidFill>
                <a:latin typeface="Times New Roman"/>
                <a:cs typeface="Times New Roman"/>
              </a:rPr>
              <a:t>in the </a:t>
            </a:r>
            <a:r>
              <a:rPr sz="3000" spc="-735" dirty="0">
                <a:solidFill>
                  <a:srgbClr val="FFFFFF"/>
                </a:solidFill>
                <a:latin typeface="Times New Roman"/>
                <a:cs typeface="Times New Roman"/>
              </a:rPr>
              <a:t> </a:t>
            </a:r>
            <a:r>
              <a:rPr sz="3000" dirty="0">
                <a:solidFill>
                  <a:srgbClr val="FFFFFF"/>
                </a:solidFill>
                <a:latin typeface="Times New Roman"/>
                <a:cs typeface="Times New Roman"/>
              </a:rPr>
              <a:t>rule </a:t>
            </a:r>
            <a:r>
              <a:rPr sz="3000" spc="-5" dirty="0">
                <a:solidFill>
                  <a:srgbClr val="FFFFFF"/>
                </a:solidFill>
                <a:latin typeface="Times New Roman"/>
                <a:cs typeface="Times New Roman"/>
              </a:rPr>
              <a:t>layer, and </a:t>
            </a:r>
            <a:r>
              <a:rPr sz="3000" dirty="0">
                <a:solidFill>
                  <a:srgbClr val="FFFFFF"/>
                </a:solidFill>
                <a:latin typeface="Times New Roman"/>
                <a:cs typeface="Times New Roman"/>
              </a:rPr>
              <a:t>calculates </a:t>
            </a:r>
            <a:r>
              <a:rPr sz="3000" spc="-5" dirty="0">
                <a:solidFill>
                  <a:srgbClr val="FFFFFF"/>
                </a:solidFill>
                <a:latin typeface="Times New Roman"/>
                <a:cs typeface="Times New Roman"/>
              </a:rPr>
              <a:t>the </a:t>
            </a:r>
            <a:r>
              <a:rPr sz="3000" spc="95" dirty="0">
                <a:solidFill>
                  <a:srgbClr val="FAFD00"/>
                </a:solidFill>
                <a:latin typeface="Times New Roman"/>
                <a:cs typeface="Times New Roman"/>
              </a:rPr>
              <a:t>normalised </a:t>
            </a:r>
            <a:r>
              <a:rPr sz="3000" spc="80" dirty="0">
                <a:solidFill>
                  <a:srgbClr val="FAFD00"/>
                </a:solidFill>
                <a:latin typeface="Times New Roman"/>
                <a:cs typeface="Times New Roman"/>
              </a:rPr>
              <a:t>firing </a:t>
            </a:r>
            <a:r>
              <a:rPr sz="3000" spc="-735" dirty="0">
                <a:solidFill>
                  <a:srgbClr val="FAFD00"/>
                </a:solidFill>
                <a:latin typeface="Times New Roman"/>
                <a:cs typeface="Times New Roman"/>
              </a:rPr>
              <a:t> </a:t>
            </a:r>
            <a:r>
              <a:rPr sz="3000" spc="120" dirty="0">
                <a:solidFill>
                  <a:srgbClr val="FAFD00"/>
                </a:solidFill>
                <a:latin typeface="Times New Roman"/>
                <a:cs typeface="Times New Roman"/>
              </a:rPr>
              <a:t>strength</a:t>
            </a:r>
            <a:r>
              <a:rPr sz="3000" spc="-5" dirty="0">
                <a:solidFill>
                  <a:srgbClr val="FAFD00"/>
                </a:solidFill>
                <a:latin typeface="Times New Roman"/>
                <a:cs typeface="Times New Roman"/>
              </a:rPr>
              <a:t> </a:t>
            </a:r>
            <a:r>
              <a:rPr sz="3000" spc="-5" dirty="0">
                <a:solidFill>
                  <a:srgbClr val="FFFFFF"/>
                </a:solidFill>
                <a:latin typeface="Times New Roman"/>
                <a:cs typeface="Times New Roman"/>
              </a:rPr>
              <a:t>of</a:t>
            </a:r>
            <a:r>
              <a:rPr sz="3000" dirty="0">
                <a:solidFill>
                  <a:srgbClr val="FFFFFF"/>
                </a:solidFill>
                <a:latin typeface="Times New Roman"/>
                <a:cs typeface="Times New Roman"/>
              </a:rPr>
              <a:t> a </a:t>
            </a:r>
            <a:r>
              <a:rPr sz="3000" spc="-5" dirty="0">
                <a:solidFill>
                  <a:srgbClr val="FFFFFF"/>
                </a:solidFill>
                <a:latin typeface="Times New Roman"/>
                <a:cs typeface="Times New Roman"/>
              </a:rPr>
              <a:t>given</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rule.</a:t>
            </a:r>
            <a:endParaRPr sz="3000">
              <a:latin typeface="Times New Roman"/>
              <a:cs typeface="Times New Roman"/>
            </a:endParaRPr>
          </a:p>
          <a:p>
            <a:pPr marL="12700" marR="5080">
              <a:lnSpc>
                <a:spcPct val="100000"/>
              </a:lnSpc>
              <a:spcBef>
                <a:spcPts val="1200"/>
              </a:spcBef>
              <a:tabLst>
                <a:tab pos="3403600" algn="l"/>
              </a:tabLst>
            </a:pPr>
            <a:r>
              <a:rPr sz="3000" dirty="0">
                <a:solidFill>
                  <a:srgbClr val="FFFFFF"/>
                </a:solidFill>
                <a:latin typeface="Times New Roman"/>
                <a:cs typeface="Times New Roman"/>
              </a:rPr>
              <a:t>The </a:t>
            </a:r>
            <a:r>
              <a:rPr sz="3000" spc="-5" dirty="0">
                <a:solidFill>
                  <a:srgbClr val="FFFFFF"/>
                </a:solidFill>
                <a:latin typeface="Times New Roman"/>
                <a:cs typeface="Times New Roman"/>
              </a:rPr>
              <a:t>normalised</a:t>
            </a:r>
            <a:r>
              <a:rPr sz="3000" dirty="0">
                <a:solidFill>
                  <a:srgbClr val="FFFFFF"/>
                </a:solidFill>
                <a:latin typeface="Times New Roman"/>
                <a:cs typeface="Times New Roman"/>
              </a:rPr>
              <a:t> firing</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strength</a:t>
            </a:r>
            <a:r>
              <a:rPr sz="3000" dirty="0">
                <a:solidFill>
                  <a:srgbClr val="FFFFFF"/>
                </a:solidFill>
                <a:latin typeface="Times New Roman"/>
                <a:cs typeface="Times New Roman"/>
              </a:rPr>
              <a:t> </a:t>
            </a:r>
            <a:r>
              <a:rPr sz="3000" spc="-5" dirty="0">
                <a:solidFill>
                  <a:srgbClr val="FFFFFF"/>
                </a:solidFill>
                <a:latin typeface="Times New Roman"/>
                <a:cs typeface="Times New Roman"/>
              </a:rPr>
              <a:t>is the</a:t>
            </a:r>
            <a:r>
              <a:rPr sz="3000" spc="5" dirty="0">
                <a:solidFill>
                  <a:srgbClr val="FFFFFF"/>
                </a:solidFill>
                <a:latin typeface="Times New Roman"/>
                <a:cs typeface="Times New Roman"/>
              </a:rPr>
              <a:t> </a:t>
            </a:r>
            <a:r>
              <a:rPr sz="3000" dirty="0">
                <a:solidFill>
                  <a:srgbClr val="FFFFFF"/>
                </a:solidFill>
                <a:latin typeface="Times New Roman"/>
                <a:cs typeface="Times New Roman"/>
              </a:rPr>
              <a:t>ratio </a:t>
            </a:r>
            <a:r>
              <a:rPr sz="3000" spc="-5" dirty="0">
                <a:solidFill>
                  <a:srgbClr val="FFFFFF"/>
                </a:solidFill>
                <a:latin typeface="Times New Roman"/>
                <a:cs typeface="Times New Roman"/>
              </a:rPr>
              <a:t>of</a:t>
            </a:r>
            <a:r>
              <a:rPr sz="3000" dirty="0">
                <a:solidFill>
                  <a:srgbClr val="FFFFFF"/>
                </a:solidFill>
                <a:latin typeface="Times New Roman"/>
                <a:cs typeface="Times New Roman"/>
              </a:rPr>
              <a:t>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 </a:t>
            </a:r>
            <a:r>
              <a:rPr sz="3000" spc="-5" dirty="0">
                <a:solidFill>
                  <a:srgbClr val="FFFFFF"/>
                </a:solidFill>
                <a:latin typeface="Times New Roman"/>
                <a:cs typeface="Times New Roman"/>
              </a:rPr>
              <a:t>firing</a:t>
            </a:r>
            <a:r>
              <a:rPr sz="3000" dirty="0">
                <a:solidFill>
                  <a:srgbClr val="FFFFFF"/>
                </a:solidFill>
                <a:latin typeface="Times New Roman"/>
                <a:cs typeface="Times New Roman"/>
              </a:rPr>
              <a:t> </a:t>
            </a:r>
            <a:r>
              <a:rPr sz="3000" spc="-5" dirty="0">
                <a:solidFill>
                  <a:srgbClr val="FFFFFF"/>
                </a:solidFill>
                <a:latin typeface="Times New Roman"/>
                <a:cs typeface="Times New Roman"/>
              </a:rPr>
              <a:t>strength</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of</a:t>
            </a:r>
            <a:r>
              <a:rPr sz="3000" spc="5" dirty="0">
                <a:solidFill>
                  <a:srgbClr val="FFFFFF"/>
                </a:solidFill>
                <a:latin typeface="Times New Roman"/>
                <a:cs typeface="Times New Roman"/>
              </a:rPr>
              <a:t> </a:t>
            </a:r>
            <a:r>
              <a:rPr sz="3000" dirty="0">
                <a:solidFill>
                  <a:srgbClr val="FFFFFF"/>
                </a:solidFill>
                <a:latin typeface="Times New Roman"/>
                <a:cs typeface="Times New Roman"/>
              </a:rPr>
              <a:t>a</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given</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rule</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to</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sum</a:t>
            </a:r>
            <a:r>
              <a:rPr sz="3000" dirty="0">
                <a:solidFill>
                  <a:srgbClr val="FFFFFF"/>
                </a:solidFill>
                <a:latin typeface="Times New Roman"/>
                <a:cs typeface="Times New Roman"/>
              </a:rPr>
              <a:t> </a:t>
            </a:r>
            <a:r>
              <a:rPr sz="3000" spc="-5" dirty="0">
                <a:solidFill>
                  <a:srgbClr val="FFFFFF"/>
                </a:solidFill>
                <a:latin typeface="Times New Roman"/>
                <a:cs typeface="Times New Roman"/>
              </a:rPr>
              <a:t>of</a:t>
            </a:r>
            <a:r>
              <a:rPr sz="3000" dirty="0">
                <a:solidFill>
                  <a:srgbClr val="FFFFFF"/>
                </a:solidFill>
                <a:latin typeface="Times New Roman"/>
                <a:cs typeface="Times New Roman"/>
              </a:rPr>
              <a:t> </a:t>
            </a:r>
            <a:r>
              <a:rPr sz="3000" spc="-5" dirty="0">
                <a:solidFill>
                  <a:srgbClr val="FFFFFF"/>
                </a:solidFill>
                <a:latin typeface="Times New Roman"/>
                <a:cs typeface="Times New Roman"/>
              </a:rPr>
              <a:t>firing </a:t>
            </a:r>
            <a:r>
              <a:rPr sz="3000" dirty="0">
                <a:solidFill>
                  <a:srgbClr val="FFFFFF"/>
                </a:solidFill>
                <a:latin typeface="Times New Roman"/>
                <a:cs typeface="Times New Roman"/>
              </a:rPr>
              <a:t> </a:t>
            </a:r>
            <a:r>
              <a:rPr sz="3000" spc="-5" dirty="0">
                <a:solidFill>
                  <a:srgbClr val="FFFFFF"/>
                </a:solidFill>
                <a:latin typeface="Times New Roman"/>
                <a:cs typeface="Times New Roman"/>
              </a:rPr>
              <a:t>strengths</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of</a:t>
            </a:r>
            <a:r>
              <a:rPr sz="3000" spc="10" dirty="0">
                <a:solidFill>
                  <a:srgbClr val="FFFFFF"/>
                </a:solidFill>
                <a:latin typeface="Times New Roman"/>
                <a:cs typeface="Times New Roman"/>
              </a:rPr>
              <a:t> </a:t>
            </a:r>
            <a:r>
              <a:rPr sz="3000" dirty="0">
                <a:solidFill>
                  <a:srgbClr val="FFFFFF"/>
                </a:solidFill>
                <a:latin typeface="Times New Roman"/>
                <a:cs typeface="Times New Roman"/>
              </a:rPr>
              <a:t>all</a:t>
            </a:r>
            <a:r>
              <a:rPr sz="3000" spc="5" dirty="0">
                <a:solidFill>
                  <a:srgbClr val="FFFFFF"/>
                </a:solidFill>
                <a:latin typeface="Times New Roman"/>
                <a:cs typeface="Times New Roman"/>
              </a:rPr>
              <a:t> </a:t>
            </a:r>
            <a:r>
              <a:rPr sz="3000" dirty="0">
                <a:solidFill>
                  <a:srgbClr val="FFFFFF"/>
                </a:solidFill>
                <a:latin typeface="Times New Roman"/>
                <a:cs typeface="Times New Roman"/>
              </a:rPr>
              <a:t>rules.	</a:t>
            </a:r>
            <a:r>
              <a:rPr sz="3000" spc="-5" dirty="0">
                <a:solidFill>
                  <a:srgbClr val="FFFFFF"/>
                </a:solidFill>
                <a:latin typeface="Times New Roman"/>
                <a:cs typeface="Times New Roman"/>
              </a:rPr>
              <a:t>It represents </a:t>
            </a:r>
            <a:r>
              <a:rPr sz="3000" dirty="0">
                <a:solidFill>
                  <a:srgbClr val="FFFFFF"/>
                </a:solidFill>
                <a:latin typeface="Times New Roman"/>
                <a:cs typeface="Times New Roman"/>
              </a:rPr>
              <a:t>the contribution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of </a:t>
            </a:r>
            <a:r>
              <a:rPr sz="3000" dirty="0">
                <a:solidFill>
                  <a:srgbClr val="FFFFFF"/>
                </a:solidFill>
                <a:latin typeface="Times New Roman"/>
                <a:cs typeface="Times New Roman"/>
              </a:rPr>
              <a:t>a </a:t>
            </a:r>
            <a:r>
              <a:rPr sz="3000" spc="-5" dirty="0">
                <a:solidFill>
                  <a:srgbClr val="FFFFFF"/>
                </a:solidFill>
                <a:latin typeface="Times New Roman"/>
                <a:cs typeface="Times New Roman"/>
              </a:rPr>
              <a:t>given rule to </a:t>
            </a:r>
            <a:r>
              <a:rPr sz="3000" dirty="0">
                <a:solidFill>
                  <a:srgbClr val="FFFFFF"/>
                </a:solidFill>
                <a:latin typeface="Times New Roman"/>
                <a:cs typeface="Times New Roman"/>
              </a:rPr>
              <a:t>the </a:t>
            </a:r>
            <a:r>
              <a:rPr sz="3000" spc="-5" dirty="0">
                <a:solidFill>
                  <a:srgbClr val="FFFFFF"/>
                </a:solidFill>
                <a:latin typeface="Times New Roman"/>
                <a:cs typeface="Times New Roman"/>
              </a:rPr>
              <a:t>final result.</a:t>
            </a:r>
            <a:r>
              <a:rPr sz="3000" dirty="0">
                <a:solidFill>
                  <a:srgbClr val="FFFFFF"/>
                </a:solidFill>
                <a:latin typeface="Times New Roman"/>
                <a:cs typeface="Times New Roman"/>
              </a:rPr>
              <a:t> </a:t>
            </a:r>
            <a:r>
              <a:rPr sz="3000" spc="-5" dirty="0">
                <a:solidFill>
                  <a:srgbClr val="FFFFFF"/>
                </a:solidFill>
                <a:latin typeface="Times New Roman"/>
                <a:cs typeface="Times New Roman"/>
              </a:rPr>
              <a:t>Thus, the output </a:t>
            </a:r>
            <a:r>
              <a:rPr sz="3000" dirty="0">
                <a:solidFill>
                  <a:srgbClr val="FFFFFF"/>
                </a:solidFill>
                <a:latin typeface="Times New Roman"/>
                <a:cs typeface="Times New Roman"/>
              </a:rPr>
              <a:t> </a:t>
            </a:r>
            <a:r>
              <a:rPr sz="3000" spc="-5" dirty="0">
                <a:solidFill>
                  <a:srgbClr val="FFFFFF"/>
                </a:solidFill>
                <a:latin typeface="Times New Roman"/>
                <a:cs typeface="Times New Roman"/>
              </a:rPr>
              <a:t>of neuron</a:t>
            </a:r>
            <a:r>
              <a:rPr sz="3000" spc="10" dirty="0">
                <a:solidFill>
                  <a:srgbClr val="FFFFFF"/>
                </a:solidFill>
                <a:latin typeface="Times New Roman"/>
                <a:cs typeface="Times New Roman"/>
              </a:rPr>
              <a:t> </a:t>
            </a:r>
            <a:r>
              <a:rPr sz="3000" i="1" dirty="0">
                <a:solidFill>
                  <a:srgbClr val="FFFFFF"/>
                </a:solidFill>
                <a:latin typeface="Times New Roman"/>
                <a:cs typeface="Times New Roman"/>
              </a:rPr>
              <a:t>i</a:t>
            </a:r>
            <a:r>
              <a:rPr sz="3000" i="1" spc="-5" dirty="0">
                <a:solidFill>
                  <a:srgbClr val="FFFFFF"/>
                </a:solidFill>
                <a:latin typeface="Times New Roman"/>
                <a:cs typeface="Times New Roman"/>
              </a:rPr>
              <a:t> </a:t>
            </a:r>
            <a:r>
              <a:rPr sz="3000" spc="-5" dirty="0">
                <a:solidFill>
                  <a:srgbClr val="FFFFFF"/>
                </a:solidFill>
                <a:latin typeface="Times New Roman"/>
                <a:cs typeface="Times New Roman"/>
              </a:rPr>
              <a:t>in</a:t>
            </a:r>
            <a:r>
              <a:rPr sz="3000" dirty="0">
                <a:solidFill>
                  <a:srgbClr val="FFFFFF"/>
                </a:solidFill>
                <a:latin typeface="Times New Roman"/>
                <a:cs typeface="Times New Roman"/>
              </a:rPr>
              <a:t> </a:t>
            </a:r>
            <a:r>
              <a:rPr sz="3000" i="1" dirty="0">
                <a:solidFill>
                  <a:srgbClr val="FFFFFF"/>
                </a:solidFill>
                <a:latin typeface="Times New Roman"/>
                <a:cs typeface="Times New Roman"/>
              </a:rPr>
              <a:t>Layer</a:t>
            </a:r>
            <a:r>
              <a:rPr sz="3000" i="1" spc="-5" dirty="0">
                <a:solidFill>
                  <a:srgbClr val="FFFFFF"/>
                </a:solidFill>
                <a:latin typeface="Times New Roman"/>
                <a:cs typeface="Times New Roman"/>
              </a:rPr>
              <a:t> </a:t>
            </a:r>
            <a:r>
              <a:rPr sz="3000" dirty="0">
                <a:solidFill>
                  <a:srgbClr val="FFFFFF"/>
                </a:solidFill>
                <a:latin typeface="Times New Roman"/>
                <a:cs typeface="Times New Roman"/>
              </a:rPr>
              <a:t>4 </a:t>
            </a:r>
            <a:r>
              <a:rPr sz="3000" spc="-5" dirty="0">
                <a:solidFill>
                  <a:srgbClr val="FFFFFF"/>
                </a:solidFill>
                <a:latin typeface="Times New Roman"/>
                <a:cs typeface="Times New Roman"/>
              </a:rPr>
              <a:t>is determined</a:t>
            </a:r>
            <a:r>
              <a:rPr sz="3000" dirty="0">
                <a:solidFill>
                  <a:srgbClr val="FFFFFF"/>
                </a:solidFill>
                <a:latin typeface="Times New Roman"/>
                <a:cs typeface="Times New Roman"/>
              </a:rPr>
              <a:t> as,</a:t>
            </a:r>
            <a:endParaRPr sz="3000">
              <a:latin typeface="Times New Roman"/>
              <a:cs typeface="Times New Roman"/>
            </a:endParaRPr>
          </a:p>
        </p:txBody>
      </p:sp>
      <p:sp>
        <p:nvSpPr>
          <p:cNvPr id="31" name="object 31"/>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32" name="object 32"/>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31</a:t>
            </a:fld>
            <a:endParaRP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080516" y="1485900"/>
            <a:ext cx="1211580" cy="50800"/>
            <a:chOff x="1080516" y="1485900"/>
            <a:chExt cx="1211580" cy="50800"/>
          </a:xfrm>
        </p:grpSpPr>
        <p:sp>
          <p:nvSpPr>
            <p:cNvPr id="3" name="object 3"/>
            <p:cNvSpPr/>
            <p:nvPr/>
          </p:nvSpPr>
          <p:spPr>
            <a:xfrm>
              <a:off x="1095756" y="1501139"/>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000000"/>
            </a:solidFill>
          </p:spPr>
          <p:txBody>
            <a:bodyPr wrap="square" lIns="0" tIns="0" rIns="0" bIns="0" rtlCol="0"/>
            <a:lstStyle/>
            <a:p>
              <a:endParaRPr/>
            </a:p>
          </p:txBody>
        </p:sp>
        <p:sp>
          <p:nvSpPr>
            <p:cNvPr id="4" name="object 4"/>
            <p:cNvSpPr/>
            <p:nvPr/>
          </p:nvSpPr>
          <p:spPr>
            <a:xfrm>
              <a:off x="1080516" y="1485900"/>
              <a:ext cx="1196340" cy="35560"/>
            </a:xfrm>
            <a:custGeom>
              <a:avLst/>
              <a:gdLst/>
              <a:ahLst/>
              <a:cxnLst/>
              <a:rect l="l" t="t" r="r" b="b"/>
              <a:pathLst>
                <a:path w="1196339" h="35559">
                  <a:moveTo>
                    <a:pt x="1196339" y="35051"/>
                  </a:moveTo>
                  <a:lnTo>
                    <a:pt x="1196339" y="0"/>
                  </a:lnTo>
                  <a:lnTo>
                    <a:pt x="0" y="0"/>
                  </a:lnTo>
                  <a:lnTo>
                    <a:pt x="0" y="35051"/>
                  </a:lnTo>
                  <a:lnTo>
                    <a:pt x="1196339" y="35051"/>
                  </a:lnTo>
                  <a:close/>
                </a:path>
              </a:pathLst>
            </a:custGeom>
            <a:solidFill>
              <a:srgbClr val="FAFD00"/>
            </a:solidFill>
          </p:spPr>
          <p:txBody>
            <a:bodyPr wrap="square" lIns="0" tIns="0" rIns="0" bIns="0" rtlCol="0"/>
            <a:lstStyle/>
            <a:p>
              <a:endParaRPr/>
            </a:p>
          </p:txBody>
        </p:sp>
      </p:grpSp>
      <p:sp>
        <p:nvSpPr>
          <p:cNvPr id="5" name="object 5"/>
          <p:cNvSpPr txBox="1">
            <a:spLocks noGrp="1"/>
          </p:cNvSpPr>
          <p:nvPr>
            <p:ph type="title"/>
          </p:nvPr>
        </p:nvSpPr>
        <p:spPr>
          <a:xfrm>
            <a:off x="1067628" y="1051051"/>
            <a:ext cx="7750175" cy="482600"/>
          </a:xfrm>
          <a:prstGeom prst="rect">
            <a:avLst/>
          </a:prstGeom>
        </p:spPr>
        <p:txBody>
          <a:bodyPr vert="horz" wrap="square" lIns="0" tIns="12700" rIns="0" bIns="0" rtlCol="0">
            <a:spAutoFit/>
          </a:bodyPr>
          <a:lstStyle/>
          <a:p>
            <a:pPr marL="12700">
              <a:lnSpc>
                <a:spcPct val="100000"/>
              </a:lnSpc>
              <a:spcBef>
                <a:spcPts val="100"/>
              </a:spcBef>
              <a:tabLst>
                <a:tab pos="5819140" algn="l"/>
              </a:tabLst>
            </a:pPr>
            <a:r>
              <a:rPr sz="3000" i="1" spc="30" dirty="0">
                <a:latin typeface="Times New Roman"/>
                <a:cs typeface="Times New Roman"/>
              </a:rPr>
              <a:t>Layer</a:t>
            </a:r>
            <a:r>
              <a:rPr sz="3000" i="1" dirty="0">
                <a:latin typeface="Times New Roman"/>
                <a:cs typeface="Times New Roman"/>
              </a:rPr>
              <a:t> </a:t>
            </a:r>
            <a:r>
              <a:rPr sz="3000" dirty="0"/>
              <a:t>5</a:t>
            </a:r>
            <a:r>
              <a:rPr sz="3000" spc="5" dirty="0"/>
              <a:t> </a:t>
            </a:r>
            <a:r>
              <a:rPr sz="3000" spc="-5" dirty="0">
                <a:solidFill>
                  <a:srgbClr val="FFFFFF"/>
                </a:solidFill>
              </a:rPr>
              <a:t>is</a:t>
            </a:r>
            <a:r>
              <a:rPr sz="3000" spc="15" dirty="0">
                <a:solidFill>
                  <a:srgbClr val="FFFFFF"/>
                </a:solidFill>
              </a:rPr>
              <a:t> </a:t>
            </a:r>
            <a:r>
              <a:rPr sz="3000" spc="-5" dirty="0">
                <a:solidFill>
                  <a:srgbClr val="FFFFFF"/>
                </a:solidFill>
              </a:rPr>
              <a:t>the</a:t>
            </a:r>
            <a:r>
              <a:rPr sz="3000" spc="10" dirty="0">
                <a:solidFill>
                  <a:srgbClr val="FFFFFF"/>
                </a:solidFill>
              </a:rPr>
              <a:t> </a:t>
            </a:r>
            <a:r>
              <a:rPr sz="3000" spc="55" dirty="0"/>
              <a:t>defuzzification</a:t>
            </a:r>
            <a:r>
              <a:rPr sz="3000" spc="5" dirty="0"/>
              <a:t> </a:t>
            </a:r>
            <a:r>
              <a:rPr sz="3000" spc="80" dirty="0"/>
              <a:t>layer</a:t>
            </a:r>
            <a:r>
              <a:rPr sz="3000" spc="80" dirty="0">
                <a:solidFill>
                  <a:srgbClr val="FFFFFF"/>
                </a:solidFill>
              </a:rPr>
              <a:t>.	</a:t>
            </a:r>
            <a:r>
              <a:rPr sz="3000" dirty="0">
                <a:solidFill>
                  <a:srgbClr val="FFFFFF"/>
                </a:solidFill>
              </a:rPr>
              <a:t>Each</a:t>
            </a:r>
            <a:r>
              <a:rPr sz="3000" spc="-85" dirty="0">
                <a:solidFill>
                  <a:srgbClr val="FFFFFF"/>
                </a:solidFill>
              </a:rPr>
              <a:t> </a:t>
            </a:r>
            <a:r>
              <a:rPr sz="3000" dirty="0">
                <a:solidFill>
                  <a:srgbClr val="FFFFFF"/>
                </a:solidFill>
              </a:rPr>
              <a:t>neuron</a:t>
            </a:r>
            <a:endParaRPr sz="3000">
              <a:latin typeface="Times New Roman"/>
              <a:cs typeface="Times New Roman"/>
            </a:endParaRPr>
          </a:p>
        </p:txBody>
      </p:sp>
      <p:sp>
        <p:nvSpPr>
          <p:cNvPr id="10" name="object 10"/>
          <p:cNvSpPr txBox="1"/>
          <p:nvPr/>
        </p:nvSpPr>
        <p:spPr>
          <a:xfrm>
            <a:off x="1149473" y="2133600"/>
            <a:ext cx="8021955" cy="3860031"/>
          </a:xfrm>
          <a:prstGeom prst="rect">
            <a:avLst/>
          </a:prstGeom>
        </p:spPr>
        <p:txBody>
          <a:bodyPr vert="horz" wrap="square" lIns="0" tIns="12700" rIns="0" bIns="0" rtlCol="0">
            <a:spAutoFit/>
          </a:bodyPr>
          <a:lstStyle/>
          <a:p>
            <a:pPr marL="62865" marR="914400">
              <a:lnSpc>
                <a:spcPct val="100000"/>
              </a:lnSpc>
              <a:spcBef>
                <a:spcPts val="100"/>
              </a:spcBef>
              <a:tabLst>
                <a:tab pos="2806065" algn="l"/>
              </a:tabLst>
            </a:pPr>
            <a:r>
              <a:rPr sz="3000" spc="-5" dirty="0">
                <a:solidFill>
                  <a:srgbClr val="FFFFFF"/>
                </a:solidFill>
                <a:latin typeface="Times New Roman"/>
                <a:cs typeface="Times New Roman"/>
              </a:rPr>
              <a:t>in</a:t>
            </a:r>
            <a:r>
              <a:rPr sz="3000" dirty="0">
                <a:solidFill>
                  <a:srgbClr val="FFFFFF"/>
                </a:solidFill>
                <a:latin typeface="Times New Roman"/>
                <a:cs typeface="Times New Roman"/>
              </a:rPr>
              <a:t> </a:t>
            </a:r>
            <a:r>
              <a:rPr sz="3000" spc="-5" dirty="0">
                <a:solidFill>
                  <a:srgbClr val="FFFFFF"/>
                </a:solidFill>
                <a:latin typeface="Times New Roman"/>
                <a:cs typeface="Times New Roman"/>
              </a:rPr>
              <a:t>this layer</a:t>
            </a:r>
            <a:r>
              <a:rPr sz="3000" dirty="0">
                <a:solidFill>
                  <a:srgbClr val="FFFFFF"/>
                </a:solidFill>
                <a:latin typeface="Times New Roman"/>
                <a:cs typeface="Times New Roman"/>
              </a:rPr>
              <a:t> </a:t>
            </a:r>
            <a:r>
              <a:rPr sz="3000" spc="-5" dirty="0">
                <a:solidFill>
                  <a:srgbClr val="FFFFFF"/>
                </a:solidFill>
                <a:latin typeface="Times New Roman"/>
                <a:cs typeface="Times New Roman"/>
              </a:rPr>
              <a:t>is </a:t>
            </a:r>
            <a:r>
              <a:rPr sz="3000" dirty="0">
                <a:solidFill>
                  <a:srgbClr val="FFFFFF"/>
                </a:solidFill>
                <a:latin typeface="Times New Roman"/>
                <a:cs typeface="Times New Roman"/>
              </a:rPr>
              <a:t>connected </a:t>
            </a:r>
            <a:r>
              <a:rPr sz="3000" spc="-5" dirty="0">
                <a:solidFill>
                  <a:srgbClr val="FFFFFF"/>
                </a:solidFill>
                <a:latin typeface="Times New Roman"/>
                <a:cs typeface="Times New Roman"/>
              </a:rPr>
              <a:t>to</a:t>
            </a:r>
            <a:r>
              <a:rPr sz="3000" spc="15" dirty="0">
                <a:solidFill>
                  <a:srgbClr val="FFFFFF"/>
                </a:solidFill>
                <a:latin typeface="Times New Roman"/>
                <a:cs typeface="Times New Roman"/>
              </a:rPr>
              <a:t> </a:t>
            </a:r>
            <a:r>
              <a:rPr sz="3000" dirty="0">
                <a:solidFill>
                  <a:srgbClr val="FFFFFF"/>
                </a:solidFill>
                <a:latin typeface="Times New Roman"/>
                <a:cs typeface="Times New Roman"/>
              </a:rPr>
              <a:t>the </a:t>
            </a:r>
            <a:r>
              <a:rPr sz="3000" spc="-5" dirty="0">
                <a:solidFill>
                  <a:srgbClr val="FFFFFF"/>
                </a:solidFill>
                <a:latin typeface="Times New Roman"/>
                <a:cs typeface="Times New Roman"/>
              </a:rPr>
              <a:t>respective </a:t>
            </a:r>
            <a:r>
              <a:rPr sz="3000" dirty="0">
                <a:solidFill>
                  <a:srgbClr val="FFFFFF"/>
                </a:solidFill>
                <a:latin typeface="Times New Roman"/>
                <a:cs typeface="Times New Roman"/>
              </a:rPr>
              <a:t> </a:t>
            </a:r>
            <a:r>
              <a:rPr sz="3000" spc="-5" dirty="0">
                <a:solidFill>
                  <a:srgbClr val="FFFFFF"/>
                </a:solidFill>
                <a:latin typeface="Times New Roman"/>
                <a:cs typeface="Times New Roman"/>
              </a:rPr>
              <a:t>normalisation</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neuron,</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also</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receives</a:t>
            </a:r>
            <a:r>
              <a:rPr sz="3000" spc="20" dirty="0">
                <a:solidFill>
                  <a:srgbClr val="FFFFFF"/>
                </a:solidFill>
                <a:latin typeface="Times New Roman"/>
                <a:cs typeface="Times New Roman"/>
              </a:rPr>
              <a:t> </a:t>
            </a:r>
            <a:r>
              <a:rPr sz="3000" dirty="0">
                <a:solidFill>
                  <a:srgbClr val="FFFFFF"/>
                </a:solidFill>
                <a:latin typeface="Times New Roman"/>
                <a:cs typeface="Times New Roman"/>
              </a:rPr>
              <a:t>initial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inputs,</a:t>
            </a:r>
            <a:r>
              <a:rPr sz="3000" spc="15" dirty="0">
                <a:solidFill>
                  <a:srgbClr val="FFFFFF"/>
                </a:solidFill>
                <a:latin typeface="Times New Roman"/>
                <a:cs typeface="Times New Roman"/>
              </a:rPr>
              <a:t> </a:t>
            </a:r>
            <a:r>
              <a:rPr sz="3000" i="1" dirty="0">
                <a:solidFill>
                  <a:srgbClr val="FFFFFF"/>
                </a:solidFill>
                <a:latin typeface="Times New Roman"/>
                <a:cs typeface="Times New Roman"/>
              </a:rPr>
              <a:t>x</a:t>
            </a:r>
            <a:r>
              <a:rPr sz="3000" baseline="-22222" dirty="0">
                <a:solidFill>
                  <a:srgbClr val="FFFFFF"/>
                </a:solidFill>
                <a:latin typeface="Times New Roman"/>
                <a:cs typeface="Times New Roman"/>
              </a:rPr>
              <a:t>1</a:t>
            </a:r>
            <a:r>
              <a:rPr sz="3000" spc="375" baseline="-22222"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spc="5" dirty="0">
                <a:solidFill>
                  <a:srgbClr val="FFFFFF"/>
                </a:solidFill>
                <a:latin typeface="Times New Roman"/>
                <a:cs typeface="Times New Roman"/>
              </a:rPr>
              <a:t> </a:t>
            </a:r>
            <a:r>
              <a:rPr sz="3000" i="1" dirty="0">
                <a:solidFill>
                  <a:srgbClr val="FFFFFF"/>
                </a:solidFill>
                <a:latin typeface="Times New Roman"/>
                <a:cs typeface="Times New Roman"/>
              </a:rPr>
              <a:t>x</a:t>
            </a:r>
            <a:r>
              <a:rPr sz="3000" baseline="-22222" dirty="0">
                <a:solidFill>
                  <a:srgbClr val="FFFFFF"/>
                </a:solidFill>
                <a:latin typeface="Times New Roman"/>
                <a:cs typeface="Times New Roman"/>
              </a:rPr>
              <a:t>2</a:t>
            </a:r>
            <a:r>
              <a:rPr sz="3000" dirty="0">
                <a:solidFill>
                  <a:srgbClr val="FFFFFF"/>
                </a:solidFill>
                <a:latin typeface="Times New Roman"/>
                <a:cs typeface="Times New Roman"/>
              </a:rPr>
              <a:t>.	A </a:t>
            </a:r>
            <a:r>
              <a:rPr sz="3000" spc="-5" dirty="0">
                <a:solidFill>
                  <a:srgbClr val="FFFFFF"/>
                </a:solidFill>
                <a:latin typeface="Times New Roman"/>
                <a:cs typeface="Times New Roman"/>
              </a:rPr>
              <a:t>defuzzification </a:t>
            </a:r>
            <a:r>
              <a:rPr sz="3000" dirty="0">
                <a:solidFill>
                  <a:srgbClr val="FFFFFF"/>
                </a:solidFill>
                <a:latin typeface="Times New Roman"/>
                <a:cs typeface="Times New Roman"/>
              </a:rPr>
              <a:t>neuron </a:t>
            </a:r>
            <a:r>
              <a:rPr sz="3000" spc="5" dirty="0">
                <a:solidFill>
                  <a:srgbClr val="FFFFFF"/>
                </a:solidFill>
                <a:latin typeface="Times New Roman"/>
                <a:cs typeface="Times New Roman"/>
              </a:rPr>
              <a:t> </a:t>
            </a:r>
            <a:r>
              <a:rPr sz="3000" dirty="0">
                <a:solidFill>
                  <a:srgbClr val="FFFFFF"/>
                </a:solidFill>
                <a:latin typeface="Times New Roman"/>
                <a:cs typeface="Times New Roman"/>
              </a:rPr>
              <a:t>calculates </a:t>
            </a:r>
            <a:r>
              <a:rPr sz="3000" spc="-5" dirty="0">
                <a:solidFill>
                  <a:srgbClr val="FFFFFF"/>
                </a:solidFill>
                <a:latin typeface="Times New Roman"/>
                <a:cs typeface="Times New Roman"/>
              </a:rPr>
              <a:t>the weighted </a:t>
            </a:r>
            <a:r>
              <a:rPr sz="3000" dirty="0">
                <a:solidFill>
                  <a:srgbClr val="FFFFFF"/>
                </a:solidFill>
                <a:latin typeface="Times New Roman"/>
                <a:cs typeface="Times New Roman"/>
              </a:rPr>
              <a:t>consequent value </a:t>
            </a:r>
            <a:r>
              <a:rPr sz="3000" spc="-5" dirty="0">
                <a:solidFill>
                  <a:srgbClr val="FFFFFF"/>
                </a:solidFill>
                <a:latin typeface="Times New Roman"/>
                <a:cs typeface="Times New Roman"/>
              </a:rPr>
              <a:t>of </a:t>
            </a:r>
            <a:r>
              <a:rPr sz="3000" dirty="0">
                <a:solidFill>
                  <a:srgbClr val="FFFFFF"/>
                </a:solidFill>
                <a:latin typeface="Times New Roman"/>
                <a:cs typeface="Times New Roman"/>
              </a:rPr>
              <a:t>a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given rule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as,</a:t>
            </a:r>
            <a:endParaRPr sz="3000" dirty="0">
              <a:latin typeface="Times New Roman"/>
              <a:cs typeface="Times New Roman"/>
            </a:endParaRPr>
          </a:p>
          <a:p>
            <a:pPr marL="63500" marR="413384">
              <a:lnSpc>
                <a:spcPct val="100000"/>
              </a:lnSpc>
              <a:spcBef>
                <a:spcPts val="1245"/>
              </a:spcBef>
              <a:tabLst>
                <a:tab pos="1186180" algn="l"/>
                <a:tab pos="3719829" algn="l"/>
              </a:tabLst>
            </a:pPr>
            <a:r>
              <a:rPr sz="3000" spc="-5" dirty="0">
                <a:solidFill>
                  <a:srgbClr val="FFFFFF"/>
                </a:solidFill>
                <a:latin typeface="Times New Roman"/>
                <a:cs typeface="Times New Roman"/>
              </a:rPr>
              <a:t>where	is</a:t>
            </a:r>
            <a:r>
              <a:rPr sz="300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input</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and	is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output of </a:t>
            </a:r>
            <a:r>
              <a:rPr sz="3000" dirty="0">
                <a:solidFill>
                  <a:srgbClr val="FFFFFF"/>
                </a:solidFill>
                <a:latin typeface="Times New Roman"/>
                <a:cs typeface="Times New Roman"/>
              </a:rPr>
              <a:t> defuzzification</a:t>
            </a:r>
            <a:r>
              <a:rPr sz="3000" spc="-5" dirty="0">
                <a:solidFill>
                  <a:srgbClr val="FFFFFF"/>
                </a:solidFill>
                <a:latin typeface="Times New Roman"/>
                <a:cs typeface="Times New Roman"/>
              </a:rPr>
              <a:t> </a:t>
            </a:r>
            <a:r>
              <a:rPr sz="3000" dirty="0">
                <a:solidFill>
                  <a:srgbClr val="FFFFFF"/>
                </a:solidFill>
                <a:latin typeface="Times New Roman"/>
                <a:cs typeface="Times New Roman"/>
              </a:rPr>
              <a:t>neuron</a:t>
            </a:r>
            <a:r>
              <a:rPr sz="3000" spc="-5" dirty="0">
                <a:solidFill>
                  <a:srgbClr val="FFFFFF"/>
                </a:solidFill>
                <a:latin typeface="Times New Roman"/>
                <a:cs typeface="Times New Roman"/>
              </a:rPr>
              <a:t> </a:t>
            </a:r>
            <a:r>
              <a:rPr sz="3000" i="1" dirty="0">
                <a:solidFill>
                  <a:srgbClr val="FFFFFF"/>
                </a:solidFill>
                <a:latin typeface="Times New Roman"/>
                <a:cs typeface="Times New Roman"/>
              </a:rPr>
              <a:t>i</a:t>
            </a:r>
            <a:r>
              <a:rPr sz="3000" i="1" spc="-5" dirty="0">
                <a:solidFill>
                  <a:srgbClr val="FFFFFF"/>
                </a:solidFill>
                <a:latin typeface="Times New Roman"/>
                <a:cs typeface="Times New Roman"/>
              </a:rPr>
              <a:t> </a:t>
            </a:r>
            <a:r>
              <a:rPr sz="3000" spc="-5" dirty="0">
                <a:solidFill>
                  <a:srgbClr val="FFFFFF"/>
                </a:solidFill>
                <a:latin typeface="Times New Roman"/>
                <a:cs typeface="Times New Roman"/>
              </a:rPr>
              <a:t>in</a:t>
            </a:r>
            <a:r>
              <a:rPr sz="3000" dirty="0">
                <a:solidFill>
                  <a:srgbClr val="FFFFFF"/>
                </a:solidFill>
                <a:latin typeface="Times New Roman"/>
                <a:cs typeface="Times New Roman"/>
              </a:rPr>
              <a:t> </a:t>
            </a:r>
            <a:r>
              <a:rPr sz="3000" i="1" spc="-5" dirty="0">
                <a:solidFill>
                  <a:srgbClr val="FFFFFF"/>
                </a:solidFill>
                <a:latin typeface="Times New Roman"/>
                <a:cs typeface="Times New Roman"/>
              </a:rPr>
              <a:t>Layer</a:t>
            </a:r>
            <a:r>
              <a:rPr sz="3000" i="1" spc="-10" dirty="0">
                <a:solidFill>
                  <a:srgbClr val="FFFFFF"/>
                </a:solidFill>
                <a:latin typeface="Times New Roman"/>
                <a:cs typeface="Times New Roman"/>
              </a:rPr>
              <a:t> </a:t>
            </a:r>
            <a:r>
              <a:rPr sz="3000" spc="-5" dirty="0">
                <a:solidFill>
                  <a:srgbClr val="FFFFFF"/>
                </a:solidFill>
                <a:latin typeface="Times New Roman"/>
                <a:cs typeface="Times New Roman"/>
              </a:rPr>
              <a:t>5,</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i="1" spc="-5" dirty="0">
                <a:solidFill>
                  <a:srgbClr val="FFFFFF"/>
                </a:solidFill>
                <a:latin typeface="Times New Roman"/>
                <a:cs typeface="Times New Roman"/>
              </a:rPr>
              <a:t>k</a:t>
            </a:r>
            <a:r>
              <a:rPr sz="3000" i="1" spc="-7" baseline="-22222" dirty="0">
                <a:solidFill>
                  <a:srgbClr val="FFFFFF"/>
                </a:solidFill>
                <a:latin typeface="Times New Roman"/>
                <a:cs typeface="Times New Roman"/>
              </a:rPr>
              <a:t>i</a:t>
            </a:r>
            <a:r>
              <a:rPr sz="3000" spc="-7" baseline="-22222" dirty="0">
                <a:solidFill>
                  <a:srgbClr val="FFFFFF"/>
                </a:solidFill>
                <a:latin typeface="Times New Roman"/>
                <a:cs typeface="Times New Roman"/>
              </a:rPr>
              <a:t>0</a:t>
            </a:r>
            <a:r>
              <a:rPr sz="3000" spc="-5" dirty="0">
                <a:solidFill>
                  <a:srgbClr val="FFFFFF"/>
                </a:solidFill>
                <a:latin typeface="Times New Roman"/>
                <a:cs typeface="Times New Roman"/>
              </a:rPr>
              <a:t>, </a:t>
            </a:r>
            <a:r>
              <a:rPr sz="3000" i="1" spc="-5" dirty="0">
                <a:solidFill>
                  <a:srgbClr val="FFFFFF"/>
                </a:solidFill>
                <a:latin typeface="Times New Roman"/>
                <a:cs typeface="Times New Roman"/>
              </a:rPr>
              <a:t>k</a:t>
            </a:r>
            <a:r>
              <a:rPr sz="3000" i="1" spc="-7" baseline="-22222" dirty="0">
                <a:solidFill>
                  <a:srgbClr val="FFFFFF"/>
                </a:solidFill>
                <a:latin typeface="Times New Roman"/>
                <a:cs typeface="Times New Roman"/>
              </a:rPr>
              <a:t>i</a:t>
            </a:r>
            <a:r>
              <a:rPr sz="3000" spc="-7" baseline="-22222" dirty="0">
                <a:solidFill>
                  <a:srgbClr val="FFFFFF"/>
                </a:solidFill>
                <a:latin typeface="Times New Roman"/>
                <a:cs typeface="Times New Roman"/>
              </a:rPr>
              <a:t>1 </a:t>
            </a:r>
            <a:r>
              <a:rPr sz="3000" baseline="-22222"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i="1" spc="-5" dirty="0">
                <a:solidFill>
                  <a:srgbClr val="FFFFFF"/>
                </a:solidFill>
                <a:latin typeface="Times New Roman"/>
                <a:cs typeface="Times New Roman"/>
              </a:rPr>
              <a:t>k</a:t>
            </a:r>
            <a:r>
              <a:rPr sz="3000" i="1" spc="-7" baseline="-22222" dirty="0">
                <a:solidFill>
                  <a:srgbClr val="FFFFFF"/>
                </a:solidFill>
                <a:latin typeface="Times New Roman"/>
                <a:cs typeface="Times New Roman"/>
              </a:rPr>
              <a:t>i</a:t>
            </a:r>
            <a:r>
              <a:rPr sz="3000" spc="-7" baseline="-22222" dirty="0">
                <a:solidFill>
                  <a:srgbClr val="FFFFFF"/>
                </a:solidFill>
                <a:latin typeface="Times New Roman"/>
                <a:cs typeface="Times New Roman"/>
              </a:rPr>
              <a:t>2</a:t>
            </a:r>
            <a:r>
              <a:rPr sz="3000" spc="397" baseline="-22222" dirty="0">
                <a:solidFill>
                  <a:srgbClr val="FFFFFF"/>
                </a:solidFill>
                <a:latin typeface="Times New Roman"/>
                <a:cs typeface="Times New Roman"/>
              </a:rPr>
              <a:t> </a:t>
            </a:r>
            <a:r>
              <a:rPr sz="3000" spc="-5" dirty="0">
                <a:solidFill>
                  <a:srgbClr val="FFFFFF"/>
                </a:solidFill>
                <a:latin typeface="Times New Roman"/>
                <a:cs typeface="Times New Roman"/>
              </a:rPr>
              <a:t>is</a:t>
            </a:r>
            <a:r>
              <a:rPr sz="3000" spc="-10" dirty="0">
                <a:solidFill>
                  <a:srgbClr val="FFFFFF"/>
                </a:solidFill>
                <a:latin typeface="Times New Roman"/>
                <a:cs typeface="Times New Roman"/>
              </a:rPr>
              <a:t> </a:t>
            </a:r>
            <a:r>
              <a:rPr sz="3000" dirty="0">
                <a:solidFill>
                  <a:srgbClr val="FFFFFF"/>
                </a:solidFill>
                <a:latin typeface="Times New Roman"/>
                <a:cs typeface="Times New Roman"/>
              </a:rPr>
              <a:t>a </a:t>
            </a:r>
            <a:r>
              <a:rPr sz="3000" spc="-5" dirty="0">
                <a:solidFill>
                  <a:srgbClr val="FFFFFF"/>
                </a:solidFill>
                <a:latin typeface="Times New Roman"/>
                <a:cs typeface="Times New Roman"/>
              </a:rPr>
              <a:t>set</a:t>
            </a:r>
            <a:r>
              <a:rPr sz="3000" dirty="0">
                <a:solidFill>
                  <a:srgbClr val="FFFFFF"/>
                </a:solidFill>
                <a:latin typeface="Times New Roman"/>
                <a:cs typeface="Times New Roman"/>
              </a:rPr>
              <a:t> </a:t>
            </a:r>
            <a:r>
              <a:rPr sz="3000" spc="-5" dirty="0">
                <a:solidFill>
                  <a:srgbClr val="FFFFFF"/>
                </a:solidFill>
                <a:latin typeface="Times New Roman"/>
                <a:cs typeface="Times New Roman"/>
              </a:rPr>
              <a:t>of</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consequent </a:t>
            </a:r>
            <a:r>
              <a:rPr sz="3000" dirty="0">
                <a:solidFill>
                  <a:srgbClr val="FFFFFF"/>
                </a:solidFill>
                <a:latin typeface="Times New Roman"/>
                <a:cs typeface="Times New Roman"/>
              </a:rPr>
              <a:t>parameters </a:t>
            </a:r>
            <a:r>
              <a:rPr sz="3000" spc="-5" dirty="0">
                <a:solidFill>
                  <a:srgbClr val="FFFFFF"/>
                </a:solidFill>
                <a:latin typeface="Times New Roman"/>
                <a:cs typeface="Times New Roman"/>
              </a:rPr>
              <a:t>of</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rule</a:t>
            </a:r>
            <a:r>
              <a:rPr sz="3000" dirty="0">
                <a:solidFill>
                  <a:srgbClr val="FFFFFF"/>
                </a:solidFill>
                <a:latin typeface="Times New Roman"/>
                <a:cs typeface="Times New Roman"/>
              </a:rPr>
              <a:t> </a:t>
            </a:r>
            <a:r>
              <a:rPr sz="3000" i="1" spc="-5" dirty="0">
                <a:solidFill>
                  <a:srgbClr val="FFFFFF"/>
                </a:solidFill>
                <a:latin typeface="Times New Roman"/>
                <a:cs typeface="Times New Roman"/>
              </a:rPr>
              <a:t>i</a:t>
            </a:r>
            <a:r>
              <a:rPr sz="3000" spc="-5" dirty="0">
                <a:solidFill>
                  <a:srgbClr val="FFFFFF"/>
                </a:solidFill>
                <a:latin typeface="Times New Roman"/>
                <a:cs typeface="Times New Roman"/>
              </a:rPr>
              <a:t>.</a:t>
            </a:r>
            <a:endParaRPr sz="3000" dirty="0">
              <a:latin typeface="Times New Roman"/>
              <a:cs typeface="Times New Roman"/>
            </a:endParaRPr>
          </a:p>
        </p:txBody>
      </p:sp>
      <p:sp>
        <p:nvSpPr>
          <p:cNvPr id="11" name="object 11"/>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12" name="object 12"/>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32</a:t>
            </a:fld>
            <a:endParaRP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1080516" y="1676400"/>
            <a:ext cx="1211580" cy="50800"/>
            <a:chOff x="1080516" y="1676400"/>
            <a:chExt cx="1211580" cy="50800"/>
          </a:xfrm>
        </p:grpSpPr>
        <p:sp>
          <p:nvSpPr>
            <p:cNvPr id="3" name="object 3"/>
            <p:cNvSpPr/>
            <p:nvPr/>
          </p:nvSpPr>
          <p:spPr>
            <a:xfrm>
              <a:off x="1095756" y="1691639"/>
              <a:ext cx="1196340" cy="35560"/>
            </a:xfrm>
            <a:custGeom>
              <a:avLst/>
              <a:gdLst/>
              <a:ahLst/>
              <a:cxnLst/>
              <a:rect l="l" t="t" r="r" b="b"/>
              <a:pathLst>
                <a:path w="1196339" h="35560">
                  <a:moveTo>
                    <a:pt x="1196339" y="35051"/>
                  </a:moveTo>
                  <a:lnTo>
                    <a:pt x="1196339" y="0"/>
                  </a:lnTo>
                  <a:lnTo>
                    <a:pt x="0" y="0"/>
                  </a:lnTo>
                  <a:lnTo>
                    <a:pt x="0" y="35051"/>
                  </a:lnTo>
                  <a:lnTo>
                    <a:pt x="1196339" y="35051"/>
                  </a:lnTo>
                  <a:close/>
                </a:path>
              </a:pathLst>
            </a:custGeom>
            <a:solidFill>
              <a:srgbClr val="000000"/>
            </a:solidFill>
          </p:spPr>
          <p:txBody>
            <a:bodyPr wrap="square" lIns="0" tIns="0" rIns="0" bIns="0" rtlCol="0"/>
            <a:lstStyle/>
            <a:p>
              <a:endParaRPr/>
            </a:p>
          </p:txBody>
        </p:sp>
        <p:sp>
          <p:nvSpPr>
            <p:cNvPr id="4" name="object 4"/>
            <p:cNvSpPr/>
            <p:nvPr/>
          </p:nvSpPr>
          <p:spPr>
            <a:xfrm>
              <a:off x="1080516" y="1676400"/>
              <a:ext cx="1196340" cy="35560"/>
            </a:xfrm>
            <a:custGeom>
              <a:avLst/>
              <a:gdLst/>
              <a:ahLst/>
              <a:cxnLst/>
              <a:rect l="l" t="t" r="r" b="b"/>
              <a:pathLst>
                <a:path w="1196339" h="35560">
                  <a:moveTo>
                    <a:pt x="1196339" y="35051"/>
                  </a:moveTo>
                  <a:lnTo>
                    <a:pt x="1196339" y="0"/>
                  </a:lnTo>
                  <a:lnTo>
                    <a:pt x="0" y="0"/>
                  </a:lnTo>
                  <a:lnTo>
                    <a:pt x="0" y="35051"/>
                  </a:lnTo>
                  <a:lnTo>
                    <a:pt x="1196339" y="35051"/>
                  </a:lnTo>
                  <a:close/>
                </a:path>
              </a:pathLst>
            </a:custGeom>
            <a:solidFill>
              <a:srgbClr val="FAFD00"/>
            </a:solidFill>
          </p:spPr>
          <p:txBody>
            <a:bodyPr wrap="square" lIns="0" tIns="0" rIns="0" bIns="0" rtlCol="0"/>
            <a:lstStyle/>
            <a:p>
              <a:endParaRPr/>
            </a:p>
          </p:txBody>
        </p:sp>
      </p:grpSp>
      <p:sp>
        <p:nvSpPr>
          <p:cNvPr id="5" name="object 5"/>
          <p:cNvSpPr txBox="1"/>
          <p:nvPr/>
        </p:nvSpPr>
        <p:spPr>
          <a:xfrm>
            <a:off x="1067628" y="1241551"/>
            <a:ext cx="7087234" cy="1854200"/>
          </a:xfrm>
          <a:prstGeom prst="rect">
            <a:avLst/>
          </a:prstGeom>
        </p:spPr>
        <p:txBody>
          <a:bodyPr vert="horz" wrap="square" lIns="0" tIns="12700" rIns="0" bIns="0" rtlCol="0">
            <a:spAutoFit/>
          </a:bodyPr>
          <a:lstStyle/>
          <a:p>
            <a:pPr marL="354965" marR="5080" indent="-342900">
              <a:lnSpc>
                <a:spcPct val="100000"/>
              </a:lnSpc>
              <a:spcBef>
                <a:spcPts val="100"/>
              </a:spcBef>
              <a:tabLst>
                <a:tab pos="1804670" algn="l"/>
              </a:tabLst>
            </a:pPr>
            <a:r>
              <a:rPr sz="3000" i="1" spc="30" dirty="0">
                <a:solidFill>
                  <a:srgbClr val="FAFD00"/>
                </a:solidFill>
                <a:latin typeface="Times New Roman"/>
                <a:cs typeface="Times New Roman"/>
              </a:rPr>
              <a:t>Layer </a:t>
            </a:r>
            <a:r>
              <a:rPr sz="3000" dirty="0">
                <a:solidFill>
                  <a:srgbClr val="FAFD00"/>
                </a:solidFill>
                <a:latin typeface="Times New Roman"/>
                <a:cs typeface="Times New Roman"/>
              </a:rPr>
              <a:t>6 </a:t>
            </a:r>
            <a:r>
              <a:rPr sz="3000" spc="-5" dirty="0">
                <a:solidFill>
                  <a:srgbClr val="FFFFFF"/>
                </a:solidFill>
                <a:latin typeface="Times New Roman"/>
                <a:cs typeface="Times New Roman"/>
              </a:rPr>
              <a:t>is represented </a:t>
            </a:r>
            <a:r>
              <a:rPr sz="3000" dirty="0">
                <a:solidFill>
                  <a:srgbClr val="FFFFFF"/>
                </a:solidFill>
                <a:latin typeface="Times New Roman"/>
                <a:cs typeface="Times New Roman"/>
              </a:rPr>
              <a:t>by a </a:t>
            </a:r>
            <a:r>
              <a:rPr sz="3000" spc="-5" dirty="0">
                <a:solidFill>
                  <a:srgbClr val="FFFFFF"/>
                </a:solidFill>
                <a:latin typeface="Times New Roman"/>
                <a:cs typeface="Times New Roman"/>
              </a:rPr>
              <a:t>single </a:t>
            </a:r>
            <a:r>
              <a:rPr sz="3000" spc="105" dirty="0">
                <a:solidFill>
                  <a:srgbClr val="FAFD00"/>
                </a:solidFill>
                <a:latin typeface="Times New Roman"/>
                <a:cs typeface="Times New Roman"/>
              </a:rPr>
              <a:t>summation </a:t>
            </a:r>
            <a:r>
              <a:rPr sz="3000" spc="-735" dirty="0">
                <a:solidFill>
                  <a:srgbClr val="FAFD00"/>
                </a:solidFill>
                <a:latin typeface="Times New Roman"/>
                <a:cs typeface="Times New Roman"/>
              </a:rPr>
              <a:t> </a:t>
            </a:r>
            <a:r>
              <a:rPr sz="3000" spc="114" dirty="0">
                <a:solidFill>
                  <a:srgbClr val="FAFD00"/>
                </a:solidFill>
                <a:latin typeface="Times New Roman"/>
                <a:cs typeface="Times New Roman"/>
              </a:rPr>
              <a:t>neuron</a:t>
            </a:r>
            <a:r>
              <a:rPr sz="3000" spc="114" dirty="0">
                <a:solidFill>
                  <a:srgbClr val="FFFFFF"/>
                </a:solidFill>
                <a:latin typeface="Times New Roman"/>
                <a:cs typeface="Times New Roman"/>
              </a:rPr>
              <a:t>.	</a:t>
            </a:r>
            <a:r>
              <a:rPr sz="3000" spc="-5" dirty="0">
                <a:solidFill>
                  <a:srgbClr val="FFFFFF"/>
                </a:solidFill>
                <a:latin typeface="Times New Roman"/>
                <a:cs typeface="Times New Roman"/>
              </a:rPr>
              <a:t>This </a:t>
            </a:r>
            <a:r>
              <a:rPr sz="3000" dirty="0">
                <a:solidFill>
                  <a:srgbClr val="FFFFFF"/>
                </a:solidFill>
                <a:latin typeface="Times New Roman"/>
                <a:cs typeface="Times New Roman"/>
              </a:rPr>
              <a:t>neuron calculates the </a:t>
            </a:r>
            <a:r>
              <a:rPr sz="3000" spc="-5" dirty="0">
                <a:solidFill>
                  <a:srgbClr val="FFFFFF"/>
                </a:solidFill>
                <a:latin typeface="Times New Roman"/>
                <a:cs typeface="Times New Roman"/>
              </a:rPr>
              <a:t>sum of </a:t>
            </a:r>
            <a:r>
              <a:rPr sz="3000" dirty="0">
                <a:solidFill>
                  <a:srgbClr val="FFFFFF"/>
                </a:solidFill>
                <a:latin typeface="Times New Roman"/>
                <a:cs typeface="Times New Roman"/>
              </a:rPr>
              <a:t> </a:t>
            </a:r>
            <a:r>
              <a:rPr sz="3000" spc="-5" dirty="0">
                <a:solidFill>
                  <a:srgbClr val="FFFFFF"/>
                </a:solidFill>
                <a:latin typeface="Times New Roman"/>
                <a:cs typeface="Times New Roman"/>
              </a:rPr>
              <a:t>outputs of </a:t>
            </a:r>
            <a:r>
              <a:rPr sz="3000" dirty="0">
                <a:solidFill>
                  <a:srgbClr val="FFFFFF"/>
                </a:solidFill>
                <a:latin typeface="Times New Roman"/>
                <a:cs typeface="Times New Roman"/>
              </a:rPr>
              <a:t>all defuzzification </a:t>
            </a:r>
            <a:r>
              <a:rPr sz="3000" spc="-5" dirty="0">
                <a:solidFill>
                  <a:srgbClr val="FFFFFF"/>
                </a:solidFill>
                <a:latin typeface="Times New Roman"/>
                <a:cs typeface="Times New Roman"/>
              </a:rPr>
              <a:t>neurons </a:t>
            </a:r>
            <a:r>
              <a:rPr sz="3000" dirty="0">
                <a:solidFill>
                  <a:srgbClr val="FFFFFF"/>
                </a:solidFill>
                <a:latin typeface="Times New Roman"/>
                <a:cs typeface="Times New Roman"/>
              </a:rPr>
              <a:t>and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produces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overall</a:t>
            </a:r>
            <a:r>
              <a:rPr sz="3000" spc="-5" dirty="0">
                <a:solidFill>
                  <a:srgbClr val="FFFFFF"/>
                </a:solidFill>
                <a:latin typeface="Times New Roman"/>
                <a:cs typeface="Times New Roman"/>
              </a:rPr>
              <a:t> ANFIS</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output,</a:t>
            </a:r>
            <a:r>
              <a:rPr sz="3000" spc="5" dirty="0">
                <a:solidFill>
                  <a:srgbClr val="FFFFFF"/>
                </a:solidFill>
                <a:latin typeface="Times New Roman"/>
                <a:cs typeface="Times New Roman"/>
              </a:rPr>
              <a:t> </a:t>
            </a:r>
            <a:r>
              <a:rPr sz="3000" i="1" spc="-5" dirty="0">
                <a:solidFill>
                  <a:srgbClr val="FFFFFF"/>
                </a:solidFill>
                <a:latin typeface="Times New Roman"/>
                <a:cs typeface="Times New Roman"/>
              </a:rPr>
              <a:t>y</a:t>
            </a:r>
            <a:r>
              <a:rPr sz="3000" spc="-5" dirty="0">
                <a:solidFill>
                  <a:srgbClr val="FFFFFF"/>
                </a:solidFill>
                <a:latin typeface="Times New Roman"/>
                <a:cs typeface="Times New Roman"/>
              </a:rPr>
              <a:t>,</a:t>
            </a:r>
            <a:endParaRPr sz="3000">
              <a:latin typeface="Times New Roman"/>
              <a:cs typeface="Times New Roman"/>
            </a:endParaRPr>
          </a:p>
        </p:txBody>
      </p:sp>
      <p:sp>
        <p:nvSpPr>
          <p:cNvPr id="20" name="object 20"/>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21" name="object 21"/>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33</a:t>
            </a:fld>
            <a:endParaRP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prstGeom prst="rect">
            <a:avLst/>
          </a:prstGeom>
        </p:spPr>
        <p:txBody>
          <a:bodyPr vert="horz" wrap="square" lIns="0" tIns="13970" rIns="0" bIns="0" rtlCol="0">
            <a:spAutoFit/>
          </a:bodyPr>
          <a:lstStyle/>
          <a:p>
            <a:pPr marL="12700" marR="5080">
              <a:lnSpc>
                <a:spcPct val="99800"/>
              </a:lnSpc>
              <a:spcBef>
                <a:spcPts val="110"/>
              </a:spcBef>
            </a:pPr>
            <a:r>
              <a:rPr spc="180" dirty="0"/>
              <a:t>Can</a:t>
            </a:r>
            <a:r>
              <a:rPr spc="-25" dirty="0"/>
              <a:t> </a:t>
            </a:r>
            <a:r>
              <a:rPr spc="185" dirty="0"/>
              <a:t>an</a:t>
            </a:r>
            <a:r>
              <a:rPr spc="-20" dirty="0"/>
              <a:t> </a:t>
            </a:r>
            <a:r>
              <a:rPr spc="70" dirty="0"/>
              <a:t>ANFIS</a:t>
            </a:r>
            <a:r>
              <a:rPr spc="-10" dirty="0"/>
              <a:t> </a:t>
            </a:r>
            <a:r>
              <a:rPr spc="85" dirty="0"/>
              <a:t>deal</a:t>
            </a:r>
            <a:r>
              <a:rPr spc="-15" dirty="0"/>
              <a:t> </a:t>
            </a:r>
            <a:r>
              <a:rPr spc="90" dirty="0"/>
              <a:t>with</a:t>
            </a:r>
            <a:r>
              <a:rPr spc="-30" dirty="0"/>
              <a:t> </a:t>
            </a:r>
            <a:r>
              <a:rPr spc="105" dirty="0"/>
              <a:t>problems</a:t>
            </a:r>
            <a:r>
              <a:rPr dirty="0"/>
              <a:t> </a:t>
            </a:r>
            <a:r>
              <a:rPr spc="105" dirty="0"/>
              <a:t>where</a:t>
            </a:r>
            <a:r>
              <a:rPr spc="-25" dirty="0"/>
              <a:t> </a:t>
            </a:r>
            <a:r>
              <a:rPr dirty="0"/>
              <a:t>we </a:t>
            </a:r>
            <a:r>
              <a:rPr spc="-785" dirty="0"/>
              <a:t> </a:t>
            </a:r>
            <a:r>
              <a:rPr spc="90" dirty="0"/>
              <a:t>do </a:t>
            </a:r>
            <a:r>
              <a:rPr spc="114" dirty="0"/>
              <a:t>not </a:t>
            </a:r>
            <a:r>
              <a:rPr spc="85" dirty="0"/>
              <a:t>have </a:t>
            </a:r>
            <a:r>
              <a:rPr spc="120" dirty="0"/>
              <a:t>any </a:t>
            </a:r>
            <a:r>
              <a:rPr spc="175" dirty="0"/>
              <a:t>prior </a:t>
            </a:r>
            <a:r>
              <a:rPr spc="55" dirty="0"/>
              <a:t>knowledge </a:t>
            </a:r>
            <a:r>
              <a:rPr dirty="0"/>
              <a:t>of </a:t>
            </a:r>
            <a:r>
              <a:rPr spc="114" dirty="0"/>
              <a:t>the </a:t>
            </a:r>
            <a:r>
              <a:rPr spc="130" dirty="0"/>
              <a:t>rule </a:t>
            </a:r>
            <a:r>
              <a:rPr spc="-785" dirty="0"/>
              <a:t> </a:t>
            </a:r>
            <a:r>
              <a:rPr spc="85" dirty="0"/>
              <a:t>consequent</a:t>
            </a:r>
            <a:r>
              <a:rPr spc="-5" dirty="0"/>
              <a:t> </a:t>
            </a:r>
            <a:r>
              <a:rPr spc="160" dirty="0"/>
              <a:t>parameters?</a:t>
            </a:r>
          </a:p>
        </p:txBody>
      </p:sp>
      <p:sp>
        <p:nvSpPr>
          <p:cNvPr id="4" name="object 4"/>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34</a:t>
            </a:fld>
            <a:endParaRPr dirty="0"/>
          </a:p>
        </p:txBody>
      </p:sp>
      <p:sp>
        <p:nvSpPr>
          <p:cNvPr id="3" name="object 3"/>
          <p:cNvSpPr txBox="1"/>
          <p:nvPr/>
        </p:nvSpPr>
        <p:spPr>
          <a:xfrm>
            <a:off x="1144015" y="2890518"/>
            <a:ext cx="7719059" cy="1397000"/>
          </a:xfrm>
          <a:prstGeom prst="rect">
            <a:avLst/>
          </a:prstGeom>
        </p:spPr>
        <p:txBody>
          <a:bodyPr vert="horz" wrap="square" lIns="0" tIns="12700" rIns="0" bIns="0" rtlCol="0">
            <a:spAutoFit/>
          </a:bodyPr>
          <a:lstStyle/>
          <a:p>
            <a:pPr marL="12700" marR="5080">
              <a:lnSpc>
                <a:spcPct val="100000"/>
              </a:lnSpc>
              <a:spcBef>
                <a:spcPts val="100"/>
              </a:spcBef>
              <a:tabLst>
                <a:tab pos="4475480" algn="l"/>
              </a:tabLst>
            </a:pPr>
            <a:r>
              <a:rPr sz="3000" spc="-5" dirty="0">
                <a:solidFill>
                  <a:srgbClr val="FFFFFF"/>
                </a:solidFill>
                <a:latin typeface="Times New Roman"/>
                <a:cs typeface="Times New Roman"/>
              </a:rPr>
              <a:t>It is</a:t>
            </a:r>
            <a:r>
              <a:rPr sz="3000" dirty="0">
                <a:solidFill>
                  <a:srgbClr val="FFFFFF"/>
                </a:solidFill>
                <a:latin typeface="Times New Roman"/>
                <a:cs typeface="Times New Roman"/>
              </a:rPr>
              <a:t> not </a:t>
            </a:r>
            <a:r>
              <a:rPr sz="3000" spc="-5" dirty="0">
                <a:solidFill>
                  <a:srgbClr val="FFFFFF"/>
                </a:solidFill>
                <a:latin typeface="Times New Roman"/>
                <a:cs typeface="Times New Roman"/>
              </a:rPr>
              <a:t>necessary</a:t>
            </a:r>
            <a:r>
              <a:rPr sz="3000" spc="5" dirty="0">
                <a:solidFill>
                  <a:srgbClr val="FFFFFF"/>
                </a:solidFill>
                <a:latin typeface="Times New Roman"/>
                <a:cs typeface="Times New Roman"/>
              </a:rPr>
              <a:t> </a:t>
            </a:r>
            <a:r>
              <a:rPr sz="3000" dirty="0">
                <a:solidFill>
                  <a:srgbClr val="FFFFFF"/>
                </a:solidFill>
                <a:latin typeface="Times New Roman"/>
                <a:cs typeface="Times New Roman"/>
              </a:rPr>
              <a:t>to</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have</a:t>
            </a:r>
            <a:r>
              <a:rPr sz="3000" dirty="0">
                <a:solidFill>
                  <a:srgbClr val="FFFFFF"/>
                </a:solidFill>
                <a:latin typeface="Times New Roman"/>
                <a:cs typeface="Times New Roman"/>
              </a:rPr>
              <a:t> </a:t>
            </a:r>
            <a:r>
              <a:rPr sz="3000" spc="-5" dirty="0">
                <a:solidFill>
                  <a:srgbClr val="FFFFFF"/>
                </a:solidFill>
                <a:latin typeface="Times New Roman"/>
                <a:cs typeface="Times New Roman"/>
              </a:rPr>
              <a:t>any</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prior</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knowledge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of </a:t>
            </a:r>
            <a:r>
              <a:rPr sz="3000" dirty="0">
                <a:solidFill>
                  <a:srgbClr val="FFFFFF"/>
                </a:solidFill>
                <a:latin typeface="Times New Roman"/>
                <a:cs typeface="Times New Roman"/>
              </a:rPr>
              <a:t> rule</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consequent</a:t>
            </a:r>
            <a:r>
              <a:rPr sz="3000" spc="10" dirty="0">
                <a:solidFill>
                  <a:srgbClr val="FFFFFF"/>
                </a:solidFill>
                <a:latin typeface="Times New Roman"/>
                <a:cs typeface="Times New Roman"/>
              </a:rPr>
              <a:t> </a:t>
            </a:r>
            <a:r>
              <a:rPr sz="3000" dirty="0">
                <a:solidFill>
                  <a:srgbClr val="FFFFFF"/>
                </a:solidFill>
                <a:latin typeface="Times New Roman"/>
                <a:cs typeface="Times New Roman"/>
              </a:rPr>
              <a:t>parameters.	An </a:t>
            </a:r>
            <a:r>
              <a:rPr sz="3000" spc="-5" dirty="0">
                <a:solidFill>
                  <a:srgbClr val="FFFFFF"/>
                </a:solidFill>
                <a:latin typeface="Times New Roman"/>
                <a:cs typeface="Times New Roman"/>
              </a:rPr>
              <a:t>ANFIS learns </a:t>
            </a:r>
            <a:r>
              <a:rPr sz="3000" dirty="0">
                <a:solidFill>
                  <a:srgbClr val="FFFFFF"/>
                </a:solidFill>
                <a:latin typeface="Times New Roman"/>
                <a:cs typeface="Times New Roman"/>
              </a:rPr>
              <a:t> </a:t>
            </a:r>
            <a:r>
              <a:rPr sz="3000" spc="-5" dirty="0">
                <a:solidFill>
                  <a:srgbClr val="FFFFFF"/>
                </a:solidFill>
                <a:latin typeface="Times New Roman"/>
                <a:cs typeface="Times New Roman"/>
              </a:rPr>
              <a:t>these </a:t>
            </a:r>
            <a:r>
              <a:rPr sz="3000" dirty="0">
                <a:solidFill>
                  <a:srgbClr val="FFFFFF"/>
                </a:solidFill>
                <a:latin typeface="Times New Roman"/>
                <a:cs typeface="Times New Roman"/>
              </a:rPr>
              <a:t>parameters</a:t>
            </a:r>
            <a:r>
              <a:rPr sz="3000" spc="-5" dirty="0">
                <a:solidFill>
                  <a:srgbClr val="FFFFFF"/>
                </a:solidFill>
                <a:latin typeface="Times New Roman"/>
                <a:cs typeface="Times New Roman"/>
              </a:rPr>
              <a:t> </a:t>
            </a:r>
            <a:r>
              <a:rPr sz="3000" dirty="0">
                <a:solidFill>
                  <a:srgbClr val="FFFFFF"/>
                </a:solidFill>
                <a:latin typeface="Times New Roman"/>
                <a:cs typeface="Times New Roman"/>
              </a:rPr>
              <a:t>and </a:t>
            </a:r>
            <a:r>
              <a:rPr sz="3000" spc="-5" dirty="0">
                <a:solidFill>
                  <a:srgbClr val="FFFFFF"/>
                </a:solidFill>
                <a:latin typeface="Times New Roman"/>
                <a:cs typeface="Times New Roman"/>
              </a:rPr>
              <a:t>tunes </a:t>
            </a:r>
            <a:r>
              <a:rPr sz="3000" dirty="0">
                <a:solidFill>
                  <a:srgbClr val="FFFFFF"/>
                </a:solidFill>
                <a:latin typeface="Times New Roman"/>
                <a:cs typeface="Times New Roman"/>
              </a:rPr>
              <a:t>membership </a:t>
            </a:r>
            <a:r>
              <a:rPr sz="3000" spc="-5" dirty="0">
                <a:solidFill>
                  <a:srgbClr val="FFFFFF"/>
                </a:solidFill>
                <a:latin typeface="Times New Roman"/>
                <a:cs typeface="Times New Roman"/>
              </a:rPr>
              <a:t>functions.</a:t>
            </a:r>
            <a:endParaRPr sz="3000">
              <a:latin typeface="Times New Roman"/>
              <a:cs typeface="Times New Roman"/>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05431" y="884935"/>
            <a:ext cx="6488430" cy="635000"/>
          </a:xfrm>
          <a:prstGeom prst="rect">
            <a:avLst/>
          </a:prstGeom>
        </p:spPr>
        <p:txBody>
          <a:bodyPr vert="horz" wrap="square" lIns="0" tIns="12065" rIns="0" bIns="0" rtlCol="0">
            <a:spAutoFit/>
          </a:bodyPr>
          <a:lstStyle/>
          <a:p>
            <a:pPr marL="12700">
              <a:lnSpc>
                <a:spcPct val="100000"/>
              </a:lnSpc>
              <a:spcBef>
                <a:spcPts val="95"/>
              </a:spcBef>
            </a:pPr>
            <a:r>
              <a:rPr sz="4000" spc="160" dirty="0"/>
              <a:t>Learning</a:t>
            </a:r>
            <a:r>
              <a:rPr sz="4000" spc="-15" dirty="0"/>
              <a:t> </a:t>
            </a:r>
            <a:r>
              <a:rPr sz="4000" spc="110" dirty="0"/>
              <a:t>in</a:t>
            </a:r>
            <a:r>
              <a:rPr sz="4000" spc="-25" dirty="0"/>
              <a:t> </a:t>
            </a:r>
            <a:r>
              <a:rPr sz="4000" spc="150" dirty="0"/>
              <a:t>the</a:t>
            </a:r>
            <a:r>
              <a:rPr sz="4000" spc="-10" dirty="0"/>
              <a:t> </a:t>
            </a:r>
            <a:r>
              <a:rPr sz="4000" spc="85" dirty="0"/>
              <a:t>ANFIS</a:t>
            </a:r>
            <a:r>
              <a:rPr sz="4000" spc="-10" dirty="0"/>
              <a:t> </a:t>
            </a:r>
            <a:r>
              <a:rPr sz="4000" spc="85" dirty="0"/>
              <a:t>model</a:t>
            </a:r>
            <a:endParaRPr sz="4000"/>
          </a:p>
        </p:txBody>
      </p:sp>
      <p:sp>
        <p:nvSpPr>
          <p:cNvPr id="4" name="object 4"/>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35</a:t>
            </a:fld>
            <a:endParaRPr dirty="0"/>
          </a:p>
        </p:txBody>
      </p:sp>
      <p:sp>
        <p:nvSpPr>
          <p:cNvPr id="3" name="object 3"/>
          <p:cNvSpPr txBox="1"/>
          <p:nvPr/>
        </p:nvSpPr>
        <p:spPr>
          <a:xfrm>
            <a:off x="1017523" y="1842007"/>
            <a:ext cx="8162925" cy="4688840"/>
          </a:xfrm>
          <a:prstGeom prst="rect">
            <a:avLst/>
          </a:prstGeom>
        </p:spPr>
        <p:txBody>
          <a:bodyPr vert="horz" wrap="square" lIns="0" tIns="12700" rIns="0" bIns="0" rtlCol="0">
            <a:spAutoFit/>
          </a:bodyPr>
          <a:lstStyle/>
          <a:p>
            <a:pPr marL="354965" marR="438150" indent="-342900">
              <a:lnSpc>
                <a:spcPct val="100000"/>
              </a:lnSpc>
              <a:spcBef>
                <a:spcPts val="100"/>
              </a:spcBef>
              <a:buClr>
                <a:srgbClr val="FAFD00"/>
              </a:buClr>
              <a:buSzPct val="76666"/>
              <a:buFont typeface="MS UI Gothic"/>
              <a:buChar char="■"/>
              <a:tabLst>
                <a:tab pos="355600" algn="l"/>
              </a:tabLst>
            </a:pPr>
            <a:r>
              <a:rPr sz="3000" dirty="0">
                <a:solidFill>
                  <a:srgbClr val="FFFFFF"/>
                </a:solidFill>
                <a:latin typeface="Times New Roman"/>
                <a:cs typeface="Times New Roman"/>
              </a:rPr>
              <a:t>An </a:t>
            </a:r>
            <a:r>
              <a:rPr sz="3000" spc="-5" dirty="0">
                <a:solidFill>
                  <a:srgbClr val="FFFFFF"/>
                </a:solidFill>
                <a:latin typeface="Times New Roman"/>
                <a:cs typeface="Times New Roman"/>
              </a:rPr>
              <a:t>ANFIS uses </a:t>
            </a:r>
            <a:r>
              <a:rPr sz="3000" dirty="0">
                <a:solidFill>
                  <a:srgbClr val="FFFFFF"/>
                </a:solidFill>
                <a:latin typeface="Times New Roman"/>
                <a:cs typeface="Times New Roman"/>
              </a:rPr>
              <a:t>a </a:t>
            </a:r>
            <a:r>
              <a:rPr sz="3000" spc="-5" dirty="0">
                <a:solidFill>
                  <a:srgbClr val="FFFFFF"/>
                </a:solidFill>
                <a:latin typeface="Times New Roman"/>
                <a:cs typeface="Times New Roman"/>
              </a:rPr>
              <a:t>hybrid </a:t>
            </a:r>
            <a:r>
              <a:rPr sz="3000" dirty="0">
                <a:solidFill>
                  <a:srgbClr val="FFFFFF"/>
                </a:solidFill>
                <a:latin typeface="Times New Roman"/>
                <a:cs typeface="Times New Roman"/>
              </a:rPr>
              <a:t>learning algorithm that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combines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least-squares </a:t>
            </a:r>
            <a:r>
              <a:rPr sz="3000" dirty="0">
                <a:solidFill>
                  <a:srgbClr val="FFFFFF"/>
                </a:solidFill>
                <a:latin typeface="Times New Roman"/>
                <a:cs typeface="Times New Roman"/>
              </a:rPr>
              <a:t>estimator and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 </a:t>
            </a:r>
            <a:r>
              <a:rPr sz="3000" spc="-5" dirty="0">
                <a:solidFill>
                  <a:srgbClr val="FFFFFF"/>
                </a:solidFill>
                <a:latin typeface="Times New Roman"/>
                <a:cs typeface="Times New Roman"/>
              </a:rPr>
              <a:t>gradient</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descent </a:t>
            </a:r>
            <a:r>
              <a:rPr sz="3000" dirty="0">
                <a:solidFill>
                  <a:srgbClr val="FFFFFF"/>
                </a:solidFill>
                <a:latin typeface="Times New Roman"/>
                <a:cs typeface="Times New Roman"/>
              </a:rPr>
              <a:t>method.</a:t>
            </a:r>
            <a:endParaRPr sz="3000">
              <a:latin typeface="Times New Roman"/>
              <a:cs typeface="Times New Roman"/>
            </a:endParaRPr>
          </a:p>
          <a:p>
            <a:pPr marL="354965" marR="5080" indent="-342900">
              <a:lnSpc>
                <a:spcPct val="100000"/>
              </a:lnSpc>
              <a:spcBef>
                <a:spcPts val="720"/>
              </a:spcBef>
              <a:buClr>
                <a:srgbClr val="FAFD00"/>
              </a:buClr>
              <a:buSzPct val="76666"/>
              <a:buFont typeface="MS UI Gothic"/>
              <a:buChar char="■"/>
              <a:tabLst>
                <a:tab pos="355600" algn="l"/>
                <a:tab pos="1298575" algn="l"/>
              </a:tabLst>
            </a:pPr>
            <a:r>
              <a:rPr sz="3000" spc="-5" dirty="0">
                <a:solidFill>
                  <a:srgbClr val="FFFFFF"/>
                </a:solidFill>
                <a:latin typeface="Times New Roman"/>
                <a:cs typeface="Times New Roman"/>
              </a:rPr>
              <a:t>In</a:t>
            </a:r>
            <a:r>
              <a:rPr sz="300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ANFIS</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training</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algorithm,</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each</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epoch</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is </a:t>
            </a:r>
            <a:r>
              <a:rPr sz="3000" dirty="0">
                <a:solidFill>
                  <a:srgbClr val="FFFFFF"/>
                </a:solidFill>
                <a:latin typeface="Times New Roman"/>
                <a:cs typeface="Times New Roman"/>
              </a:rPr>
              <a:t> </a:t>
            </a:r>
            <a:r>
              <a:rPr sz="3000" spc="-5" dirty="0">
                <a:solidFill>
                  <a:srgbClr val="FFFFFF"/>
                </a:solidFill>
                <a:latin typeface="Times New Roman"/>
                <a:cs typeface="Times New Roman"/>
              </a:rPr>
              <a:t>composed</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from </a:t>
            </a:r>
            <a:r>
              <a:rPr sz="3000" dirty="0">
                <a:solidFill>
                  <a:srgbClr val="FFFFFF"/>
                </a:solidFill>
                <a:latin typeface="Times New Roman"/>
                <a:cs typeface="Times New Roman"/>
              </a:rPr>
              <a:t>a forward </a:t>
            </a:r>
            <a:r>
              <a:rPr sz="3000" spc="-5" dirty="0">
                <a:solidFill>
                  <a:srgbClr val="FFFFFF"/>
                </a:solidFill>
                <a:latin typeface="Times New Roman"/>
                <a:cs typeface="Times New Roman"/>
              </a:rPr>
              <a:t>pass and</a:t>
            </a:r>
            <a:r>
              <a:rPr sz="3000" dirty="0">
                <a:solidFill>
                  <a:srgbClr val="FFFFFF"/>
                </a:solidFill>
                <a:latin typeface="Times New Roman"/>
                <a:cs typeface="Times New Roman"/>
              </a:rPr>
              <a:t> a </a:t>
            </a:r>
            <a:r>
              <a:rPr sz="3000" spc="-5" dirty="0">
                <a:solidFill>
                  <a:srgbClr val="FFFFFF"/>
                </a:solidFill>
                <a:latin typeface="Times New Roman"/>
                <a:cs typeface="Times New Roman"/>
              </a:rPr>
              <a:t>backward </a:t>
            </a:r>
            <a:r>
              <a:rPr sz="3000" dirty="0">
                <a:solidFill>
                  <a:srgbClr val="FFFFFF"/>
                </a:solidFill>
                <a:latin typeface="Times New Roman"/>
                <a:cs typeface="Times New Roman"/>
              </a:rPr>
              <a:t> </a:t>
            </a:r>
            <a:r>
              <a:rPr sz="3000" spc="-5" dirty="0">
                <a:solidFill>
                  <a:srgbClr val="FFFFFF"/>
                </a:solidFill>
                <a:latin typeface="Times New Roman"/>
                <a:cs typeface="Times New Roman"/>
              </a:rPr>
              <a:t>pass.	In </a:t>
            </a:r>
            <a:r>
              <a:rPr sz="3000" spc="-10" dirty="0">
                <a:solidFill>
                  <a:srgbClr val="FFFFFF"/>
                </a:solidFill>
                <a:latin typeface="Times New Roman"/>
                <a:cs typeface="Times New Roman"/>
              </a:rPr>
              <a:t>the</a:t>
            </a:r>
            <a:r>
              <a:rPr sz="3000" dirty="0">
                <a:solidFill>
                  <a:srgbClr val="FFFFFF"/>
                </a:solidFill>
                <a:latin typeface="Times New Roman"/>
                <a:cs typeface="Times New Roman"/>
              </a:rPr>
              <a:t> forward </a:t>
            </a:r>
            <a:r>
              <a:rPr sz="3000" spc="-5" dirty="0">
                <a:solidFill>
                  <a:srgbClr val="FFFFFF"/>
                </a:solidFill>
                <a:latin typeface="Times New Roman"/>
                <a:cs typeface="Times New Roman"/>
              </a:rPr>
              <a:t>pass,</a:t>
            </a:r>
            <a:r>
              <a:rPr sz="3000" spc="10" dirty="0">
                <a:solidFill>
                  <a:srgbClr val="FFFFFF"/>
                </a:solidFill>
                <a:latin typeface="Times New Roman"/>
                <a:cs typeface="Times New Roman"/>
              </a:rPr>
              <a:t> </a:t>
            </a:r>
            <a:r>
              <a:rPr sz="3000" dirty="0">
                <a:solidFill>
                  <a:srgbClr val="FFFFFF"/>
                </a:solidFill>
                <a:latin typeface="Times New Roman"/>
                <a:cs typeface="Times New Roman"/>
              </a:rPr>
              <a:t>a</a:t>
            </a:r>
            <a:r>
              <a:rPr sz="3000" spc="-5" dirty="0">
                <a:solidFill>
                  <a:srgbClr val="FFFFFF"/>
                </a:solidFill>
                <a:latin typeface="Times New Roman"/>
                <a:cs typeface="Times New Roman"/>
              </a:rPr>
              <a:t> training</a:t>
            </a:r>
            <a:r>
              <a:rPr sz="3000" dirty="0">
                <a:solidFill>
                  <a:srgbClr val="FFFFFF"/>
                </a:solidFill>
                <a:latin typeface="Times New Roman"/>
                <a:cs typeface="Times New Roman"/>
              </a:rPr>
              <a:t> set</a:t>
            </a:r>
            <a:r>
              <a:rPr sz="3000" spc="-5" dirty="0">
                <a:solidFill>
                  <a:srgbClr val="FFFFFF"/>
                </a:solidFill>
                <a:latin typeface="Times New Roman"/>
                <a:cs typeface="Times New Roman"/>
              </a:rPr>
              <a:t> of input </a:t>
            </a:r>
            <a:r>
              <a:rPr sz="3000" dirty="0">
                <a:solidFill>
                  <a:srgbClr val="FFFFFF"/>
                </a:solidFill>
                <a:latin typeface="Times New Roman"/>
                <a:cs typeface="Times New Roman"/>
              </a:rPr>
              <a:t> patterns</a:t>
            </a:r>
            <a:r>
              <a:rPr sz="3000" spc="-5" dirty="0">
                <a:solidFill>
                  <a:srgbClr val="FFFFFF"/>
                </a:solidFill>
                <a:latin typeface="Times New Roman"/>
                <a:cs typeface="Times New Roman"/>
              </a:rPr>
              <a:t> </a:t>
            </a:r>
            <a:r>
              <a:rPr sz="3000" dirty="0">
                <a:solidFill>
                  <a:srgbClr val="FFFFFF"/>
                </a:solidFill>
                <a:latin typeface="Times New Roman"/>
                <a:cs typeface="Times New Roman"/>
              </a:rPr>
              <a:t>(an </a:t>
            </a:r>
            <a:r>
              <a:rPr sz="3000" spc="-5" dirty="0">
                <a:solidFill>
                  <a:srgbClr val="FFFFFF"/>
                </a:solidFill>
                <a:latin typeface="Times New Roman"/>
                <a:cs typeface="Times New Roman"/>
              </a:rPr>
              <a:t>input vector)</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is presented</a:t>
            </a:r>
            <a:r>
              <a:rPr sz="3000" spc="15" dirty="0">
                <a:solidFill>
                  <a:srgbClr val="FFFFFF"/>
                </a:solidFill>
                <a:latin typeface="Times New Roman"/>
                <a:cs typeface="Times New Roman"/>
              </a:rPr>
              <a:t> </a:t>
            </a:r>
            <a:r>
              <a:rPr sz="3000" dirty="0">
                <a:solidFill>
                  <a:srgbClr val="FFFFFF"/>
                </a:solidFill>
                <a:latin typeface="Times New Roman"/>
                <a:cs typeface="Times New Roman"/>
              </a:rPr>
              <a:t>to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 </a:t>
            </a:r>
            <a:r>
              <a:rPr sz="3000" spc="-5" dirty="0">
                <a:solidFill>
                  <a:srgbClr val="FFFFFF"/>
                </a:solidFill>
                <a:latin typeface="Times New Roman"/>
                <a:cs typeface="Times New Roman"/>
              </a:rPr>
              <a:t>ANFIS,</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neuron</a:t>
            </a:r>
            <a:r>
              <a:rPr sz="3000" dirty="0">
                <a:solidFill>
                  <a:srgbClr val="FFFFFF"/>
                </a:solidFill>
                <a:latin typeface="Times New Roman"/>
                <a:cs typeface="Times New Roman"/>
              </a:rPr>
              <a:t> </a:t>
            </a:r>
            <a:r>
              <a:rPr sz="3000" spc="-5" dirty="0">
                <a:solidFill>
                  <a:srgbClr val="FFFFFF"/>
                </a:solidFill>
                <a:latin typeface="Times New Roman"/>
                <a:cs typeface="Times New Roman"/>
              </a:rPr>
              <a:t>outputs are</a:t>
            </a:r>
            <a:r>
              <a:rPr sz="3000" dirty="0">
                <a:solidFill>
                  <a:srgbClr val="FFFFFF"/>
                </a:solidFill>
                <a:latin typeface="Times New Roman"/>
                <a:cs typeface="Times New Roman"/>
              </a:rPr>
              <a:t> calculated</a:t>
            </a:r>
            <a:r>
              <a:rPr sz="3000" spc="10" dirty="0">
                <a:solidFill>
                  <a:srgbClr val="FFFFFF"/>
                </a:solidFill>
                <a:latin typeface="Times New Roman"/>
                <a:cs typeface="Times New Roman"/>
              </a:rPr>
              <a:t> </a:t>
            </a:r>
            <a:r>
              <a:rPr sz="3000" dirty="0">
                <a:solidFill>
                  <a:srgbClr val="FFFFFF"/>
                </a:solidFill>
                <a:latin typeface="Times New Roman"/>
                <a:cs typeface="Times New Roman"/>
              </a:rPr>
              <a:t>on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a:t>
            </a:r>
            <a:r>
              <a:rPr sz="3000" spc="-5" dirty="0">
                <a:solidFill>
                  <a:srgbClr val="FFFFFF"/>
                </a:solidFill>
                <a:latin typeface="Times New Roman"/>
                <a:cs typeface="Times New Roman"/>
              </a:rPr>
              <a:t>layer-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by-layer basis,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spc="-5" dirty="0">
                <a:solidFill>
                  <a:srgbClr val="FFFFFF"/>
                </a:solidFill>
                <a:latin typeface="Times New Roman"/>
                <a:cs typeface="Times New Roman"/>
              </a:rPr>
              <a:t>rule</a:t>
            </a:r>
            <a:r>
              <a:rPr sz="3000" spc="5" dirty="0">
                <a:solidFill>
                  <a:srgbClr val="FFFFFF"/>
                </a:solidFill>
                <a:latin typeface="Times New Roman"/>
                <a:cs typeface="Times New Roman"/>
              </a:rPr>
              <a:t> </a:t>
            </a:r>
            <a:r>
              <a:rPr sz="3000" dirty="0">
                <a:solidFill>
                  <a:srgbClr val="FFFFFF"/>
                </a:solidFill>
                <a:latin typeface="Times New Roman"/>
                <a:cs typeface="Times New Roman"/>
              </a:rPr>
              <a:t>consequent</a:t>
            </a:r>
            <a:r>
              <a:rPr sz="3000" spc="-5" dirty="0">
                <a:solidFill>
                  <a:srgbClr val="FFFFFF"/>
                </a:solidFill>
                <a:latin typeface="Times New Roman"/>
                <a:cs typeface="Times New Roman"/>
              </a:rPr>
              <a:t> </a:t>
            </a:r>
            <a:r>
              <a:rPr sz="3000" dirty="0">
                <a:solidFill>
                  <a:srgbClr val="FFFFFF"/>
                </a:solidFill>
                <a:latin typeface="Times New Roman"/>
                <a:cs typeface="Times New Roman"/>
              </a:rPr>
              <a:t>parameters</a:t>
            </a:r>
            <a:r>
              <a:rPr sz="3000" spc="-5" dirty="0">
                <a:solidFill>
                  <a:srgbClr val="FFFFFF"/>
                </a:solidFill>
                <a:latin typeface="Times New Roman"/>
                <a:cs typeface="Times New Roman"/>
              </a:rPr>
              <a:t> </a:t>
            </a:r>
            <a:r>
              <a:rPr sz="3000" dirty="0">
                <a:solidFill>
                  <a:srgbClr val="FFFFFF"/>
                </a:solidFill>
                <a:latin typeface="Times New Roman"/>
                <a:cs typeface="Times New Roman"/>
              </a:rPr>
              <a:t>are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identified.</a:t>
            </a:r>
            <a:endParaRPr sz="3000">
              <a:latin typeface="Times New Roman"/>
              <a:cs typeface="Times New Roman"/>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73835" y="1017523"/>
            <a:ext cx="8037830" cy="4050665"/>
          </a:xfrm>
          <a:prstGeom prst="rect">
            <a:avLst/>
          </a:prstGeom>
        </p:spPr>
        <p:txBody>
          <a:bodyPr vert="horz" wrap="square" lIns="0" tIns="12700" rIns="0" bIns="0" rtlCol="0">
            <a:spAutoFit/>
          </a:bodyPr>
          <a:lstStyle/>
          <a:p>
            <a:pPr marL="380365" marR="30480" indent="-342900">
              <a:lnSpc>
                <a:spcPct val="100000"/>
              </a:lnSpc>
              <a:spcBef>
                <a:spcPts val="100"/>
              </a:spcBef>
              <a:buClr>
                <a:srgbClr val="FAFD00"/>
              </a:buClr>
              <a:buSzPct val="76666"/>
              <a:buFont typeface="MS UI Gothic"/>
              <a:buChar char="■"/>
              <a:tabLst>
                <a:tab pos="381000" algn="l"/>
              </a:tabLst>
            </a:pPr>
            <a:r>
              <a:rPr sz="3000" dirty="0">
                <a:solidFill>
                  <a:srgbClr val="FFFFFF"/>
                </a:solidFill>
                <a:latin typeface="Times New Roman"/>
                <a:cs typeface="Times New Roman"/>
              </a:rPr>
              <a:t>As</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soon</a:t>
            </a:r>
            <a:r>
              <a:rPr sz="3000" dirty="0">
                <a:solidFill>
                  <a:srgbClr val="FFFFFF"/>
                </a:solidFill>
                <a:latin typeface="Times New Roman"/>
                <a:cs typeface="Times New Roman"/>
              </a:rPr>
              <a:t> </a:t>
            </a:r>
            <a:r>
              <a:rPr sz="3000" spc="-10" dirty="0">
                <a:solidFill>
                  <a:srgbClr val="FFFFFF"/>
                </a:solidFill>
                <a:latin typeface="Times New Roman"/>
                <a:cs typeface="Times New Roman"/>
              </a:rPr>
              <a:t>as</a:t>
            </a:r>
            <a:r>
              <a:rPr sz="3000" spc="-5" dirty="0">
                <a:solidFill>
                  <a:srgbClr val="FFFFFF"/>
                </a:solidFill>
                <a:latin typeface="Times New Roman"/>
                <a:cs typeface="Times New Roman"/>
              </a:rPr>
              <a:t> the</a:t>
            </a:r>
            <a:r>
              <a:rPr sz="3000" dirty="0">
                <a:solidFill>
                  <a:srgbClr val="FFFFFF"/>
                </a:solidFill>
                <a:latin typeface="Times New Roman"/>
                <a:cs typeface="Times New Roman"/>
              </a:rPr>
              <a:t> rule </a:t>
            </a:r>
            <a:r>
              <a:rPr sz="3000" spc="-5" dirty="0">
                <a:solidFill>
                  <a:srgbClr val="FFFFFF"/>
                </a:solidFill>
                <a:latin typeface="Times New Roman"/>
                <a:cs typeface="Times New Roman"/>
              </a:rPr>
              <a:t>consequent </a:t>
            </a:r>
            <a:r>
              <a:rPr sz="3000" dirty="0">
                <a:solidFill>
                  <a:srgbClr val="FFFFFF"/>
                </a:solidFill>
                <a:latin typeface="Times New Roman"/>
                <a:cs typeface="Times New Roman"/>
              </a:rPr>
              <a:t>parameters </a:t>
            </a:r>
            <a:r>
              <a:rPr sz="3000" spc="-5" dirty="0">
                <a:solidFill>
                  <a:srgbClr val="FFFFFF"/>
                </a:solidFill>
                <a:latin typeface="Times New Roman"/>
                <a:cs typeface="Times New Roman"/>
              </a:rPr>
              <a:t>are </a:t>
            </a:r>
            <a:r>
              <a:rPr sz="3000" dirty="0">
                <a:solidFill>
                  <a:srgbClr val="FFFFFF"/>
                </a:solidFill>
                <a:latin typeface="Times New Roman"/>
                <a:cs typeface="Times New Roman"/>
              </a:rPr>
              <a:t> </a:t>
            </a:r>
            <a:r>
              <a:rPr sz="3000" spc="-5" dirty="0">
                <a:solidFill>
                  <a:srgbClr val="FFFFFF"/>
                </a:solidFill>
                <a:latin typeface="Times New Roman"/>
                <a:cs typeface="Times New Roman"/>
              </a:rPr>
              <a:t>established, </a:t>
            </a:r>
            <a:r>
              <a:rPr sz="3000" dirty="0">
                <a:solidFill>
                  <a:srgbClr val="FFFFFF"/>
                </a:solidFill>
                <a:latin typeface="Times New Roman"/>
                <a:cs typeface="Times New Roman"/>
              </a:rPr>
              <a:t>we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compute</a:t>
            </a:r>
            <a:r>
              <a:rPr sz="3000" spc="5" dirty="0">
                <a:solidFill>
                  <a:srgbClr val="FFFFFF"/>
                </a:solidFill>
                <a:latin typeface="Times New Roman"/>
                <a:cs typeface="Times New Roman"/>
              </a:rPr>
              <a:t> </a:t>
            </a:r>
            <a:r>
              <a:rPr sz="3000" dirty="0">
                <a:solidFill>
                  <a:srgbClr val="FFFFFF"/>
                </a:solidFill>
                <a:latin typeface="Times New Roman"/>
                <a:cs typeface="Times New Roman"/>
              </a:rPr>
              <a:t>an</a:t>
            </a:r>
            <a:r>
              <a:rPr sz="3000" spc="5" dirty="0">
                <a:solidFill>
                  <a:srgbClr val="FFFFFF"/>
                </a:solidFill>
                <a:latin typeface="Times New Roman"/>
                <a:cs typeface="Times New Roman"/>
              </a:rPr>
              <a:t> </a:t>
            </a:r>
            <a:r>
              <a:rPr sz="3000" dirty="0">
                <a:solidFill>
                  <a:srgbClr val="FFFFFF"/>
                </a:solidFill>
                <a:latin typeface="Times New Roman"/>
                <a:cs typeface="Times New Roman"/>
              </a:rPr>
              <a:t>actual network </a:t>
            </a:r>
            <a:r>
              <a:rPr sz="3000" spc="-5" dirty="0">
                <a:solidFill>
                  <a:srgbClr val="FFFFFF"/>
                </a:solidFill>
                <a:latin typeface="Times New Roman"/>
                <a:cs typeface="Times New Roman"/>
              </a:rPr>
              <a:t>output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vector,</a:t>
            </a:r>
            <a:r>
              <a:rPr sz="3000" spc="5" dirty="0">
                <a:solidFill>
                  <a:srgbClr val="FFFFFF"/>
                </a:solidFill>
                <a:latin typeface="Times New Roman"/>
                <a:cs typeface="Times New Roman"/>
              </a:rPr>
              <a:t> </a:t>
            </a:r>
            <a:r>
              <a:rPr sz="3000" i="1" spc="-5" dirty="0">
                <a:solidFill>
                  <a:srgbClr val="FFFFFF"/>
                </a:solidFill>
                <a:latin typeface="Times New Roman"/>
                <a:cs typeface="Times New Roman"/>
              </a:rPr>
              <a:t>y</a:t>
            </a:r>
            <a:r>
              <a:rPr sz="3000" spc="-5" dirty="0">
                <a:solidFill>
                  <a:srgbClr val="FFFFFF"/>
                </a:solidFill>
                <a:latin typeface="Times New Roman"/>
                <a:cs typeface="Times New Roman"/>
              </a:rPr>
              <a:t>, and</a:t>
            </a:r>
            <a:r>
              <a:rPr sz="3000" dirty="0">
                <a:solidFill>
                  <a:srgbClr val="FFFFFF"/>
                </a:solidFill>
                <a:latin typeface="Times New Roman"/>
                <a:cs typeface="Times New Roman"/>
              </a:rPr>
              <a:t> determine the </a:t>
            </a:r>
            <a:r>
              <a:rPr sz="3000" spc="-5" dirty="0">
                <a:solidFill>
                  <a:srgbClr val="FFFFFF"/>
                </a:solidFill>
                <a:latin typeface="Times New Roman"/>
                <a:cs typeface="Times New Roman"/>
              </a:rPr>
              <a:t>error</a:t>
            </a:r>
            <a:r>
              <a:rPr sz="3000" dirty="0">
                <a:solidFill>
                  <a:srgbClr val="FFFFFF"/>
                </a:solidFill>
                <a:latin typeface="Times New Roman"/>
                <a:cs typeface="Times New Roman"/>
              </a:rPr>
              <a:t> vector, </a:t>
            </a:r>
            <a:r>
              <a:rPr sz="3000" i="1" dirty="0">
                <a:solidFill>
                  <a:srgbClr val="FFFFFF"/>
                </a:solidFill>
                <a:latin typeface="Times New Roman"/>
                <a:cs typeface="Times New Roman"/>
              </a:rPr>
              <a:t>e</a:t>
            </a:r>
            <a:endParaRPr sz="3000">
              <a:latin typeface="Times New Roman"/>
              <a:cs typeface="Times New Roman"/>
            </a:endParaRPr>
          </a:p>
          <a:p>
            <a:pPr marL="380365">
              <a:lnSpc>
                <a:spcPct val="100000"/>
              </a:lnSpc>
              <a:spcBef>
                <a:spcPts val="780"/>
              </a:spcBef>
            </a:pPr>
            <a:r>
              <a:rPr sz="3000" i="1" dirty="0">
                <a:solidFill>
                  <a:srgbClr val="FAFD00"/>
                </a:solidFill>
                <a:latin typeface="Times New Roman"/>
                <a:cs typeface="Times New Roman"/>
              </a:rPr>
              <a:t>e</a:t>
            </a:r>
            <a:r>
              <a:rPr sz="3000" i="1" spc="-20" dirty="0">
                <a:solidFill>
                  <a:srgbClr val="FAFD00"/>
                </a:solidFill>
                <a:latin typeface="Times New Roman"/>
                <a:cs typeface="Times New Roman"/>
              </a:rPr>
              <a:t> </a:t>
            </a:r>
            <a:r>
              <a:rPr sz="3000" dirty="0">
                <a:solidFill>
                  <a:srgbClr val="FAFD00"/>
                </a:solidFill>
                <a:latin typeface="Times New Roman"/>
                <a:cs typeface="Times New Roman"/>
              </a:rPr>
              <a:t>=</a:t>
            </a:r>
            <a:r>
              <a:rPr sz="3000" spc="-15" dirty="0">
                <a:solidFill>
                  <a:srgbClr val="FAFD00"/>
                </a:solidFill>
                <a:latin typeface="Times New Roman"/>
                <a:cs typeface="Times New Roman"/>
              </a:rPr>
              <a:t> </a:t>
            </a:r>
            <a:r>
              <a:rPr sz="3000" i="1" dirty="0">
                <a:solidFill>
                  <a:srgbClr val="FAFD00"/>
                </a:solidFill>
                <a:latin typeface="Times New Roman"/>
                <a:cs typeface="Times New Roman"/>
              </a:rPr>
              <a:t>y</a:t>
            </a:r>
            <a:r>
              <a:rPr sz="3000" i="1" baseline="-22222" dirty="0">
                <a:solidFill>
                  <a:srgbClr val="FAFD00"/>
                </a:solidFill>
                <a:latin typeface="Times New Roman"/>
                <a:cs typeface="Times New Roman"/>
              </a:rPr>
              <a:t>d</a:t>
            </a:r>
            <a:r>
              <a:rPr sz="3000" i="1" spc="345" baseline="-22222" dirty="0">
                <a:solidFill>
                  <a:srgbClr val="FAFD00"/>
                </a:solidFill>
                <a:latin typeface="Times New Roman"/>
                <a:cs typeface="Times New Roman"/>
              </a:rPr>
              <a:t> </a:t>
            </a:r>
            <a:r>
              <a:rPr sz="3000" dirty="0">
                <a:solidFill>
                  <a:srgbClr val="FAFD00"/>
                </a:solidFill>
                <a:latin typeface="Symbol"/>
                <a:cs typeface="Symbol"/>
              </a:rPr>
              <a:t></a:t>
            </a:r>
            <a:r>
              <a:rPr sz="3000" spc="-20" dirty="0">
                <a:solidFill>
                  <a:srgbClr val="FAFD00"/>
                </a:solidFill>
                <a:latin typeface="Times New Roman"/>
                <a:cs typeface="Times New Roman"/>
              </a:rPr>
              <a:t> </a:t>
            </a:r>
            <a:r>
              <a:rPr sz="3000" i="1" dirty="0">
                <a:solidFill>
                  <a:srgbClr val="FAFD00"/>
                </a:solidFill>
                <a:latin typeface="Times New Roman"/>
                <a:cs typeface="Times New Roman"/>
              </a:rPr>
              <a:t>y</a:t>
            </a:r>
            <a:endParaRPr sz="3000">
              <a:latin typeface="Times New Roman"/>
              <a:cs typeface="Times New Roman"/>
            </a:endParaRPr>
          </a:p>
          <a:p>
            <a:pPr marL="380365" marR="335280" indent="-342900">
              <a:lnSpc>
                <a:spcPct val="100000"/>
              </a:lnSpc>
              <a:spcBef>
                <a:spcPts val="2110"/>
              </a:spcBef>
              <a:buClr>
                <a:srgbClr val="FAFD00"/>
              </a:buClr>
              <a:buSzPct val="76666"/>
              <a:buFont typeface="MS UI Gothic"/>
              <a:buChar char="■"/>
              <a:tabLst>
                <a:tab pos="381000" algn="l"/>
                <a:tab pos="3719829" algn="l"/>
              </a:tabLst>
            </a:pPr>
            <a:r>
              <a:rPr sz="3000" spc="-5" dirty="0">
                <a:solidFill>
                  <a:srgbClr val="FFFFFF"/>
                </a:solidFill>
                <a:latin typeface="Times New Roman"/>
                <a:cs typeface="Times New Roman"/>
              </a:rPr>
              <a:t>In</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backward</a:t>
            </a:r>
            <a:r>
              <a:rPr sz="3000" spc="-5" dirty="0">
                <a:solidFill>
                  <a:srgbClr val="FFFFFF"/>
                </a:solidFill>
                <a:latin typeface="Times New Roman"/>
                <a:cs typeface="Times New Roman"/>
              </a:rPr>
              <a:t> pass,</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back-propagation </a:t>
            </a:r>
            <a:r>
              <a:rPr sz="3000" spc="5" dirty="0">
                <a:solidFill>
                  <a:srgbClr val="FFFFFF"/>
                </a:solidFill>
                <a:latin typeface="Times New Roman"/>
                <a:cs typeface="Times New Roman"/>
              </a:rPr>
              <a:t> </a:t>
            </a:r>
            <a:r>
              <a:rPr sz="3000" dirty="0">
                <a:solidFill>
                  <a:srgbClr val="FFFFFF"/>
                </a:solidFill>
                <a:latin typeface="Times New Roman"/>
                <a:cs typeface="Times New Roman"/>
              </a:rPr>
              <a:t>algorithm</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is </a:t>
            </a:r>
            <a:r>
              <a:rPr sz="3000" dirty="0">
                <a:solidFill>
                  <a:srgbClr val="FFFFFF"/>
                </a:solidFill>
                <a:latin typeface="Times New Roman"/>
                <a:cs typeface="Times New Roman"/>
              </a:rPr>
              <a:t>applied.	The </a:t>
            </a:r>
            <a:r>
              <a:rPr sz="3000" spc="-5" dirty="0">
                <a:solidFill>
                  <a:srgbClr val="FFFFFF"/>
                </a:solidFill>
                <a:latin typeface="Times New Roman"/>
                <a:cs typeface="Times New Roman"/>
              </a:rPr>
              <a:t>error </a:t>
            </a:r>
            <a:r>
              <a:rPr sz="3000" dirty="0">
                <a:solidFill>
                  <a:srgbClr val="FFFFFF"/>
                </a:solidFill>
                <a:latin typeface="Times New Roman"/>
                <a:cs typeface="Times New Roman"/>
              </a:rPr>
              <a:t>signals </a:t>
            </a:r>
            <a:r>
              <a:rPr sz="3000" spc="-5" dirty="0">
                <a:solidFill>
                  <a:srgbClr val="FFFFFF"/>
                </a:solidFill>
                <a:latin typeface="Times New Roman"/>
                <a:cs typeface="Times New Roman"/>
              </a:rPr>
              <a:t>are </a:t>
            </a:r>
            <a:r>
              <a:rPr sz="3000" dirty="0">
                <a:solidFill>
                  <a:srgbClr val="FFFFFF"/>
                </a:solidFill>
                <a:latin typeface="Times New Roman"/>
                <a:cs typeface="Times New Roman"/>
              </a:rPr>
              <a:t> propagated</a:t>
            </a:r>
            <a:r>
              <a:rPr sz="3000" spc="-5" dirty="0">
                <a:solidFill>
                  <a:srgbClr val="FFFFFF"/>
                </a:solidFill>
                <a:latin typeface="Times New Roman"/>
                <a:cs typeface="Times New Roman"/>
              </a:rPr>
              <a:t> back,</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antecedent</a:t>
            </a:r>
            <a:r>
              <a:rPr sz="3000" spc="-5" dirty="0">
                <a:solidFill>
                  <a:srgbClr val="FFFFFF"/>
                </a:solidFill>
                <a:latin typeface="Times New Roman"/>
                <a:cs typeface="Times New Roman"/>
              </a:rPr>
              <a:t> </a:t>
            </a:r>
            <a:r>
              <a:rPr sz="3000" dirty="0">
                <a:solidFill>
                  <a:srgbClr val="FFFFFF"/>
                </a:solidFill>
                <a:latin typeface="Times New Roman"/>
                <a:cs typeface="Times New Roman"/>
              </a:rPr>
              <a:t>parameters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are </a:t>
            </a:r>
            <a:r>
              <a:rPr sz="3000" dirty="0">
                <a:solidFill>
                  <a:srgbClr val="FFFFFF"/>
                </a:solidFill>
                <a:latin typeface="Times New Roman"/>
                <a:cs typeface="Times New Roman"/>
              </a:rPr>
              <a:t>updated </a:t>
            </a:r>
            <a:r>
              <a:rPr sz="3000" spc="-5" dirty="0">
                <a:solidFill>
                  <a:srgbClr val="FFFFFF"/>
                </a:solidFill>
                <a:latin typeface="Times New Roman"/>
                <a:cs typeface="Times New Roman"/>
              </a:rPr>
              <a:t>according</a:t>
            </a:r>
            <a:r>
              <a:rPr sz="3000" dirty="0">
                <a:solidFill>
                  <a:srgbClr val="FFFFFF"/>
                </a:solidFill>
                <a:latin typeface="Times New Roman"/>
                <a:cs typeface="Times New Roman"/>
              </a:rPr>
              <a:t> </a:t>
            </a:r>
            <a:r>
              <a:rPr sz="3000" spc="-5" dirty="0">
                <a:solidFill>
                  <a:srgbClr val="FFFFFF"/>
                </a:solidFill>
                <a:latin typeface="Times New Roman"/>
                <a:cs typeface="Times New Roman"/>
              </a:rPr>
              <a:t>to</a:t>
            </a:r>
            <a:r>
              <a:rPr sz="3000" dirty="0">
                <a:solidFill>
                  <a:srgbClr val="FFFFFF"/>
                </a:solidFill>
                <a:latin typeface="Times New Roman"/>
                <a:cs typeface="Times New Roman"/>
              </a:rPr>
              <a:t> the chain</a:t>
            </a:r>
            <a:r>
              <a:rPr sz="3000" spc="-5" dirty="0">
                <a:solidFill>
                  <a:srgbClr val="FFFFFF"/>
                </a:solidFill>
                <a:latin typeface="Times New Roman"/>
                <a:cs typeface="Times New Roman"/>
              </a:rPr>
              <a:t> </a:t>
            </a:r>
            <a:r>
              <a:rPr sz="3000" dirty="0">
                <a:solidFill>
                  <a:srgbClr val="FFFFFF"/>
                </a:solidFill>
                <a:latin typeface="Times New Roman"/>
                <a:cs typeface="Times New Roman"/>
              </a:rPr>
              <a:t>rule.</a:t>
            </a:r>
            <a:endParaRPr sz="30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36</a:t>
            </a:fld>
            <a:endParaRP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04035" y="1166875"/>
            <a:ext cx="7501255" cy="3926204"/>
          </a:xfrm>
          <a:prstGeom prst="rect">
            <a:avLst/>
          </a:prstGeom>
        </p:spPr>
        <p:txBody>
          <a:bodyPr vert="horz" wrap="square" lIns="0" tIns="12700" rIns="0" bIns="0" rtlCol="0">
            <a:spAutoFit/>
          </a:bodyPr>
          <a:lstStyle/>
          <a:p>
            <a:pPr marL="12700" marR="5080">
              <a:lnSpc>
                <a:spcPct val="100000"/>
              </a:lnSpc>
              <a:spcBef>
                <a:spcPts val="100"/>
              </a:spcBef>
              <a:tabLst>
                <a:tab pos="2383790" algn="l"/>
                <a:tab pos="6341110" algn="l"/>
              </a:tabLst>
            </a:pPr>
            <a:r>
              <a:rPr sz="3200" dirty="0">
                <a:solidFill>
                  <a:srgbClr val="FFFFFF"/>
                </a:solidFill>
                <a:latin typeface="Times New Roman"/>
                <a:cs typeface="Times New Roman"/>
              </a:rPr>
              <a:t>In the </a:t>
            </a:r>
            <a:r>
              <a:rPr sz="3200" spc="-5" dirty="0">
                <a:solidFill>
                  <a:srgbClr val="FFFFFF"/>
                </a:solidFill>
                <a:latin typeface="Times New Roman"/>
                <a:cs typeface="Times New Roman"/>
              </a:rPr>
              <a:t>ANFIS training algorithm suggested </a:t>
            </a:r>
            <a:r>
              <a:rPr sz="3200" spc="5" dirty="0">
                <a:solidFill>
                  <a:srgbClr val="FFFFFF"/>
                </a:solidFill>
                <a:latin typeface="Times New Roman"/>
                <a:cs typeface="Times New Roman"/>
              </a:rPr>
              <a:t>by </a:t>
            </a:r>
            <a:r>
              <a:rPr sz="3200" spc="-785" dirty="0">
                <a:solidFill>
                  <a:srgbClr val="FFFFFF"/>
                </a:solidFill>
                <a:latin typeface="Times New Roman"/>
                <a:cs typeface="Times New Roman"/>
              </a:rPr>
              <a:t> </a:t>
            </a:r>
            <a:r>
              <a:rPr sz="3200" dirty="0">
                <a:solidFill>
                  <a:srgbClr val="FFFFFF"/>
                </a:solidFill>
                <a:latin typeface="Times New Roman"/>
                <a:cs typeface="Times New Roman"/>
              </a:rPr>
              <a:t>Jang, </a:t>
            </a:r>
            <a:r>
              <a:rPr sz="3200" spc="-5" dirty="0">
                <a:solidFill>
                  <a:srgbClr val="FFFFFF"/>
                </a:solidFill>
                <a:latin typeface="Times New Roman"/>
                <a:cs typeface="Times New Roman"/>
              </a:rPr>
              <a:t>both </a:t>
            </a:r>
            <a:r>
              <a:rPr sz="3200" dirty="0">
                <a:solidFill>
                  <a:srgbClr val="FFFFFF"/>
                </a:solidFill>
                <a:latin typeface="Times New Roman"/>
                <a:cs typeface="Times New Roman"/>
              </a:rPr>
              <a:t>antecedent </a:t>
            </a:r>
            <a:r>
              <a:rPr sz="3200" spc="-5" dirty="0">
                <a:solidFill>
                  <a:srgbClr val="FFFFFF"/>
                </a:solidFill>
                <a:latin typeface="Times New Roman"/>
                <a:cs typeface="Times New Roman"/>
              </a:rPr>
              <a:t>parameters </a:t>
            </a:r>
            <a:r>
              <a:rPr sz="3200" dirty="0">
                <a:solidFill>
                  <a:srgbClr val="FFFFFF"/>
                </a:solidFill>
                <a:latin typeface="Times New Roman"/>
                <a:cs typeface="Times New Roman"/>
              </a:rPr>
              <a:t>and </a:t>
            </a:r>
            <a:r>
              <a:rPr sz="3200" spc="5" dirty="0">
                <a:solidFill>
                  <a:srgbClr val="FFFFFF"/>
                </a:solidFill>
                <a:latin typeface="Times New Roman"/>
                <a:cs typeface="Times New Roman"/>
              </a:rPr>
              <a:t> </a:t>
            </a:r>
            <a:r>
              <a:rPr sz="3200" dirty="0">
                <a:solidFill>
                  <a:srgbClr val="FFFFFF"/>
                </a:solidFill>
                <a:latin typeface="Times New Roman"/>
                <a:cs typeface="Times New Roman"/>
              </a:rPr>
              <a:t>consequent parameters</a:t>
            </a:r>
            <a:r>
              <a:rPr sz="3200" spc="20" dirty="0">
                <a:solidFill>
                  <a:srgbClr val="FFFFFF"/>
                </a:solidFill>
                <a:latin typeface="Times New Roman"/>
                <a:cs typeface="Times New Roman"/>
              </a:rPr>
              <a:t> </a:t>
            </a:r>
            <a:r>
              <a:rPr sz="3200" spc="-5" dirty="0">
                <a:solidFill>
                  <a:srgbClr val="FFFFFF"/>
                </a:solidFill>
                <a:latin typeface="Times New Roman"/>
                <a:cs typeface="Times New Roman"/>
              </a:rPr>
              <a:t>are</a:t>
            </a:r>
            <a:r>
              <a:rPr sz="3200" spc="15" dirty="0">
                <a:solidFill>
                  <a:srgbClr val="FFFFFF"/>
                </a:solidFill>
                <a:latin typeface="Times New Roman"/>
                <a:cs typeface="Times New Roman"/>
              </a:rPr>
              <a:t> </a:t>
            </a:r>
            <a:r>
              <a:rPr sz="3200" spc="-5" dirty="0">
                <a:solidFill>
                  <a:srgbClr val="FFFFFF"/>
                </a:solidFill>
                <a:latin typeface="Times New Roman"/>
                <a:cs typeface="Times New Roman"/>
              </a:rPr>
              <a:t>optimised.	In the </a:t>
            </a:r>
            <a:r>
              <a:rPr sz="3200" dirty="0">
                <a:solidFill>
                  <a:srgbClr val="FFFFFF"/>
                </a:solidFill>
                <a:latin typeface="Times New Roman"/>
                <a:cs typeface="Times New Roman"/>
              </a:rPr>
              <a:t> </a:t>
            </a:r>
            <a:r>
              <a:rPr sz="3200" spc="-5" dirty="0">
                <a:solidFill>
                  <a:srgbClr val="FFFFFF"/>
                </a:solidFill>
                <a:latin typeface="Times New Roman"/>
                <a:cs typeface="Times New Roman"/>
              </a:rPr>
              <a:t>forward </a:t>
            </a:r>
            <a:r>
              <a:rPr sz="3200" dirty="0">
                <a:solidFill>
                  <a:srgbClr val="FFFFFF"/>
                </a:solidFill>
                <a:latin typeface="Times New Roman"/>
                <a:cs typeface="Times New Roman"/>
              </a:rPr>
              <a:t>pass, </a:t>
            </a:r>
            <a:r>
              <a:rPr sz="3200" spc="-5" dirty="0">
                <a:solidFill>
                  <a:srgbClr val="FFFFFF"/>
                </a:solidFill>
                <a:latin typeface="Times New Roman"/>
                <a:cs typeface="Times New Roman"/>
              </a:rPr>
              <a:t>the </a:t>
            </a:r>
            <a:r>
              <a:rPr sz="3200" dirty="0">
                <a:solidFill>
                  <a:srgbClr val="FFFFFF"/>
                </a:solidFill>
                <a:latin typeface="Times New Roman"/>
                <a:cs typeface="Times New Roman"/>
              </a:rPr>
              <a:t>consequent parameters </a:t>
            </a:r>
            <a:r>
              <a:rPr sz="3200" spc="-5" dirty="0">
                <a:solidFill>
                  <a:srgbClr val="FFFFFF"/>
                </a:solidFill>
                <a:latin typeface="Times New Roman"/>
                <a:cs typeface="Times New Roman"/>
              </a:rPr>
              <a:t>are </a:t>
            </a:r>
            <a:r>
              <a:rPr sz="3200" dirty="0">
                <a:solidFill>
                  <a:srgbClr val="FFFFFF"/>
                </a:solidFill>
                <a:latin typeface="Times New Roman"/>
                <a:cs typeface="Times New Roman"/>
              </a:rPr>
              <a:t> adjusted while </a:t>
            </a:r>
            <a:r>
              <a:rPr sz="3200" spc="-5" dirty="0">
                <a:solidFill>
                  <a:srgbClr val="FFFFFF"/>
                </a:solidFill>
                <a:latin typeface="Times New Roman"/>
                <a:cs typeface="Times New Roman"/>
              </a:rPr>
              <a:t>the </a:t>
            </a:r>
            <a:r>
              <a:rPr sz="3200" dirty="0">
                <a:solidFill>
                  <a:srgbClr val="FFFFFF"/>
                </a:solidFill>
                <a:latin typeface="Times New Roman"/>
                <a:cs typeface="Times New Roman"/>
              </a:rPr>
              <a:t>antecedent parameters </a:t>
            </a:r>
            <a:r>
              <a:rPr sz="3200" spc="5" dirty="0">
                <a:solidFill>
                  <a:srgbClr val="FFFFFF"/>
                </a:solidFill>
                <a:latin typeface="Times New Roman"/>
                <a:cs typeface="Times New Roman"/>
              </a:rPr>
              <a:t> </a:t>
            </a:r>
            <a:r>
              <a:rPr sz="3200" dirty="0">
                <a:solidFill>
                  <a:srgbClr val="FFFFFF"/>
                </a:solidFill>
                <a:latin typeface="Times New Roman"/>
                <a:cs typeface="Times New Roman"/>
              </a:rPr>
              <a:t>remain </a:t>
            </a:r>
            <a:r>
              <a:rPr sz="3200" spc="-5" dirty="0">
                <a:solidFill>
                  <a:srgbClr val="FFFFFF"/>
                </a:solidFill>
                <a:latin typeface="Times New Roman"/>
                <a:cs typeface="Times New Roman"/>
              </a:rPr>
              <a:t>fixed.	In the </a:t>
            </a:r>
            <a:r>
              <a:rPr sz="3200" dirty="0">
                <a:solidFill>
                  <a:srgbClr val="FFFFFF"/>
                </a:solidFill>
                <a:latin typeface="Times New Roman"/>
                <a:cs typeface="Times New Roman"/>
              </a:rPr>
              <a:t>backward pass, the </a:t>
            </a:r>
            <a:r>
              <a:rPr sz="3200" spc="5" dirty="0">
                <a:solidFill>
                  <a:srgbClr val="FFFFFF"/>
                </a:solidFill>
                <a:latin typeface="Times New Roman"/>
                <a:cs typeface="Times New Roman"/>
              </a:rPr>
              <a:t> </a:t>
            </a:r>
            <a:r>
              <a:rPr sz="3200" dirty="0">
                <a:solidFill>
                  <a:srgbClr val="FFFFFF"/>
                </a:solidFill>
                <a:latin typeface="Times New Roman"/>
                <a:cs typeface="Times New Roman"/>
              </a:rPr>
              <a:t>antecedent parameters </a:t>
            </a:r>
            <a:r>
              <a:rPr sz="3200" spc="-5" dirty="0">
                <a:solidFill>
                  <a:srgbClr val="FFFFFF"/>
                </a:solidFill>
                <a:latin typeface="Times New Roman"/>
                <a:cs typeface="Times New Roman"/>
              </a:rPr>
              <a:t>are </a:t>
            </a:r>
            <a:r>
              <a:rPr sz="3200" dirty="0">
                <a:solidFill>
                  <a:srgbClr val="FFFFFF"/>
                </a:solidFill>
                <a:latin typeface="Times New Roman"/>
                <a:cs typeface="Times New Roman"/>
              </a:rPr>
              <a:t>tuned </a:t>
            </a:r>
            <a:r>
              <a:rPr sz="3200" spc="-5" dirty="0">
                <a:solidFill>
                  <a:srgbClr val="FFFFFF"/>
                </a:solidFill>
                <a:latin typeface="Times New Roman"/>
                <a:cs typeface="Times New Roman"/>
              </a:rPr>
              <a:t>while the </a:t>
            </a:r>
            <a:r>
              <a:rPr sz="3200" dirty="0">
                <a:solidFill>
                  <a:srgbClr val="FFFFFF"/>
                </a:solidFill>
                <a:latin typeface="Times New Roman"/>
                <a:cs typeface="Times New Roman"/>
              </a:rPr>
              <a:t> consequent</a:t>
            </a:r>
            <a:r>
              <a:rPr sz="3200" spc="-20" dirty="0">
                <a:solidFill>
                  <a:srgbClr val="FFFFFF"/>
                </a:solidFill>
                <a:latin typeface="Times New Roman"/>
                <a:cs typeface="Times New Roman"/>
              </a:rPr>
              <a:t> </a:t>
            </a:r>
            <a:r>
              <a:rPr sz="3200" dirty="0">
                <a:solidFill>
                  <a:srgbClr val="FFFFFF"/>
                </a:solidFill>
                <a:latin typeface="Times New Roman"/>
                <a:cs typeface="Times New Roman"/>
              </a:rPr>
              <a:t>parameters</a:t>
            </a:r>
            <a:r>
              <a:rPr sz="3200" spc="-5" dirty="0">
                <a:solidFill>
                  <a:srgbClr val="FFFFFF"/>
                </a:solidFill>
                <a:latin typeface="Times New Roman"/>
                <a:cs typeface="Times New Roman"/>
              </a:rPr>
              <a:t> are </a:t>
            </a:r>
            <a:r>
              <a:rPr sz="3200" dirty="0">
                <a:solidFill>
                  <a:srgbClr val="FFFFFF"/>
                </a:solidFill>
                <a:latin typeface="Times New Roman"/>
                <a:cs typeface="Times New Roman"/>
              </a:rPr>
              <a:t>kept</a:t>
            </a:r>
            <a:r>
              <a:rPr sz="3200" spc="-5" dirty="0">
                <a:solidFill>
                  <a:srgbClr val="FFFFFF"/>
                </a:solidFill>
                <a:latin typeface="Times New Roman"/>
                <a:cs typeface="Times New Roman"/>
              </a:rPr>
              <a:t> fixed.</a:t>
            </a:r>
            <a:endParaRPr sz="32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37</a:t>
            </a:fld>
            <a:endParaRP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91971" y="814831"/>
            <a:ext cx="8411210" cy="513715"/>
          </a:xfrm>
          <a:prstGeom prst="rect">
            <a:avLst/>
          </a:prstGeom>
        </p:spPr>
        <p:txBody>
          <a:bodyPr vert="horz" wrap="square" lIns="0" tIns="12700" rIns="0" bIns="0" rtlCol="0">
            <a:spAutoFit/>
          </a:bodyPr>
          <a:lstStyle/>
          <a:p>
            <a:pPr marL="12700">
              <a:lnSpc>
                <a:spcPct val="100000"/>
              </a:lnSpc>
              <a:spcBef>
                <a:spcPts val="100"/>
              </a:spcBef>
            </a:pPr>
            <a:r>
              <a:rPr spc="105" dirty="0"/>
              <a:t>Function</a:t>
            </a:r>
            <a:r>
              <a:rPr spc="-20" dirty="0"/>
              <a:t> </a:t>
            </a:r>
            <a:r>
              <a:rPr spc="120" dirty="0"/>
              <a:t>approximation</a:t>
            </a:r>
            <a:r>
              <a:rPr spc="-10" dirty="0"/>
              <a:t> </a:t>
            </a:r>
            <a:r>
              <a:rPr spc="65" dirty="0"/>
              <a:t>using</a:t>
            </a:r>
            <a:r>
              <a:rPr spc="5" dirty="0"/>
              <a:t> </a:t>
            </a:r>
            <a:r>
              <a:rPr spc="110" dirty="0"/>
              <a:t>the</a:t>
            </a:r>
            <a:r>
              <a:rPr dirty="0"/>
              <a:t> </a:t>
            </a:r>
            <a:r>
              <a:rPr spc="70" dirty="0"/>
              <a:t>ANFIS</a:t>
            </a:r>
            <a:r>
              <a:rPr spc="-20" dirty="0"/>
              <a:t> </a:t>
            </a:r>
            <a:r>
              <a:rPr spc="70" dirty="0"/>
              <a:t>model</a:t>
            </a:r>
          </a:p>
        </p:txBody>
      </p:sp>
      <p:sp>
        <p:nvSpPr>
          <p:cNvPr id="7" name="object 7"/>
          <p:cNvSpPr txBox="1"/>
          <p:nvPr/>
        </p:nvSpPr>
        <p:spPr>
          <a:xfrm>
            <a:off x="1168843" y="1752600"/>
            <a:ext cx="7657465" cy="4039567"/>
          </a:xfrm>
          <a:prstGeom prst="rect">
            <a:avLst/>
          </a:prstGeom>
        </p:spPr>
        <p:txBody>
          <a:bodyPr vert="horz" wrap="square" lIns="0" tIns="12700" rIns="0" bIns="0" rtlCol="0">
            <a:spAutoFit/>
          </a:bodyPr>
          <a:lstStyle/>
          <a:p>
            <a:pPr marL="393065" marR="70485" indent="-342900">
              <a:lnSpc>
                <a:spcPct val="100000"/>
              </a:lnSpc>
              <a:spcBef>
                <a:spcPts val="100"/>
              </a:spcBef>
              <a:buClr>
                <a:srgbClr val="FAFD00"/>
              </a:buClr>
              <a:buSzPct val="76666"/>
              <a:buFont typeface="MS UI Gothic"/>
              <a:buChar char="■"/>
              <a:tabLst>
                <a:tab pos="393700" algn="l"/>
              </a:tabLst>
            </a:pPr>
            <a:r>
              <a:rPr sz="3000" spc="-5" dirty="0">
                <a:solidFill>
                  <a:srgbClr val="FFFFFF"/>
                </a:solidFill>
                <a:latin typeface="Times New Roman"/>
                <a:cs typeface="Times New Roman"/>
              </a:rPr>
              <a:t>In</a:t>
            </a:r>
            <a:r>
              <a:rPr sz="3000" dirty="0">
                <a:solidFill>
                  <a:srgbClr val="FFFFFF"/>
                </a:solidFill>
                <a:latin typeface="Times New Roman"/>
                <a:cs typeface="Times New Roman"/>
              </a:rPr>
              <a:t> </a:t>
            </a:r>
            <a:r>
              <a:rPr sz="3000" spc="-5" dirty="0">
                <a:solidFill>
                  <a:srgbClr val="FFFFFF"/>
                </a:solidFill>
                <a:latin typeface="Times New Roman"/>
                <a:cs typeface="Times New Roman"/>
              </a:rPr>
              <a:t>this example,</a:t>
            </a:r>
            <a:r>
              <a:rPr sz="3000" spc="10" dirty="0">
                <a:solidFill>
                  <a:srgbClr val="FFFFFF"/>
                </a:solidFill>
                <a:latin typeface="Times New Roman"/>
                <a:cs typeface="Times New Roman"/>
              </a:rPr>
              <a:t> </a:t>
            </a:r>
            <a:r>
              <a:rPr sz="3000" dirty="0">
                <a:solidFill>
                  <a:srgbClr val="FFFFFF"/>
                </a:solidFill>
                <a:latin typeface="Times New Roman"/>
                <a:cs typeface="Times New Roman"/>
              </a:rPr>
              <a:t>an</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ANFIS</a:t>
            </a:r>
            <a:r>
              <a:rPr sz="3000" dirty="0">
                <a:solidFill>
                  <a:srgbClr val="FFFFFF"/>
                </a:solidFill>
                <a:latin typeface="Times New Roman"/>
                <a:cs typeface="Times New Roman"/>
              </a:rPr>
              <a:t> </a:t>
            </a:r>
            <a:r>
              <a:rPr sz="3000" spc="-5" dirty="0">
                <a:solidFill>
                  <a:srgbClr val="FFFFFF"/>
                </a:solidFill>
                <a:latin typeface="Times New Roman"/>
                <a:cs typeface="Times New Roman"/>
              </a:rPr>
              <a:t>is</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used</a:t>
            </a:r>
            <a:r>
              <a:rPr sz="3000" dirty="0">
                <a:solidFill>
                  <a:srgbClr val="FFFFFF"/>
                </a:solidFill>
                <a:latin typeface="Times New Roman"/>
                <a:cs typeface="Times New Roman"/>
              </a:rPr>
              <a:t> </a:t>
            </a:r>
            <a:r>
              <a:rPr sz="3000" spc="-5" dirty="0">
                <a:solidFill>
                  <a:srgbClr val="FFFFFF"/>
                </a:solidFill>
                <a:latin typeface="Times New Roman"/>
                <a:cs typeface="Times New Roman"/>
              </a:rPr>
              <a:t>to</a:t>
            </a:r>
            <a:r>
              <a:rPr sz="3000" dirty="0">
                <a:solidFill>
                  <a:srgbClr val="FFFFFF"/>
                </a:solidFill>
                <a:latin typeface="Times New Roman"/>
                <a:cs typeface="Times New Roman"/>
              </a:rPr>
              <a:t> </a:t>
            </a:r>
            <a:r>
              <a:rPr sz="3000" spc="-5" dirty="0">
                <a:solidFill>
                  <a:srgbClr val="FFFFFF"/>
                </a:solidFill>
                <a:latin typeface="Times New Roman"/>
                <a:cs typeface="Times New Roman"/>
              </a:rPr>
              <a:t>follow</a:t>
            </a:r>
            <a:r>
              <a:rPr sz="3000" spc="5" dirty="0">
                <a:solidFill>
                  <a:srgbClr val="FFFFFF"/>
                </a:solidFill>
                <a:latin typeface="Times New Roman"/>
                <a:cs typeface="Times New Roman"/>
              </a:rPr>
              <a:t> </a:t>
            </a:r>
            <a:r>
              <a:rPr sz="3000" dirty="0">
                <a:solidFill>
                  <a:srgbClr val="FFFFFF"/>
                </a:solidFill>
                <a:latin typeface="Times New Roman"/>
                <a:cs typeface="Times New Roman"/>
              </a:rPr>
              <a:t>a </a:t>
            </a:r>
            <a:r>
              <a:rPr sz="3000" spc="5" dirty="0">
                <a:solidFill>
                  <a:srgbClr val="FFFFFF"/>
                </a:solidFill>
                <a:latin typeface="Times New Roman"/>
                <a:cs typeface="Times New Roman"/>
              </a:rPr>
              <a:t> </a:t>
            </a:r>
            <a:r>
              <a:rPr sz="3000" dirty="0">
                <a:solidFill>
                  <a:srgbClr val="FFFFFF"/>
                </a:solidFill>
                <a:latin typeface="Times New Roman"/>
                <a:cs typeface="Times New Roman"/>
              </a:rPr>
              <a:t>trajectory</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of</a:t>
            </a:r>
            <a:r>
              <a:rPr sz="300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non-linear </a:t>
            </a:r>
            <a:r>
              <a:rPr sz="3000" spc="-5" dirty="0">
                <a:solidFill>
                  <a:srgbClr val="FFFFFF"/>
                </a:solidFill>
                <a:latin typeface="Times New Roman"/>
                <a:cs typeface="Times New Roman"/>
              </a:rPr>
              <a:t>function defined</a:t>
            </a:r>
            <a:r>
              <a:rPr sz="3000" dirty="0">
                <a:solidFill>
                  <a:srgbClr val="FFFFFF"/>
                </a:solidFill>
                <a:latin typeface="Times New Roman"/>
                <a:cs typeface="Times New Roman"/>
              </a:rPr>
              <a:t> by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equation</a:t>
            </a:r>
            <a:endParaRPr sz="3000" dirty="0">
              <a:latin typeface="Times New Roman"/>
              <a:cs typeface="Times New Roman"/>
            </a:endParaRPr>
          </a:p>
          <a:p>
            <a:pPr marL="393065" marR="17780" indent="-342900" algn="just">
              <a:lnSpc>
                <a:spcPct val="100000"/>
              </a:lnSpc>
              <a:spcBef>
                <a:spcPts val="1930"/>
              </a:spcBef>
              <a:buClr>
                <a:srgbClr val="FAFD00"/>
              </a:buClr>
              <a:buSzPct val="76666"/>
              <a:buFont typeface="MS UI Gothic"/>
              <a:buChar char="■"/>
              <a:tabLst>
                <a:tab pos="393700" algn="l"/>
              </a:tabLst>
            </a:pPr>
            <a:r>
              <a:rPr lang="en-US" sz="3000" spc="-5" dirty="0">
                <a:solidFill>
                  <a:srgbClr val="FFFFFF"/>
                </a:solidFill>
                <a:latin typeface="Times New Roman"/>
                <a:cs typeface="Times New Roman"/>
              </a:rPr>
              <a:t>First, </a:t>
            </a:r>
            <a:r>
              <a:rPr lang="en-US" sz="3000" dirty="0">
                <a:solidFill>
                  <a:srgbClr val="FFFFFF"/>
                </a:solidFill>
                <a:latin typeface="Times New Roman"/>
                <a:cs typeface="Times New Roman"/>
              </a:rPr>
              <a:t>we </a:t>
            </a:r>
            <a:r>
              <a:rPr lang="en-US" sz="3000" spc="-5" dirty="0">
                <a:solidFill>
                  <a:srgbClr val="FFFFFF"/>
                </a:solidFill>
                <a:latin typeface="Times New Roman"/>
                <a:cs typeface="Times New Roman"/>
              </a:rPr>
              <a:t>choose </a:t>
            </a:r>
            <a:r>
              <a:rPr lang="en-US" sz="3000" dirty="0">
                <a:solidFill>
                  <a:srgbClr val="FFFFFF"/>
                </a:solidFill>
                <a:latin typeface="Times New Roman"/>
                <a:cs typeface="Times New Roman"/>
              </a:rPr>
              <a:t>an </a:t>
            </a:r>
            <a:r>
              <a:rPr lang="en-US" sz="3000" spc="-5" dirty="0">
                <a:solidFill>
                  <a:srgbClr val="FFFFFF"/>
                </a:solidFill>
                <a:latin typeface="Times New Roman"/>
                <a:cs typeface="Times New Roman"/>
              </a:rPr>
              <a:t>appropriate </a:t>
            </a:r>
            <a:r>
              <a:rPr lang="en-US" sz="3000" dirty="0">
                <a:solidFill>
                  <a:srgbClr val="FFFFFF"/>
                </a:solidFill>
                <a:latin typeface="Times New Roman"/>
                <a:cs typeface="Times New Roman"/>
              </a:rPr>
              <a:t>architecture </a:t>
            </a:r>
            <a:r>
              <a:rPr lang="en-US" sz="3000" spc="-5" dirty="0">
                <a:solidFill>
                  <a:srgbClr val="FFFFFF"/>
                </a:solidFill>
                <a:latin typeface="Times New Roman"/>
                <a:cs typeface="Times New Roman"/>
              </a:rPr>
              <a:t>for </a:t>
            </a:r>
            <a:r>
              <a:rPr lang="en-US" sz="3000" spc="-735" dirty="0">
                <a:solidFill>
                  <a:srgbClr val="FFFFFF"/>
                </a:solidFill>
                <a:latin typeface="Times New Roman"/>
                <a:cs typeface="Times New Roman"/>
              </a:rPr>
              <a:t> </a:t>
            </a:r>
            <a:r>
              <a:rPr lang="en-US" sz="3000" spc="-5" dirty="0">
                <a:solidFill>
                  <a:srgbClr val="FFFFFF"/>
                </a:solidFill>
                <a:latin typeface="Times New Roman"/>
                <a:cs typeface="Times New Roman"/>
              </a:rPr>
              <a:t>the ANFIS.</a:t>
            </a:r>
            <a:r>
              <a:rPr lang="en-US" sz="3000" dirty="0">
                <a:solidFill>
                  <a:srgbClr val="FFFFFF"/>
                </a:solidFill>
                <a:latin typeface="Times New Roman"/>
                <a:cs typeface="Times New Roman"/>
              </a:rPr>
              <a:t> An </a:t>
            </a:r>
            <a:r>
              <a:rPr lang="en-US" sz="3000" spc="-5" dirty="0">
                <a:solidFill>
                  <a:srgbClr val="FFFFFF"/>
                </a:solidFill>
                <a:latin typeface="Times New Roman"/>
                <a:cs typeface="Times New Roman"/>
              </a:rPr>
              <a:t>ANFIS must have </a:t>
            </a:r>
            <a:r>
              <a:rPr lang="en-US" sz="3000" dirty="0">
                <a:solidFill>
                  <a:srgbClr val="FFFFFF"/>
                </a:solidFill>
                <a:latin typeface="Times New Roman"/>
                <a:cs typeface="Times New Roman"/>
              </a:rPr>
              <a:t>two </a:t>
            </a:r>
            <a:r>
              <a:rPr lang="en-US" sz="3000" spc="-5" dirty="0">
                <a:solidFill>
                  <a:srgbClr val="FFFFFF"/>
                </a:solidFill>
                <a:latin typeface="Times New Roman"/>
                <a:cs typeface="Times New Roman"/>
              </a:rPr>
              <a:t>inputs </a:t>
            </a:r>
            <a:r>
              <a:rPr lang="en-US" sz="3000" dirty="0">
                <a:solidFill>
                  <a:srgbClr val="FFFFFF"/>
                </a:solidFill>
                <a:latin typeface="Times New Roman"/>
                <a:cs typeface="Times New Roman"/>
              </a:rPr>
              <a:t>– </a:t>
            </a:r>
            <a:r>
              <a:rPr lang="en-US" sz="3000" spc="-735" dirty="0">
                <a:solidFill>
                  <a:srgbClr val="FFFFFF"/>
                </a:solidFill>
                <a:latin typeface="Times New Roman"/>
                <a:cs typeface="Times New Roman"/>
              </a:rPr>
              <a:t> </a:t>
            </a:r>
            <a:r>
              <a:rPr lang="en-US" sz="3000" i="1" dirty="0">
                <a:solidFill>
                  <a:srgbClr val="FFFFFF"/>
                </a:solidFill>
                <a:latin typeface="Times New Roman"/>
                <a:cs typeface="Times New Roman"/>
              </a:rPr>
              <a:t>x</a:t>
            </a:r>
            <a:r>
              <a:rPr lang="en-US" sz="3000" dirty="0">
                <a:solidFill>
                  <a:srgbClr val="FFFFFF"/>
                </a:solidFill>
                <a:latin typeface="Times New Roman"/>
                <a:cs typeface="Times New Roman"/>
              </a:rPr>
              <a:t>1</a:t>
            </a:r>
            <a:r>
              <a:rPr lang="en-US" sz="3000" spc="-5" dirty="0">
                <a:solidFill>
                  <a:srgbClr val="FFFFFF"/>
                </a:solidFill>
                <a:latin typeface="Times New Roman"/>
                <a:cs typeface="Times New Roman"/>
              </a:rPr>
              <a:t> and</a:t>
            </a:r>
            <a:r>
              <a:rPr lang="en-US" sz="3000" dirty="0">
                <a:solidFill>
                  <a:srgbClr val="FFFFFF"/>
                </a:solidFill>
                <a:latin typeface="Times New Roman"/>
                <a:cs typeface="Times New Roman"/>
              </a:rPr>
              <a:t> </a:t>
            </a:r>
            <a:r>
              <a:rPr lang="en-US" sz="3000" i="1" dirty="0">
                <a:solidFill>
                  <a:srgbClr val="FFFFFF"/>
                </a:solidFill>
                <a:latin typeface="Times New Roman"/>
                <a:cs typeface="Times New Roman"/>
              </a:rPr>
              <a:t>x</a:t>
            </a:r>
            <a:r>
              <a:rPr lang="en-US" sz="3000" dirty="0">
                <a:solidFill>
                  <a:srgbClr val="FFFFFF"/>
                </a:solidFill>
                <a:latin typeface="Times New Roman"/>
                <a:cs typeface="Times New Roman"/>
              </a:rPr>
              <a:t>2 – </a:t>
            </a:r>
            <a:r>
              <a:rPr lang="en-US" sz="3000" spc="-5" dirty="0">
                <a:solidFill>
                  <a:srgbClr val="FFFFFF"/>
                </a:solidFill>
                <a:latin typeface="Times New Roman"/>
                <a:cs typeface="Times New Roman"/>
              </a:rPr>
              <a:t>and</a:t>
            </a:r>
            <a:r>
              <a:rPr lang="en-US" sz="3000" dirty="0">
                <a:solidFill>
                  <a:srgbClr val="FFFFFF"/>
                </a:solidFill>
                <a:latin typeface="Times New Roman"/>
                <a:cs typeface="Times New Roman"/>
              </a:rPr>
              <a:t> </a:t>
            </a:r>
            <a:r>
              <a:rPr lang="en-US" sz="3000" spc="-5" dirty="0">
                <a:solidFill>
                  <a:srgbClr val="FFFFFF"/>
                </a:solidFill>
                <a:latin typeface="Times New Roman"/>
                <a:cs typeface="Times New Roman"/>
              </a:rPr>
              <a:t>one output </a:t>
            </a:r>
            <a:r>
              <a:rPr lang="en-US" sz="3000" dirty="0">
                <a:solidFill>
                  <a:srgbClr val="FFFFFF"/>
                </a:solidFill>
                <a:latin typeface="Times New Roman"/>
                <a:cs typeface="Times New Roman"/>
              </a:rPr>
              <a:t>– </a:t>
            </a:r>
            <a:r>
              <a:rPr lang="en-US" sz="3000" i="1" spc="-5" dirty="0">
                <a:solidFill>
                  <a:srgbClr val="FFFFFF"/>
                </a:solidFill>
                <a:latin typeface="Times New Roman"/>
                <a:cs typeface="Times New Roman"/>
              </a:rPr>
              <a:t>y</a:t>
            </a:r>
            <a:r>
              <a:rPr lang="en-US" sz="3000" spc="-5" dirty="0">
                <a:solidFill>
                  <a:srgbClr val="FFFFFF"/>
                </a:solidFill>
                <a:latin typeface="Times New Roman"/>
                <a:cs typeface="Times New Roman"/>
              </a:rPr>
              <a:t>.</a:t>
            </a:r>
            <a:endParaRPr lang="en-US" sz="3000" dirty="0">
              <a:latin typeface="Times New Roman"/>
              <a:cs typeface="Times New Roman"/>
            </a:endParaRPr>
          </a:p>
          <a:p>
            <a:pPr marL="393065" marR="97790" indent="-342900" algn="just">
              <a:lnSpc>
                <a:spcPct val="100000"/>
              </a:lnSpc>
              <a:spcBef>
                <a:spcPts val="720"/>
              </a:spcBef>
              <a:buClr>
                <a:srgbClr val="FAFD00"/>
              </a:buClr>
              <a:buSzPct val="76666"/>
              <a:buFont typeface="MS UI Gothic"/>
              <a:buChar char="■"/>
              <a:tabLst>
                <a:tab pos="393700" algn="l"/>
              </a:tabLst>
            </a:pPr>
            <a:r>
              <a:rPr sz="3000" spc="-5" dirty="0">
                <a:solidFill>
                  <a:srgbClr val="FFFFFF"/>
                </a:solidFill>
                <a:latin typeface="Times New Roman"/>
                <a:cs typeface="Times New Roman"/>
              </a:rPr>
              <a:t>Thus, in our </a:t>
            </a:r>
            <a:r>
              <a:rPr sz="3000" dirty="0">
                <a:solidFill>
                  <a:srgbClr val="FFFFFF"/>
                </a:solidFill>
                <a:latin typeface="Times New Roman"/>
                <a:cs typeface="Times New Roman"/>
              </a:rPr>
              <a:t>example, </a:t>
            </a:r>
            <a:r>
              <a:rPr sz="3000" spc="-5" dirty="0">
                <a:solidFill>
                  <a:srgbClr val="FFFFFF"/>
                </a:solidFill>
                <a:latin typeface="Times New Roman"/>
                <a:cs typeface="Times New Roman"/>
              </a:rPr>
              <a:t>the ANFIS is defined </a:t>
            </a:r>
            <a:r>
              <a:rPr sz="3000" dirty="0">
                <a:solidFill>
                  <a:srgbClr val="FFFFFF"/>
                </a:solidFill>
                <a:latin typeface="Times New Roman"/>
                <a:cs typeface="Times New Roman"/>
              </a:rPr>
              <a:t>by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four</a:t>
            </a:r>
            <a:r>
              <a:rPr sz="3000" dirty="0">
                <a:solidFill>
                  <a:srgbClr val="FFFFFF"/>
                </a:solidFill>
                <a:latin typeface="Times New Roman"/>
                <a:cs typeface="Times New Roman"/>
              </a:rPr>
              <a:t> rules,</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has the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structure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shown</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below.</a:t>
            </a:r>
            <a:endParaRPr sz="3000" dirty="0">
              <a:latin typeface="Times New Roman"/>
              <a:cs typeface="Times New Roman"/>
            </a:endParaRPr>
          </a:p>
        </p:txBody>
      </p:sp>
      <p:sp>
        <p:nvSpPr>
          <p:cNvPr id="8" name="object 8"/>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38</a:t>
            </a:fld>
            <a:endParaRP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11935" y="1227835"/>
            <a:ext cx="8061959" cy="4782185"/>
          </a:xfrm>
          <a:prstGeom prst="rect">
            <a:avLst/>
          </a:prstGeom>
        </p:spPr>
        <p:txBody>
          <a:bodyPr vert="horz" wrap="square" lIns="0" tIns="12700" rIns="0" bIns="0" rtlCol="0">
            <a:spAutoFit/>
          </a:bodyPr>
          <a:lstStyle/>
          <a:p>
            <a:pPr marL="380365" marR="553085" indent="-342900">
              <a:lnSpc>
                <a:spcPct val="100000"/>
              </a:lnSpc>
              <a:spcBef>
                <a:spcPts val="100"/>
              </a:spcBef>
              <a:buClr>
                <a:srgbClr val="FAFD00"/>
              </a:buClr>
              <a:buSzPct val="76666"/>
              <a:buFont typeface="MS UI Gothic"/>
              <a:buChar char="■"/>
              <a:tabLst>
                <a:tab pos="381000" algn="l"/>
                <a:tab pos="1895475" algn="l"/>
              </a:tabLst>
            </a:pPr>
            <a:r>
              <a:rPr sz="3000" dirty="0">
                <a:solidFill>
                  <a:srgbClr val="FFFFFF"/>
                </a:solidFill>
                <a:latin typeface="Times New Roman"/>
                <a:cs typeface="Times New Roman"/>
              </a:rPr>
              <a:t>The </a:t>
            </a:r>
            <a:r>
              <a:rPr sz="3000" spc="-5" dirty="0">
                <a:solidFill>
                  <a:srgbClr val="FFFFFF"/>
                </a:solidFill>
                <a:latin typeface="Times New Roman"/>
                <a:cs typeface="Times New Roman"/>
              </a:rPr>
              <a:t>ANFIS</a:t>
            </a:r>
            <a:r>
              <a:rPr sz="3000" dirty="0">
                <a:solidFill>
                  <a:srgbClr val="FFFFFF"/>
                </a:solidFill>
                <a:latin typeface="Times New Roman"/>
                <a:cs typeface="Times New Roman"/>
              </a:rPr>
              <a:t> training </a:t>
            </a:r>
            <a:r>
              <a:rPr sz="3000" spc="-5" dirty="0">
                <a:solidFill>
                  <a:srgbClr val="FFFFFF"/>
                </a:solidFill>
                <a:latin typeface="Times New Roman"/>
                <a:cs typeface="Times New Roman"/>
              </a:rPr>
              <a:t>data</a:t>
            </a:r>
            <a:r>
              <a:rPr sz="3000" dirty="0">
                <a:solidFill>
                  <a:srgbClr val="FFFFFF"/>
                </a:solidFill>
                <a:latin typeface="Times New Roman"/>
                <a:cs typeface="Times New Roman"/>
              </a:rPr>
              <a:t> </a:t>
            </a:r>
            <a:r>
              <a:rPr sz="3000" spc="-5" dirty="0">
                <a:solidFill>
                  <a:srgbClr val="FFFFFF"/>
                </a:solidFill>
                <a:latin typeface="Times New Roman"/>
                <a:cs typeface="Times New Roman"/>
              </a:rPr>
              <a:t>includes 101</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training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samples.	</a:t>
            </a:r>
            <a:r>
              <a:rPr sz="3000" dirty="0">
                <a:solidFill>
                  <a:srgbClr val="FFFFFF"/>
                </a:solidFill>
                <a:latin typeface="Times New Roman"/>
                <a:cs typeface="Times New Roman"/>
              </a:rPr>
              <a:t>They </a:t>
            </a:r>
            <a:r>
              <a:rPr sz="3000" spc="-5" dirty="0">
                <a:solidFill>
                  <a:srgbClr val="FFFFFF"/>
                </a:solidFill>
                <a:latin typeface="Times New Roman"/>
                <a:cs typeface="Times New Roman"/>
              </a:rPr>
              <a:t>are </a:t>
            </a:r>
            <a:r>
              <a:rPr sz="3000" dirty="0">
                <a:solidFill>
                  <a:srgbClr val="FFFFFF"/>
                </a:solidFill>
                <a:latin typeface="Times New Roman"/>
                <a:cs typeface="Times New Roman"/>
              </a:rPr>
              <a:t>represented by a </a:t>
            </a:r>
            <a:r>
              <a:rPr sz="3000" spc="-5" dirty="0">
                <a:solidFill>
                  <a:srgbClr val="FFFFFF"/>
                </a:solidFill>
                <a:latin typeface="Times New Roman"/>
                <a:cs typeface="Times New Roman"/>
              </a:rPr>
              <a:t>101 </a:t>
            </a:r>
            <a:r>
              <a:rPr sz="3000" dirty="0">
                <a:solidFill>
                  <a:srgbClr val="FFFFFF"/>
                </a:solidFill>
                <a:latin typeface="Symbol"/>
                <a:cs typeface="Symbol"/>
              </a:rPr>
              <a:t></a:t>
            </a:r>
            <a:r>
              <a:rPr sz="3000" dirty="0">
                <a:solidFill>
                  <a:srgbClr val="FFFFFF"/>
                </a:solidFill>
                <a:latin typeface="Times New Roman"/>
                <a:cs typeface="Times New Roman"/>
              </a:rPr>
              <a:t> 3 </a:t>
            </a:r>
            <a:r>
              <a:rPr sz="3000" spc="5" dirty="0">
                <a:solidFill>
                  <a:srgbClr val="FFFFFF"/>
                </a:solidFill>
                <a:latin typeface="Times New Roman"/>
                <a:cs typeface="Times New Roman"/>
              </a:rPr>
              <a:t> </a:t>
            </a:r>
            <a:r>
              <a:rPr sz="3000" dirty="0">
                <a:solidFill>
                  <a:srgbClr val="FFFFFF"/>
                </a:solidFill>
                <a:latin typeface="Times New Roman"/>
                <a:cs typeface="Times New Roman"/>
              </a:rPr>
              <a:t>matrix </a:t>
            </a:r>
            <a:r>
              <a:rPr sz="3000" spc="55" dirty="0">
                <a:solidFill>
                  <a:srgbClr val="FFFFFF"/>
                </a:solidFill>
                <a:latin typeface="Times New Roman"/>
                <a:cs typeface="Times New Roman"/>
              </a:rPr>
              <a:t>[</a:t>
            </a:r>
            <a:r>
              <a:rPr sz="3000" i="1" spc="55" dirty="0">
                <a:solidFill>
                  <a:srgbClr val="FFFFFF"/>
                </a:solidFill>
                <a:latin typeface="Times New Roman"/>
                <a:cs typeface="Times New Roman"/>
              </a:rPr>
              <a:t>x</a:t>
            </a:r>
            <a:r>
              <a:rPr sz="3000" spc="55" dirty="0">
                <a:solidFill>
                  <a:srgbClr val="FFFFFF"/>
                </a:solidFill>
                <a:latin typeface="Times New Roman"/>
                <a:cs typeface="Times New Roman"/>
              </a:rPr>
              <a:t>1 </a:t>
            </a:r>
            <a:r>
              <a:rPr sz="3000" i="1" spc="80" dirty="0">
                <a:solidFill>
                  <a:srgbClr val="FFFFFF"/>
                </a:solidFill>
                <a:latin typeface="Times New Roman"/>
                <a:cs typeface="Times New Roman"/>
              </a:rPr>
              <a:t>x</a:t>
            </a:r>
            <a:r>
              <a:rPr sz="3000" spc="80" dirty="0">
                <a:solidFill>
                  <a:srgbClr val="FFFFFF"/>
                </a:solidFill>
                <a:latin typeface="Times New Roman"/>
                <a:cs typeface="Times New Roman"/>
              </a:rPr>
              <a:t>2 </a:t>
            </a:r>
            <a:r>
              <a:rPr sz="3000" i="1" spc="-5" dirty="0">
                <a:solidFill>
                  <a:srgbClr val="FFFFFF"/>
                </a:solidFill>
                <a:latin typeface="Times New Roman"/>
                <a:cs typeface="Times New Roman"/>
              </a:rPr>
              <a:t>y</a:t>
            </a:r>
            <a:r>
              <a:rPr sz="3000" i="1" spc="-7" baseline="-22222" dirty="0">
                <a:solidFill>
                  <a:srgbClr val="FFFFFF"/>
                </a:solidFill>
                <a:latin typeface="Times New Roman"/>
                <a:cs typeface="Times New Roman"/>
              </a:rPr>
              <a:t>d</a:t>
            </a:r>
            <a:r>
              <a:rPr sz="3000" spc="-5" dirty="0">
                <a:solidFill>
                  <a:srgbClr val="FFFFFF"/>
                </a:solidFill>
                <a:latin typeface="Times New Roman"/>
                <a:cs typeface="Times New Roman"/>
              </a:rPr>
              <a:t>], where </a:t>
            </a:r>
            <a:r>
              <a:rPr sz="3000" i="1" spc="80" dirty="0">
                <a:solidFill>
                  <a:srgbClr val="FFFFFF"/>
                </a:solidFill>
                <a:latin typeface="Times New Roman"/>
                <a:cs typeface="Times New Roman"/>
              </a:rPr>
              <a:t>x</a:t>
            </a:r>
            <a:r>
              <a:rPr sz="3000" spc="80" dirty="0">
                <a:solidFill>
                  <a:srgbClr val="FFFFFF"/>
                </a:solidFill>
                <a:latin typeface="Times New Roman"/>
                <a:cs typeface="Times New Roman"/>
              </a:rPr>
              <a:t>1 </a:t>
            </a:r>
            <a:r>
              <a:rPr sz="3000" spc="-5" dirty="0">
                <a:solidFill>
                  <a:srgbClr val="FFFFFF"/>
                </a:solidFill>
                <a:latin typeface="Times New Roman"/>
                <a:cs typeface="Times New Roman"/>
              </a:rPr>
              <a:t>and </a:t>
            </a:r>
            <a:r>
              <a:rPr sz="3000" i="1" spc="80" dirty="0">
                <a:solidFill>
                  <a:srgbClr val="FFFFFF"/>
                </a:solidFill>
                <a:latin typeface="Times New Roman"/>
                <a:cs typeface="Times New Roman"/>
              </a:rPr>
              <a:t>x</a:t>
            </a:r>
            <a:r>
              <a:rPr sz="3000" spc="80" dirty="0">
                <a:solidFill>
                  <a:srgbClr val="FFFFFF"/>
                </a:solidFill>
                <a:latin typeface="Times New Roman"/>
                <a:cs typeface="Times New Roman"/>
              </a:rPr>
              <a:t>2 </a:t>
            </a:r>
            <a:r>
              <a:rPr sz="3000" spc="-5" dirty="0">
                <a:solidFill>
                  <a:srgbClr val="FFFFFF"/>
                </a:solidFill>
                <a:latin typeface="Times New Roman"/>
                <a:cs typeface="Times New Roman"/>
              </a:rPr>
              <a:t>are input </a:t>
            </a:r>
            <a:r>
              <a:rPr sz="3000" dirty="0">
                <a:solidFill>
                  <a:srgbClr val="FFFFFF"/>
                </a:solidFill>
                <a:latin typeface="Times New Roman"/>
                <a:cs typeface="Times New Roman"/>
              </a:rPr>
              <a:t> </a:t>
            </a:r>
            <a:r>
              <a:rPr sz="3000" spc="-5" dirty="0">
                <a:solidFill>
                  <a:srgbClr val="FFFFFF"/>
                </a:solidFill>
                <a:latin typeface="Times New Roman"/>
                <a:cs typeface="Times New Roman"/>
              </a:rPr>
              <a:t>vectors,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i="1" dirty="0">
                <a:solidFill>
                  <a:srgbClr val="FFFFFF"/>
                </a:solidFill>
                <a:latin typeface="Times New Roman"/>
                <a:cs typeface="Times New Roman"/>
              </a:rPr>
              <a:t>y</a:t>
            </a:r>
            <a:r>
              <a:rPr sz="3000" i="1" baseline="-22222" dirty="0">
                <a:solidFill>
                  <a:srgbClr val="FFFFFF"/>
                </a:solidFill>
                <a:latin typeface="Times New Roman"/>
                <a:cs typeface="Times New Roman"/>
              </a:rPr>
              <a:t>d</a:t>
            </a:r>
            <a:r>
              <a:rPr sz="2000" i="1" spc="260" dirty="0">
                <a:solidFill>
                  <a:srgbClr val="FFFFFF"/>
                </a:solidFill>
                <a:latin typeface="Times New Roman"/>
                <a:cs typeface="Times New Roman"/>
              </a:rPr>
              <a:t> </a:t>
            </a:r>
            <a:r>
              <a:rPr sz="3000" spc="-5" dirty="0">
                <a:solidFill>
                  <a:srgbClr val="FFFFFF"/>
                </a:solidFill>
                <a:latin typeface="Times New Roman"/>
                <a:cs typeface="Times New Roman"/>
              </a:rPr>
              <a:t>is </a:t>
            </a:r>
            <a:r>
              <a:rPr sz="3000" dirty="0">
                <a:solidFill>
                  <a:srgbClr val="FFFFFF"/>
                </a:solidFill>
                <a:latin typeface="Times New Roman"/>
                <a:cs typeface="Times New Roman"/>
              </a:rPr>
              <a:t>a</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desired</a:t>
            </a:r>
            <a:r>
              <a:rPr sz="3000" dirty="0">
                <a:solidFill>
                  <a:srgbClr val="FFFFFF"/>
                </a:solidFill>
                <a:latin typeface="Times New Roman"/>
                <a:cs typeface="Times New Roman"/>
              </a:rPr>
              <a:t> </a:t>
            </a:r>
            <a:r>
              <a:rPr sz="3000" spc="-5" dirty="0">
                <a:solidFill>
                  <a:srgbClr val="FFFFFF"/>
                </a:solidFill>
                <a:latin typeface="Times New Roman"/>
                <a:cs typeface="Times New Roman"/>
              </a:rPr>
              <a:t>output </a:t>
            </a:r>
            <a:r>
              <a:rPr sz="3000" dirty="0">
                <a:solidFill>
                  <a:srgbClr val="FFFFFF"/>
                </a:solidFill>
                <a:latin typeface="Times New Roman"/>
                <a:cs typeface="Times New Roman"/>
              </a:rPr>
              <a:t>vector.</a:t>
            </a:r>
            <a:endParaRPr sz="3000">
              <a:latin typeface="Times New Roman"/>
              <a:cs typeface="Times New Roman"/>
            </a:endParaRPr>
          </a:p>
          <a:p>
            <a:pPr marL="380365" marR="353060" indent="-342900">
              <a:lnSpc>
                <a:spcPct val="100000"/>
              </a:lnSpc>
              <a:spcBef>
                <a:spcPts val="720"/>
              </a:spcBef>
              <a:buClr>
                <a:srgbClr val="FAFD00"/>
              </a:buClr>
              <a:buSzPct val="76666"/>
              <a:buFont typeface="MS UI Gothic"/>
              <a:buChar char="■"/>
              <a:tabLst>
                <a:tab pos="381000" algn="l"/>
              </a:tabLst>
            </a:pPr>
            <a:r>
              <a:rPr sz="3000" dirty="0">
                <a:solidFill>
                  <a:srgbClr val="FFFFFF"/>
                </a:solidFill>
                <a:latin typeface="Times New Roman"/>
                <a:cs typeface="Times New Roman"/>
              </a:rPr>
              <a:t>The </a:t>
            </a:r>
            <a:r>
              <a:rPr sz="3000" spc="-5" dirty="0">
                <a:solidFill>
                  <a:srgbClr val="FFFFFF"/>
                </a:solidFill>
                <a:latin typeface="Times New Roman"/>
                <a:cs typeface="Times New Roman"/>
              </a:rPr>
              <a:t>first </a:t>
            </a:r>
            <a:r>
              <a:rPr sz="3000" dirty="0">
                <a:solidFill>
                  <a:srgbClr val="FFFFFF"/>
                </a:solidFill>
                <a:latin typeface="Times New Roman"/>
                <a:cs typeface="Times New Roman"/>
              </a:rPr>
              <a:t>input vector, </a:t>
            </a:r>
            <a:r>
              <a:rPr sz="3000" i="1" spc="55" dirty="0">
                <a:solidFill>
                  <a:srgbClr val="FFFFFF"/>
                </a:solidFill>
                <a:latin typeface="Times New Roman"/>
                <a:cs typeface="Times New Roman"/>
              </a:rPr>
              <a:t>x</a:t>
            </a:r>
            <a:r>
              <a:rPr sz="3000" spc="55" dirty="0">
                <a:solidFill>
                  <a:srgbClr val="FFFFFF"/>
                </a:solidFill>
                <a:latin typeface="Times New Roman"/>
                <a:cs typeface="Times New Roman"/>
              </a:rPr>
              <a:t>1, </a:t>
            </a:r>
            <a:r>
              <a:rPr sz="3000" spc="-5" dirty="0">
                <a:solidFill>
                  <a:srgbClr val="FFFFFF"/>
                </a:solidFill>
                <a:latin typeface="Times New Roman"/>
                <a:cs typeface="Times New Roman"/>
              </a:rPr>
              <a:t>starts </a:t>
            </a:r>
            <a:r>
              <a:rPr sz="3000" spc="5" dirty="0">
                <a:solidFill>
                  <a:srgbClr val="FFFFFF"/>
                </a:solidFill>
                <a:latin typeface="Times New Roman"/>
                <a:cs typeface="Times New Roman"/>
              </a:rPr>
              <a:t>at </a:t>
            </a:r>
            <a:r>
              <a:rPr sz="3000" spc="-5" dirty="0">
                <a:solidFill>
                  <a:srgbClr val="FFFFFF"/>
                </a:solidFill>
                <a:latin typeface="Times New Roman"/>
                <a:cs typeface="Times New Roman"/>
              </a:rPr>
              <a:t>0, increments </a:t>
            </a:r>
            <a:r>
              <a:rPr sz="3000" spc="-735" dirty="0">
                <a:solidFill>
                  <a:srgbClr val="FFFFFF"/>
                </a:solidFill>
                <a:latin typeface="Times New Roman"/>
                <a:cs typeface="Times New Roman"/>
              </a:rPr>
              <a:t> </a:t>
            </a:r>
            <a:r>
              <a:rPr sz="3000" dirty="0">
                <a:solidFill>
                  <a:srgbClr val="FFFFFF"/>
                </a:solidFill>
                <a:latin typeface="Times New Roman"/>
                <a:cs typeface="Times New Roman"/>
              </a:rPr>
              <a:t>by</a:t>
            </a:r>
            <a:r>
              <a:rPr sz="3000" spc="-5" dirty="0">
                <a:solidFill>
                  <a:srgbClr val="FFFFFF"/>
                </a:solidFill>
                <a:latin typeface="Times New Roman"/>
                <a:cs typeface="Times New Roman"/>
              </a:rPr>
              <a:t> </a:t>
            </a:r>
            <a:r>
              <a:rPr sz="3000" dirty="0">
                <a:solidFill>
                  <a:srgbClr val="FFFFFF"/>
                </a:solidFill>
                <a:latin typeface="Times New Roman"/>
                <a:cs typeface="Times New Roman"/>
              </a:rPr>
              <a:t>0.1</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spc="-5" dirty="0">
                <a:solidFill>
                  <a:srgbClr val="FFFFFF"/>
                </a:solidFill>
                <a:latin typeface="Times New Roman"/>
                <a:cs typeface="Times New Roman"/>
              </a:rPr>
              <a:t>ends at 10.</a:t>
            </a:r>
            <a:endParaRPr sz="3000">
              <a:latin typeface="Times New Roman"/>
              <a:cs typeface="Times New Roman"/>
            </a:endParaRPr>
          </a:p>
          <a:p>
            <a:pPr marL="380365" marR="30480" indent="-342900">
              <a:lnSpc>
                <a:spcPct val="100000"/>
              </a:lnSpc>
              <a:spcBef>
                <a:spcPts val="730"/>
              </a:spcBef>
              <a:buClr>
                <a:srgbClr val="FAFD00"/>
              </a:buClr>
              <a:buSzPct val="76666"/>
              <a:buFont typeface="MS UI Gothic"/>
              <a:buChar char="■"/>
              <a:tabLst>
                <a:tab pos="381000" algn="l"/>
              </a:tabLst>
            </a:pPr>
            <a:r>
              <a:rPr sz="3000" dirty="0">
                <a:solidFill>
                  <a:srgbClr val="FFFFFF"/>
                </a:solidFill>
                <a:latin typeface="Times New Roman"/>
                <a:cs typeface="Times New Roman"/>
              </a:rPr>
              <a:t>The </a:t>
            </a:r>
            <a:r>
              <a:rPr sz="3000" spc="-5" dirty="0">
                <a:solidFill>
                  <a:srgbClr val="FFFFFF"/>
                </a:solidFill>
                <a:latin typeface="Times New Roman"/>
                <a:cs typeface="Times New Roman"/>
              </a:rPr>
              <a:t>second input </a:t>
            </a:r>
            <a:r>
              <a:rPr sz="3000" dirty="0">
                <a:solidFill>
                  <a:srgbClr val="FFFFFF"/>
                </a:solidFill>
                <a:latin typeface="Times New Roman"/>
                <a:cs typeface="Times New Roman"/>
              </a:rPr>
              <a:t>vector, </a:t>
            </a:r>
            <a:r>
              <a:rPr sz="3000" i="1" spc="55" dirty="0">
                <a:solidFill>
                  <a:srgbClr val="FFFFFF"/>
                </a:solidFill>
                <a:latin typeface="Times New Roman"/>
                <a:cs typeface="Times New Roman"/>
              </a:rPr>
              <a:t>x</a:t>
            </a:r>
            <a:r>
              <a:rPr sz="3000" spc="55" dirty="0">
                <a:solidFill>
                  <a:srgbClr val="FFFFFF"/>
                </a:solidFill>
                <a:latin typeface="Times New Roman"/>
                <a:cs typeface="Times New Roman"/>
              </a:rPr>
              <a:t>2, </a:t>
            </a:r>
            <a:r>
              <a:rPr sz="3000" spc="-10" dirty="0">
                <a:solidFill>
                  <a:srgbClr val="FFFFFF"/>
                </a:solidFill>
                <a:latin typeface="Times New Roman"/>
                <a:cs typeface="Times New Roman"/>
              </a:rPr>
              <a:t>is </a:t>
            </a:r>
            <a:r>
              <a:rPr sz="3000" spc="-5" dirty="0">
                <a:solidFill>
                  <a:srgbClr val="FFFFFF"/>
                </a:solidFill>
                <a:latin typeface="Times New Roman"/>
                <a:cs typeface="Times New Roman"/>
              </a:rPr>
              <a:t>created </a:t>
            </a:r>
            <a:r>
              <a:rPr sz="3000" dirty="0">
                <a:solidFill>
                  <a:srgbClr val="FFFFFF"/>
                </a:solidFill>
                <a:latin typeface="Times New Roman"/>
                <a:cs typeface="Times New Roman"/>
              </a:rPr>
              <a:t>by </a:t>
            </a:r>
            <a:r>
              <a:rPr sz="3000" spc="-5" dirty="0">
                <a:solidFill>
                  <a:srgbClr val="FFFFFF"/>
                </a:solidFill>
                <a:latin typeface="Times New Roman"/>
                <a:cs typeface="Times New Roman"/>
              </a:rPr>
              <a:t>taking </a:t>
            </a:r>
            <a:r>
              <a:rPr sz="3000" dirty="0">
                <a:solidFill>
                  <a:srgbClr val="FFFFFF"/>
                </a:solidFill>
                <a:latin typeface="Times New Roman"/>
                <a:cs typeface="Times New Roman"/>
              </a:rPr>
              <a:t> </a:t>
            </a:r>
            <a:r>
              <a:rPr sz="3000" spc="-5" dirty="0">
                <a:solidFill>
                  <a:srgbClr val="FFFFFF"/>
                </a:solidFill>
                <a:latin typeface="Times New Roman"/>
                <a:cs typeface="Times New Roman"/>
              </a:rPr>
              <a:t>sin </a:t>
            </a:r>
            <a:r>
              <a:rPr sz="3000" dirty="0">
                <a:solidFill>
                  <a:srgbClr val="FFFFFF"/>
                </a:solidFill>
                <a:latin typeface="Times New Roman"/>
                <a:cs typeface="Times New Roman"/>
              </a:rPr>
              <a:t>from each element </a:t>
            </a:r>
            <a:r>
              <a:rPr sz="3000" spc="-5" dirty="0">
                <a:solidFill>
                  <a:srgbClr val="FFFFFF"/>
                </a:solidFill>
                <a:latin typeface="Times New Roman"/>
                <a:cs typeface="Times New Roman"/>
              </a:rPr>
              <a:t>of </a:t>
            </a:r>
            <a:r>
              <a:rPr sz="3000" dirty="0">
                <a:solidFill>
                  <a:srgbClr val="FFFFFF"/>
                </a:solidFill>
                <a:latin typeface="Times New Roman"/>
                <a:cs typeface="Times New Roman"/>
              </a:rPr>
              <a:t>vector </a:t>
            </a:r>
            <a:r>
              <a:rPr sz="3000" i="1" spc="55" dirty="0">
                <a:solidFill>
                  <a:srgbClr val="FFFFFF"/>
                </a:solidFill>
                <a:latin typeface="Times New Roman"/>
                <a:cs typeface="Times New Roman"/>
              </a:rPr>
              <a:t>x</a:t>
            </a:r>
            <a:r>
              <a:rPr sz="3000" spc="55" dirty="0">
                <a:solidFill>
                  <a:srgbClr val="FFFFFF"/>
                </a:solidFill>
                <a:latin typeface="Times New Roman"/>
                <a:cs typeface="Times New Roman"/>
              </a:rPr>
              <a:t>1, </a:t>
            </a:r>
            <a:r>
              <a:rPr sz="3000" dirty="0">
                <a:solidFill>
                  <a:srgbClr val="FFFFFF"/>
                </a:solidFill>
                <a:latin typeface="Times New Roman"/>
                <a:cs typeface="Times New Roman"/>
              </a:rPr>
              <a:t>with elements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of the</a:t>
            </a:r>
            <a:r>
              <a:rPr sz="3000" dirty="0">
                <a:solidFill>
                  <a:srgbClr val="FFFFFF"/>
                </a:solidFill>
                <a:latin typeface="Times New Roman"/>
                <a:cs typeface="Times New Roman"/>
              </a:rPr>
              <a:t> desired </a:t>
            </a:r>
            <a:r>
              <a:rPr sz="3000" spc="-5" dirty="0">
                <a:solidFill>
                  <a:srgbClr val="FFFFFF"/>
                </a:solidFill>
                <a:latin typeface="Times New Roman"/>
                <a:cs typeface="Times New Roman"/>
              </a:rPr>
              <a:t>output vector,</a:t>
            </a:r>
            <a:r>
              <a:rPr sz="3000" spc="5" dirty="0">
                <a:solidFill>
                  <a:srgbClr val="FFFFFF"/>
                </a:solidFill>
                <a:latin typeface="Times New Roman"/>
                <a:cs typeface="Times New Roman"/>
              </a:rPr>
              <a:t> </a:t>
            </a:r>
            <a:r>
              <a:rPr sz="3000" i="1" dirty="0">
                <a:solidFill>
                  <a:srgbClr val="FFFFFF"/>
                </a:solidFill>
                <a:latin typeface="Times New Roman"/>
                <a:cs typeface="Times New Roman"/>
              </a:rPr>
              <a:t>y</a:t>
            </a:r>
            <a:r>
              <a:rPr sz="3000" i="1" baseline="-22222" dirty="0">
                <a:solidFill>
                  <a:srgbClr val="FFFFFF"/>
                </a:solidFill>
                <a:latin typeface="Times New Roman"/>
                <a:cs typeface="Times New Roman"/>
              </a:rPr>
              <a:t>d</a:t>
            </a:r>
            <a:r>
              <a:rPr sz="3000" dirty="0">
                <a:solidFill>
                  <a:srgbClr val="FFFFFF"/>
                </a:solidFill>
                <a:latin typeface="Times New Roman"/>
                <a:cs typeface="Times New Roman"/>
              </a:rPr>
              <a:t>,</a:t>
            </a:r>
            <a:r>
              <a:rPr sz="3000" spc="-5" dirty="0">
                <a:solidFill>
                  <a:srgbClr val="FFFFFF"/>
                </a:solidFill>
                <a:latin typeface="Times New Roman"/>
                <a:cs typeface="Times New Roman"/>
              </a:rPr>
              <a:t> </a:t>
            </a:r>
            <a:r>
              <a:rPr sz="3000" dirty="0">
                <a:solidFill>
                  <a:srgbClr val="FFFFFF"/>
                </a:solidFill>
                <a:latin typeface="Times New Roman"/>
                <a:cs typeface="Times New Roman"/>
              </a:rPr>
              <a:t>determined by</a:t>
            </a:r>
            <a:r>
              <a:rPr sz="3000" spc="-5" dirty="0">
                <a:solidFill>
                  <a:srgbClr val="FFFFFF"/>
                </a:solidFill>
                <a:latin typeface="Times New Roman"/>
                <a:cs typeface="Times New Roman"/>
              </a:rPr>
              <a:t> the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function </a:t>
            </a:r>
            <a:r>
              <a:rPr sz="3000" dirty="0">
                <a:solidFill>
                  <a:srgbClr val="FFFFFF"/>
                </a:solidFill>
                <a:latin typeface="Times New Roman"/>
                <a:cs typeface="Times New Roman"/>
              </a:rPr>
              <a:t>equation.</a:t>
            </a:r>
            <a:endParaRPr sz="30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39</a:t>
            </a:fld>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05915" y="1162303"/>
            <a:ext cx="7752080" cy="4597400"/>
          </a:xfrm>
          <a:prstGeom prst="rect">
            <a:avLst/>
          </a:prstGeom>
        </p:spPr>
        <p:txBody>
          <a:bodyPr vert="horz" wrap="square" lIns="0" tIns="12700" rIns="0" bIns="0" rtlCol="0">
            <a:spAutoFit/>
          </a:bodyPr>
          <a:lstStyle/>
          <a:p>
            <a:pPr marL="354965" marR="5080" indent="-342900">
              <a:lnSpc>
                <a:spcPct val="100000"/>
              </a:lnSpc>
              <a:spcBef>
                <a:spcPts val="100"/>
              </a:spcBef>
              <a:buClr>
                <a:srgbClr val="FAFD00"/>
              </a:buClr>
              <a:buSzPct val="76666"/>
              <a:buFont typeface="MS UI Gothic"/>
              <a:buChar char="■"/>
              <a:tabLst>
                <a:tab pos="355600" algn="l"/>
                <a:tab pos="1637030" algn="l"/>
                <a:tab pos="2667000" algn="l"/>
                <a:tab pos="5639435" algn="l"/>
              </a:tabLst>
            </a:pPr>
            <a:r>
              <a:rPr sz="3000" dirty="0">
                <a:solidFill>
                  <a:srgbClr val="FFFFFF"/>
                </a:solidFill>
                <a:latin typeface="Times New Roman"/>
                <a:cs typeface="Times New Roman"/>
              </a:rPr>
              <a:t>Lotfi</a:t>
            </a:r>
            <a:r>
              <a:rPr sz="3000" spc="-10" dirty="0">
                <a:solidFill>
                  <a:srgbClr val="FFFFFF"/>
                </a:solidFill>
                <a:latin typeface="Times New Roman"/>
                <a:cs typeface="Times New Roman"/>
              </a:rPr>
              <a:t> </a:t>
            </a:r>
            <a:r>
              <a:rPr sz="3000" dirty="0">
                <a:solidFill>
                  <a:srgbClr val="FFFFFF"/>
                </a:solidFill>
                <a:latin typeface="Times New Roman"/>
                <a:cs typeface="Times New Roman"/>
              </a:rPr>
              <a:t>Zadeh</a:t>
            </a:r>
            <a:r>
              <a:rPr sz="3000" spc="-5" dirty="0">
                <a:solidFill>
                  <a:srgbClr val="FFFFFF"/>
                </a:solidFill>
                <a:latin typeface="Times New Roman"/>
                <a:cs typeface="Times New Roman"/>
              </a:rPr>
              <a:t> is reputed</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to</a:t>
            </a:r>
            <a:r>
              <a:rPr sz="3000" dirty="0">
                <a:solidFill>
                  <a:srgbClr val="FFFFFF"/>
                </a:solidFill>
                <a:latin typeface="Times New Roman"/>
                <a:cs typeface="Times New Roman"/>
              </a:rPr>
              <a:t> </a:t>
            </a:r>
            <a:r>
              <a:rPr sz="3000" spc="-5" dirty="0">
                <a:solidFill>
                  <a:srgbClr val="FFFFFF"/>
                </a:solidFill>
                <a:latin typeface="Times New Roman"/>
                <a:cs typeface="Times New Roman"/>
              </a:rPr>
              <a:t>have</a:t>
            </a:r>
            <a:r>
              <a:rPr sz="3000" dirty="0">
                <a:solidFill>
                  <a:srgbClr val="FFFFFF"/>
                </a:solidFill>
                <a:latin typeface="Times New Roman"/>
                <a:cs typeface="Times New Roman"/>
              </a:rPr>
              <a:t> </a:t>
            </a:r>
            <a:r>
              <a:rPr sz="3000" spc="-5" dirty="0">
                <a:solidFill>
                  <a:srgbClr val="FFFFFF"/>
                </a:solidFill>
                <a:latin typeface="Times New Roman"/>
                <a:cs typeface="Times New Roman"/>
              </a:rPr>
              <a:t>said</a:t>
            </a:r>
            <a:r>
              <a:rPr sz="3000" dirty="0">
                <a:solidFill>
                  <a:srgbClr val="FFFFFF"/>
                </a:solidFill>
                <a:latin typeface="Times New Roman"/>
                <a:cs typeface="Times New Roman"/>
              </a:rPr>
              <a:t> that</a:t>
            </a:r>
            <a:r>
              <a:rPr sz="3000" spc="10" dirty="0">
                <a:solidFill>
                  <a:srgbClr val="FFFFFF"/>
                </a:solidFill>
                <a:latin typeface="Times New Roman"/>
                <a:cs typeface="Times New Roman"/>
              </a:rPr>
              <a:t> </a:t>
            </a:r>
            <a:r>
              <a:rPr sz="3000" dirty="0">
                <a:solidFill>
                  <a:srgbClr val="FFFFFF"/>
                </a:solidFill>
                <a:latin typeface="Times New Roman"/>
                <a:cs typeface="Times New Roman"/>
              </a:rPr>
              <a:t>a </a:t>
            </a:r>
            <a:r>
              <a:rPr sz="3000" spc="-5" dirty="0">
                <a:solidFill>
                  <a:srgbClr val="FFFFFF"/>
                </a:solidFill>
                <a:latin typeface="Times New Roman"/>
                <a:cs typeface="Times New Roman"/>
              </a:rPr>
              <a:t>good </a:t>
            </a:r>
            <a:r>
              <a:rPr sz="3000" dirty="0">
                <a:solidFill>
                  <a:srgbClr val="FFFFFF"/>
                </a:solidFill>
                <a:latin typeface="Times New Roman"/>
                <a:cs typeface="Times New Roman"/>
              </a:rPr>
              <a:t> </a:t>
            </a:r>
            <a:r>
              <a:rPr sz="3000" spc="-5" dirty="0">
                <a:solidFill>
                  <a:srgbClr val="FFFFFF"/>
                </a:solidFill>
                <a:latin typeface="Times New Roman"/>
                <a:cs typeface="Times New Roman"/>
              </a:rPr>
              <a:t>hybrid would</a:t>
            </a:r>
            <a:r>
              <a:rPr sz="3000" dirty="0">
                <a:solidFill>
                  <a:srgbClr val="FFFFFF"/>
                </a:solidFill>
                <a:latin typeface="Times New Roman"/>
                <a:cs typeface="Times New Roman"/>
              </a:rPr>
              <a:t> be </a:t>
            </a:r>
            <a:r>
              <a:rPr sz="3000" spc="-5" dirty="0">
                <a:solidFill>
                  <a:srgbClr val="FFFFFF"/>
                </a:solidFill>
                <a:latin typeface="Times New Roman"/>
                <a:cs typeface="Times New Roman"/>
              </a:rPr>
              <a:t>“British</a:t>
            </a:r>
            <a:r>
              <a:rPr sz="3000" dirty="0">
                <a:solidFill>
                  <a:srgbClr val="FFFFFF"/>
                </a:solidFill>
                <a:latin typeface="Times New Roman"/>
                <a:cs typeface="Times New Roman"/>
              </a:rPr>
              <a:t> </a:t>
            </a:r>
            <a:r>
              <a:rPr sz="3000" spc="-5" dirty="0">
                <a:solidFill>
                  <a:srgbClr val="FFFFFF"/>
                </a:solidFill>
                <a:latin typeface="Times New Roman"/>
                <a:cs typeface="Times New Roman"/>
              </a:rPr>
              <a:t>Police,</a:t>
            </a:r>
            <a:r>
              <a:rPr sz="3000" spc="10" dirty="0">
                <a:solidFill>
                  <a:srgbClr val="FFFFFF"/>
                </a:solidFill>
                <a:latin typeface="Times New Roman"/>
                <a:cs typeface="Times New Roman"/>
              </a:rPr>
              <a:t> </a:t>
            </a:r>
            <a:r>
              <a:rPr sz="3000" dirty="0">
                <a:solidFill>
                  <a:srgbClr val="FFFFFF"/>
                </a:solidFill>
                <a:latin typeface="Times New Roman"/>
                <a:cs typeface="Times New Roman"/>
              </a:rPr>
              <a:t>German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Mechanics, French</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Cuisine,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Swiss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Banking</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and </a:t>
            </a:r>
            <a:r>
              <a:rPr sz="3000" dirty="0">
                <a:solidFill>
                  <a:srgbClr val="FFFFFF"/>
                </a:solidFill>
                <a:latin typeface="Times New Roman"/>
                <a:cs typeface="Times New Roman"/>
              </a:rPr>
              <a:t> Italian</a:t>
            </a:r>
            <a:r>
              <a:rPr sz="3000" spc="30" dirty="0">
                <a:solidFill>
                  <a:srgbClr val="FFFFFF"/>
                </a:solidFill>
                <a:latin typeface="Times New Roman"/>
                <a:cs typeface="Times New Roman"/>
              </a:rPr>
              <a:t> </a:t>
            </a:r>
            <a:r>
              <a:rPr sz="3000" spc="-5" dirty="0">
                <a:solidFill>
                  <a:srgbClr val="FFFFFF"/>
                </a:solidFill>
                <a:latin typeface="Times New Roman"/>
                <a:cs typeface="Times New Roman"/>
              </a:rPr>
              <a:t>Love”.	But “British Cuisine, </a:t>
            </a:r>
            <a:r>
              <a:rPr sz="3000" dirty="0">
                <a:solidFill>
                  <a:srgbClr val="FFFFFF"/>
                </a:solidFill>
                <a:latin typeface="Times New Roman"/>
                <a:cs typeface="Times New Roman"/>
              </a:rPr>
              <a:t>German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Police,</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French</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Mechanics,</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Italian</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Banking</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and </a:t>
            </a:r>
            <a:r>
              <a:rPr sz="3000" dirty="0">
                <a:solidFill>
                  <a:srgbClr val="FFFFFF"/>
                </a:solidFill>
                <a:latin typeface="Times New Roman"/>
                <a:cs typeface="Times New Roman"/>
              </a:rPr>
              <a:t> </a:t>
            </a:r>
            <a:r>
              <a:rPr sz="3000" spc="-5" dirty="0">
                <a:solidFill>
                  <a:srgbClr val="FFFFFF"/>
                </a:solidFill>
                <a:latin typeface="Times New Roman"/>
                <a:cs typeface="Times New Roman"/>
              </a:rPr>
              <a:t>Swiss</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Love”</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would</a:t>
            </a:r>
            <a:r>
              <a:rPr sz="3000" spc="15" dirty="0">
                <a:solidFill>
                  <a:srgbClr val="FFFFFF"/>
                </a:solidFill>
                <a:latin typeface="Times New Roman"/>
                <a:cs typeface="Times New Roman"/>
              </a:rPr>
              <a:t> </a:t>
            </a:r>
            <a:r>
              <a:rPr sz="3000" dirty="0">
                <a:solidFill>
                  <a:srgbClr val="FFFFFF"/>
                </a:solidFill>
                <a:latin typeface="Times New Roman"/>
                <a:cs typeface="Times New Roman"/>
              </a:rPr>
              <a:t>be</a:t>
            </a:r>
            <a:r>
              <a:rPr sz="3000" spc="10" dirty="0">
                <a:solidFill>
                  <a:srgbClr val="FFFFFF"/>
                </a:solidFill>
                <a:latin typeface="Times New Roman"/>
                <a:cs typeface="Times New Roman"/>
              </a:rPr>
              <a:t> </a:t>
            </a:r>
            <a:r>
              <a:rPr sz="3000" dirty="0">
                <a:solidFill>
                  <a:srgbClr val="FFFFFF"/>
                </a:solidFill>
                <a:latin typeface="Times New Roman"/>
                <a:cs typeface="Times New Roman"/>
              </a:rPr>
              <a:t>a</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bad</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one.	Likewise, </a:t>
            </a:r>
            <a:r>
              <a:rPr sz="3000" dirty="0">
                <a:solidFill>
                  <a:srgbClr val="FFFFFF"/>
                </a:solidFill>
                <a:latin typeface="Times New Roman"/>
                <a:cs typeface="Times New Roman"/>
              </a:rPr>
              <a:t>a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hybrid</a:t>
            </a:r>
            <a:r>
              <a:rPr sz="3000" dirty="0">
                <a:solidFill>
                  <a:srgbClr val="FFFFFF"/>
                </a:solidFill>
                <a:latin typeface="Times New Roman"/>
                <a:cs typeface="Times New Roman"/>
              </a:rPr>
              <a:t> intelligent</a:t>
            </a:r>
            <a:r>
              <a:rPr sz="3000" spc="-5" dirty="0">
                <a:solidFill>
                  <a:srgbClr val="FFFFFF"/>
                </a:solidFill>
                <a:latin typeface="Times New Roman"/>
                <a:cs typeface="Times New Roman"/>
              </a:rPr>
              <a:t> system can</a:t>
            </a:r>
            <a:r>
              <a:rPr sz="3000" spc="10" dirty="0">
                <a:solidFill>
                  <a:srgbClr val="FFFFFF"/>
                </a:solidFill>
                <a:latin typeface="Times New Roman"/>
                <a:cs typeface="Times New Roman"/>
              </a:rPr>
              <a:t> </a:t>
            </a:r>
            <a:r>
              <a:rPr sz="3000" dirty="0">
                <a:solidFill>
                  <a:srgbClr val="FFFFFF"/>
                </a:solidFill>
                <a:latin typeface="Times New Roman"/>
                <a:cs typeface="Times New Roman"/>
              </a:rPr>
              <a:t>be </a:t>
            </a:r>
            <a:r>
              <a:rPr sz="3000" spc="-5" dirty="0">
                <a:solidFill>
                  <a:srgbClr val="FFFFFF"/>
                </a:solidFill>
                <a:latin typeface="Times New Roman"/>
                <a:cs typeface="Times New Roman"/>
              </a:rPr>
              <a:t>good</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or</a:t>
            </a:r>
            <a:r>
              <a:rPr sz="3000" dirty="0">
                <a:solidFill>
                  <a:srgbClr val="FFFFFF"/>
                </a:solidFill>
                <a:latin typeface="Times New Roman"/>
                <a:cs typeface="Times New Roman"/>
              </a:rPr>
              <a:t> </a:t>
            </a:r>
            <a:r>
              <a:rPr sz="3000" spc="-5" dirty="0">
                <a:solidFill>
                  <a:srgbClr val="FFFFFF"/>
                </a:solidFill>
                <a:latin typeface="Times New Roman"/>
                <a:cs typeface="Times New Roman"/>
              </a:rPr>
              <a:t>bad </a:t>
            </a:r>
            <a:r>
              <a:rPr sz="3000" dirty="0">
                <a:solidFill>
                  <a:srgbClr val="FFFFFF"/>
                </a:solidFill>
                <a:latin typeface="Times New Roman"/>
                <a:cs typeface="Times New Roman"/>
              </a:rPr>
              <a:t>– </a:t>
            </a:r>
            <a:r>
              <a:rPr sz="3000" spc="-5" dirty="0">
                <a:solidFill>
                  <a:srgbClr val="FFFFFF"/>
                </a:solidFill>
                <a:latin typeface="Times New Roman"/>
                <a:cs typeface="Times New Roman"/>
              </a:rPr>
              <a:t>it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depends </a:t>
            </a:r>
            <a:r>
              <a:rPr sz="3000" dirty="0">
                <a:solidFill>
                  <a:srgbClr val="FFFFFF"/>
                </a:solidFill>
                <a:latin typeface="Times New Roman"/>
                <a:cs typeface="Times New Roman"/>
              </a:rPr>
              <a:t>on</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which</a:t>
            </a:r>
            <a:r>
              <a:rPr sz="3000" dirty="0">
                <a:solidFill>
                  <a:srgbClr val="FFFFFF"/>
                </a:solidFill>
                <a:latin typeface="Times New Roman"/>
                <a:cs typeface="Times New Roman"/>
              </a:rPr>
              <a:t> </a:t>
            </a:r>
            <a:r>
              <a:rPr sz="3000" spc="-5" dirty="0">
                <a:solidFill>
                  <a:srgbClr val="FFFFFF"/>
                </a:solidFill>
                <a:latin typeface="Times New Roman"/>
                <a:cs typeface="Times New Roman"/>
              </a:rPr>
              <a:t>components</a:t>
            </a:r>
            <a:r>
              <a:rPr sz="3000" dirty="0">
                <a:solidFill>
                  <a:srgbClr val="FFFFFF"/>
                </a:solidFill>
                <a:latin typeface="Times New Roman"/>
                <a:cs typeface="Times New Roman"/>
              </a:rPr>
              <a:t> </a:t>
            </a:r>
            <a:r>
              <a:rPr sz="3000" spc="-5" dirty="0">
                <a:solidFill>
                  <a:srgbClr val="FFFFFF"/>
                </a:solidFill>
                <a:latin typeface="Times New Roman"/>
                <a:cs typeface="Times New Roman"/>
              </a:rPr>
              <a:t>constitute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 </a:t>
            </a:r>
            <a:r>
              <a:rPr sz="3000" spc="-5" dirty="0">
                <a:solidFill>
                  <a:srgbClr val="FFFFFF"/>
                </a:solidFill>
                <a:latin typeface="Times New Roman"/>
                <a:cs typeface="Times New Roman"/>
              </a:rPr>
              <a:t>hybrid.	</a:t>
            </a:r>
            <a:r>
              <a:rPr sz="3000" spc="-10" dirty="0">
                <a:solidFill>
                  <a:srgbClr val="FFFFFF"/>
                </a:solidFill>
                <a:latin typeface="Times New Roman"/>
                <a:cs typeface="Times New Roman"/>
              </a:rPr>
              <a:t>So</a:t>
            </a:r>
            <a:r>
              <a:rPr sz="3000" spc="-5" dirty="0">
                <a:solidFill>
                  <a:srgbClr val="FFFFFF"/>
                </a:solidFill>
                <a:latin typeface="Times New Roman"/>
                <a:cs typeface="Times New Roman"/>
              </a:rPr>
              <a:t> our</a:t>
            </a:r>
            <a:r>
              <a:rPr sz="3000" dirty="0">
                <a:solidFill>
                  <a:srgbClr val="FFFFFF"/>
                </a:solidFill>
                <a:latin typeface="Times New Roman"/>
                <a:cs typeface="Times New Roman"/>
              </a:rPr>
              <a:t> </a:t>
            </a:r>
            <a:r>
              <a:rPr sz="3000" spc="-5" dirty="0">
                <a:solidFill>
                  <a:srgbClr val="FFFFFF"/>
                </a:solidFill>
                <a:latin typeface="Times New Roman"/>
                <a:cs typeface="Times New Roman"/>
              </a:rPr>
              <a:t>goal</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is to</a:t>
            </a:r>
            <a:r>
              <a:rPr sz="3000" dirty="0">
                <a:solidFill>
                  <a:srgbClr val="FFFFFF"/>
                </a:solidFill>
                <a:latin typeface="Times New Roman"/>
                <a:cs typeface="Times New Roman"/>
              </a:rPr>
              <a:t> select</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right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components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for building</a:t>
            </a:r>
            <a:r>
              <a:rPr sz="3000" dirty="0">
                <a:solidFill>
                  <a:srgbClr val="FFFFFF"/>
                </a:solidFill>
                <a:latin typeface="Times New Roman"/>
                <a:cs typeface="Times New Roman"/>
              </a:rPr>
              <a:t> a</a:t>
            </a:r>
            <a:r>
              <a:rPr sz="3000" spc="-5" dirty="0">
                <a:solidFill>
                  <a:srgbClr val="FFFFFF"/>
                </a:solidFill>
                <a:latin typeface="Times New Roman"/>
                <a:cs typeface="Times New Roman"/>
              </a:rPr>
              <a:t> </a:t>
            </a:r>
            <a:r>
              <a:rPr sz="3000" dirty="0">
                <a:solidFill>
                  <a:srgbClr val="FFFFFF"/>
                </a:solidFill>
                <a:latin typeface="Times New Roman"/>
                <a:cs typeface="Times New Roman"/>
              </a:rPr>
              <a:t>good hybrid </a:t>
            </a:r>
            <a:r>
              <a:rPr sz="3000" spc="-5" dirty="0">
                <a:solidFill>
                  <a:srgbClr val="FFFFFF"/>
                </a:solidFill>
                <a:latin typeface="Times New Roman"/>
                <a:cs typeface="Times New Roman"/>
              </a:rPr>
              <a:t>system.</a:t>
            </a:r>
            <a:endParaRPr sz="30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4</a:t>
            </a:fld>
            <a:endParaRP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71828" y="1628647"/>
            <a:ext cx="7908925" cy="2463165"/>
          </a:xfrm>
          <a:prstGeom prst="rect">
            <a:avLst/>
          </a:prstGeom>
        </p:spPr>
        <p:txBody>
          <a:bodyPr vert="horz" wrap="square" lIns="0" tIns="13335" rIns="0" bIns="0" rtlCol="0">
            <a:spAutoFit/>
          </a:bodyPr>
          <a:lstStyle/>
          <a:p>
            <a:pPr marL="12700" marR="5080">
              <a:lnSpc>
                <a:spcPct val="99900"/>
              </a:lnSpc>
              <a:spcBef>
                <a:spcPts val="105"/>
              </a:spcBef>
              <a:tabLst>
                <a:tab pos="7555865" algn="l"/>
              </a:tabLst>
            </a:pPr>
            <a:r>
              <a:rPr dirty="0">
                <a:solidFill>
                  <a:srgbClr val="FFFFFF"/>
                </a:solidFill>
              </a:rPr>
              <a:t>We can achieve </a:t>
            </a:r>
            <a:r>
              <a:rPr spc="-5" dirty="0">
                <a:solidFill>
                  <a:srgbClr val="FFFFFF"/>
                </a:solidFill>
              </a:rPr>
              <a:t>some improvement, </a:t>
            </a:r>
            <a:r>
              <a:rPr dirty="0">
                <a:solidFill>
                  <a:srgbClr val="FFFFFF"/>
                </a:solidFill>
              </a:rPr>
              <a:t>but </a:t>
            </a:r>
            <a:r>
              <a:rPr spc="-5" dirty="0">
                <a:solidFill>
                  <a:srgbClr val="FFFFFF"/>
                </a:solidFill>
              </a:rPr>
              <a:t>much </a:t>
            </a:r>
            <a:r>
              <a:rPr dirty="0">
                <a:solidFill>
                  <a:srgbClr val="FFFFFF"/>
                </a:solidFill>
              </a:rPr>
              <a:t> better </a:t>
            </a:r>
            <a:r>
              <a:rPr spc="-5" dirty="0">
                <a:solidFill>
                  <a:srgbClr val="FFFFFF"/>
                </a:solidFill>
              </a:rPr>
              <a:t>results are obtained </a:t>
            </a:r>
            <a:r>
              <a:rPr dirty="0">
                <a:solidFill>
                  <a:srgbClr val="FFFFFF"/>
                </a:solidFill>
              </a:rPr>
              <a:t>when we assign three </a:t>
            </a:r>
            <a:r>
              <a:rPr spc="5" dirty="0">
                <a:solidFill>
                  <a:srgbClr val="FFFFFF"/>
                </a:solidFill>
              </a:rPr>
              <a:t> </a:t>
            </a:r>
            <a:r>
              <a:rPr dirty="0">
                <a:solidFill>
                  <a:srgbClr val="FFFFFF"/>
                </a:solidFill>
              </a:rPr>
              <a:t>m</a:t>
            </a:r>
            <a:r>
              <a:rPr spc="-10" dirty="0">
                <a:solidFill>
                  <a:srgbClr val="FFFFFF"/>
                </a:solidFill>
              </a:rPr>
              <a:t>e</a:t>
            </a:r>
            <a:r>
              <a:rPr dirty="0">
                <a:solidFill>
                  <a:srgbClr val="FFFFFF"/>
                </a:solidFill>
              </a:rPr>
              <a:t>m</a:t>
            </a:r>
            <a:r>
              <a:rPr spc="-5" dirty="0">
                <a:solidFill>
                  <a:srgbClr val="FFFFFF"/>
                </a:solidFill>
              </a:rPr>
              <a:t>b</a:t>
            </a:r>
            <a:r>
              <a:rPr dirty="0">
                <a:solidFill>
                  <a:srgbClr val="FFFFFF"/>
                </a:solidFill>
              </a:rPr>
              <a:t>e</a:t>
            </a:r>
            <a:r>
              <a:rPr spc="-5" dirty="0">
                <a:solidFill>
                  <a:srgbClr val="FFFFFF"/>
                </a:solidFill>
              </a:rPr>
              <a:t>r</a:t>
            </a:r>
            <a:r>
              <a:rPr spc="-15" dirty="0">
                <a:solidFill>
                  <a:srgbClr val="FFFFFF"/>
                </a:solidFill>
              </a:rPr>
              <a:t>s</a:t>
            </a:r>
            <a:r>
              <a:rPr spc="5" dirty="0">
                <a:solidFill>
                  <a:srgbClr val="FFFFFF"/>
                </a:solidFill>
              </a:rPr>
              <a:t>h</a:t>
            </a:r>
            <a:r>
              <a:rPr spc="-5" dirty="0">
                <a:solidFill>
                  <a:srgbClr val="FFFFFF"/>
                </a:solidFill>
              </a:rPr>
              <a:t>i</a:t>
            </a:r>
            <a:r>
              <a:rPr spc="5" dirty="0">
                <a:solidFill>
                  <a:srgbClr val="FFFFFF"/>
                </a:solidFill>
              </a:rPr>
              <a:t>p</a:t>
            </a:r>
            <a:r>
              <a:rPr spc="-5" dirty="0">
                <a:solidFill>
                  <a:srgbClr val="FFFFFF"/>
                </a:solidFill>
              </a:rPr>
              <a:t> </a:t>
            </a:r>
            <a:r>
              <a:rPr spc="-15" dirty="0">
                <a:solidFill>
                  <a:srgbClr val="FFFFFF"/>
                </a:solidFill>
              </a:rPr>
              <a:t>f</a:t>
            </a:r>
            <a:r>
              <a:rPr spc="-5" dirty="0">
                <a:solidFill>
                  <a:srgbClr val="FFFFFF"/>
                </a:solidFill>
              </a:rPr>
              <a:t>u</a:t>
            </a:r>
            <a:r>
              <a:rPr dirty="0">
                <a:solidFill>
                  <a:srgbClr val="FFFFFF"/>
                </a:solidFill>
              </a:rPr>
              <a:t>nc</a:t>
            </a:r>
            <a:r>
              <a:rPr spc="-20" dirty="0">
                <a:solidFill>
                  <a:srgbClr val="FFFFFF"/>
                </a:solidFill>
              </a:rPr>
              <a:t>t</a:t>
            </a:r>
            <a:r>
              <a:rPr spc="-5" dirty="0">
                <a:solidFill>
                  <a:srgbClr val="FFFFFF"/>
                </a:solidFill>
              </a:rPr>
              <a:t>i</a:t>
            </a:r>
            <a:r>
              <a:rPr dirty="0">
                <a:solidFill>
                  <a:srgbClr val="FFFFFF"/>
                </a:solidFill>
              </a:rPr>
              <a:t>ons</a:t>
            </a:r>
            <a:r>
              <a:rPr spc="-10" dirty="0">
                <a:solidFill>
                  <a:srgbClr val="FFFFFF"/>
                </a:solidFill>
              </a:rPr>
              <a:t> </a:t>
            </a:r>
            <a:r>
              <a:rPr spc="-5" dirty="0">
                <a:solidFill>
                  <a:srgbClr val="FFFFFF"/>
                </a:solidFill>
              </a:rPr>
              <a:t>t</a:t>
            </a:r>
            <a:r>
              <a:rPr spc="5" dirty="0">
                <a:solidFill>
                  <a:srgbClr val="FFFFFF"/>
                </a:solidFill>
              </a:rPr>
              <a:t>o</a:t>
            </a:r>
            <a:r>
              <a:rPr spc="-5" dirty="0">
                <a:solidFill>
                  <a:srgbClr val="FFFFFF"/>
                </a:solidFill>
              </a:rPr>
              <a:t> </a:t>
            </a:r>
            <a:r>
              <a:rPr dirty="0">
                <a:solidFill>
                  <a:srgbClr val="FFFFFF"/>
                </a:solidFill>
              </a:rPr>
              <a:t>e</a:t>
            </a:r>
            <a:r>
              <a:rPr spc="-10" dirty="0">
                <a:solidFill>
                  <a:srgbClr val="FFFFFF"/>
                </a:solidFill>
              </a:rPr>
              <a:t>a</a:t>
            </a:r>
            <a:r>
              <a:rPr dirty="0">
                <a:solidFill>
                  <a:srgbClr val="FFFFFF"/>
                </a:solidFill>
              </a:rPr>
              <a:t>ch</a:t>
            </a:r>
            <a:r>
              <a:rPr spc="5" dirty="0">
                <a:solidFill>
                  <a:srgbClr val="FFFFFF"/>
                </a:solidFill>
              </a:rPr>
              <a:t> </a:t>
            </a:r>
            <a:r>
              <a:rPr spc="-20" dirty="0">
                <a:solidFill>
                  <a:srgbClr val="FFFFFF"/>
                </a:solidFill>
              </a:rPr>
              <a:t>i</a:t>
            </a:r>
            <a:r>
              <a:rPr spc="-10" dirty="0">
                <a:solidFill>
                  <a:srgbClr val="FFFFFF"/>
                </a:solidFill>
              </a:rPr>
              <a:t>n</a:t>
            </a:r>
            <a:r>
              <a:rPr dirty="0">
                <a:solidFill>
                  <a:srgbClr val="FFFFFF"/>
                </a:solidFill>
              </a:rPr>
              <a:t>put</a:t>
            </a:r>
            <a:r>
              <a:rPr spc="-25" dirty="0">
                <a:solidFill>
                  <a:srgbClr val="FFFFFF"/>
                </a:solidFill>
              </a:rPr>
              <a:t> </a:t>
            </a:r>
            <a:r>
              <a:rPr dirty="0">
                <a:solidFill>
                  <a:srgbClr val="FFFFFF"/>
                </a:solidFill>
              </a:rPr>
              <a:t>va</a:t>
            </a:r>
            <a:r>
              <a:rPr spc="-5" dirty="0">
                <a:solidFill>
                  <a:srgbClr val="FFFFFF"/>
                </a:solidFill>
              </a:rPr>
              <a:t>r</a:t>
            </a:r>
            <a:r>
              <a:rPr spc="-20" dirty="0">
                <a:solidFill>
                  <a:srgbClr val="FFFFFF"/>
                </a:solidFill>
              </a:rPr>
              <a:t>i</a:t>
            </a:r>
            <a:r>
              <a:rPr dirty="0">
                <a:solidFill>
                  <a:srgbClr val="FFFFFF"/>
                </a:solidFill>
              </a:rPr>
              <a:t>ab</a:t>
            </a:r>
            <a:r>
              <a:rPr spc="-20" dirty="0">
                <a:solidFill>
                  <a:srgbClr val="FFFFFF"/>
                </a:solidFill>
              </a:rPr>
              <a:t>l</a:t>
            </a:r>
            <a:r>
              <a:rPr dirty="0">
                <a:solidFill>
                  <a:srgbClr val="FFFFFF"/>
                </a:solidFill>
              </a:rPr>
              <a:t>e.	</a:t>
            </a:r>
            <a:r>
              <a:rPr spc="-5" dirty="0">
                <a:solidFill>
                  <a:srgbClr val="FFFFFF"/>
                </a:solidFill>
              </a:rPr>
              <a:t>I</a:t>
            </a:r>
            <a:r>
              <a:rPr dirty="0">
                <a:solidFill>
                  <a:srgbClr val="FFFFFF"/>
                </a:solidFill>
              </a:rPr>
              <a:t>n  this case, the </a:t>
            </a:r>
            <a:r>
              <a:rPr spc="-5" dirty="0">
                <a:solidFill>
                  <a:srgbClr val="FFFFFF"/>
                </a:solidFill>
              </a:rPr>
              <a:t>ANFIS </a:t>
            </a:r>
            <a:r>
              <a:rPr dirty="0">
                <a:solidFill>
                  <a:srgbClr val="FFFFFF"/>
                </a:solidFill>
              </a:rPr>
              <a:t>model will </a:t>
            </a:r>
            <a:r>
              <a:rPr spc="-5" dirty="0">
                <a:solidFill>
                  <a:srgbClr val="FFFFFF"/>
                </a:solidFill>
              </a:rPr>
              <a:t>have nine rules, </a:t>
            </a:r>
            <a:r>
              <a:rPr spc="-785" dirty="0">
                <a:solidFill>
                  <a:srgbClr val="FFFFFF"/>
                </a:solidFill>
              </a:rPr>
              <a:t> </a:t>
            </a:r>
            <a:r>
              <a:rPr dirty="0">
                <a:solidFill>
                  <a:srgbClr val="FFFFFF"/>
                </a:solidFill>
              </a:rPr>
              <a:t>as</a:t>
            </a:r>
            <a:r>
              <a:rPr spc="-5" dirty="0">
                <a:solidFill>
                  <a:srgbClr val="FFFFFF"/>
                </a:solidFill>
              </a:rPr>
              <a:t> shown </a:t>
            </a:r>
            <a:r>
              <a:rPr dirty="0">
                <a:solidFill>
                  <a:srgbClr val="FFFFFF"/>
                </a:solidFill>
              </a:rPr>
              <a:t>in</a:t>
            </a:r>
            <a:r>
              <a:rPr spc="-5" dirty="0">
                <a:solidFill>
                  <a:srgbClr val="FFFFFF"/>
                </a:solidFill>
              </a:rPr>
              <a:t> figure</a:t>
            </a:r>
            <a:r>
              <a:rPr spc="-10" dirty="0">
                <a:solidFill>
                  <a:srgbClr val="FFFFFF"/>
                </a:solidFill>
              </a:rPr>
              <a:t> </a:t>
            </a:r>
            <a:r>
              <a:rPr spc="-5" dirty="0">
                <a:solidFill>
                  <a:srgbClr val="FFFFFF"/>
                </a:solidFill>
              </a:rPr>
              <a:t>below.</a:t>
            </a: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40</a:t>
            </a:fld>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76574" y="627380"/>
            <a:ext cx="4824730" cy="635000"/>
          </a:xfrm>
          <a:prstGeom prst="rect">
            <a:avLst/>
          </a:prstGeom>
        </p:spPr>
        <p:txBody>
          <a:bodyPr vert="horz" wrap="square" lIns="0" tIns="12065" rIns="0" bIns="0" rtlCol="0">
            <a:spAutoFit/>
          </a:bodyPr>
          <a:lstStyle/>
          <a:p>
            <a:pPr marL="12700">
              <a:lnSpc>
                <a:spcPct val="100000"/>
              </a:lnSpc>
              <a:spcBef>
                <a:spcPts val="95"/>
              </a:spcBef>
            </a:pPr>
            <a:r>
              <a:rPr sz="4000" spc="140" dirty="0"/>
              <a:t>Neural</a:t>
            </a:r>
            <a:r>
              <a:rPr sz="4000" spc="-25" dirty="0"/>
              <a:t> </a:t>
            </a:r>
            <a:r>
              <a:rPr sz="4000" spc="145" dirty="0"/>
              <a:t>expert</a:t>
            </a:r>
            <a:r>
              <a:rPr sz="4000" spc="-20" dirty="0"/>
              <a:t> </a:t>
            </a:r>
            <a:r>
              <a:rPr sz="4000" spc="60" dirty="0"/>
              <a:t>systems</a:t>
            </a:r>
            <a:endParaRPr sz="4000"/>
          </a:p>
        </p:txBody>
      </p:sp>
      <p:sp>
        <p:nvSpPr>
          <p:cNvPr id="4" name="object 4"/>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5</a:t>
            </a:fld>
            <a:endParaRPr dirty="0"/>
          </a:p>
        </p:txBody>
      </p:sp>
      <p:sp>
        <p:nvSpPr>
          <p:cNvPr id="3" name="object 3"/>
          <p:cNvSpPr txBox="1"/>
          <p:nvPr/>
        </p:nvSpPr>
        <p:spPr>
          <a:xfrm>
            <a:off x="973327" y="1314703"/>
            <a:ext cx="8184515" cy="5239385"/>
          </a:xfrm>
          <a:prstGeom prst="rect">
            <a:avLst/>
          </a:prstGeom>
        </p:spPr>
        <p:txBody>
          <a:bodyPr vert="horz" wrap="square" lIns="0" tIns="12700" rIns="0" bIns="0" rtlCol="0">
            <a:spAutoFit/>
          </a:bodyPr>
          <a:lstStyle/>
          <a:p>
            <a:pPr marL="354965" marR="132080" indent="-342900">
              <a:lnSpc>
                <a:spcPct val="100000"/>
              </a:lnSpc>
              <a:spcBef>
                <a:spcPts val="100"/>
              </a:spcBef>
              <a:buClr>
                <a:srgbClr val="FAFD00"/>
              </a:buClr>
              <a:buSzPct val="76666"/>
              <a:buFont typeface="MS UI Gothic"/>
              <a:buChar char="■"/>
              <a:tabLst>
                <a:tab pos="355600" algn="l"/>
              </a:tabLst>
            </a:pPr>
            <a:r>
              <a:rPr sz="3000" dirty="0">
                <a:solidFill>
                  <a:srgbClr val="FFFFFF"/>
                </a:solidFill>
                <a:latin typeface="Times New Roman"/>
                <a:cs typeface="Times New Roman"/>
              </a:rPr>
              <a:t>Expert </a:t>
            </a:r>
            <a:r>
              <a:rPr sz="3000" spc="-5" dirty="0">
                <a:solidFill>
                  <a:srgbClr val="FFFFFF"/>
                </a:solidFill>
                <a:latin typeface="Times New Roman"/>
                <a:cs typeface="Times New Roman"/>
              </a:rPr>
              <a:t>systems </a:t>
            </a:r>
            <a:r>
              <a:rPr sz="3000" dirty="0">
                <a:solidFill>
                  <a:srgbClr val="FFFFFF"/>
                </a:solidFill>
                <a:latin typeface="Times New Roman"/>
                <a:cs typeface="Times New Roman"/>
              </a:rPr>
              <a:t>rely on </a:t>
            </a:r>
            <a:r>
              <a:rPr sz="3000" spc="-5" dirty="0">
                <a:solidFill>
                  <a:srgbClr val="FFFFFF"/>
                </a:solidFill>
                <a:latin typeface="Times New Roman"/>
                <a:cs typeface="Times New Roman"/>
              </a:rPr>
              <a:t>logical </a:t>
            </a:r>
            <a:r>
              <a:rPr sz="3000" dirty="0">
                <a:solidFill>
                  <a:srgbClr val="FFFFFF"/>
                </a:solidFill>
                <a:latin typeface="Times New Roman"/>
                <a:cs typeface="Times New Roman"/>
              </a:rPr>
              <a:t>inferences </a:t>
            </a:r>
            <a:r>
              <a:rPr sz="3000" spc="-5" dirty="0">
                <a:solidFill>
                  <a:srgbClr val="FFFFFF"/>
                </a:solidFill>
                <a:latin typeface="Times New Roman"/>
                <a:cs typeface="Times New Roman"/>
              </a:rPr>
              <a:t>and </a:t>
            </a:r>
            <a:r>
              <a:rPr sz="3000" dirty="0">
                <a:solidFill>
                  <a:srgbClr val="FFFFFF"/>
                </a:solidFill>
                <a:latin typeface="Times New Roman"/>
                <a:cs typeface="Times New Roman"/>
              </a:rPr>
              <a:t> </a:t>
            </a:r>
            <a:r>
              <a:rPr sz="3000" spc="-5" dirty="0">
                <a:solidFill>
                  <a:srgbClr val="FFFFFF"/>
                </a:solidFill>
                <a:latin typeface="Times New Roman"/>
                <a:cs typeface="Times New Roman"/>
              </a:rPr>
              <a:t>decision</a:t>
            </a:r>
            <a:r>
              <a:rPr sz="3000" spc="10" dirty="0">
                <a:solidFill>
                  <a:srgbClr val="FFFFFF"/>
                </a:solidFill>
                <a:latin typeface="Times New Roman"/>
                <a:cs typeface="Times New Roman"/>
              </a:rPr>
              <a:t> </a:t>
            </a:r>
            <a:r>
              <a:rPr sz="3000" dirty="0">
                <a:solidFill>
                  <a:srgbClr val="FFFFFF"/>
                </a:solidFill>
                <a:latin typeface="Times New Roman"/>
                <a:cs typeface="Times New Roman"/>
              </a:rPr>
              <a:t>trees</a:t>
            </a:r>
            <a:r>
              <a:rPr sz="3000" spc="-5" dirty="0">
                <a:solidFill>
                  <a:srgbClr val="FFFFFF"/>
                </a:solidFill>
                <a:latin typeface="Times New Roman"/>
                <a:cs typeface="Times New Roman"/>
              </a:rPr>
              <a:t> and </a:t>
            </a:r>
            <a:r>
              <a:rPr sz="3000" dirty="0">
                <a:solidFill>
                  <a:srgbClr val="FFFFFF"/>
                </a:solidFill>
                <a:latin typeface="Times New Roman"/>
                <a:cs typeface="Times New Roman"/>
              </a:rPr>
              <a:t>focus</a:t>
            </a:r>
            <a:r>
              <a:rPr sz="3000" spc="-5" dirty="0">
                <a:solidFill>
                  <a:srgbClr val="FFFFFF"/>
                </a:solidFill>
                <a:latin typeface="Times New Roman"/>
                <a:cs typeface="Times New Roman"/>
              </a:rPr>
              <a:t> </a:t>
            </a:r>
            <a:r>
              <a:rPr sz="3000" dirty="0">
                <a:solidFill>
                  <a:srgbClr val="FFFFFF"/>
                </a:solidFill>
                <a:latin typeface="Times New Roman"/>
                <a:cs typeface="Times New Roman"/>
              </a:rPr>
              <a:t>on</a:t>
            </a:r>
            <a:r>
              <a:rPr sz="3000" spc="-15" dirty="0">
                <a:solidFill>
                  <a:srgbClr val="FFFFFF"/>
                </a:solidFill>
                <a:latin typeface="Times New Roman"/>
                <a:cs typeface="Times New Roman"/>
              </a:rPr>
              <a:t> </a:t>
            </a:r>
            <a:r>
              <a:rPr sz="3000" dirty="0">
                <a:solidFill>
                  <a:srgbClr val="FFFFFF"/>
                </a:solidFill>
                <a:latin typeface="Times New Roman"/>
                <a:cs typeface="Times New Roman"/>
              </a:rPr>
              <a:t>modelling</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human </a:t>
            </a:r>
            <a:r>
              <a:rPr sz="3000" dirty="0">
                <a:solidFill>
                  <a:srgbClr val="FFFFFF"/>
                </a:solidFill>
                <a:latin typeface="Times New Roman"/>
                <a:cs typeface="Times New Roman"/>
              </a:rPr>
              <a:t> </a:t>
            </a:r>
            <a:r>
              <a:rPr sz="3000" spc="-5" dirty="0">
                <a:solidFill>
                  <a:srgbClr val="FFFFFF"/>
                </a:solidFill>
                <a:latin typeface="Times New Roman"/>
                <a:cs typeface="Times New Roman"/>
              </a:rPr>
              <a:t>reasoning. Neural</a:t>
            </a:r>
            <a:r>
              <a:rPr sz="3000" dirty="0">
                <a:solidFill>
                  <a:srgbClr val="FFFFFF"/>
                </a:solidFill>
                <a:latin typeface="Times New Roman"/>
                <a:cs typeface="Times New Roman"/>
              </a:rPr>
              <a:t> </a:t>
            </a:r>
            <a:r>
              <a:rPr sz="3000" spc="-5" dirty="0">
                <a:solidFill>
                  <a:srgbClr val="FFFFFF"/>
                </a:solidFill>
                <a:latin typeface="Times New Roman"/>
                <a:cs typeface="Times New Roman"/>
              </a:rPr>
              <a:t>networks rely</a:t>
            </a:r>
            <a:r>
              <a:rPr sz="3000" spc="5" dirty="0">
                <a:solidFill>
                  <a:srgbClr val="FFFFFF"/>
                </a:solidFill>
                <a:latin typeface="Times New Roman"/>
                <a:cs typeface="Times New Roman"/>
              </a:rPr>
              <a:t> </a:t>
            </a:r>
            <a:r>
              <a:rPr sz="3000" dirty="0">
                <a:solidFill>
                  <a:srgbClr val="FFFFFF"/>
                </a:solidFill>
                <a:latin typeface="Times New Roman"/>
                <a:cs typeface="Times New Roman"/>
              </a:rPr>
              <a:t>on parallel data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processing</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focus</a:t>
            </a:r>
            <a:r>
              <a:rPr sz="3000" spc="5" dirty="0">
                <a:solidFill>
                  <a:srgbClr val="FFFFFF"/>
                </a:solidFill>
                <a:latin typeface="Times New Roman"/>
                <a:cs typeface="Times New Roman"/>
              </a:rPr>
              <a:t> </a:t>
            </a:r>
            <a:r>
              <a:rPr sz="3000" dirty="0">
                <a:solidFill>
                  <a:srgbClr val="FFFFFF"/>
                </a:solidFill>
                <a:latin typeface="Times New Roman"/>
                <a:cs typeface="Times New Roman"/>
              </a:rPr>
              <a:t>on</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modelling</a:t>
            </a:r>
            <a:r>
              <a:rPr sz="3000" spc="5" dirty="0">
                <a:solidFill>
                  <a:srgbClr val="FFFFFF"/>
                </a:solidFill>
                <a:latin typeface="Times New Roman"/>
                <a:cs typeface="Times New Roman"/>
              </a:rPr>
              <a:t> </a:t>
            </a:r>
            <a:r>
              <a:rPr sz="3000" dirty="0">
                <a:solidFill>
                  <a:srgbClr val="FFFFFF"/>
                </a:solidFill>
                <a:latin typeface="Times New Roman"/>
                <a:cs typeface="Times New Roman"/>
              </a:rPr>
              <a:t>a</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human</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brain.</a:t>
            </a:r>
            <a:endParaRPr sz="3000">
              <a:latin typeface="Times New Roman"/>
              <a:cs typeface="Times New Roman"/>
            </a:endParaRPr>
          </a:p>
          <a:p>
            <a:pPr marL="354965" marR="5080" indent="-342900">
              <a:lnSpc>
                <a:spcPct val="100000"/>
              </a:lnSpc>
              <a:spcBef>
                <a:spcPts val="730"/>
              </a:spcBef>
              <a:buClr>
                <a:srgbClr val="FAFD00"/>
              </a:buClr>
              <a:buSzPct val="76666"/>
              <a:buFont typeface="MS UI Gothic"/>
              <a:buChar char="■"/>
              <a:tabLst>
                <a:tab pos="355600" algn="l"/>
              </a:tabLst>
            </a:pPr>
            <a:r>
              <a:rPr sz="3000" dirty="0">
                <a:solidFill>
                  <a:srgbClr val="FFFFFF"/>
                </a:solidFill>
                <a:latin typeface="Times New Roman"/>
                <a:cs typeface="Times New Roman"/>
              </a:rPr>
              <a:t>Expert </a:t>
            </a:r>
            <a:r>
              <a:rPr sz="3000" spc="-5" dirty="0">
                <a:solidFill>
                  <a:srgbClr val="FFFFFF"/>
                </a:solidFill>
                <a:latin typeface="Times New Roman"/>
                <a:cs typeface="Times New Roman"/>
              </a:rPr>
              <a:t>systems </a:t>
            </a:r>
            <a:r>
              <a:rPr sz="3000" dirty="0">
                <a:solidFill>
                  <a:srgbClr val="FFFFFF"/>
                </a:solidFill>
                <a:latin typeface="Times New Roman"/>
                <a:cs typeface="Times New Roman"/>
              </a:rPr>
              <a:t>treat the brain </a:t>
            </a:r>
            <a:r>
              <a:rPr sz="3000" spc="-5" dirty="0">
                <a:solidFill>
                  <a:srgbClr val="FFFFFF"/>
                </a:solidFill>
                <a:latin typeface="Times New Roman"/>
                <a:cs typeface="Times New Roman"/>
              </a:rPr>
              <a:t>as </a:t>
            </a:r>
            <a:r>
              <a:rPr sz="3000" dirty="0">
                <a:solidFill>
                  <a:srgbClr val="FFFFFF"/>
                </a:solidFill>
                <a:latin typeface="Times New Roman"/>
                <a:cs typeface="Times New Roman"/>
              </a:rPr>
              <a:t>a </a:t>
            </a:r>
            <a:r>
              <a:rPr sz="3000" spc="-5" dirty="0">
                <a:solidFill>
                  <a:srgbClr val="FFFFFF"/>
                </a:solidFill>
                <a:latin typeface="Times New Roman"/>
                <a:cs typeface="Times New Roman"/>
              </a:rPr>
              <a:t>black-box. </a:t>
            </a:r>
            <a:r>
              <a:rPr sz="3000" dirty="0">
                <a:solidFill>
                  <a:srgbClr val="FFFFFF"/>
                </a:solidFill>
                <a:latin typeface="Times New Roman"/>
                <a:cs typeface="Times New Roman"/>
              </a:rPr>
              <a:t> </a:t>
            </a:r>
            <a:r>
              <a:rPr sz="3000" spc="-5" dirty="0">
                <a:solidFill>
                  <a:srgbClr val="FFFFFF"/>
                </a:solidFill>
                <a:latin typeface="Times New Roman"/>
                <a:cs typeface="Times New Roman"/>
              </a:rPr>
              <a:t>Neural </a:t>
            </a:r>
            <a:r>
              <a:rPr sz="3000" dirty="0">
                <a:solidFill>
                  <a:srgbClr val="FFFFFF"/>
                </a:solidFill>
                <a:latin typeface="Times New Roman"/>
                <a:cs typeface="Times New Roman"/>
              </a:rPr>
              <a:t>networks </a:t>
            </a:r>
            <a:r>
              <a:rPr sz="3000" spc="-5" dirty="0">
                <a:solidFill>
                  <a:srgbClr val="FFFFFF"/>
                </a:solidFill>
                <a:latin typeface="Times New Roman"/>
                <a:cs typeface="Times New Roman"/>
              </a:rPr>
              <a:t>look</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at </a:t>
            </a:r>
            <a:r>
              <a:rPr sz="3000" dirty="0">
                <a:solidFill>
                  <a:srgbClr val="FFFFFF"/>
                </a:solidFill>
                <a:latin typeface="Times New Roman"/>
                <a:cs typeface="Times New Roman"/>
              </a:rPr>
              <a:t>its </a:t>
            </a:r>
            <a:r>
              <a:rPr sz="3000" spc="-5" dirty="0">
                <a:solidFill>
                  <a:srgbClr val="FFFFFF"/>
                </a:solidFill>
                <a:latin typeface="Times New Roman"/>
                <a:cs typeface="Times New Roman"/>
              </a:rPr>
              <a:t>structure</a:t>
            </a:r>
            <a:r>
              <a:rPr sz="3000" spc="5" dirty="0">
                <a:solidFill>
                  <a:srgbClr val="FFFFFF"/>
                </a:solidFill>
                <a:latin typeface="Times New Roman"/>
                <a:cs typeface="Times New Roman"/>
              </a:rPr>
              <a:t> </a:t>
            </a:r>
            <a:r>
              <a:rPr sz="3000" dirty="0">
                <a:solidFill>
                  <a:srgbClr val="FFFFFF"/>
                </a:solidFill>
                <a:latin typeface="Times New Roman"/>
                <a:cs typeface="Times New Roman"/>
              </a:rPr>
              <a:t>and</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functions,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particularly</a:t>
            </a:r>
            <a:r>
              <a:rPr sz="3000" dirty="0">
                <a:solidFill>
                  <a:srgbClr val="FFFFFF"/>
                </a:solidFill>
                <a:latin typeface="Times New Roman"/>
                <a:cs typeface="Times New Roman"/>
              </a:rPr>
              <a:t> </a:t>
            </a:r>
            <a:r>
              <a:rPr sz="3000" spc="5" dirty="0">
                <a:solidFill>
                  <a:srgbClr val="FFFFFF"/>
                </a:solidFill>
                <a:latin typeface="Times New Roman"/>
                <a:cs typeface="Times New Roman"/>
              </a:rPr>
              <a:t>at</a:t>
            </a:r>
            <a:r>
              <a:rPr sz="3000" spc="-5" dirty="0">
                <a:solidFill>
                  <a:srgbClr val="FFFFFF"/>
                </a:solidFill>
                <a:latin typeface="Times New Roman"/>
                <a:cs typeface="Times New Roman"/>
              </a:rPr>
              <a:t> </a:t>
            </a:r>
            <a:r>
              <a:rPr sz="3000" dirty="0">
                <a:solidFill>
                  <a:srgbClr val="FFFFFF"/>
                </a:solidFill>
                <a:latin typeface="Times New Roman"/>
                <a:cs typeface="Times New Roman"/>
              </a:rPr>
              <a:t>its</a:t>
            </a:r>
            <a:r>
              <a:rPr sz="3000" spc="-5" dirty="0">
                <a:solidFill>
                  <a:srgbClr val="FFFFFF"/>
                </a:solidFill>
                <a:latin typeface="Times New Roman"/>
                <a:cs typeface="Times New Roman"/>
              </a:rPr>
              <a:t> ability</a:t>
            </a:r>
            <a:r>
              <a:rPr sz="3000" dirty="0">
                <a:solidFill>
                  <a:srgbClr val="FFFFFF"/>
                </a:solidFill>
                <a:latin typeface="Times New Roman"/>
                <a:cs typeface="Times New Roman"/>
              </a:rPr>
              <a:t> </a:t>
            </a:r>
            <a:r>
              <a:rPr sz="3000" spc="-5" dirty="0">
                <a:solidFill>
                  <a:srgbClr val="FFFFFF"/>
                </a:solidFill>
                <a:latin typeface="Times New Roman"/>
                <a:cs typeface="Times New Roman"/>
              </a:rPr>
              <a:t>to</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learn.</a:t>
            </a:r>
            <a:endParaRPr sz="3000">
              <a:latin typeface="Times New Roman"/>
              <a:cs typeface="Times New Roman"/>
            </a:endParaRPr>
          </a:p>
          <a:p>
            <a:pPr marL="354965" marR="1167130" indent="-342900">
              <a:lnSpc>
                <a:spcPct val="100000"/>
              </a:lnSpc>
              <a:spcBef>
                <a:spcPts val="720"/>
              </a:spcBef>
              <a:buClr>
                <a:srgbClr val="FAFD00"/>
              </a:buClr>
              <a:buSzPct val="76666"/>
              <a:buFont typeface="MS UI Gothic"/>
              <a:buChar char="■"/>
              <a:tabLst>
                <a:tab pos="355600" algn="l"/>
              </a:tabLst>
            </a:pPr>
            <a:r>
              <a:rPr sz="3000" spc="-5" dirty="0">
                <a:solidFill>
                  <a:srgbClr val="FFFFFF"/>
                </a:solidFill>
                <a:latin typeface="Times New Roman"/>
                <a:cs typeface="Times New Roman"/>
              </a:rPr>
              <a:t>Knowledge</a:t>
            </a:r>
            <a:r>
              <a:rPr sz="3000" dirty="0">
                <a:solidFill>
                  <a:srgbClr val="FFFFFF"/>
                </a:solidFill>
                <a:latin typeface="Times New Roman"/>
                <a:cs typeface="Times New Roman"/>
              </a:rPr>
              <a:t> </a:t>
            </a:r>
            <a:r>
              <a:rPr sz="3000" spc="-5" dirty="0">
                <a:solidFill>
                  <a:srgbClr val="FFFFFF"/>
                </a:solidFill>
                <a:latin typeface="Times New Roman"/>
                <a:cs typeface="Times New Roman"/>
              </a:rPr>
              <a:t>in</a:t>
            </a:r>
            <a:r>
              <a:rPr sz="3000" spc="5" dirty="0">
                <a:solidFill>
                  <a:srgbClr val="FFFFFF"/>
                </a:solidFill>
                <a:latin typeface="Times New Roman"/>
                <a:cs typeface="Times New Roman"/>
              </a:rPr>
              <a:t> </a:t>
            </a:r>
            <a:r>
              <a:rPr sz="3000" dirty="0">
                <a:solidFill>
                  <a:srgbClr val="FFFFFF"/>
                </a:solidFill>
                <a:latin typeface="Times New Roman"/>
                <a:cs typeface="Times New Roman"/>
              </a:rPr>
              <a:t>a</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rule-based</a:t>
            </a:r>
            <a:r>
              <a:rPr sz="3000" spc="5" dirty="0">
                <a:solidFill>
                  <a:srgbClr val="FFFFFF"/>
                </a:solidFill>
                <a:latin typeface="Times New Roman"/>
                <a:cs typeface="Times New Roman"/>
              </a:rPr>
              <a:t> </a:t>
            </a:r>
            <a:r>
              <a:rPr sz="3000" dirty="0">
                <a:solidFill>
                  <a:srgbClr val="FFFFFF"/>
                </a:solidFill>
                <a:latin typeface="Times New Roman"/>
                <a:cs typeface="Times New Roman"/>
              </a:rPr>
              <a:t>expert </a:t>
            </a:r>
            <a:r>
              <a:rPr sz="3000" spc="-5" dirty="0">
                <a:solidFill>
                  <a:srgbClr val="FFFFFF"/>
                </a:solidFill>
                <a:latin typeface="Times New Roman"/>
                <a:cs typeface="Times New Roman"/>
              </a:rPr>
              <a:t>system</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is </a:t>
            </a:r>
            <a:r>
              <a:rPr sz="3000" spc="-735" dirty="0">
                <a:solidFill>
                  <a:srgbClr val="FFFFFF"/>
                </a:solidFill>
                <a:latin typeface="Times New Roman"/>
                <a:cs typeface="Times New Roman"/>
              </a:rPr>
              <a:t> </a:t>
            </a:r>
            <a:r>
              <a:rPr sz="3000" dirty="0">
                <a:solidFill>
                  <a:srgbClr val="FFFFFF"/>
                </a:solidFill>
                <a:latin typeface="Times New Roman"/>
                <a:cs typeface="Times New Roman"/>
              </a:rPr>
              <a:t>represented by </a:t>
            </a:r>
            <a:r>
              <a:rPr sz="3000" spc="-5" dirty="0">
                <a:solidFill>
                  <a:srgbClr val="FFFFFF"/>
                </a:solidFill>
                <a:latin typeface="Times New Roman"/>
                <a:cs typeface="Times New Roman"/>
              </a:rPr>
              <a:t>IF-THEN production rules. </a:t>
            </a:r>
            <a:r>
              <a:rPr sz="3000" dirty="0">
                <a:solidFill>
                  <a:srgbClr val="FFFFFF"/>
                </a:solidFill>
                <a:latin typeface="Times New Roman"/>
                <a:cs typeface="Times New Roman"/>
              </a:rPr>
              <a:t> </a:t>
            </a:r>
            <a:r>
              <a:rPr sz="3000" spc="-5" dirty="0">
                <a:solidFill>
                  <a:srgbClr val="FFFFFF"/>
                </a:solidFill>
                <a:latin typeface="Times New Roman"/>
                <a:cs typeface="Times New Roman"/>
              </a:rPr>
              <a:t>Knowledge</a:t>
            </a:r>
            <a:r>
              <a:rPr sz="3000" dirty="0">
                <a:solidFill>
                  <a:srgbClr val="FFFFFF"/>
                </a:solidFill>
                <a:latin typeface="Times New Roman"/>
                <a:cs typeface="Times New Roman"/>
              </a:rPr>
              <a:t> </a:t>
            </a:r>
            <a:r>
              <a:rPr sz="3000" spc="-5" dirty="0">
                <a:solidFill>
                  <a:srgbClr val="FFFFFF"/>
                </a:solidFill>
                <a:latin typeface="Times New Roman"/>
                <a:cs typeface="Times New Roman"/>
              </a:rPr>
              <a:t>in</a:t>
            </a:r>
            <a:r>
              <a:rPr sz="3000" dirty="0">
                <a:solidFill>
                  <a:srgbClr val="FFFFFF"/>
                </a:solidFill>
                <a:latin typeface="Times New Roman"/>
                <a:cs typeface="Times New Roman"/>
              </a:rPr>
              <a:t> </a:t>
            </a:r>
            <a:r>
              <a:rPr sz="3000" spc="-5" dirty="0">
                <a:solidFill>
                  <a:srgbClr val="FFFFFF"/>
                </a:solidFill>
                <a:latin typeface="Times New Roman"/>
                <a:cs typeface="Times New Roman"/>
              </a:rPr>
              <a:t>neural</a:t>
            </a:r>
            <a:r>
              <a:rPr sz="3000" dirty="0">
                <a:solidFill>
                  <a:srgbClr val="FFFFFF"/>
                </a:solidFill>
                <a:latin typeface="Times New Roman"/>
                <a:cs typeface="Times New Roman"/>
              </a:rPr>
              <a:t> networks</a:t>
            </a:r>
            <a:r>
              <a:rPr sz="3000" spc="-5" dirty="0">
                <a:solidFill>
                  <a:srgbClr val="FFFFFF"/>
                </a:solidFill>
                <a:latin typeface="Times New Roman"/>
                <a:cs typeface="Times New Roman"/>
              </a:rPr>
              <a:t> is</a:t>
            </a:r>
            <a:r>
              <a:rPr sz="3000" dirty="0">
                <a:solidFill>
                  <a:srgbClr val="FFFFFF"/>
                </a:solidFill>
                <a:latin typeface="Times New Roman"/>
                <a:cs typeface="Times New Roman"/>
              </a:rPr>
              <a:t> </a:t>
            </a:r>
            <a:r>
              <a:rPr sz="3000" spc="-5" dirty="0">
                <a:solidFill>
                  <a:srgbClr val="FFFFFF"/>
                </a:solidFill>
                <a:latin typeface="Times New Roman"/>
                <a:cs typeface="Times New Roman"/>
              </a:rPr>
              <a:t>stored</a:t>
            </a:r>
            <a:r>
              <a:rPr sz="3000" dirty="0">
                <a:solidFill>
                  <a:srgbClr val="FFFFFF"/>
                </a:solidFill>
                <a:latin typeface="Times New Roman"/>
                <a:cs typeface="Times New Roman"/>
              </a:rPr>
              <a:t> </a:t>
            </a:r>
            <a:r>
              <a:rPr sz="3000" spc="-5" dirty="0">
                <a:solidFill>
                  <a:srgbClr val="FFFFFF"/>
                </a:solidFill>
                <a:latin typeface="Times New Roman"/>
                <a:cs typeface="Times New Roman"/>
              </a:rPr>
              <a:t>as </a:t>
            </a:r>
            <a:r>
              <a:rPr sz="3000" dirty="0">
                <a:solidFill>
                  <a:srgbClr val="FFFFFF"/>
                </a:solidFill>
                <a:latin typeface="Times New Roman"/>
                <a:cs typeface="Times New Roman"/>
              </a:rPr>
              <a:t> </a:t>
            </a:r>
            <a:r>
              <a:rPr sz="3000" spc="-5" dirty="0">
                <a:solidFill>
                  <a:srgbClr val="FFFFFF"/>
                </a:solidFill>
                <a:latin typeface="Times New Roman"/>
                <a:cs typeface="Times New Roman"/>
              </a:rPr>
              <a:t>synaptic</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weights </a:t>
            </a:r>
            <a:r>
              <a:rPr sz="3000" dirty="0">
                <a:solidFill>
                  <a:srgbClr val="FFFFFF"/>
                </a:solidFill>
                <a:latin typeface="Times New Roman"/>
                <a:cs typeface="Times New Roman"/>
              </a:rPr>
              <a:t>between </a:t>
            </a:r>
            <a:r>
              <a:rPr sz="3000" spc="-5" dirty="0">
                <a:solidFill>
                  <a:srgbClr val="FFFFFF"/>
                </a:solidFill>
                <a:latin typeface="Times New Roman"/>
                <a:cs typeface="Times New Roman"/>
              </a:rPr>
              <a:t>neurons.</a:t>
            </a:r>
            <a:endParaRPr sz="3000">
              <a:latin typeface="Times New Roman"/>
              <a:cs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73327" y="991615"/>
            <a:ext cx="8059420" cy="5146040"/>
          </a:xfrm>
          <a:prstGeom prst="rect">
            <a:avLst/>
          </a:prstGeom>
        </p:spPr>
        <p:txBody>
          <a:bodyPr vert="horz" wrap="square" lIns="0" tIns="12700" rIns="0" bIns="0" rtlCol="0">
            <a:spAutoFit/>
          </a:bodyPr>
          <a:lstStyle/>
          <a:p>
            <a:pPr marL="354965" marR="118745" indent="-342900">
              <a:lnSpc>
                <a:spcPct val="100000"/>
              </a:lnSpc>
              <a:spcBef>
                <a:spcPts val="100"/>
              </a:spcBef>
              <a:buClr>
                <a:srgbClr val="FAFD00"/>
              </a:buClr>
              <a:buSzPct val="76666"/>
              <a:buFont typeface="MS UI Gothic"/>
              <a:buChar char="■"/>
              <a:tabLst>
                <a:tab pos="355600" algn="l"/>
              </a:tabLst>
            </a:pPr>
            <a:r>
              <a:rPr sz="3000" spc="-5" dirty="0">
                <a:solidFill>
                  <a:srgbClr val="FFFFFF"/>
                </a:solidFill>
                <a:latin typeface="Times New Roman"/>
                <a:cs typeface="Times New Roman"/>
              </a:rPr>
              <a:t>In</a:t>
            </a:r>
            <a:r>
              <a:rPr sz="3000" dirty="0">
                <a:solidFill>
                  <a:srgbClr val="FFFFFF"/>
                </a:solidFill>
                <a:latin typeface="Times New Roman"/>
                <a:cs typeface="Times New Roman"/>
              </a:rPr>
              <a:t> </a:t>
            </a:r>
            <a:r>
              <a:rPr sz="3000" spc="-5" dirty="0">
                <a:solidFill>
                  <a:srgbClr val="FFFFFF"/>
                </a:solidFill>
                <a:latin typeface="Times New Roman"/>
                <a:cs typeface="Times New Roman"/>
              </a:rPr>
              <a:t>expert</a:t>
            </a:r>
            <a:r>
              <a:rPr sz="3000" dirty="0">
                <a:solidFill>
                  <a:srgbClr val="FFFFFF"/>
                </a:solidFill>
                <a:latin typeface="Times New Roman"/>
                <a:cs typeface="Times New Roman"/>
              </a:rPr>
              <a:t> </a:t>
            </a:r>
            <a:r>
              <a:rPr sz="3000" spc="-5" dirty="0">
                <a:solidFill>
                  <a:srgbClr val="FFFFFF"/>
                </a:solidFill>
                <a:latin typeface="Times New Roman"/>
                <a:cs typeface="Times New Roman"/>
              </a:rPr>
              <a:t>systems,</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knowledge</a:t>
            </a:r>
            <a:r>
              <a:rPr sz="3000" dirty="0">
                <a:solidFill>
                  <a:srgbClr val="FFFFFF"/>
                </a:solidFill>
                <a:latin typeface="Times New Roman"/>
                <a:cs typeface="Times New Roman"/>
              </a:rPr>
              <a:t> </a:t>
            </a:r>
            <a:r>
              <a:rPr sz="3000" spc="-5" dirty="0">
                <a:solidFill>
                  <a:srgbClr val="FFFFFF"/>
                </a:solidFill>
                <a:latin typeface="Times New Roman"/>
                <a:cs typeface="Times New Roman"/>
              </a:rPr>
              <a:t>can</a:t>
            </a:r>
            <a:r>
              <a:rPr sz="3000" spc="5" dirty="0">
                <a:solidFill>
                  <a:srgbClr val="FFFFFF"/>
                </a:solidFill>
                <a:latin typeface="Times New Roman"/>
                <a:cs typeface="Times New Roman"/>
              </a:rPr>
              <a:t> </a:t>
            </a:r>
            <a:r>
              <a:rPr sz="3000" dirty="0">
                <a:solidFill>
                  <a:srgbClr val="FFFFFF"/>
                </a:solidFill>
                <a:latin typeface="Times New Roman"/>
                <a:cs typeface="Times New Roman"/>
              </a:rPr>
              <a:t>be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divided</a:t>
            </a:r>
            <a:r>
              <a:rPr sz="3000" spc="5" dirty="0">
                <a:solidFill>
                  <a:srgbClr val="FFFFFF"/>
                </a:solidFill>
                <a:latin typeface="Times New Roman"/>
                <a:cs typeface="Times New Roman"/>
              </a:rPr>
              <a:t> </a:t>
            </a:r>
            <a:r>
              <a:rPr sz="3000" dirty="0">
                <a:solidFill>
                  <a:srgbClr val="FFFFFF"/>
                </a:solidFill>
                <a:latin typeface="Times New Roman"/>
                <a:cs typeface="Times New Roman"/>
              </a:rPr>
              <a:t>into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individual</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rules and</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a:t>
            </a:r>
            <a:r>
              <a:rPr sz="3000" spc="-5" dirty="0">
                <a:solidFill>
                  <a:srgbClr val="FFFFFF"/>
                </a:solidFill>
                <a:latin typeface="Times New Roman"/>
                <a:cs typeface="Times New Roman"/>
              </a:rPr>
              <a:t>user</a:t>
            </a:r>
            <a:r>
              <a:rPr sz="3000" dirty="0">
                <a:solidFill>
                  <a:srgbClr val="FFFFFF"/>
                </a:solidFill>
                <a:latin typeface="Times New Roman"/>
                <a:cs typeface="Times New Roman"/>
              </a:rPr>
              <a:t> can </a:t>
            </a:r>
            <a:r>
              <a:rPr sz="3000" spc="-5" dirty="0">
                <a:solidFill>
                  <a:srgbClr val="FFFFFF"/>
                </a:solidFill>
                <a:latin typeface="Times New Roman"/>
                <a:cs typeface="Times New Roman"/>
              </a:rPr>
              <a:t>see</a:t>
            </a:r>
            <a:r>
              <a:rPr sz="3000" spc="5" dirty="0">
                <a:solidFill>
                  <a:srgbClr val="FFFFFF"/>
                </a:solidFill>
                <a:latin typeface="Times New Roman"/>
                <a:cs typeface="Times New Roman"/>
              </a:rPr>
              <a:t> </a:t>
            </a:r>
            <a:r>
              <a:rPr sz="3000" dirty="0">
                <a:solidFill>
                  <a:srgbClr val="FFFFFF"/>
                </a:solidFill>
                <a:latin typeface="Times New Roman"/>
                <a:cs typeface="Times New Roman"/>
              </a:rPr>
              <a:t>and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understand</a:t>
            </a:r>
            <a:r>
              <a:rPr sz="3000" dirty="0">
                <a:solidFill>
                  <a:srgbClr val="FFFFFF"/>
                </a:solidFill>
                <a:latin typeface="Times New Roman"/>
                <a:cs typeface="Times New Roman"/>
              </a:rPr>
              <a:t> </a:t>
            </a:r>
            <a:r>
              <a:rPr sz="3000" spc="-5" dirty="0">
                <a:solidFill>
                  <a:srgbClr val="FFFFFF"/>
                </a:solidFill>
                <a:latin typeface="Times New Roman"/>
                <a:cs typeface="Times New Roman"/>
              </a:rPr>
              <a:t>the</a:t>
            </a:r>
            <a:r>
              <a:rPr sz="3000" dirty="0">
                <a:solidFill>
                  <a:srgbClr val="FFFFFF"/>
                </a:solidFill>
                <a:latin typeface="Times New Roman"/>
                <a:cs typeface="Times New Roman"/>
              </a:rPr>
              <a:t> piece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of</a:t>
            </a:r>
            <a:r>
              <a:rPr sz="3000" dirty="0">
                <a:solidFill>
                  <a:srgbClr val="FFFFFF"/>
                </a:solidFill>
                <a:latin typeface="Times New Roman"/>
                <a:cs typeface="Times New Roman"/>
              </a:rPr>
              <a:t> </a:t>
            </a:r>
            <a:r>
              <a:rPr sz="3000" spc="-5" dirty="0">
                <a:solidFill>
                  <a:srgbClr val="FFFFFF"/>
                </a:solidFill>
                <a:latin typeface="Times New Roman"/>
                <a:cs typeface="Times New Roman"/>
              </a:rPr>
              <a:t>knowledge</a:t>
            </a:r>
            <a:r>
              <a:rPr sz="3000" dirty="0">
                <a:solidFill>
                  <a:srgbClr val="FFFFFF"/>
                </a:solidFill>
                <a:latin typeface="Times New Roman"/>
                <a:cs typeface="Times New Roman"/>
              </a:rPr>
              <a:t> applied</a:t>
            </a:r>
            <a:r>
              <a:rPr sz="3000" spc="5" dirty="0">
                <a:solidFill>
                  <a:srgbClr val="FFFFFF"/>
                </a:solidFill>
                <a:latin typeface="Times New Roman"/>
                <a:cs typeface="Times New Roman"/>
              </a:rPr>
              <a:t> </a:t>
            </a:r>
            <a:r>
              <a:rPr sz="3000" dirty="0">
                <a:solidFill>
                  <a:srgbClr val="FFFFFF"/>
                </a:solidFill>
                <a:latin typeface="Times New Roman"/>
                <a:cs typeface="Times New Roman"/>
              </a:rPr>
              <a:t>by the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system.</a:t>
            </a:r>
            <a:endParaRPr sz="3000">
              <a:latin typeface="Times New Roman"/>
              <a:cs typeface="Times New Roman"/>
            </a:endParaRPr>
          </a:p>
          <a:p>
            <a:pPr marL="354965" marR="5080" indent="-342900">
              <a:lnSpc>
                <a:spcPct val="100000"/>
              </a:lnSpc>
              <a:spcBef>
                <a:spcPts val="720"/>
              </a:spcBef>
              <a:buClr>
                <a:srgbClr val="FAFD00"/>
              </a:buClr>
              <a:buSzPct val="76666"/>
              <a:buFont typeface="MS UI Gothic"/>
              <a:buChar char="■"/>
              <a:tabLst>
                <a:tab pos="355600" algn="l"/>
                <a:tab pos="4933950" algn="l"/>
              </a:tabLst>
            </a:pPr>
            <a:r>
              <a:rPr sz="3000" spc="-5" dirty="0">
                <a:solidFill>
                  <a:srgbClr val="FFFFFF"/>
                </a:solidFill>
                <a:latin typeface="Times New Roman"/>
                <a:cs typeface="Times New Roman"/>
              </a:rPr>
              <a:t>In </a:t>
            </a:r>
            <a:r>
              <a:rPr sz="3000" dirty="0">
                <a:solidFill>
                  <a:srgbClr val="FFFFFF"/>
                </a:solidFill>
                <a:latin typeface="Times New Roman"/>
                <a:cs typeface="Times New Roman"/>
              </a:rPr>
              <a:t>neural</a:t>
            </a:r>
            <a:r>
              <a:rPr sz="3000" spc="-5" dirty="0">
                <a:solidFill>
                  <a:srgbClr val="FFFFFF"/>
                </a:solidFill>
                <a:latin typeface="Times New Roman"/>
                <a:cs typeface="Times New Roman"/>
              </a:rPr>
              <a:t> networks,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one</a:t>
            </a:r>
            <a:r>
              <a:rPr sz="3000" dirty="0">
                <a:solidFill>
                  <a:srgbClr val="FFFFFF"/>
                </a:solidFill>
                <a:latin typeface="Times New Roman"/>
                <a:cs typeface="Times New Roman"/>
              </a:rPr>
              <a:t> </a:t>
            </a:r>
            <a:r>
              <a:rPr sz="3000" spc="-5" dirty="0">
                <a:solidFill>
                  <a:srgbClr val="FFFFFF"/>
                </a:solidFill>
                <a:latin typeface="Times New Roman"/>
                <a:cs typeface="Times New Roman"/>
              </a:rPr>
              <a:t>cannot</a:t>
            </a:r>
            <a:r>
              <a:rPr sz="3000" spc="-10" dirty="0">
                <a:solidFill>
                  <a:srgbClr val="FFFFFF"/>
                </a:solidFill>
                <a:latin typeface="Times New Roman"/>
                <a:cs typeface="Times New Roman"/>
              </a:rPr>
              <a:t> </a:t>
            </a:r>
            <a:r>
              <a:rPr sz="3000" dirty="0">
                <a:solidFill>
                  <a:srgbClr val="FFFFFF"/>
                </a:solidFill>
                <a:latin typeface="Times New Roman"/>
                <a:cs typeface="Times New Roman"/>
              </a:rPr>
              <a:t>select</a:t>
            </a:r>
            <a:r>
              <a:rPr sz="3000" spc="-5" dirty="0">
                <a:solidFill>
                  <a:srgbClr val="FFFFFF"/>
                </a:solidFill>
                <a:latin typeface="Times New Roman"/>
                <a:cs typeface="Times New Roman"/>
              </a:rPr>
              <a:t> </a:t>
            </a:r>
            <a:r>
              <a:rPr sz="3000" dirty="0">
                <a:solidFill>
                  <a:srgbClr val="FFFFFF"/>
                </a:solidFill>
                <a:latin typeface="Times New Roman"/>
                <a:cs typeface="Times New Roman"/>
              </a:rPr>
              <a:t>a</a:t>
            </a:r>
            <a:r>
              <a:rPr sz="3000" spc="15" dirty="0">
                <a:solidFill>
                  <a:srgbClr val="FFFFFF"/>
                </a:solidFill>
                <a:latin typeface="Times New Roman"/>
                <a:cs typeface="Times New Roman"/>
              </a:rPr>
              <a:t> </a:t>
            </a:r>
            <a:r>
              <a:rPr sz="3000" spc="-5" dirty="0">
                <a:solidFill>
                  <a:srgbClr val="FFFFFF"/>
                </a:solidFill>
                <a:latin typeface="Times New Roman"/>
                <a:cs typeface="Times New Roman"/>
              </a:rPr>
              <a:t>single </a:t>
            </a:r>
            <a:r>
              <a:rPr sz="3000" dirty="0">
                <a:solidFill>
                  <a:srgbClr val="FFFFFF"/>
                </a:solidFill>
                <a:latin typeface="Times New Roman"/>
                <a:cs typeface="Times New Roman"/>
              </a:rPr>
              <a:t> </a:t>
            </a:r>
            <a:r>
              <a:rPr sz="3000" spc="-5" dirty="0">
                <a:solidFill>
                  <a:srgbClr val="FFFFFF"/>
                </a:solidFill>
                <a:latin typeface="Times New Roman"/>
                <a:cs typeface="Times New Roman"/>
              </a:rPr>
              <a:t>synaptic</a:t>
            </a:r>
            <a:r>
              <a:rPr sz="3000" spc="20" dirty="0">
                <a:solidFill>
                  <a:srgbClr val="FFFFFF"/>
                </a:solidFill>
                <a:latin typeface="Times New Roman"/>
                <a:cs typeface="Times New Roman"/>
              </a:rPr>
              <a:t> </a:t>
            </a:r>
            <a:r>
              <a:rPr sz="3000" spc="-5" dirty="0">
                <a:solidFill>
                  <a:srgbClr val="FFFFFF"/>
                </a:solidFill>
                <a:latin typeface="Times New Roman"/>
                <a:cs typeface="Times New Roman"/>
              </a:rPr>
              <a:t>weight</a:t>
            </a:r>
            <a:r>
              <a:rPr sz="3000" dirty="0">
                <a:solidFill>
                  <a:srgbClr val="FFFFFF"/>
                </a:solidFill>
                <a:latin typeface="Times New Roman"/>
                <a:cs typeface="Times New Roman"/>
              </a:rPr>
              <a:t> </a:t>
            </a:r>
            <a:r>
              <a:rPr sz="3000" spc="-5" dirty="0">
                <a:solidFill>
                  <a:srgbClr val="FFFFFF"/>
                </a:solidFill>
                <a:latin typeface="Times New Roman"/>
                <a:cs typeface="Times New Roman"/>
              </a:rPr>
              <a:t>as</a:t>
            </a:r>
            <a:r>
              <a:rPr sz="3000" spc="15" dirty="0">
                <a:solidFill>
                  <a:srgbClr val="FFFFFF"/>
                </a:solidFill>
                <a:latin typeface="Times New Roman"/>
                <a:cs typeface="Times New Roman"/>
              </a:rPr>
              <a:t> </a:t>
            </a:r>
            <a:r>
              <a:rPr sz="3000" dirty="0">
                <a:solidFill>
                  <a:srgbClr val="FFFFFF"/>
                </a:solidFill>
                <a:latin typeface="Times New Roman"/>
                <a:cs typeface="Times New Roman"/>
              </a:rPr>
              <a:t>a</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discrete</a:t>
            </a:r>
            <a:r>
              <a:rPr sz="3000" spc="15" dirty="0">
                <a:solidFill>
                  <a:srgbClr val="FFFFFF"/>
                </a:solidFill>
                <a:latin typeface="Times New Roman"/>
                <a:cs typeface="Times New Roman"/>
              </a:rPr>
              <a:t> </a:t>
            </a:r>
            <a:r>
              <a:rPr sz="3000" dirty="0">
                <a:solidFill>
                  <a:srgbClr val="FFFFFF"/>
                </a:solidFill>
                <a:latin typeface="Times New Roman"/>
                <a:cs typeface="Times New Roman"/>
              </a:rPr>
              <a:t>piece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of</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knowledge. </a:t>
            </a:r>
            <a:r>
              <a:rPr sz="3000" dirty="0">
                <a:solidFill>
                  <a:srgbClr val="FFFFFF"/>
                </a:solidFill>
                <a:latin typeface="Times New Roman"/>
                <a:cs typeface="Times New Roman"/>
              </a:rPr>
              <a:t> Here</a:t>
            </a:r>
            <a:r>
              <a:rPr sz="3000" spc="-5" dirty="0">
                <a:solidFill>
                  <a:srgbClr val="FFFFFF"/>
                </a:solidFill>
                <a:latin typeface="Times New Roman"/>
                <a:cs typeface="Times New Roman"/>
              </a:rPr>
              <a:t> knowledge</a:t>
            </a:r>
            <a:r>
              <a:rPr sz="3000" dirty="0">
                <a:solidFill>
                  <a:srgbClr val="FFFFFF"/>
                </a:solidFill>
                <a:latin typeface="Times New Roman"/>
                <a:cs typeface="Times New Roman"/>
              </a:rPr>
              <a:t> </a:t>
            </a:r>
            <a:r>
              <a:rPr sz="3000" spc="-5" dirty="0">
                <a:solidFill>
                  <a:srgbClr val="FFFFFF"/>
                </a:solidFill>
                <a:latin typeface="Times New Roman"/>
                <a:cs typeface="Times New Roman"/>
              </a:rPr>
              <a:t>is</a:t>
            </a:r>
            <a:r>
              <a:rPr sz="3000" spc="5" dirty="0">
                <a:solidFill>
                  <a:srgbClr val="FFFFFF"/>
                </a:solidFill>
                <a:latin typeface="Times New Roman"/>
                <a:cs typeface="Times New Roman"/>
              </a:rPr>
              <a:t> </a:t>
            </a:r>
            <a:r>
              <a:rPr sz="3000" dirty="0">
                <a:solidFill>
                  <a:srgbClr val="FFFFFF"/>
                </a:solidFill>
                <a:latin typeface="Times New Roman"/>
                <a:cs typeface="Times New Roman"/>
              </a:rPr>
              <a:t>embedded </a:t>
            </a:r>
            <a:r>
              <a:rPr sz="3000" spc="-5" dirty="0">
                <a:solidFill>
                  <a:srgbClr val="FFFFFF"/>
                </a:solidFill>
                <a:latin typeface="Times New Roman"/>
                <a:cs typeface="Times New Roman"/>
              </a:rPr>
              <a:t>in</a:t>
            </a:r>
            <a:r>
              <a:rPr sz="3000" dirty="0">
                <a:solidFill>
                  <a:srgbClr val="FFFFFF"/>
                </a:solidFill>
                <a:latin typeface="Times New Roman"/>
                <a:cs typeface="Times New Roman"/>
              </a:rPr>
              <a:t> </a:t>
            </a:r>
            <a:r>
              <a:rPr sz="3000" spc="-5" dirty="0">
                <a:solidFill>
                  <a:srgbClr val="FFFFFF"/>
                </a:solidFill>
                <a:latin typeface="Times New Roman"/>
                <a:cs typeface="Times New Roman"/>
              </a:rPr>
              <a:t>the </a:t>
            </a:r>
            <a:r>
              <a:rPr sz="3000" dirty="0">
                <a:solidFill>
                  <a:srgbClr val="FFFFFF"/>
                </a:solidFill>
                <a:latin typeface="Times New Roman"/>
                <a:cs typeface="Times New Roman"/>
              </a:rPr>
              <a:t>entire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network; </a:t>
            </a:r>
            <a:r>
              <a:rPr sz="3000" dirty="0">
                <a:solidFill>
                  <a:srgbClr val="FFFFFF"/>
                </a:solidFill>
                <a:latin typeface="Times New Roman"/>
                <a:cs typeface="Times New Roman"/>
              </a:rPr>
              <a:t>it</a:t>
            </a:r>
            <a:r>
              <a:rPr sz="3000" spc="-5" dirty="0">
                <a:solidFill>
                  <a:srgbClr val="FFFFFF"/>
                </a:solidFill>
                <a:latin typeface="Times New Roman"/>
                <a:cs typeface="Times New Roman"/>
              </a:rPr>
              <a:t> </a:t>
            </a:r>
            <a:r>
              <a:rPr sz="3000" dirty="0">
                <a:solidFill>
                  <a:srgbClr val="FFFFFF"/>
                </a:solidFill>
                <a:latin typeface="Times New Roman"/>
                <a:cs typeface="Times New Roman"/>
              </a:rPr>
              <a:t>cannot be </a:t>
            </a:r>
            <a:r>
              <a:rPr sz="3000" spc="-5" dirty="0">
                <a:solidFill>
                  <a:srgbClr val="FFFFFF"/>
                </a:solidFill>
                <a:latin typeface="Times New Roman"/>
                <a:cs typeface="Times New Roman"/>
              </a:rPr>
              <a:t>broken</a:t>
            </a:r>
            <a:r>
              <a:rPr sz="3000" dirty="0">
                <a:solidFill>
                  <a:srgbClr val="FFFFFF"/>
                </a:solidFill>
                <a:latin typeface="Times New Roman"/>
                <a:cs typeface="Times New Roman"/>
              </a:rPr>
              <a:t> </a:t>
            </a:r>
            <a:r>
              <a:rPr sz="3000" spc="-5" dirty="0">
                <a:solidFill>
                  <a:srgbClr val="FFFFFF"/>
                </a:solidFill>
                <a:latin typeface="Times New Roman"/>
                <a:cs typeface="Times New Roman"/>
              </a:rPr>
              <a:t>into</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individual </a:t>
            </a:r>
            <a:r>
              <a:rPr sz="3000" dirty="0">
                <a:solidFill>
                  <a:srgbClr val="FFFFFF"/>
                </a:solidFill>
                <a:latin typeface="Times New Roman"/>
                <a:cs typeface="Times New Roman"/>
              </a:rPr>
              <a:t> </a:t>
            </a:r>
            <a:r>
              <a:rPr sz="3000" spc="-5" dirty="0">
                <a:solidFill>
                  <a:srgbClr val="FFFFFF"/>
                </a:solidFill>
                <a:latin typeface="Times New Roman"/>
                <a:cs typeface="Times New Roman"/>
              </a:rPr>
              <a:t>pieces,</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t>
            </a:r>
            <a:r>
              <a:rPr sz="3000" spc="-5" dirty="0">
                <a:solidFill>
                  <a:srgbClr val="FFFFFF"/>
                </a:solidFill>
                <a:latin typeface="Times New Roman"/>
                <a:cs typeface="Times New Roman"/>
              </a:rPr>
              <a:t>any</a:t>
            </a:r>
            <a:r>
              <a:rPr sz="3000" dirty="0">
                <a:solidFill>
                  <a:srgbClr val="FFFFFF"/>
                </a:solidFill>
                <a:latin typeface="Times New Roman"/>
                <a:cs typeface="Times New Roman"/>
              </a:rPr>
              <a:t> </a:t>
            </a:r>
            <a:r>
              <a:rPr sz="3000" spc="-5" dirty="0">
                <a:solidFill>
                  <a:srgbClr val="FFFFFF"/>
                </a:solidFill>
                <a:latin typeface="Times New Roman"/>
                <a:cs typeface="Times New Roman"/>
              </a:rPr>
              <a:t>change</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of</a:t>
            </a:r>
            <a:r>
              <a:rPr sz="3000" dirty="0">
                <a:solidFill>
                  <a:srgbClr val="FFFFFF"/>
                </a:solidFill>
                <a:latin typeface="Times New Roman"/>
                <a:cs typeface="Times New Roman"/>
              </a:rPr>
              <a:t> a </a:t>
            </a:r>
            <a:r>
              <a:rPr sz="3000" spc="-5" dirty="0">
                <a:solidFill>
                  <a:srgbClr val="FFFFFF"/>
                </a:solidFill>
                <a:latin typeface="Times New Roman"/>
                <a:cs typeface="Times New Roman"/>
              </a:rPr>
              <a:t>synaptic</a:t>
            </a:r>
            <a:r>
              <a:rPr sz="3000" dirty="0">
                <a:solidFill>
                  <a:srgbClr val="FFFFFF"/>
                </a:solidFill>
                <a:latin typeface="Times New Roman"/>
                <a:cs typeface="Times New Roman"/>
              </a:rPr>
              <a:t> weight may </a:t>
            </a:r>
            <a:r>
              <a:rPr sz="3000" spc="5" dirty="0">
                <a:solidFill>
                  <a:srgbClr val="FFFFFF"/>
                </a:solidFill>
                <a:latin typeface="Times New Roman"/>
                <a:cs typeface="Times New Roman"/>
              </a:rPr>
              <a:t> </a:t>
            </a:r>
            <a:r>
              <a:rPr sz="3000" dirty="0">
                <a:solidFill>
                  <a:srgbClr val="FFFFFF"/>
                </a:solidFill>
                <a:latin typeface="Times New Roman"/>
                <a:cs typeface="Times New Roman"/>
              </a:rPr>
              <a:t>lead</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to</a:t>
            </a:r>
            <a:r>
              <a:rPr sz="3000" spc="5" dirty="0">
                <a:solidFill>
                  <a:srgbClr val="FFFFFF"/>
                </a:solidFill>
                <a:latin typeface="Times New Roman"/>
                <a:cs typeface="Times New Roman"/>
              </a:rPr>
              <a:t> </a:t>
            </a:r>
            <a:r>
              <a:rPr sz="3000" dirty="0">
                <a:solidFill>
                  <a:srgbClr val="FFFFFF"/>
                </a:solidFill>
                <a:latin typeface="Times New Roman"/>
                <a:cs typeface="Times New Roman"/>
              </a:rPr>
              <a:t>unpredictable</a:t>
            </a:r>
            <a:r>
              <a:rPr sz="3000" spc="10" dirty="0">
                <a:solidFill>
                  <a:srgbClr val="FFFFFF"/>
                </a:solidFill>
                <a:latin typeface="Times New Roman"/>
                <a:cs typeface="Times New Roman"/>
              </a:rPr>
              <a:t> </a:t>
            </a:r>
            <a:r>
              <a:rPr sz="3000" spc="-5" dirty="0">
                <a:solidFill>
                  <a:srgbClr val="FFFFFF"/>
                </a:solidFill>
                <a:latin typeface="Times New Roman"/>
                <a:cs typeface="Times New Roman"/>
              </a:rPr>
              <a:t>results.	</a:t>
            </a:r>
            <a:r>
              <a:rPr sz="3000" dirty="0">
                <a:solidFill>
                  <a:srgbClr val="FFFFFF"/>
                </a:solidFill>
                <a:latin typeface="Times New Roman"/>
                <a:cs typeface="Times New Roman"/>
              </a:rPr>
              <a:t>A </a:t>
            </a:r>
            <a:r>
              <a:rPr sz="3000" spc="-5" dirty="0">
                <a:solidFill>
                  <a:srgbClr val="FFFFFF"/>
                </a:solidFill>
                <a:latin typeface="Times New Roman"/>
                <a:cs typeface="Times New Roman"/>
              </a:rPr>
              <a:t>neural network is, </a:t>
            </a:r>
            <a:r>
              <a:rPr sz="3000" spc="-735" dirty="0">
                <a:solidFill>
                  <a:srgbClr val="FFFFFF"/>
                </a:solidFill>
                <a:latin typeface="Times New Roman"/>
                <a:cs typeface="Times New Roman"/>
              </a:rPr>
              <a:t> </a:t>
            </a:r>
            <a:r>
              <a:rPr sz="3000" spc="-5" dirty="0">
                <a:solidFill>
                  <a:srgbClr val="FFFFFF"/>
                </a:solidFill>
                <a:latin typeface="Times New Roman"/>
                <a:cs typeface="Times New Roman"/>
              </a:rPr>
              <a:t>in </a:t>
            </a:r>
            <a:r>
              <a:rPr sz="3000" dirty="0">
                <a:solidFill>
                  <a:srgbClr val="FFFFFF"/>
                </a:solidFill>
                <a:latin typeface="Times New Roman"/>
                <a:cs typeface="Times New Roman"/>
              </a:rPr>
              <a:t>fact,</a:t>
            </a:r>
            <a:r>
              <a:rPr sz="3000" spc="10" dirty="0">
                <a:solidFill>
                  <a:srgbClr val="FFFFFF"/>
                </a:solidFill>
                <a:latin typeface="Times New Roman"/>
                <a:cs typeface="Times New Roman"/>
              </a:rPr>
              <a:t> </a:t>
            </a:r>
            <a:r>
              <a:rPr sz="3000" dirty="0">
                <a:solidFill>
                  <a:srgbClr val="FFFFFF"/>
                </a:solidFill>
                <a:latin typeface="Times New Roman"/>
                <a:cs typeface="Times New Roman"/>
              </a:rPr>
              <a:t>a</a:t>
            </a:r>
            <a:r>
              <a:rPr sz="3000" dirty="0">
                <a:solidFill>
                  <a:srgbClr val="FAFD00"/>
                </a:solidFill>
                <a:latin typeface="Times New Roman"/>
                <a:cs typeface="Times New Roman"/>
              </a:rPr>
              <a:t> </a:t>
            </a:r>
            <a:r>
              <a:rPr sz="3000" spc="70" dirty="0">
                <a:solidFill>
                  <a:srgbClr val="FAFD00"/>
                </a:solidFill>
                <a:latin typeface="Times New Roman"/>
                <a:cs typeface="Times New Roman"/>
              </a:rPr>
              <a:t>black-box</a:t>
            </a:r>
            <a:r>
              <a:rPr sz="3000" dirty="0">
                <a:solidFill>
                  <a:srgbClr val="FFFFFF"/>
                </a:solidFill>
                <a:latin typeface="Times New Roman"/>
                <a:cs typeface="Times New Roman"/>
              </a:rPr>
              <a:t> </a:t>
            </a:r>
            <a:r>
              <a:rPr sz="3000" spc="-5" dirty="0">
                <a:solidFill>
                  <a:srgbClr val="FFFFFF"/>
                </a:solidFill>
                <a:latin typeface="Times New Roman"/>
                <a:cs typeface="Times New Roman"/>
              </a:rPr>
              <a:t>for its user.</a:t>
            </a:r>
            <a:endParaRPr sz="3000">
              <a:latin typeface="Times New Roman"/>
              <a:cs typeface="Times New Roman"/>
            </a:endParaRP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6</a:t>
            </a:fld>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029715" y="927607"/>
            <a:ext cx="8190230" cy="1487805"/>
          </a:xfrm>
          <a:prstGeom prst="rect">
            <a:avLst/>
          </a:prstGeom>
        </p:spPr>
        <p:txBody>
          <a:bodyPr vert="horz" wrap="square" lIns="0" tIns="13970" rIns="0" bIns="0" rtlCol="0">
            <a:spAutoFit/>
          </a:bodyPr>
          <a:lstStyle/>
          <a:p>
            <a:pPr marL="12700" marR="5080">
              <a:lnSpc>
                <a:spcPct val="99800"/>
              </a:lnSpc>
              <a:spcBef>
                <a:spcPts val="110"/>
              </a:spcBef>
            </a:pPr>
            <a:r>
              <a:rPr sz="3200" spc="180" dirty="0">
                <a:solidFill>
                  <a:srgbClr val="FAFD00"/>
                </a:solidFill>
                <a:latin typeface="Times New Roman"/>
                <a:cs typeface="Times New Roman"/>
              </a:rPr>
              <a:t>Can </a:t>
            </a:r>
            <a:r>
              <a:rPr sz="3200" dirty="0">
                <a:solidFill>
                  <a:srgbClr val="FAFD00"/>
                </a:solidFill>
                <a:latin typeface="Times New Roman"/>
                <a:cs typeface="Times New Roman"/>
              </a:rPr>
              <a:t>we </a:t>
            </a:r>
            <a:r>
              <a:rPr sz="3200" spc="70" dirty="0">
                <a:solidFill>
                  <a:srgbClr val="FAFD00"/>
                </a:solidFill>
                <a:latin typeface="Times New Roman"/>
                <a:cs typeface="Times New Roman"/>
              </a:rPr>
              <a:t>combine </a:t>
            </a:r>
            <a:r>
              <a:rPr sz="3200" spc="105" dirty="0">
                <a:solidFill>
                  <a:srgbClr val="FAFD00"/>
                </a:solidFill>
                <a:latin typeface="Times New Roman"/>
                <a:cs typeface="Times New Roman"/>
              </a:rPr>
              <a:t>advantages </a:t>
            </a:r>
            <a:r>
              <a:rPr sz="3200" dirty="0">
                <a:solidFill>
                  <a:srgbClr val="FAFD00"/>
                </a:solidFill>
                <a:latin typeface="Times New Roman"/>
                <a:cs typeface="Times New Roman"/>
              </a:rPr>
              <a:t>of </a:t>
            </a:r>
            <a:r>
              <a:rPr sz="3200" spc="114" dirty="0">
                <a:solidFill>
                  <a:srgbClr val="FAFD00"/>
                </a:solidFill>
                <a:latin typeface="Times New Roman"/>
                <a:cs typeface="Times New Roman"/>
              </a:rPr>
              <a:t>expert </a:t>
            </a:r>
            <a:r>
              <a:rPr sz="3200" spc="45" dirty="0">
                <a:solidFill>
                  <a:srgbClr val="FAFD00"/>
                </a:solidFill>
                <a:latin typeface="Times New Roman"/>
                <a:cs typeface="Times New Roman"/>
              </a:rPr>
              <a:t>systems </a:t>
            </a:r>
            <a:r>
              <a:rPr sz="3200" spc="50" dirty="0">
                <a:solidFill>
                  <a:srgbClr val="FAFD00"/>
                </a:solidFill>
                <a:latin typeface="Times New Roman"/>
                <a:cs typeface="Times New Roman"/>
              </a:rPr>
              <a:t> </a:t>
            </a:r>
            <a:r>
              <a:rPr sz="3200" spc="180" dirty="0">
                <a:solidFill>
                  <a:srgbClr val="FAFD00"/>
                </a:solidFill>
                <a:latin typeface="Times New Roman"/>
                <a:cs typeface="Times New Roman"/>
              </a:rPr>
              <a:t>and</a:t>
            </a:r>
            <a:r>
              <a:rPr sz="3200" spc="-10" dirty="0">
                <a:solidFill>
                  <a:srgbClr val="FAFD00"/>
                </a:solidFill>
                <a:latin typeface="Times New Roman"/>
                <a:cs typeface="Times New Roman"/>
              </a:rPr>
              <a:t> </a:t>
            </a:r>
            <a:r>
              <a:rPr sz="3200" spc="145" dirty="0">
                <a:solidFill>
                  <a:srgbClr val="FAFD00"/>
                </a:solidFill>
                <a:latin typeface="Times New Roman"/>
                <a:cs typeface="Times New Roman"/>
              </a:rPr>
              <a:t>neural</a:t>
            </a:r>
            <a:r>
              <a:rPr sz="3200" dirty="0">
                <a:solidFill>
                  <a:srgbClr val="FAFD00"/>
                </a:solidFill>
                <a:latin typeface="Times New Roman"/>
                <a:cs typeface="Times New Roman"/>
              </a:rPr>
              <a:t> </a:t>
            </a:r>
            <a:r>
              <a:rPr sz="3200" spc="105" dirty="0">
                <a:solidFill>
                  <a:srgbClr val="FAFD00"/>
                </a:solidFill>
                <a:latin typeface="Times New Roman"/>
                <a:cs typeface="Times New Roman"/>
              </a:rPr>
              <a:t>networks</a:t>
            </a:r>
            <a:r>
              <a:rPr sz="3200" spc="-10" dirty="0">
                <a:solidFill>
                  <a:srgbClr val="FAFD00"/>
                </a:solidFill>
                <a:latin typeface="Times New Roman"/>
                <a:cs typeface="Times New Roman"/>
              </a:rPr>
              <a:t> </a:t>
            </a:r>
            <a:r>
              <a:rPr sz="3200" spc="90" dirty="0">
                <a:solidFill>
                  <a:srgbClr val="FAFD00"/>
                </a:solidFill>
                <a:latin typeface="Times New Roman"/>
                <a:cs typeface="Times New Roman"/>
              </a:rPr>
              <a:t>to</a:t>
            </a:r>
            <a:r>
              <a:rPr sz="3200" spc="-5" dirty="0">
                <a:solidFill>
                  <a:srgbClr val="FAFD00"/>
                </a:solidFill>
                <a:latin typeface="Times New Roman"/>
                <a:cs typeface="Times New Roman"/>
              </a:rPr>
              <a:t> </a:t>
            </a:r>
            <a:r>
              <a:rPr sz="3200" spc="114" dirty="0">
                <a:solidFill>
                  <a:srgbClr val="FAFD00"/>
                </a:solidFill>
                <a:latin typeface="Times New Roman"/>
                <a:cs typeface="Times New Roman"/>
              </a:rPr>
              <a:t>create</a:t>
            </a:r>
            <a:r>
              <a:rPr sz="3200" spc="-5" dirty="0">
                <a:solidFill>
                  <a:srgbClr val="FAFD00"/>
                </a:solidFill>
                <a:latin typeface="Times New Roman"/>
                <a:cs typeface="Times New Roman"/>
              </a:rPr>
              <a:t> </a:t>
            </a:r>
            <a:r>
              <a:rPr sz="3200" spc="180" dirty="0">
                <a:solidFill>
                  <a:srgbClr val="FAFD00"/>
                </a:solidFill>
                <a:latin typeface="Times New Roman"/>
                <a:cs typeface="Times New Roman"/>
              </a:rPr>
              <a:t>a</a:t>
            </a:r>
            <a:r>
              <a:rPr sz="3200" spc="-5" dirty="0">
                <a:solidFill>
                  <a:srgbClr val="FAFD00"/>
                </a:solidFill>
                <a:latin typeface="Times New Roman"/>
                <a:cs typeface="Times New Roman"/>
              </a:rPr>
              <a:t> </a:t>
            </a:r>
            <a:r>
              <a:rPr sz="3200" spc="135" dirty="0">
                <a:solidFill>
                  <a:srgbClr val="FAFD00"/>
                </a:solidFill>
                <a:latin typeface="Times New Roman"/>
                <a:cs typeface="Times New Roman"/>
              </a:rPr>
              <a:t>more</a:t>
            </a:r>
            <a:r>
              <a:rPr sz="3200" dirty="0">
                <a:solidFill>
                  <a:srgbClr val="FAFD00"/>
                </a:solidFill>
                <a:latin typeface="Times New Roman"/>
                <a:cs typeface="Times New Roman"/>
              </a:rPr>
              <a:t> </a:t>
            </a:r>
            <a:r>
              <a:rPr sz="3200" spc="85" dirty="0">
                <a:solidFill>
                  <a:srgbClr val="FAFD00"/>
                </a:solidFill>
                <a:latin typeface="Times New Roman"/>
                <a:cs typeface="Times New Roman"/>
              </a:rPr>
              <a:t>powerful </a:t>
            </a:r>
            <a:r>
              <a:rPr sz="3200" spc="-785" dirty="0">
                <a:solidFill>
                  <a:srgbClr val="FAFD00"/>
                </a:solidFill>
                <a:latin typeface="Times New Roman"/>
                <a:cs typeface="Times New Roman"/>
              </a:rPr>
              <a:t> </a:t>
            </a:r>
            <a:r>
              <a:rPr sz="3200" spc="180" dirty="0">
                <a:solidFill>
                  <a:srgbClr val="FAFD00"/>
                </a:solidFill>
                <a:latin typeface="Times New Roman"/>
                <a:cs typeface="Times New Roman"/>
              </a:rPr>
              <a:t>and</a:t>
            </a:r>
            <a:r>
              <a:rPr sz="3200" spc="-15" dirty="0">
                <a:solidFill>
                  <a:srgbClr val="FAFD00"/>
                </a:solidFill>
                <a:latin typeface="Times New Roman"/>
                <a:cs typeface="Times New Roman"/>
              </a:rPr>
              <a:t> </a:t>
            </a:r>
            <a:r>
              <a:rPr sz="3200" spc="15" dirty="0">
                <a:solidFill>
                  <a:srgbClr val="FAFD00"/>
                </a:solidFill>
                <a:latin typeface="Times New Roman"/>
                <a:cs typeface="Times New Roman"/>
              </a:rPr>
              <a:t>effective</a:t>
            </a:r>
            <a:r>
              <a:rPr sz="3200" spc="5" dirty="0">
                <a:solidFill>
                  <a:srgbClr val="FAFD00"/>
                </a:solidFill>
                <a:latin typeface="Times New Roman"/>
                <a:cs typeface="Times New Roman"/>
              </a:rPr>
              <a:t> </a:t>
            </a:r>
            <a:r>
              <a:rPr sz="3200" spc="114" dirty="0">
                <a:solidFill>
                  <a:srgbClr val="FAFD00"/>
                </a:solidFill>
                <a:latin typeface="Times New Roman"/>
                <a:cs typeface="Times New Roman"/>
              </a:rPr>
              <a:t>expert</a:t>
            </a:r>
            <a:r>
              <a:rPr sz="3200" dirty="0">
                <a:solidFill>
                  <a:srgbClr val="FAFD00"/>
                </a:solidFill>
                <a:latin typeface="Times New Roman"/>
                <a:cs typeface="Times New Roman"/>
              </a:rPr>
              <a:t> </a:t>
            </a:r>
            <a:r>
              <a:rPr sz="3200" spc="70" dirty="0">
                <a:solidFill>
                  <a:srgbClr val="FAFD00"/>
                </a:solidFill>
                <a:latin typeface="Times New Roman"/>
                <a:cs typeface="Times New Roman"/>
              </a:rPr>
              <a:t>system?</a:t>
            </a:r>
            <a:endParaRPr sz="3200">
              <a:latin typeface="Times New Roman"/>
              <a:cs typeface="Times New Roman"/>
            </a:endParaRPr>
          </a:p>
        </p:txBody>
      </p:sp>
      <p:sp>
        <p:nvSpPr>
          <p:cNvPr id="4" name="object 4"/>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7</a:t>
            </a:fld>
            <a:endParaRPr dirty="0"/>
          </a:p>
        </p:txBody>
      </p:sp>
      <p:sp>
        <p:nvSpPr>
          <p:cNvPr id="3" name="object 3"/>
          <p:cNvSpPr txBox="1"/>
          <p:nvPr/>
        </p:nvSpPr>
        <p:spPr>
          <a:xfrm>
            <a:off x="1105915" y="2648202"/>
            <a:ext cx="7849234" cy="1397000"/>
          </a:xfrm>
          <a:prstGeom prst="rect">
            <a:avLst/>
          </a:prstGeom>
        </p:spPr>
        <p:txBody>
          <a:bodyPr vert="horz" wrap="square" lIns="0" tIns="12700" rIns="0" bIns="0" rtlCol="0">
            <a:spAutoFit/>
          </a:bodyPr>
          <a:lstStyle/>
          <a:p>
            <a:pPr marL="12700" marR="5080">
              <a:lnSpc>
                <a:spcPct val="100000"/>
              </a:lnSpc>
              <a:spcBef>
                <a:spcPts val="100"/>
              </a:spcBef>
            </a:pPr>
            <a:r>
              <a:rPr sz="3000" dirty="0">
                <a:solidFill>
                  <a:srgbClr val="FFFFFF"/>
                </a:solidFill>
                <a:latin typeface="Times New Roman"/>
                <a:cs typeface="Times New Roman"/>
              </a:rPr>
              <a:t>A </a:t>
            </a:r>
            <a:r>
              <a:rPr sz="3000" spc="-5" dirty="0">
                <a:solidFill>
                  <a:srgbClr val="FFFFFF"/>
                </a:solidFill>
                <a:latin typeface="Times New Roman"/>
                <a:cs typeface="Times New Roman"/>
              </a:rPr>
              <a:t>hybrid system that </a:t>
            </a:r>
            <a:r>
              <a:rPr sz="3000" dirty="0">
                <a:solidFill>
                  <a:srgbClr val="FFFFFF"/>
                </a:solidFill>
                <a:latin typeface="Times New Roman"/>
                <a:cs typeface="Times New Roman"/>
              </a:rPr>
              <a:t>combines a neural network </a:t>
            </a:r>
            <a:r>
              <a:rPr sz="3000" spc="5" dirty="0">
                <a:solidFill>
                  <a:srgbClr val="FFFFFF"/>
                </a:solidFill>
                <a:latin typeface="Times New Roman"/>
                <a:cs typeface="Times New Roman"/>
              </a:rPr>
              <a:t> </a:t>
            </a:r>
            <a:r>
              <a:rPr sz="3000" spc="-5" dirty="0">
                <a:solidFill>
                  <a:srgbClr val="FFFFFF"/>
                </a:solidFill>
                <a:latin typeface="Times New Roman"/>
                <a:cs typeface="Times New Roman"/>
              </a:rPr>
              <a:t>and</a:t>
            </a:r>
            <a:r>
              <a:rPr sz="3000" dirty="0">
                <a:solidFill>
                  <a:srgbClr val="FFFFFF"/>
                </a:solidFill>
                <a:latin typeface="Times New Roman"/>
                <a:cs typeface="Times New Roman"/>
              </a:rPr>
              <a:t> a </a:t>
            </a:r>
            <a:r>
              <a:rPr sz="3000" spc="-5" dirty="0">
                <a:solidFill>
                  <a:srgbClr val="FFFFFF"/>
                </a:solidFill>
                <a:latin typeface="Times New Roman"/>
                <a:cs typeface="Times New Roman"/>
              </a:rPr>
              <a:t>rule-based</a:t>
            </a:r>
            <a:r>
              <a:rPr sz="3000" dirty="0">
                <a:solidFill>
                  <a:srgbClr val="FFFFFF"/>
                </a:solidFill>
                <a:latin typeface="Times New Roman"/>
                <a:cs typeface="Times New Roman"/>
              </a:rPr>
              <a:t> expert</a:t>
            </a:r>
            <a:r>
              <a:rPr sz="3000" spc="-5" dirty="0">
                <a:solidFill>
                  <a:srgbClr val="FFFFFF"/>
                </a:solidFill>
                <a:latin typeface="Times New Roman"/>
                <a:cs typeface="Times New Roman"/>
              </a:rPr>
              <a:t> system is </a:t>
            </a:r>
            <a:r>
              <a:rPr sz="3000" dirty="0">
                <a:solidFill>
                  <a:srgbClr val="FFFFFF"/>
                </a:solidFill>
                <a:latin typeface="Times New Roman"/>
                <a:cs typeface="Times New Roman"/>
              </a:rPr>
              <a:t>called a </a:t>
            </a:r>
            <a:r>
              <a:rPr sz="3000" spc="135" dirty="0">
                <a:solidFill>
                  <a:srgbClr val="FAFD00"/>
                </a:solidFill>
                <a:latin typeface="Times New Roman"/>
                <a:cs typeface="Times New Roman"/>
              </a:rPr>
              <a:t>neural </a:t>
            </a:r>
            <a:r>
              <a:rPr sz="3000" spc="140" dirty="0">
                <a:solidFill>
                  <a:srgbClr val="FAFD00"/>
                </a:solidFill>
                <a:latin typeface="Times New Roman"/>
                <a:cs typeface="Times New Roman"/>
              </a:rPr>
              <a:t> </a:t>
            </a:r>
            <a:r>
              <a:rPr sz="3000" spc="105" dirty="0">
                <a:solidFill>
                  <a:srgbClr val="FAFD00"/>
                </a:solidFill>
                <a:latin typeface="Times New Roman"/>
                <a:cs typeface="Times New Roman"/>
              </a:rPr>
              <a:t>expert</a:t>
            </a:r>
            <a:r>
              <a:rPr sz="3000" dirty="0">
                <a:solidFill>
                  <a:srgbClr val="FAFD00"/>
                </a:solidFill>
                <a:latin typeface="Times New Roman"/>
                <a:cs typeface="Times New Roman"/>
              </a:rPr>
              <a:t> </a:t>
            </a:r>
            <a:r>
              <a:rPr sz="3000" spc="50" dirty="0">
                <a:solidFill>
                  <a:srgbClr val="FAFD00"/>
                </a:solidFill>
                <a:latin typeface="Times New Roman"/>
                <a:cs typeface="Times New Roman"/>
              </a:rPr>
              <a:t>system</a:t>
            </a:r>
            <a:r>
              <a:rPr sz="3000" dirty="0">
                <a:solidFill>
                  <a:srgbClr val="FAFD00"/>
                </a:solidFill>
                <a:latin typeface="Times New Roman"/>
                <a:cs typeface="Times New Roman"/>
              </a:rPr>
              <a:t> </a:t>
            </a:r>
            <a:r>
              <a:rPr sz="3000" spc="-5" dirty="0">
                <a:solidFill>
                  <a:srgbClr val="FFFFFF"/>
                </a:solidFill>
                <a:latin typeface="Times New Roman"/>
                <a:cs typeface="Times New Roman"/>
              </a:rPr>
              <a:t>(or</a:t>
            </a:r>
            <a:r>
              <a:rPr sz="3000" spc="15" dirty="0">
                <a:solidFill>
                  <a:srgbClr val="FFFFFF"/>
                </a:solidFill>
                <a:latin typeface="Times New Roman"/>
                <a:cs typeface="Times New Roman"/>
              </a:rPr>
              <a:t> </a:t>
            </a:r>
            <a:r>
              <a:rPr sz="3000" dirty="0">
                <a:solidFill>
                  <a:srgbClr val="FFFFFF"/>
                </a:solidFill>
                <a:latin typeface="Times New Roman"/>
                <a:cs typeface="Times New Roman"/>
              </a:rPr>
              <a:t>a</a:t>
            </a:r>
            <a:r>
              <a:rPr sz="3000" spc="5" dirty="0">
                <a:solidFill>
                  <a:srgbClr val="FFFFFF"/>
                </a:solidFill>
                <a:latin typeface="Times New Roman"/>
                <a:cs typeface="Times New Roman"/>
              </a:rPr>
              <a:t> </a:t>
            </a:r>
            <a:r>
              <a:rPr sz="3000" spc="60" dirty="0">
                <a:solidFill>
                  <a:srgbClr val="FAFD00"/>
                </a:solidFill>
                <a:latin typeface="Times New Roman"/>
                <a:cs typeface="Times New Roman"/>
              </a:rPr>
              <a:t>connectionist</a:t>
            </a:r>
            <a:r>
              <a:rPr sz="3000" spc="5" dirty="0">
                <a:solidFill>
                  <a:srgbClr val="FAFD00"/>
                </a:solidFill>
                <a:latin typeface="Times New Roman"/>
                <a:cs typeface="Times New Roman"/>
              </a:rPr>
              <a:t> </a:t>
            </a:r>
            <a:r>
              <a:rPr sz="3000" spc="110" dirty="0">
                <a:solidFill>
                  <a:srgbClr val="FAFD00"/>
                </a:solidFill>
                <a:latin typeface="Times New Roman"/>
                <a:cs typeface="Times New Roman"/>
              </a:rPr>
              <a:t>expert</a:t>
            </a:r>
            <a:r>
              <a:rPr sz="3000" spc="5" dirty="0">
                <a:solidFill>
                  <a:srgbClr val="FAFD00"/>
                </a:solidFill>
                <a:latin typeface="Times New Roman"/>
                <a:cs typeface="Times New Roman"/>
              </a:rPr>
              <a:t> </a:t>
            </a:r>
            <a:r>
              <a:rPr sz="3000" spc="35" dirty="0">
                <a:solidFill>
                  <a:srgbClr val="FAFD00"/>
                </a:solidFill>
                <a:latin typeface="Times New Roman"/>
                <a:cs typeface="Times New Roman"/>
              </a:rPr>
              <a:t>system</a:t>
            </a:r>
            <a:r>
              <a:rPr sz="3000" spc="35" dirty="0">
                <a:solidFill>
                  <a:srgbClr val="FFFFFF"/>
                </a:solidFill>
                <a:latin typeface="Times New Roman"/>
                <a:cs typeface="Times New Roman"/>
              </a:rPr>
              <a:t>).</a:t>
            </a:r>
            <a:endParaRPr sz="3000">
              <a:latin typeface="Times New Roman"/>
              <a:cs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16227" y="1368043"/>
            <a:ext cx="7581900" cy="2464435"/>
          </a:xfrm>
          <a:prstGeom prst="rect">
            <a:avLst/>
          </a:prstGeom>
        </p:spPr>
        <p:txBody>
          <a:bodyPr vert="horz" wrap="square" lIns="0" tIns="12700" rIns="0" bIns="0" rtlCol="0">
            <a:spAutoFit/>
          </a:bodyPr>
          <a:lstStyle/>
          <a:p>
            <a:pPr marL="12700" marR="5080">
              <a:lnSpc>
                <a:spcPct val="100000"/>
              </a:lnSpc>
              <a:spcBef>
                <a:spcPts val="100"/>
              </a:spcBef>
              <a:tabLst>
                <a:tab pos="3151505" algn="l"/>
              </a:tabLst>
            </a:pPr>
            <a:r>
              <a:rPr dirty="0">
                <a:solidFill>
                  <a:srgbClr val="FFFFFF"/>
                </a:solidFill>
              </a:rPr>
              <a:t>The heart of a neural expert system is the </a:t>
            </a:r>
            <a:r>
              <a:rPr spc="5" dirty="0">
                <a:solidFill>
                  <a:srgbClr val="FFFFFF"/>
                </a:solidFill>
              </a:rPr>
              <a:t> </a:t>
            </a:r>
            <a:r>
              <a:rPr spc="75" dirty="0"/>
              <a:t>inference</a:t>
            </a:r>
            <a:r>
              <a:rPr spc="10" dirty="0"/>
              <a:t> </a:t>
            </a:r>
            <a:r>
              <a:rPr spc="50" dirty="0"/>
              <a:t>engine</a:t>
            </a:r>
            <a:r>
              <a:rPr spc="50" dirty="0">
                <a:solidFill>
                  <a:srgbClr val="FFFFFF"/>
                </a:solidFill>
              </a:rPr>
              <a:t>.	</a:t>
            </a:r>
            <a:r>
              <a:rPr dirty="0">
                <a:solidFill>
                  <a:srgbClr val="FFFFFF"/>
                </a:solidFill>
              </a:rPr>
              <a:t>It </a:t>
            </a:r>
            <a:r>
              <a:rPr spc="-5" dirty="0">
                <a:solidFill>
                  <a:srgbClr val="FFFFFF"/>
                </a:solidFill>
              </a:rPr>
              <a:t>controls the information </a:t>
            </a:r>
            <a:r>
              <a:rPr dirty="0">
                <a:solidFill>
                  <a:srgbClr val="FFFFFF"/>
                </a:solidFill>
              </a:rPr>
              <a:t> flow</a:t>
            </a:r>
            <a:r>
              <a:rPr spc="-15" dirty="0">
                <a:solidFill>
                  <a:srgbClr val="FFFFFF"/>
                </a:solidFill>
              </a:rPr>
              <a:t> </a:t>
            </a:r>
            <a:r>
              <a:rPr spc="-10" dirty="0">
                <a:solidFill>
                  <a:srgbClr val="FFFFFF"/>
                </a:solidFill>
              </a:rPr>
              <a:t>in</a:t>
            </a:r>
            <a:r>
              <a:rPr spc="5" dirty="0">
                <a:solidFill>
                  <a:srgbClr val="FFFFFF"/>
                </a:solidFill>
              </a:rPr>
              <a:t> </a:t>
            </a:r>
            <a:r>
              <a:rPr spc="-5" dirty="0">
                <a:solidFill>
                  <a:srgbClr val="FFFFFF"/>
                </a:solidFill>
              </a:rPr>
              <a:t>the</a:t>
            </a:r>
            <a:r>
              <a:rPr spc="10" dirty="0">
                <a:solidFill>
                  <a:srgbClr val="FFFFFF"/>
                </a:solidFill>
              </a:rPr>
              <a:t> </a:t>
            </a:r>
            <a:r>
              <a:rPr spc="-5" dirty="0">
                <a:solidFill>
                  <a:srgbClr val="FFFFFF"/>
                </a:solidFill>
              </a:rPr>
              <a:t>system</a:t>
            </a:r>
            <a:r>
              <a:rPr dirty="0">
                <a:solidFill>
                  <a:srgbClr val="FFFFFF"/>
                </a:solidFill>
              </a:rPr>
              <a:t> </a:t>
            </a:r>
            <a:r>
              <a:rPr spc="-5" dirty="0">
                <a:solidFill>
                  <a:srgbClr val="FFFFFF"/>
                </a:solidFill>
              </a:rPr>
              <a:t>and</a:t>
            </a:r>
            <a:r>
              <a:rPr spc="10" dirty="0">
                <a:solidFill>
                  <a:srgbClr val="FFFFFF"/>
                </a:solidFill>
              </a:rPr>
              <a:t> </a:t>
            </a:r>
            <a:r>
              <a:rPr spc="-5" dirty="0">
                <a:solidFill>
                  <a:srgbClr val="FFFFFF"/>
                </a:solidFill>
              </a:rPr>
              <a:t>initiates</a:t>
            </a:r>
            <a:r>
              <a:rPr dirty="0">
                <a:solidFill>
                  <a:srgbClr val="FFFFFF"/>
                </a:solidFill>
              </a:rPr>
              <a:t> </a:t>
            </a:r>
            <a:r>
              <a:rPr spc="-5" dirty="0">
                <a:solidFill>
                  <a:srgbClr val="FFFFFF"/>
                </a:solidFill>
              </a:rPr>
              <a:t>inference</a:t>
            </a:r>
            <a:r>
              <a:rPr dirty="0">
                <a:solidFill>
                  <a:srgbClr val="FFFFFF"/>
                </a:solidFill>
              </a:rPr>
              <a:t> over </a:t>
            </a:r>
            <a:r>
              <a:rPr spc="-785" dirty="0">
                <a:solidFill>
                  <a:srgbClr val="FFFFFF"/>
                </a:solidFill>
              </a:rPr>
              <a:t> </a:t>
            </a:r>
            <a:r>
              <a:rPr dirty="0">
                <a:solidFill>
                  <a:srgbClr val="FFFFFF"/>
                </a:solidFill>
              </a:rPr>
              <a:t>the </a:t>
            </a:r>
            <a:r>
              <a:rPr spc="-5" dirty="0">
                <a:solidFill>
                  <a:srgbClr val="FFFFFF"/>
                </a:solidFill>
              </a:rPr>
              <a:t>neural knowledge </a:t>
            </a:r>
            <a:r>
              <a:rPr dirty="0">
                <a:solidFill>
                  <a:srgbClr val="FFFFFF"/>
                </a:solidFill>
              </a:rPr>
              <a:t>base. </a:t>
            </a:r>
            <a:r>
              <a:rPr spc="5" dirty="0">
                <a:solidFill>
                  <a:srgbClr val="FFFFFF"/>
                </a:solidFill>
              </a:rPr>
              <a:t>A </a:t>
            </a:r>
            <a:r>
              <a:rPr dirty="0">
                <a:solidFill>
                  <a:srgbClr val="FFFFFF"/>
                </a:solidFill>
              </a:rPr>
              <a:t>neural </a:t>
            </a:r>
            <a:r>
              <a:rPr spc="-5" dirty="0">
                <a:solidFill>
                  <a:srgbClr val="FFFFFF"/>
                </a:solidFill>
              </a:rPr>
              <a:t>inference </a:t>
            </a:r>
            <a:r>
              <a:rPr spc="-785" dirty="0">
                <a:solidFill>
                  <a:srgbClr val="FFFFFF"/>
                </a:solidFill>
              </a:rPr>
              <a:t> </a:t>
            </a:r>
            <a:r>
              <a:rPr dirty="0">
                <a:solidFill>
                  <a:srgbClr val="FFFFFF"/>
                </a:solidFill>
              </a:rPr>
              <a:t>engine </a:t>
            </a:r>
            <a:r>
              <a:rPr spc="-5" dirty="0">
                <a:solidFill>
                  <a:srgbClr val="FFFFFF"/>
                </a:solidFill>
              </a:rPr>
              <a:t>also</a:t>
            </a:r>
            <a:r>
              <a:rPr spc="5" dirty="0">
                <a:solidFill>
                  <a:srgbClr val="FFFFFF"/>
                </a:solidFill>
              </a:rPr>
              <a:t> </a:t>
            </a:r>
            <a:r>
              <a:rPr spc="-5" dirty="0">
                <a:solidFill>
                  <a:srgbClr val="FFFFFF"/>
                </a:solidFill>
              </a:rPr>
              <a:t>ensures</a:t>
            </a:r>
            <a:r>
              <a:rPr dirty="0">
                <a:solidFill>
                  <a:srgbClr val="FFFFFF"/>
                </a:solidFill>
              </a:rPr>
              <a:t> </a:t>
            </a:r>
            <a:r>
              <a:rPr spc="125" dirty="0"/>
              <a:t>approximate</a:t>
            </a:r>
            <a:r>
              <a:rPr spc="5" dirty="0"/>
              <a:t> </a:t>
            </a:r>
            <a:r>
              <a:rPr spc="85" dirty="0"/>
              <a:t>reasoning</a:t>
            </a:r>
            <a:r>
              <a:rPr spc="85" dirty="0">
                <a:solidFill>
                  <a:srgbClr val="FFFFFF"/>
                </a:solidFill>
              </a:rPr>
              <a:t>.</a:t>
            </a:r>
          </a:p>
        </p:txBody>
      </p:sp>
      <p:sp>
        <p:nvSpPr>
          <p:cNvPr id="3" name="object 3"/>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4" name="object 4"/>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8</a:t>
            </a:fld>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49727" y="738631"/>
            <a:ext cx="4890135" cy="605155"/>
          </a:xfrm>
          <a:prstGeom prst="rect">
            <a:avLst/>
          </a:prstGeom>
        </p:spPr>
        <p:txBody>
          <a:bodyPr vert="horz" wrap="square" lIns="0" tIns="12700" rIns="0" bIns="0" rtlCol="0">
            <a:spAutoFit/>
          </a:bodyPr>
          <a:lstStyle/>
          <a:p>
            <a:pPr marL="12700">
              <a:lnSpc>
                <a:spcPct val="100000"/>
              </a:lnSpc>
              <a:spcBef>
                <a:spcPts val="100"/>
              </a:spcBef>
            </a:pPr>
            <a:r>
              <a:rPr sz="3800" spc="130" dirty="0"/>
              <a:t>Approximate</a:t>
            </a:r>
            <a:r>
              <a:rPr sz="3800" spc="-65" dirty="0"/>
              <a:t> </a:t>
            </a:r>
            <a:r>
              <a:rPr sz="3800" spc="114" dirty="0"/>
              <a:t>reasoning</a:t>
            </a:r>
            <a:endParaRPr sz="3800"/>
          </a:p>
        </p:txBody>
      </p:sp>
      <p:sp>
        <p:nvSpPr>
          <p:cNvPr id="4" name="object 4"/>
          <p:cNvSpPr txBox="1">
            <a:spLocks noGrp="1"/>
          </p:cNvSpPr>
          <p:nvPr>
            <p:ph type="ftr" sz="quarter" idx="5"/>
          </p:nvPr>
        </p:nvSpPr>
        <p:spPr>
          <a:prstGeom prst="rect">
            <a:avLst/>
          </a:prstGeom>
        </p:spPr>
        <p:txBody>
          <a:bodyPr vert="horz" wrap="square" lIns="0" tIns="12700" rIns="0" bIns="0" rtlCol="0">
            <a:spAutoFit/>
          </a:bodyPr>
          <a:lstStyle/>
          <a:p>
            <a:pPr marL="12700">
              <a:lnSpc>
                <a:spcPct val="100000"/>
              </a:lnSpc>
              <a:spcBef>
                <a:spcPts val="100"/>
              </a:spcBef>
            </a:pPr>
            <a:r>
              <a:rPr spc="-5" dirty="0">
                <a:latin typeface="Symbol"/>
                <a:cs typeface="Symbol"/>
              </a:rPr>
              <a:t></a:t>
            </a:r>
            <a:r>
              <a:rPr spc="25" dirty="0">
                <a:latin typeface="Times New Roman"/>
                <a:cs typeface="Times New Roman"/>
              </a:rPr>
              <a:t> </a:t>
            </a:r>
            <a:r>
              <a:rPr spc="-5" dirty="0"/>
              <a:t>Negnevitsky,</a:t>
            </a:r>
            <a:r>
              <a:rPr spc="5" dirty="0"/>
              <a:t> </a:t>
            </a:r>
            <a:r>
              <a:rPr spc="-5" dirty="0"/>
              <a:t>Pearson</a:t>
            </a:r>
            <a:r>
              <a:rPr spc="-20" dirty="0"/>
              <a:t> </a:t>
            </a:r>
            <a:r>
              <a:rPr spc="-5" dirty="0"/>
              <a:t>Education,</a:t>
            </a:r>
            <a:r>
              <a:rPr spc="-20" dirty="0"/>
              <a:t> </a:t>
            </a:r>
            <a:r>
              <a:rPr spc="-5" dirty="0"/>
              <a:t>2011</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1630"/>
              </a:lnSpc>
            </a:pPr>
            <a:fld id="{81D60167-4931-47E6-BA6A-407CBD079E47}" type="slidenum">
              <a:rPr dirty="0"/>
              <a:t>9</a:t>
            </a:fld>
            <a:endParaRPr dirty="0"/>
          </a:p>
        </p:txBody>
      </p:sp>
      <p:sp>
        <p:nvSpPr>
          <p:cNvPr id="3" name="object 3"/>
          <p:cNvSpPr txBox="1"/>
          <p:nvPr/>
        </p:nvSpPr>
        <p:spPr>
          <a:xfrm>
            <a:off x="973327" y="1450339"/>
            <a:ext cx="8001634" cy="5234305"/>
          </a:xfrm>
          <a:prstGeom prst="rect">
            <a:avLst/>
          </a:prstGeom>
        </p:spPr>
        <p:txBody>
          <a:bodyPr vert="horz" wrap="square" lIns="0" tIns="11430" rIns="0" bIns="0" rtlCol="0">
            <a:spAutoFit/>
          </a:bodyPr>
          <a:lstStyle/>
          <a:p>
            <a:pPr marL="354965" marR="128270" indent="-342900">
              <a:lnSpc>
                <a:spcPct val="100099"/>
              </a:lnSpc>
              <a:spcBef>
                <a:spcPts val="90"/>
              </a:spcBef>
              <a:buClr>
                <a:srgbClr val="FAFD00"/>
              </a:buClr>
              <a:buSzPct val="75000"/>
              <a:buFont typeface="MS UI Gothic"/>
              <a:buChar char="■"/>
              <a:tabLst>
                <a:tab pos="354965" algn="l"/>
                <a:tab pos="355600" algn="l"/>
                <a:tab pos="3608070" algn="l"/>
              </a:tabLst>
            </a:pPr>
            <a:r>
              <a:rPr sz="2800" dirty="0">
                <a:solidFill>
                  <a:srgbClr val="FFFFFF"/>
                </a:solidFill>
                <a:latin typeface="Times New Roman"/>
                <a:cs typeface="Times New Roman"/>
              </a:rPr>
              <a:t>In a </a:t>
            </a:r>
            <a:r>
              <a:rPr sz="2800" spc="-5" dirty="0">
                <a:solidFill>
                  <a:srgbClr val="FFFFFF"/>
                </a:solidFill>
                <a:latin typeface="Times New Roman"/>
                <a:cs typeface="Times New Roman"/>
              </a:rPr>
              <a:t>rule-based expert </a:t>
            </a:r>
            <a:r>
              <a:rPr sz="2800" spc="-10" dirty="0">
                <a:solidFill>
                  <a:srgbClr val="FFFFFF"/>
                </a:solidFill>
                <a:latin typeface="Times New Roman"/>
                <a:cs typeface="Times New Roman"/>
              </a:rPr>
              <a:t>system, </a:t>
            </a:r>
            <a:r>
              <a:rPr sz="2800" dirty="0">
                <a:solidFill>
                  <a:srgbClr val="FFFFFF"/>
                </a:solidFill>
                <a:latin typeface="Times New Roman"/>
                <a:cs typeface="Times New Roman"/>
              </a:rPr>
              <a:t>the </a:t>
            </a:r>
            <a:r>
              <a:rPr sz="2800" spc="-5" dirty="0">
                <a:solidFill>
                  <a:srgbClr val="FFFFFF"/>
                </a:solidFill>
                <a:latin typeface="Times New Roman"/>
                <a:cs typeface="Times New Roman"/>
              </a:rPr>
              <a:t>inference engine </a:t>
            </a:r>
            <a:r>
              <a:rPr sz="2800" dirty="0">
                <a:solidFill>
                  <a:srgbClr val="FFFFFF"/>
                </a:solidFill>
                <a:latin typeface="Times New Roman"/>
                <a:cs typeface="Times New Roman"/>
              </a:rPr>
              <a:t> </a:t>
            </a:r>
            <a:r>
              <a:rPr sz="2800" spc="-10" dirty="0">
                <a:solidFill>
                  <a:srgbClr val="FFFFFF"/>
                </a:solidFill>
                <a:latin typeface="Times New Roman"/>
                <a:cs typeface="Times New Roman"/>
              </a:rPr>
              <a:t>compares </a:t>
            </a:r>
            <a:r>
              <a:rPr sz="2800" dirty="0">
                <a:solidFill>
                  <a:srgbClr val="FFFFFF"/>
                </a:solidFill>
                <a:latin typeface="Times New Roman"/>
                <a:cs typeface="Times New Roman"/>
              </a:rPr>
              <a:t>the </a:t>
            </a:r>
            <a:r>
              <a:rPr sz="2800" spc="-5" dirty="0">
                <a:solidFill>
                  <a:srgbClr val="FFFFFF"/>
                </a:solidFill>
                <a:latin typeface="Times New Roman"/>
                <a:cs typeface="Times New Roman"/>
              </a:rPr>
              <a:t>condition part </a:t>
            </a:r>
            <a:r>
              <a:rPr sz="2800" dirty="0">
                <a:solidFill>
                  <a:srgbClr val="FFFFFF"/>
                </a:solidFill>
                <a:latin typeface="Times New Roman"/>
                <a:cs typeface="Times New Roman"/>
              </a:rPr>
              <a:t>of </a:t>
            </a:r>
            <a:r>
              <a:rPr sz="2800" spc="-10" dirty="0">
                <a:solidFill>
                  <a:srgbClr val="FFFFFF"/>
                </a:solidFill>
                <a:latin typeface="Times New Roman"/>
                <a:cs typeface="Times New Roman"/>
              </a:rPr>
              <a:t>each </a:t>
            </a:r>
            <a:r>
              <a:rPr sz="2800" dirty="0">
                <a:solidFill>
                  <a:srgbClr val="FFFFFF"/>
                </a:solidFill>
                <a:latin typeface="Times New Roman"/>
                <a:cs typeface="Times New Roman"/>
              </a:rPr>
              <a:t>rule </a:t>
            </a:r>
            <a:r>
              <a:rPr sz="2800" spc="-5" dirty="0">
                <a:solidFill>
                  <a:srgbClr val="FFFFFF"/>
                </a:solidFill>
                <a:latin typeface="Times New Roman"/>
                <a:cs typeface="Times New Roman"/>
              </a:rPr>
              <a:t>with data </a:t>
            </a:r>
            <a:r>
              <a:rPr sz="2800" dirty="0">
                <a:solidFill>
                  <a:srgbClr val="FFFFFF"/>
                </a:solidFill>
                <a:latin typeface="Times New Roman"/>
                <a:cs typeface="Times New Roman"/>
              </a:rPr>
              <a:t> </a:t>
            </a:r>
            <a:r>
              <a:rPr sz="2800" spc="-5" dirty="0">
                <a:solidFill>
                  <a:srgbClr val="FFFFFF"/>
                </a:solidFill>
                <a:latin typeface="Times New Roman"/>
                <a:cs typeface="Times New Roman"/>
              </a:rPr>
              <a:t>given</a:t>
            </a:r>
            <a:r>
              <a:rPr sz="2800" dirty="0">
                <a:solidFill>
                  <a:srgbClr val="FFFFFF"/>
                </a:solidFill>
                <a:latin typeface="Times New Roman"/>
                <a:cs typeface="Times New Roman"/>
              </a:rPr>
              <a:t> </a:t>
            </a:r>
            <a:r>
              <a:rPr sz="2800" spc="-5" dirty="0">
                <a:solidFill>
                  <a:srgbClr val="FFFFFF"/>
                </a:solidFill>
                <a:latin typeface="Times New Roman"/>
                <a:cs typeface="Times New Roman"/>
              </a:rPr>
              <a:t>in</a:t>
            </a:r>
            <a:r>
              <a:rPr sz="2800" spc="5" dirty="0">
                <a:solidFill>
                  <a:srgbClr val="FFFFFF"/>
                </a:solidFill>
                <a:latin typeface="Times New Roman"/>
                <a:cs typeface="Times New Roman"/>
              </a:rPr>
              <a:t> </a:t>
            </a:r>
            <a:r>
              <a:rPr sz="2800" spc="-5" dirty="0">
                <a:solidFill>
                  <a:srgbClr val="FFFFFF"/>
                </a:solidFill>
                <a:latin typeface="Times New Roman"/>
                <a:cs typeface="Times New Roman"/>
              </a:rPr>
              <a:t>the database.	When </a:t>
            </a:r>
            <a:r>
              <a:rPr sz="2800" dirty="0">
                <a:solidFill>
                  <a:srgbClr val="FFFFFF"/>
                </a:solidFill>
                <a:latin typeface="Times New Roman"/>
                <a:cs typeface="Times New Roman"/>
              </a:rPr>
              <a:t>the IF </a:t>
            </a:r>
            <a:r>
              <a:rPr sz="2800" spc="-5" dirty="0">
                <a:solidFill>
                  <a:srgbClr val="FFFFFF"/>
                </a:solidFill>
                <a:latin typeface="Times New Roman"/>
                <a:cs typeface="Times New Roman"/>
              </a:rPr>
              <a:t>part </a:t>
            </a:r>
            <a:r>
              <a:rPr sz="2800" dirty="0">
                <a:solidFill>
                  <a:srgbClr val="FFFFFF"/>
                </a:solidFill>
                <a:latin typeface="Times New Roman"/>
                <a:cs typeface="Times New Roman"/>
              </a:rPr>
              <a:t>of the </a:t>
            </a:r>
            <a:r>
              <a:rPr sz="2800" spc="-5" dirty="0">
                <a:solidFill>
                  <a:srgbClr val="FFFFFF"/>
                </a:solidFill>
                <a:latin typeface="Times New Roman"/>
                <a:cs typeface="Times New Roman"/>
              </a:rPr>
              <a:t>rule </a:t>
            </a:r>
            <a:r>
              <a:rPr sz="2800" dirty="0">
                <a:solidFill>
                  <a:srgbClr val="FFFFFF"/>
                </a:solidFill>
                <a:latin typeface="Times New Roman"/>
                <a:cs typeface="Times New Roman"/>
              </a:rPr>
              <a:t> </a:t>
            </a:r>
            <a:r>
              <a:rPr sz="2800" spc="-10" dirty="0">
                <a:solidFill>
                  <a:srgbClr val="FFFFFF"/>
                </a:solidFill>
                <a:latin typeface="Times New Roman"/>
                <a:cs typeface="Times New Roman"/>
              </a:rPr>
              <a:t>matches </a:t>
            </a:r>
            <a:r>
              <a:rPr sz="2800" dirty="0">
                <a:solidFill>
                  <a:srgbClr val="FFFFFF"/>
                </a:solidFill>
                <a:latin typeface="Times New Roman"/>
                <a:cs typeface="Times New Roman"/>
              </a:rPr>
              <a:t>the </a:t>
            </a:r>
            <a:r>
              <a:rPr sz="2800" spc="-5" dirty="0">
                <a:solidFill>
                  <a:srgbClr val="FFFFFF"/>
                </a:solidFill>
                <a:latin typeface="Times New Roman"/>
                <a:cs typeface="Times New Roman"/>
              </a:rPr>
              <a:t>data </a:t>
            </a:r>
            <a:r>
              <a:rPr sz="2800" dirty="0">
                <a:solidFill>
                  <a:srgbClr val="FFFFFF"/>
                </a:solidFill>
                <a:latin typeface="Times New Roman"/>
                <a:cs typeface="Times New Roman"/>
              </a:rPr>
              <a:t>in </a:t>
            </a:r>
            <a:r>
              <a:rPr sz="2800" spc="-5" dirty="0">
                <a:solidFill>
                  <a:srgbClr val="FFFFFF"/>
                </a:solidFill>
                <a:latin typeface="Times New Roman"/>
                <a:cs typeface="Times New Roman"/>
              </a:rPr>
              <a:t>the </a:t>
            </a:r>
            <a:r>
              <a:rPr sz="2800" spc="-10" dirty="0">
                <a:solidFill>
                  <a:srgbClr val="FFFFFF"/>
                </a:solidFill>
                <a:latin typeface="Times New Roman"/>
                <a:cs typeface="Times New Roman"/>
              </a:rPr>
              <a:t>database, </a:t>
            </a:r>
            <a:r>
              <a:rPr sz="2800" dirty="0">
                <a:solidFill>
                  <a:srgbClr val="FFFFFF"/>
                </a:solidFill>
                <a:latin typeface="Times New Roman"/>
                <a:cs typeface="Times New Roman"/>
              </a:rPr>
              <a:t>the rule is </a:t>
            </a:r>
            <a:r>
              <a:rPr sz="2800" spc="-5" dirty="0">
                <a:solidFill>
                  <a:srgbClr val="FFFFFF"/>
                </a:solidFill>
                <a:latin typeface="Times New Roman"/>
                <a:cs typeface="Times New Roman"/>
              </a:rPr>
              <a:t>fired </a:t>
            </a:r>
            <a:r>
              <a:rPr sz="2800" spc="-10" dirty="0">
                <a:solidFill>
                  <a:srgbClr val="FFFFFF"/>
                </a:solidFill>
                <a:latin typeface="Times New Roman"/>
                <a:cs typeface="Times New Roman"/>
              </a:rPr>
              <a:t>and </a:t>
            </a:r>
            <a:r>
              <a:rPr sz="2800" spc="-685" dirty="0">
                <a:solidFill>
                  <a:srgbClr val="FFFFFF"/>
                </a:solidFill>
                <a:latin typeface="Times New Roman"/>
                <a:cs typeface="Times New Roman"/>
              </a:rPr>
              <a:t> </a:t>
            </a:r>
            <a:r>
              <a:rPr sz="2800" dirty="0">
                <a:solidFill>
                  <a:srgbClr val="FFFFFF"/>
                </a:solidFill>
                <a:latin typeface="Times New Roman"/>
                <a:cs typeface="Times New Roman"/>
              </a:rPr>
              <a:t>its </a:t>
            </a:r>
            <a:r>
              <a:rPr sz="2800" spc="-5" dirty="0">
                <a:solidFill>
                  <a:srgbClr val="FFFFFF"/>
                </a:solidFill>
                <a:latin typeface="Times New Roman"/>
                <a:cs typeface="Times New Roman"/>
              </a:rPr>
              <a:t>THEN part </a:t>
            </a:r>
            <a:r>
              <a:rPr sz="2800" dirty="0">
                <a:solidFill>
                  <a:srgbClr val="FFFFFF"/>
                </a:solidFill>
                <a:latin typeface="Times New Roman"/>
                <a:cs typeface="Times New Roman"/>
              </a:rPr>
              <a:t>is </a:t>
            </a:r>
            <a:r>
              <a:rPr sz="2800" spc="-5" dirty="0">
                <a:solidFill>
                  <a:srgbClr val="FFFFFF"/>
                </a:solidFill>
                <a:latin typeface="Times New Roman"/>
                <a:cs typeface="Times New Roman"/>
              </a:rPr>
              <a:t>executed. The</a:t>
            </a:r>
            <a:r>
              <a:rPr sz="2800" spc="-5" dirty="0">
                <a:solidFill>
                  <a:srgbClr val="FAFD00"/>
                </a:solidFill>
                <a:latin typeface="Times New Roman"/>
                <a:cs typeface="Times New Roman"/>
              </a:rPr>
              <a:t> </a:t>
            </a:r>
            <a:r>
              <a:rPr sz="2800" spc="60" dirty="0">
                <a:solidFill>
                  <a:srgbClr val="FAFD00"/>
                </a:solidFill>
                <a:latin typeface="Times New Roman"/>
                <a:cs typeface="Times New Roman"/>
              </a:rPr>
              <a:t>precise </a:t>
            </a:r>
            <a:r>
              <a:rPr sz="2800" spc="95" dirty="0">
                <a:solidFill>
                  <a:srgbClr val="FAFD00"/>
                </a:solidFill>
                <a:latin typeface="Times New Roman"/>
                <a:cs typeface="Times New Roman"/>
              </a:rPr>
              <a:t>matching</a:t>
            </a:r>
            <a:r>
              <a:rPr sz="2800" spc="95" dirty="0">
                <a:solidFill>
                  <a:srgbClr val="FFFFFF"/>
                </a:solidFill>
                <a:latin typeface="Times New Roman"/>
                <a:cs typeface="Times New Roman"/>
              </a:rPr>
              <a:t> </a:t>
            </a:r>
            <a:r>
              <a:rPr sz="2800" dirty="0">
                <a:solidFill>
                  <a:srgbClr val="FFFFFF"/>
                </a:solidFill>
                <a:latin typeface="Times New Roman"/>
                <a:cs typeface="Times New Roman"/>
              </a:rPr>
              <a:t>is </a:t>
            </a:r>
            <a:r>
              <a:rPr sz="2800" spc="-685" dirty="0">
                <a:solidFill>
                  <a:srgbClr val="FFFFFF"/>
                </a:solidFill>
                <a:latin typeface="Times New Roman"/>
                <a:cs typeface="Times New Roman"/>
              </a:rPr>
              <a:t> </a:t>
            </a:r>
            <a:r>
              <a:rPr sz="2800" spc="-5" dirty="0">
                <a:solidFill>
                  <a:srgbClr val="FFFFFF"/>
                </a:solidFill>
                <a:latin typeface="Times New Roman"/>
                <a:cs typeface="Times New Roman"/>
              </a:rPr>
              <a:t>required (inference </a:t>
            </a:r>
            <a:r>
              <a:rPr sz="2800" dirty="0">
                <a:solidFill>
                  <a:srgbClr val="FFFFFF"/>
                </a:solidFill>
                <a:latin typeface="Times New Roman"/>
                <a:cs typeface="Times New Roman"/>
              </a:rPr>
              <a:t>engine </a:t>
            </a:r>
            <a:r>
              <a:rPr sz="2800" spc="-5" dirty="0">
                <a:solidFill>
                  <a:srgbClr val="FFFFFF"/>
                </a:solidFill>
                <a:latin typeface="Times New Roman"/>
                <a:cs typeface="Times New Roman"/>
              </a:rPr>
              <a:t>cannot cope with noisy or </a:t>
            </a:r>
            <a:r>
              <a:rPr sz="2800" spc="-685" dirty="0">
                <a:solidFill>
                  <a:srgbClr val="FFFFFF"/>
                </a:solidFill>
                <a:latin typeface="Times New Roman"/>
                <a:cs typeface="Times New Roman"/>
              </a:rPr>
              <a:t> </a:t>
            </a:r>
            <a:r>
              <a:rPr sz="2800" spc="-5" dirty="0">
                <a:solidFill>
                  <a:srgbClr val="FFFFFF"/>
                </a:solidFill>
                <a:latin typeface="Times New Roman"/>
                <a:cs typeface="Times New Roman"/>
              </a:rPr>
              <a:t>incomplete</a:t>
            </a:r>
            <a:r>
              <a:rPr sz="2800" spc="-20" dirty="0">
                <a:solidFill>
                  <a:srgbClr val="FFFFFF"/>
                </a:solidFill>
                <a:latin typeface="Times New Roman"/>
                <a:cs typeface="Times New Roman"/>
              </a:rPr>
              <a:t> </a:t>
            </a:r>
            <a:r>
              <a:rPr sz="2800" spc="-5" dirty="0">
                <a:solidFill>
                  <a:srgbClr val="FFFFFF"/>
                </a:solidFill>
                <a:latin typeface="Times New Roman"/>
                <a:cs typeface="Times New Roman"/>
              </a:rPr>
              <a:t>data).</a:t>
            </a:r>
            <a:endParaRPr sz="2800">
              <a:latin typeface="Times New Roman"/>
              <a:cs typeface="Times New Roman"/>
            </a:endParaRPr>
          </a:p>
          <a:p>
            <a:pPr marL="354965" marR="5080" indent="-342900">
              <a:lnSpc>
                <a:spcPct val="100000"/>
              </a:lnSpc>
              <a:spcBef>
                <a:spcPts val="685"/>
              </a:spcBef>
              <a:buClr>
                <a:srgbClr val="FAFD00"/>
              </a:buClr>
              <a:buSzPct val="75000"/>
              <a:buFont typeface="MS UI Gothic"/>
              <a:buChar char="■"/>
              <a:tabLst>
                <a:tab pos="354965" algn="l"/>
                <a:tab pos="355600" algn="l"/>
              </a:tabLst>
            </a:pPr>
            <a:r>
              <a:rPr sz="2800" spc="-5" dirty="0">
                <a:solidFill>
                  <a:srgbClr val="FFFFFF"/>
                </a:solidFill>
                <a:latin typeface="Times New Roman"/>
                <a:cs typeface="Times New Roman"/>
              </a:rPr>
              <a:t>Neural expert </a:t>
            </a:r>
            <a:r>
              <a:rPr sz="2800" spc="-10" dirty="0">
                <a:solidFill>
                  <a:srgbClr val="FFFFFF"/>
                </a:solidFill>
                <a:latin typeface="Times New Roman"/>
                <a:cs typeface="Times New Roman"/>
              </a:rPr>
              <a:t>systems </a:t>
            </a:r>
            <a:r>
              <a:rPr sz="2800" dirty="0">
                <a:solidFill>
                  <a:srgbClr val="FFFFFF"/>
                </a:solidFill>
                <a:latin typeface="Times New Roman"/>
                <a:cs typeface="Times New Roman"/>
              </a:rPr>
              <a:t>use a </a:t>
            </a:r>
            <a:r>
              <a:rPr sz="2800" spc="-5" dirty="0">
                <a:solidFill>
                  <a:srgbClr val="FFFFFF"/>
                </a:solidFill>
                <a:latin typeface="Times New Roman"/>
                <a:cs typeface="Times New Roman"/>
              </a:rPr>
              <a:t>trained neural network </a:t>
            </a:r>
            <a:r>
              <a:rPr sz="2800" dirty="0">
                <a:solidFill>
                  <a:srgbClr val="FFFFFF"/>
                </a:solidFill>
                <a:latin typeface="Times New Roman"/>
                <a:cs typeface="Times New Roman"/>
              </a:rPr>
              <a:t>in </a:t>
            </a:r>
            <a:r>
              <a:rPr sz="2800" spc="-685" dirty="0">
                <a:solidFill>
                  <a:srgbClr val="FFFFFF"/>
                </a:solidFill>
                <a:latin typeface="Times New Roman"/>
                <a:cs typeface="Times New Roman"/>
              </a:rPr>
              <a:t> </a:t>
            </a:r>
            <a:r>
              <a:rPr sz="2800" spc="-5" dirty="0">
                <a:solidFill>
                  <a:srgbClr val="FFFFFF"/>
                </a:solidFill>
                <a:latin typeface="Times New Roman"/>
                <a:cs typeface="Times New Roman"/>
              </a:rPr>
              <a:t>place </a:t>
            </a:r>
            <a:r>
              <a:rPr sz="2800" dirty="0">
                <a:solidFill>
                  <a:srgbClr val="FFFFFF"/>
                </a:solidFill>
                <a:latin typeface="Times New Roman"/>
                <a:cs typeface="Times New Roman"/>
              </a:rPr>
              <a:t>of </a:t>
            </a:r>
            <a:r>
              <a:rPr sz="2800" spc="-5" dirty="0">
                <a:solidFill>
                  <a:srgbClr val="FFFFFF"/>
                </a:solidFill>
                <a:latin typeface="Times New Roman"/>
                <a:cs typeface="Times New Roman"/>
              </a:rPr>
              <a:t>the knowledge base. </a:t>
            </a:r>
            <a:r>
              <a:rPr sz="2800" dirty="0">
                <a:solidFill>
                  <a:srgbClr val="FFFFFF"/>
                </a:solidFill>
                <a:latin typeface="Times New Roman"/>
                <a:cs typeface="Times New Roman"/>
              </a:rPr>
              <a:t>The </a:t>
            </a:r>
            <a:r>
              <a:rPr sz="2800" spc="-5" dirty="0">
                <a:solidFill>
                  <a:srgbClr val="FFFFFF"/>
                </a:solidFill>
                <a:latin typeface="Times New Roman"/>
                <a:cs typeface="Times New Roman"/>
              </a:rPr>
              <a:t>input data does not </a:t>
            </a:r>
            <a:r>
              <a:rPr sz="2800" dirty="0">
                <a:solidFill>
                  <a:srgbClr val="FFFFFF"/>
                </a:solidFill>
                <a:latin typeface="Times New Roman"/>
                <a:cs typeface="Times New Roman"/>
              </a:rPr>
              <a:t> </a:t>
            </a:r>
            <a:r>
              <a:rPr sz="2800" spc="-5" dirty="0">
                <a:solidFill>
                  <a:srgbClr val="FFFFFF"/>
                </a:solidFill>
                <a:latin typeface="Times New Roman"/>
                <a:cs typeface="Times New Roman"/>
              </a:rPr>
              <a:t>have </a:t>
            </a:r>
            <a:r>
              <a:rPr sz="2800" dirty="0">
                <a:solidFill>
                  <a:srgbClr val="FFFFFF"/>
                </a:solidFill>
                <a:latin typeface="Times New Roman"/>
                <a:cs typeface="Times New Roman"/>
              </a:rPr>
              <a:t>to </a:t>
            </a:r>
            <a:r>
              <a:rPr sz="2800" spc="-5" dirty="0">
                <a:solidFill>
                  <a:srgbClr val="FFFFFF"/>
                </a:solidFill>
                <a:latin typeface="Times New Roman"/>
                <a:cs typeface="Times New Roman"/>
              </a:rPr>
              <a:t>precisely match </a:t>
            </a:r>
            <a:r>
              <a:rPr sz="2800" dirty="0">
                <a:solidFill>
                  <a:srgbClr val="FFFFFF"/>
                </a:solidFill>
                <a:latin typeface="Times New Roman"/>
                <a:cs typeface="Times New Roman"/>
              </a:rPr>
              <a:t>the </a:t>
            </a:r>
            <a:r>
              <a:rPr sz="2800" spc="-5" dirty="0">
                <a:solidFill>
                  <a:srgbClr val="FFFFFF"/>
                </a:solidFill>
                <a:latin typeface="Times New Roman"/>
                <a:cs typeface="Times New Roman"/>
              </a:rPr>
              <a:t>data that </a:t>
            </a:r>
            <a:r>
              <a:rPr sz="2800" spc="-10" dirty="0">
                <a:solidFill>
                  <a:srgbClr val="FFFFFF"/>
                </a:solidFill>
                <a:latin typeface="Times New Roman"/>
                <a:cs typeface="Times New Roman"/>
              </a:rPr>
              <a:t>was </a:t>
            </a:r>
            <a:r>
              <a:rPr sz="2800" spc="-5" dirty="0">
                <a:solidFill>
                  <a:srgbClr val="FFFFFF"/>
                </a:solidFill>
                <a:latin typeface="Times New Roman"/>
                <a:cs typeface="Times New Roman"/>
              </a:rPr>
              <a:t>used </a:t>
            </a:r>
            <a:r>
              <a:rPr sz="2800" dirty="0">
                <a:solidFill>
                  <a:srgbClr val="FFFFFF"/>
                </a:solidFill>
                <a:latin typeface="Times New Roman"/>
                <a:cs typeface="Times New Roman"/>
              </a:rPr>
              <a:t>in </a:t>
            </a:r>
            <a:r>
              <a:rPr sz="2800" spc="5" dirty="0">
                <a:solidFill>
                  <a:srgbClr val="FFFFFF"/>
                </a:solidFill>
                <a:latin typeface="Times New Roman"/>
                <a:cs typeface="Times New Roman"/>
              </a:rPr>
              <a:t> </a:t>
            </a:r>
            <a:r>
              <a:rPr sz="2800" spc="-5" dirty="0">
                <a:solidFill>
                  <a:srgbClr val="FFFFFF"/>
                </a:solidFill>
                <a:latin typeface="Times New Roman"/>
                <a:cs typeface="Times New Roman"/>
              </a:rPr>
              <a:t>network training. This ability is called</a:t>
            </a:r>
            <a:r>
              <a:rPr sz="2800" spc="-5" dirty="0">
                <a:solidFill>
                  <a:srgbClr val="FAFD00"/>
                </a:solidFill>
                <a:latin typeface="Times New Roman"/>
                <a:cs typeface="Times New Roman"/>
              </a:rPr>
              <a:t> </a:t>
            </a:r>
            <a:r>
              <a:rPr sz="2800" spc="110" dirty="0">
                <a:solidFill>
                  <a:srgbClr val="FAFD00"/>
                </a:solidFill>
                <a:latin typeface="Times New Roman"/>
                <a:cs typeface="Times New Roman"/>
              </a:rPr>
              <a:t>approximate </a:t>
            </a:r>
            <a:r>
              <a:rPr sz="2800" spc="114" dirty="0">
                <a:solidFill>
                  <a:srgbClr val="FAFD00"/>
                </a:solidFill>
                <a:latin typeface="Times New Roman"/>
                <a:cs typeface="Times New Roman"/>
              </a:rPr>
              <a:t> </a:t>
            </a:r>
            <a:r>
              <a:rPr sz="2800" spc="75" dirty="0">
                <a:solidFill>
                  <a:srgbClr val="FAFD00"/>
                </a:solidFill>
                <a:latin typeface="Times New Roman"/>
                <a:cs typeface="Times New Roman"/>
              </a:rPr>
              <a:t>reasoning</a:t>
            </a:r>
            <a:r>
              <a:rPr sz="2800" spc="75" dirty="0">
                <a:solidFill>
                  <a:srgbClr val="FFFFFF"/>
                </a:solidFill>
                <a:latin typeface="Times New Roman"/>
                <a:cs typeface="Times New Roman"/>
              </a:rPr>
              <a:t>.</a:t>
            </a:r>
            <a:endParaRPr sz="2800">
              <a:latin typeface="Times New Roman"/>
              <a:cs typeface="Times New Roman"/>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TotalTime>
  <Words>3164</Words>
  <Application>Microsoft Office PowerPoint</Application>
  <PresentationFormat>Özel</PresentationFormat>
  <Paragraphs>209</Paragraphs>
  <Slides>40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40</vt:i4>
      </vt:variant>
    </vt:vector>
  </HeadingPairs>
  <TitlesOfParts>
    <vt:vector size="46" baseType="lpstr">
      <vt:lpstr>MS UI Gothic</vt:lpstr>
      <vt:lpstr>Arial MT</vt:lpstr>
      <vt:lpstr>Calibri</vt:lpstr>
      <vt:lpstr>Symbol</vt:lpstr>
      <vt:lpstr>Times New Roman</vt:lpstr>
      <vt:lpstr>Office Theme</vt:lpstr>
      <vt:lpstr>Lecture 11</vt:lpstr>
      <vt:lpstr>Introduction</vt:lpstr>
      <vt:lpstr>PowerPoint Sunusu</vt:lpstr>
      <vt:lpstr>PowerPoint Sunusu</vt:lpstr>
      <vt:lpstr>Neural expert systems</vt:lpstr>
      <vt:lpstr>PowerPoint Sunusu</vt:lpstr>
      <vt:lpstr>PowerPoint Sunusu</vt:lpstr>
      <vt:lpstr>The heart of a neural expert system is the  inference engine. It controls the information  flow in the system and initiates inference over  the neural knowledge base. A neural inference  engine also ensures approximate reasoning.</vt:lpstr>
      <vt:lpstr>Approximate reasoning</vt:lpstr>
      <vt:lpstr>Rule extraction</vt:lpstr>
      <vt:lpstr>PowerPoint Sunusu</vt:lpstr>
      <vt:lpstr>Example:</vt:lpstr>
      <vt:lpstr>Neuro-fuzzy systems</vt:lpstr>
      <vt:lpstr>PowerPoint Sunusu</vt:lpstr>
      <vt:lpstr>PowerPoint Sunusu</vt:lpstr>
      <vt:lpstr>PowerPoint Sunusu</vt:lpstr>
      <vt:lpstr>Each layer in the neuro-fuzzy system is associated  with a particular step in the fuzzy inference process.</vt:lpstr>
      <vt:lpstr>Layer 3 is the fuzzy rule layer. Each neuron in this</vt:lpstr>
      <vt:lpstr>Layer 4 is the output membership layer. Neurons</vt:lpstr>
      <vt:lpstr>PowerPoint Sunusu</vt:lpstr>
      <vt:lpstr>The sum-product composition calculates the crisp  output as the weighted average of the centroids of  all output membership functions. For example, the  weighted average of the centroids of the clipped  fuzzy sets C1 and C2 is calculated as,</vt:lpstr>
      <vt:lpstr>How does a neuro-fuzzy system learn?</vt:lpstr>
      <vt:lpstr>PowerPoint Sunusu</vt:lpstr>
      <vt:lpstr>PowerPoint Sunusu</vt:lpstr>
      <vt:lpstr>PowerPoint Sunusu</vt:lpstr>
      <vt:lpstr>Neuro-fuzzy systems: summary</vt:lpstr>
      <vt:lpstr>ANFIS:</vt:lpstr>
      <vt:lpstr>PowerPoint Sunusu</vt:lpstr>
      <vt:lpstr>PowerPoint Sunusu</vt:lpstr>
      <vt:lpstr>Layer 3 is the rule layer. Each neuron in this layer</vt:lpstr>
      <vt:lpstr>Layer 4 is the normalisation layer. Each neuron in</vt:lpstr>
      <vt:lpstr>Layer 5 is the defuzzification layer. Each neuron</vt:lpstr>
      <vt:lpstr>PowerPoint Sunusu</vt:lpstr>
      <vt:lpstr>Can an ANFIS deal with problems where we  do not have any prior knowledge of the rule  consequent parameters?</vt:lpstr>
      <vt:lpstr>Learning in the ANFIS model</vt:lpstr>
      <vt:lpstr>PowerPoint Sunusu</vt:lpstr>
      <vt:lpstr>PowerPoint Sunusu</vt:lpstr>
      <vt:lpstr>Function approximation using the ANFIS model</vt:lpstr>
      <vt:lpstr>PowerPoint Sunusu</vt:lpstr>
      <vt:lpstr>We can achieve some improvement, but much  better results are obtained when we assign three  membership functions to each input variable. In  this case, the ANFIS model will have nine rules,  as shown in figure below.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Lecture 11.ppt</dc:title>
  <dc:creator>michaeln</dc:creator>
  <cp:lastModifiedBy>irem</cp:lastModifiedBy>
  <cp:revision>2</cp:revision>
  <dcterms:created xsi:type="dcterms:W3CDTF">2022-10-07T12:42:11Z</dcterms:created>
  <dcterms:modified xsi:type="dcterms:W3CDTF">2022-10-07T12:46:02Z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2011-05-30T00:00:00Z</vt:filetime>
  </property>
  <property fmtid="{D5CDD505-2E9C-101B-9397-08002B2CF9AE}" pid="3" name="Creator">
    <vt:lpwstr>PrimoPDF http://www.primopdf.com</vt:lpwstr>
  </property>
  <property fmtid="{D5CDD505-2E9C-101B-9397-08002B2CF9AE}" pid="4" name="LastSaved">
    <vt:filetime>2022-10-07T00:00:00Z</vt:filetime>
  </property>
</Properties>
</file>