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8" r:id="rId1"/>
    <p:sldMasterId id="2147483915"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1" r:id="rId29"/>
    <p:sldId id="283" r:id="rId30"/>
    <p:sldId id="284" r:id="rId31"/>
    <p:sldId id="286"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59" autoAdjust="0"/>
    <p:restoredTop sz="94660"/>
  </p:normalViewPr>
  <p:slideViewPr>
    <p:cSldViewPr snapToGrid="0">
      <p:cViewPr varScale="1">
        <p:scale>
          <a:sx n="76" d="100"/>
          <a:sy n="76" d="100"/>
        </p:scale>
        <p:origin x="117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866149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917864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627AD43-A015-4D0D-A1F8-849ED21311A2}"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1828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2008205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9745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067090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17186703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17322778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0615211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2053308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338741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6804882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7117220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8089219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1227982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3025564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5421772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6788069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2363246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321083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8792430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63666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866804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6529292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9312352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209031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16286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62E646A-1FF4-40F1-86D4-CF16ACF6CEB1}"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2161801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162E646A-1FF4-40F1-86D4-CF16ACF6CEB1}"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763289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E646A-1FF4-40F1-86D4-CF16ACF6CEB1}"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1583825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868256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24921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62E646A-1FF4-40F1-86D4-CF16ACF6CEB1}"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E627AD43-A015-4D0D-A1F8-849ED21311A2}" type="slidenum">
              <a:rPr lang="tr-TR" smtClean="0"/>
              <a:pPr/>
              <a:t>‹#›</a:t>
            </a:fld>
            <a:endParaRPr lang="tr-TR"/>
          </a:p>
        </p:txBody>
      </p:sp>
    </p:spTree>
    <p:extLst>
      <p:ext uri="{BB962C8B-B14F-4D97-AF65-F5344CB8AC3E}">
        <p14:creationId xmlns:p14="http://schemas.microsoft.com/office/powerpoint/2010/main" val="884142374"/>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4001312392"/>
      </p:ext>
    </p:extLst>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27" r:id="rId12"/>
    <p:sldLayoutId id="2147483928" r:id="rId13"/>
    <p:sldLayoutId id="2147483929" r:id="rId14"/>
    <p:sldLayoutId id="2147483930" r:id="rId15"/>
    <p:sldLayoutId id="2147483931"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AİLE EĞİTİMİ</a:t>
            </a:r>
          </a:p>
        </p:txBody>
      </p:sp>
      <p:sp>
        <p:nvSpPr>
          <p:cNvPr id="3" name="Alt Başlık 2"/>
          <p:cNvSpPr>
            <a:spLocks noGrp="1"/>
          </p:cNvSpPr>
          <p:nvPr>
            <p:ph type="subTitle" idx="1"/>
          </p:nvPr>
        </p:nvSpPr>
        <p:spPr/>
        <p:txBody>
          <a:bodyPr>
            <a:normAutofit/>
          </a:bodyPr>
          <a:lstStyle/>
          <a:p>
            <a:endParaRPr lang="tr-TR" sz="2000" dirty="0"/>
          </a:p>
        </p:txBody>
      </p:sp>
    </p:spTree>
    <p:extLst>
      <p:ext uri="{BB962C8B-B14F-4D97-AF65-F5344CB8AC3E}">
        <p14:creationId xmlns:p14="http://schemas.microsoft.com/office/powerpoint/2010/main" val="1604590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1000295"/>
          </a:xfrm>
        </p:spPr>
        <p:txBody>
          <a:bodyPr>
            <a:normAutofit fontScale="90000"/>
          </a:bodyPr>
          <a:lstStyle/>
          <a:p>
            <a:r>
              <a:rPr lang="tr-TR" sz="2400" dirty="0">
                <a:latin typeface="Times New Roman" panose="02020603050405020304" pitchFamily="18" charset="0"/>
                <a:cs typeface="Times New Roman" panose="02020603050405020304" pitchFamily="18" charset="0"/>
              </a:rPr>
              <a:t>EGITIM PROGRAMI SONUCUNDA ULAŞILACAK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HEDEFLERI BELIRLEME</a:t>
            </a:r>
          </a:p>
        </p:txBody>
      </p:sp>
      <p:sp>
        <p:nvSpPr>
          <p:cNvPr id="3" name="İçerik Yer Tutucusu 2"/>
          <p:cNvSpPr>
            <a:spLocks noGrp="1"/>
          </p:cNvSpPr>
          <p:nvPr>
            <p:ph idx="1"/>
          </p:nvPr>
        </p:nvSpPr>
        <p:spPr>
          <a:xfrm>
            <a:off x="581192" y="1800225"/>
            <a:ext cx="7989752" cy="4905375"/>
          </a:xfrm>
        </p:spPr>
        <p:txBody>
          <a:bodyPr>
            <a:normAutofit fontScale="77500" lnSpcReduction="20000"/>
          </a:bodyPr>
          <a:lstStyle/>
          <a:p>
            <a:pPr marL="0" indent="0">
              <a:buNone/>
            </a:pPr>
            <a:r>
              <a:rPr lang="tr-TR" dirty="0">
                <a:latin typeface="Times New Roman" panose="02020603050405020304" pitchFamily="18" charset="0"/>
                <a:cs typeface="Times New Roman" panose="02020603050405020304" pitchFamily="18" charset="0"/>
              </a:rPr>
              <a:t>Eğitim programı geliştirmeden önce ulaşılacak hedefleri ve programda yer alacak konuları belirlemek gerekir. Hedeflerin belirlenmesi:</a:t>
            </a:r>
          </a:p>
          <a:p>
            <a:pPr marL="0" indent="0">
              <a:buNone/>
            </a:pPr>
            <a:r>
              <a:rPr lang="tr-TR" dirty="0">
                <a:latin typeface="Times New Roman" panose="02020603050405020304" pitchFamily="18" charset="0"/>
                <a:cs typeface="Times New Roman" panose="02020603050405020304" pitchFamily="18" charset="0"/>
              </a:rPr>
              <a:t>-Konuların belirlenmesinde</a:t>
            </a:r>
          </a:p>
          <a:p>
            <a:pPr marL="0" indent="0">
              <a:buNone/>
            </a:pPr>
            <a:r>
              <a:rPr lang="tr-TR" dirty="0">
                <a:latin typeface="Times New Roman" panose="02020603050405020304" pitchFamily="18" charset="0"/>
                <a:cs typeface="Times New Roman" panose="02020603050405020304" pitchFamily="18" charset="0"/>
              </a:rPr>
              <a:t>-Öğrenim yaşantılarının seçilmesinde</a:t>
            </a:r>
          </a:p>
          <a:p>
            <a:pPr marL="0" indent="0">
              <a:buNone/>
            </a:pPr>
            <a:r>
              <a:rPr lang="tr-TR" dirty="0">
                <a:latin typeface="Times New Roman" panose="02020603050405020304" pitchFamily="18" charset="0"/>
                <a:cs typeface="Times New Roman" panose="02020603050405020304" pitchFamily="18" charset="0"/>
              </a:rPr>
              <a:t>-Öğretimin değerlendirilmesinde eğitimciye rehber olur.</a:t>
            </a:r>
          </a:p>
          <a:p>
            <a:pPr marL="0" indent="0">
              <a:buNone/>
            </a:pPr>
            <a:r>
              <a:rPr lang="tr-TR" dirty="0">
                <a:latin typeface="Times New Roman" panose="02020603050405020304" pitchFamily="18" charset="0"/>
                <a:cs typeface="Times New Roman" panose="02020603050405020304" pitchFamily="18" charset="0"/>
              </a:rPr>
              <a:t>Anne- babalara yönelik eğitim programlarının uygulanması sonucunda ulaşılacak 3 değişim alanı bulunmaktadır:</a:t>
            </a:r>
          </a:p>
          <a:p>
            <a:pPr marL="0" indent="0">
              <a:buNone/>
            </a:pPr>
            <a:r>
              <a:rPr lang="tr-TR" b="1" dirty="0">
                <a:solidFill>
                  <a:srgbClr val="FF0000"/>
                </a:solidFill>
                <a:latin typeface="Times New Roman" panose="02020603050405020304" pitchFamily="18" charset="0"/>
                <a:cs typeface="Times New Roman" panose="02020603050405020304" pitchFamily="18" charset="0"/>
              </a:rPr>
              <a:t>Bilgi</a:t>
            </a:r>
            <a:r>
              <a:rPr lang="tr-TR" dirty="0">
                <a:solidFill>
                  <a:srgbClr val="FF0000"/>
                </a:solidFill>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Anne-babalara çocukların farklı yaşlardaki gelişimsel özellikleri hakkında bilgi vermek</a:t>
            </a:r>
          </a:p>
          <a:p>
            <a:pPr marL="0" indent="0">
              <a:buNone/>
            </a:pPr>
            <a:r>
              <a:rPr lang="tr-TR" dirty="0">
                <a:latin typeface="Times New Roman" panose="02020603050405020304" pitchFamily="18" charset="0"/>
                <a:cs typeface="Times New Roman" panose="02020603050405020304" pitchFamily="18" charset="0"/>
              </a:rPr>
              <a:t>	*Beklentilerin gerçekçi olması</a:t>
            </a:r>
          </a:p>
          <a:p>
            <a:pPr marL="0" indent="0">
              <a:buNone/>
            </a:pPr>
            <a:r>
              <a:rPr lang="tr-TR" dirty="0">
                <a:latin typeface="Times New Roman" panose="02020603050405020304" pitchFamily="18" charset="0"/>
                <a:cs typeface="Times New Roman" panose="02020603050405020304" pitchFamily="18" charset="0"/>
              </a:rPr>
              <a:t>		*Normal ve normal dışı davranışların ayırt edilebilmesi/uygun tepkilerin verilmesi</a:t>
            </a:r>
          </a:p>
          <a:p>
            <a:pPr marL="0" indent="0">
              <a:buNone/>
            </a:pPr>
            <a:r>
              <a:rPr lang="tr-TR" dirty="0">
                <a:latin typeface="Times New Roman" panose="02020603050405020304" pitchFamily="18" charset="0"/>
                <a:cs typeface="Times New Roman" panose="02020603050405020304" pitchFamily="18" charset="0"/>
              </a:rPr>
              <a:t>			*Yeterlilik ve yetersizliklerin farkına varılması</a:t>
            </a:r>
          </a:p>
          <a:p>
            <a:pPr marL="0" indent="0">
              <a:buNone/>
            </a:pPr>
            <a:r>
              <a:rPr lang="tr-TR" b="1" dirty="0">
                <a:solidFill>
                  <a:srgbClr val="FF0000"/>
                </a:solidFill>
                <a:latin typeface="Times New Roman" panose="02020603050405020304" pitchFamily="18" charset="0"/>
                <a:cs typeface="Times New Roman" panose="02020603050405020304" pitchFamily="18" charset="0"/>
              </a:rPr>
              <a:t>Beceri: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Anne-babalara iletişim, çatışma, problem çözme vb. becerilerin kazandırılması</a:t>
            </a:r>
          </a:p>
          <a:p>
            <a:pPr marL="0" indent="0">
              <a:buNone/>
            </a:pPr>
            <a:r>
              <a:rPr lang="tr-TR" dirty="0">
                <a:latin typeface="Times New Roman" panose="02020603050405020304" pitchFamily="18" charset="0"/>
                <a:cs typeface="Times New Roman" panose="02020603050405020304" pitchFamily="18" charset="0"/>
              </a:rPr>
              <a:t>	*Bilgilerin uygulanması ve tekrar edilmesi</a:t>
            </a:r>
          </a:p>
          <a:p>
            <a:pPr marL="0" indent="0">
              <a:buNone/>
            </a:pPr>
            <a:r>
              <a:rPr lang="tr-TR" b="1" dirty="0">
                <a:solidFill>
                  <a:srgbClr val="FF0000"/>
                </a:solidFill>
                <a:latin typeface="Times New Roman" panose="02020603050405020304" pitchFamily="18" charset="0"/>
                <a:cs typeface="Times New Roman" panose="02020603050405020304" pitchFamily="18" charset="0"/>
              </a:rPr>
              <a:t>Tutum:</a:t>
            </a:r>
            <a:r>
              <a:rPr lang="tr-TR" dirty="0">
                <a:latin typeface="Times New Roman" panose="02020603050405020304" pitchFamily="18" charset="0"/>
                <a:cs typeface="Times New Roman" panose="02020603050405020304" pitchFamily="18" charset="0"/>
              </a:rPr>
              <a:t> Anne-babaların ebeveynlikle ilgili bilgileri, düşünceleri ve inançlarını olumlu davranışlara dönüştürerek, sürekliliğini sağlamak</a:t>
            </a:r>
          </a:p>
          <a:p>
            <a:pPr marL="0" indent="0">
              <a:buNone/>
            </a:pPr>
            <a:r>
              <a:rPr lang="tr-TR" dirty="0">
                <a:latin typeface="Times New Roman" panose="02020603050405020304" pitchFamily="18" charset="0"/>
                <a:cs typeface="Times New Roman" panose="02020603050405020304" pitchFamily="18" charset="0"/>
              </a:rPr>
              <a:t>	*Anne-babaların tutumlarını değerlendirmeleri</a:t>
            </a:r>
          </a:p>
          <a:p>
            <a:pPr marL="0" indent="0">
              <a:buNone/>
            </a:pPr>
            <a:r>
              <a:rPr lang="tr-TR" dirty="0">
                <a:latin typeface="Times New Roman" panose="02020603050405020304" pitchFamily="18" charset="0"/>
                <a:cs typeface="Times New Roman" panose="02020603050405020304" pitchFamily="18" charset="0"/>
              </a:rPr>
              <a:t>	*Aile uyumunu bozan, çatışma yaratan düşüncelerini fark etmeleri ve değiştirmelerine yardımcı olmak</a:t>
            </a:r>
          </a:p>
        </p:txBody>
      </p:sp>
    </p:spTree>
    <p:extLst>
      <p:ext uri="{BB962C8B-B14F-4D97-AF65-F5344CB8AC3E}">
        <p14:creationId xmlns:p14="http://schemas.microsoft.com/office/powerpoint/2010/main" val="3618635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2009775"/>
            <a:ext cx="7989752" cy="4057650"/>
          </a:xfrm>
        </p:spPr>
        <p:txBody>
          <a:bodyPr>
            <a:normAutofit fontScale="85000" lnSpcReduction="10000"/>
          </a:bodyPr>
          <a:lstStyle/>
          <a:p>
            <a:pPr marL="0" indent="0">
              <a:buNone/>
            </a:pPr>
            <a:r>
              <a:rPr lang="tr-TR" u="sng" dirty="0">
                <a:latin typeface="Times New Roman" panose="02020603050405020304" pitchFamily="18" charset="0"/>
                <a:cs typeface="Times New Roman" panose="02020603050405020304" pitchFamily="18" charset="0"/>
              </a:rPr>
              <a:t>Hedeflerin belirlenmesinde;</a:t>
            </a:r>
          </a:p>
          <a:p>
            <a:pPr algn="just">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Hedefler anlatılacak konu ve genel hedeflerle ilgili ve belirgin olmalıdır.</a:t>
            </a:r>
          </a:p>
          <a:p>
            <a:pPr marL="0" indent="0" algn="just">
              <a:buNone/>
            </a:pPr>
            <a:r>
              <a:rPr lang="tr-TR" dirty="0">
                <a:latin typeface="Times New Roman" panose="02020603050405020304" pitchFamily="18" charset="0"/>
                <a:cs typeface="Times New Roman" panose="02020603050405020304" pitchFamily="18" charset="0"/>
              </a:rPr>
              <a:t>«Anne-babalara etkili disiplin yöntemlerini öğretmekle ilgili bir eğitim programında hedef; ebeveynlerin fiziksel ceza ile ilgili tutumlarını incelemeleri, fiziksel ceza kullanmanın ebeveyn-çocuk ilişkilerinde kısa ve uzun vadede yaratacağı etkileri anlamaları olabilir»</a:t>
            </a:r>
          </a:p>
          <a:p>
            <a:pPr algn="just">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Hedefler programa katılan bireylerin büyük çoğunluğunun başarabileceği bir düzeyde olmalıdır.</a:t>
            </a:r>
          </a:p>
          <a:p>
            <a:pPr marL="0" indent="0">
              <a:buNone/>
            </a:pPr>
            <a:r>
              <a:rPr lang="tr-TR" dirty="0">
                <a:latin typeface="Times New Roman" panose="02020603050405020304" pitchFamily="18" charset="0"/>
                <a:cs typeface="Times New Roman" panose="02020603050405020304" pitchFamily="18" charset="0"/>
              </a:rPr>
              <a:t>-Eğitim düzeyleri</a:t>
            </a:r>
          </a:p>
          <a:p>
            <a:pPr marL="0" indent="0">
              <a:buNone/>
            </a:pPr>
            <a:r>
              <a:rPr lang="tr-TR" dirty="0">
                <a:latin typeface="Times New Roman" panose="02020603050405020304" pitchFamily="18" charset="0"/>
                <a:cs typeface="Times New Roman" panose="02020603050405020304" pitchFamily="18" charset="0"/>
              </a:rPr>
              <a:t>-Bilişsel kapasiteleri</a:t>
            </a:r>
          </a:p>
          <a:p>
            <a:pPr>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Genel olmamalı, alt hedeflere ayrılmalıdır.</a:t>
            </a:r>
          </a:p>
          <a:p>
            <a:pPr>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Hedefte ifade edilen istendik davranışlar gözlenebilir ve ölçülebilir olmalıdır .</a:t>
            </a:r>
          </a:p>
          <a:p>
            <a:pPr>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Oturumlar için belirlenen sürede gerçekleştirilebilir olmalıdır.</a:t>
            </a:r>
          </a:p>
          <a:p>
            <a:pPr>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Gerçekçi ve ulaşılabilir olmalıdır.</a:t>
            </a:r>
          </a:p>
        </p:txBody>
      </p:sp>
    </p:spTree>
    <p:extLst>
      <p:ext uri="{BB962C8B-B14F-4D97-AF65-F5344CB8AC3E}">
        <p14:creationId xmlns:p14="http://schemas.microsoft.com/office/powerpoint/2010/main" val="2945766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1075598"/>
          </a:xfrm>
        </p:spPr>
        <p:txBody>
          <a:bodyPr>
            <a:noAutofit/>
          </a:bodyPr>
          <a:lstStyle/>
          <a:p>
            <a:r>
              <a:rPr lang="tr-TR" sz="2400" dirty="0">
                <a:latin typeface="Times New Roman" panose="02020603050405020304" pitchFamily="18" charset="0"/>
                <a:cs typeface="Times New Roman" panose="02020603050405020304" pitchFamily="18" charset="0"/>
              </a:rPr>
              <a:t>BELIRLENEN HEDEFLERE UYGUN ÖGRENME</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YÖNTEMLERINI GELIŞTIRME</a:t>
            </a:r>
          </a:p>
        </p:txBody>
      </p:sp>
      <p:sp>
        <p:nvSpPr>
          <p:cNvPr id="3" name="İçerik Yer Tutucusu 2"/>
          <p:cNvSpPr>
            <a:spLocks noGrp="1"/>
          </p:cNvSpPr>
          <p:nvPr>
            <p:ph idx="1"/>
          </p:nvPr>
        </p:nvSpPr>
        <p:spPr>
          <a:xfrm>
            <a:off x="581192" y="1895475"/>
            <a:ext cx="7989752" cy="4229100"/>
          </a:xfrm>
        </p:spPr>
        <p:txBody>
          <a:bodyPr>
            <a:normAutofit fontScale="85000" lnSpcReduction="20000"/>
          </a:bodyPr>
          <a:lstStyle/>
          <a:p>
            <a:pPr marL="0" indent="0">
              <a:buNone/>
            </a:pPr>
            <a:r>
              <a:rPr lang="tr-TR" dirty="0"/>
              <a:t>      </a:t>
            </a:r>
            <a:r>
              <a:rPr lang="tr-TR" i="1" dirty="0">
                <a:latin typeface="Times New Roman" panose="02020603050405020304" pitchFamily="18" charset="0"/>
                <a:cs typeface="Times New Roman" panose="02020603050405020304" pitchFamily="18" charset="0"/>
              </a:rPr>
              <a:t>Belirlediğim hedeflere nasıl ulaşacağım?</a:t>
            </a:r>
          </a:p>
          <a:p>
            <a:pPr marL="0" indent="0">
              <a:buNone/>
            </a:pPr>
            <a:r>
              <a:rPr lang="tr-TR" i="1" dirty="0">
                <a:latin typeface="Times New Roman" panose="02020603050405020304" pitchFamily="18" charset="0"/>
                <a:cs typeface="Times New Roman" panose="02020603050405020304" pitchFamily="18" charset="0"/>
              </a:rPr>
              <a:t>      Neleri, nasıl öğreteceğim?</a:t>
            </a:r>
          </a:p>
          <a:p>
            <a:pPr marL="0" indent="0">
              <a:buNone/>
            </a:pPr>
            <a:r>
              <a:rPr lang="tr-TR" dirty="0">
                <a:latin typeface="Times New Roman" panose="02020603050405020304" pitchFamily="18" charset="0"/>
                <a:cs typeface="Times New Roman" panose="02020603050405020304" pitchFamily="18" charset="0"/>
              </a:rPr>
              <a:t>Eğitim programlarında bilgi, beceri ve tutum değişikliğinin her biri için farklı yöntemler uygulanabilir.</a:t>
            </a:r>
          </a:p>
          <a:p>
            <a:pPr marL="0" indent="0">
              <a:buNone/>
            </a:pPr>
            <a:r>
              <a:rPr lang="tr-TR" dirty="0">
                <a:latin typeface="Times New Roman" panose="02020603050405020304" pitchFamily="18" charset="0"/>
                <a:cs typeface="Times New Roman" panose="02020603050405020304" pitchFamily="18" charset="0"/>
              </a:rPr>
              <a:t>*Katılımcıların </a:t>
            </a:r>
            <a:r>
              <a:rPr lang="tr-TR" u="sng" dirty="0">
                <a:latin typeface="Times New Roman" panose="02020603050405020304" pitchFamily="18" charset="0"/>
                <a:cs typeface="Times New Roman" panose="02020603050405020304" pitchFamily="18" charset="0"/>
              </a:rPr>
              <a:t>bilgi</a:t>
            </a:r>
            <a:r>
              <a:rPr lang="tr-TR" dirty="0">
                <a:latin typeface="Times New Roman" panose="02020603050405020304" pitchFamily="18" charset="0"/>
                <a:cs typeface="Times New Roman" panose="02020603050405020304" pitchFamily="18" charset="0"/>
              </a:rPr>
              <a:t> düzeylerini arttırmak için; kitap, broşür, dergi, vb. yazılı materyalleri okuma, anlatma, tartışma, soru-cevap yöntemleri,</a:t>
            </a:r>
          </a:p>
          <a:p>
            <a:pPr marL="0" indent="0" algn="just">
              <a:buNone/>
            </a:pPr>
            <a:r>
              <a:rPr lang="tr-TR" dirty="0">
                <a:latin typeface="Times New Roman" panose="02020603050405020304" pitchFamily="18" charset="0"/>
                <a:cs typeface="Times New Roman" panose="02020603050405020304" pitchFamily="18" charset="0"/>
              </a:rPr>
              <a:t>*</a:t>
            </a:r>
            <a:r>
              <a:rPr lang="tr-TR" u="sng" dirty="0">
                <a:latin typeface="Times New Roman" panose="02020603050405020304" pitchFamily="18" charset="0"/>
                <a:cs typeface="Times New Roman" panose="02020603050405020304" pitchFamily="18" charset="0"/>
              </a:rPr>
              <a:t>Beceri</a:t>
            </a:r>
            <a:r>
              <a:rPr lang="tr-TR" dirty="0">
                <a:latin typeface="Times New Roman" panose="02020603050405020304" pitchFamily="18" charset="0"/>
                <a:cs typeface="Times New Roman" panose="02020603050405020304" pitchFamily="18" charset="0"/>
              </a:rPr>
              <a:t> kazandırmak için; demonstrasyon, model olma, örnek olay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yöntemler,</a:t>
            </a:r>
          </a:p>
          <a:p>
            <a:pPr marL="0" indent="0">
              <a:buNone/>
            </a:pPr>
            <a:r>
              <a:rPr lang="tr-TR" dirty="0">
                <a:latin typeface="Times New Roman" panose="02020603050405020304" pitchFamily="18" charset="0"/>
                <a:cs typeface="Times New Roman" panose="02020603050405020304" pitchFamily="18" charset="0"/>
              </a:rPr>
              <a:t>Anne-babaların </a:t>
            </a:r>
            <a:r>
              <a:rPr lang="tr-TR" u="sng" dirty="0">
                <a:latin typeface="Times New Roman" panose="02020603050405020304" pitchFamily="18" charset="0"/>
                <a:cs typeface="Times New Roman" panose="02020603050405020304" pitchFamily="18" charset="0"/>
              </a:rPr>
              <a:t>tutum</a:t>
            </a:r>
            <a:r>
              <a:rPr lang="tr-TR" dirty="0">
                <a:latin typeface="Times New Roman" panose="02020603050405020304" pitchFamily="18" charset="0"/>
                <a:cs typeface="Times New Roman" panose="02020603050405020304" pitchFamily="18" charset="0"/>
              </a:rPr>
              <a:t> ve inançlarında değişiklik yaratmak için; kayıt tutma, inançların sorgulanması, rol oynama, bir inanca sahip olmanın olumlu ve olumsuz yönlerini araştırma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yöntemler uygulanabilir.</a:t>
            </a:r>
          </a:p>
          <a:p>
            <a:pPr marL="0" indent="0">
              <a:buNone/>
            </a:pPr>
            <a:r>
              <a:rPr lang="tr-TR" dirty="0">
                <a:latin typeface="Times New Roman" panose="02020603050405020304" pitchFamily="18" charset="0"/>
                <a:cs typeface="Times New Roman" panose="02020603050405020304" pitchFamily="18" charset="0"/>
              </a:rPr>
              <a:t>	-Liderlerin uzmanlık alanı,</a:t>
            </a:r>
          </a:p>
          <a:p>
            <a:pPr marL="0" indent="0">
              <a:buNone/>
            </a:pPr>
            <a:r>
              <a:rPr lang="tr-TR" dirty="0">
                <a:latin typeface="Times New Roman" panose="02020603050405020304" pitchFamily="18" charset="0"/>
                <a:cs typeface="Times New Roman" panose="02020603050405020304" pitchFamily="18" charset="0"/>
              </a:rPr>
              <a:t>	-Materyallerin varlığı ve uygunluğu,</a:t>
            </a:r>
          </a:p>
          <a:p>
            <a:pPr marL="0" indent="0">
              <a:buNone/>
            </a:pPr>
            <a:r>
              <a:rPr lang="tr-TR" dirty="0">
                <a:latin typeface="Times New Roman" panose="02020603050405020304" pitchFamily="18" charset="0"/>
                <a:cs typeface="Times New Roman" panose="02020603050405020304" pitchFamily="18" charset="0"/>
              </a:rPr>
              <a:t>	-Katılımcıların öğrenim düzeyi</a:t>
            </a:r>
          </a:p>
          <a:p>
            <a:pPr marL="0" indent="0">
              <a:buNone/>
            </a:pPr>
            <a:r>
              <a:rPr lang="tr-TR" dirty="0">
                <a:latin typeface="Times New Roman" panose="02020603050405020304" pitchFamily="18" charset="0"/>
                <a:cs typeface="Times New Roman" panose="02020603050405020304" pitchFamily="18" charset="0"/>
              </a:rPr>
              <a:t>Yazılı, görsel-işitsel ve yaşantısal yöntemlerin bir arada kullanılarak çeşitliliğin sağlanması, öğrenmenin daha kolay  ve kalıcı olmasını sağlar.</a:t>
            </a:r>
          </a:p>
        </p:txBody>
      </p:sp>
    </p:spTree>
    <p:extLst>
      <p:ext uri="{BB962C8B-B14F-4D97-AF65-F5344CB8AC3E}">
        <p14:creationId xmlns:p14="http://schemas.microsoft.com/office/powerpoint/2010/main" val="155080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34868"/>
            <a:ext cx="6589199" cy="1280890"/>
          </a:xfrm>
        </p:spPr>
        <p:txBody>
          <a:bodyPr>
            <a:normAutofit/>
          </a:bodyPr>
          <a:lstStyle/>
          <a:p>
            <a:r>
              <a:rPr lang="tr-TR" sz="2800" dirty="0">
                <a:latin typeface="Times New Roman" panose="02020603050405020304" pitchFamily="18" charset="0"/>
                <a:cs typeface="Times New Roman" panose="02020603050405020304" pitchFamily="18" charset="0"/>
              </a:rPr>
              <a:t>Eğitim Programını Yapılandırma</a:t>
            </a:r>
          </a:p>
        </p:txBody>
      </p:sp>
      <p:sp>
        <p:nvSpPr>
          <p:cNvPr id="3" name="İçerik Yer Tutucusu 2"/>
          <p:cNvSpPr>
            <a:spLocks noGrp="1"/>
          </p:cNvSpPr>
          <p:nvPr>
            <p:ph idx="1"/>
          </p:nvPr>
        </p:nvSpPr>
        <p:spPr>
          <a:xfrm>
            <a:off x="1942415" y="1366221"/>
            <a:ext cx="6591985" cy="4545001"/>
          </a:xfrm>
        </p:spPr>
        <p:txBody>
          <a:bodyPr>
            <a:normAutofit fontScale="92500" lnSpcReduction="20000"/>
          </a:bodyPr>
          <a:lstStyle/>
          <a:p>
            <a:pPr marL="0" indent="0">
              <a:buNone/>
            </a:pPr>
            <a:r>
              <a:rPr lang="tr-TR" dirty="0">
                <a:latin typeface="Times New Roman" panose="02020603050405020304" pitchFamily="18" charset="0"/>
                <a:cs typeface="Times New Roman" panose="02020603050405020304" pitchFamily="18" charset="0"/>
              </a:rPr>
              <a:t>Programın yapılandırılması :</a:t>
            </a:r>
          </a:p>
          <a:p>
            <a:pPr marL="0" indent="0">
              <a:buNone/>
            </a:pPr>
            <a:r>
              <a:rPr lang="tr-TR" dirty="0">
                <a:latin typeface="Times New Roman" panose="02020603050405020304" pitchFamily="18" charset="0"/>
                <a:cs typeface="Times New Roman" panose="02020603050405020304" pitchFamily="18" charset="0"/>
              </a:rPr>
              <a:t>	*Grubun nasıl oluşturulacağı</a:t>
            </a:r>
          </a:p>
          <a:p>
            <a:pPr marL="0" indent="0">
              <a:buNone/>
            </a:pPr>
            <a:r>
              <a:rPr lang="tr-TR" dirty="0">
                <a:latin typeface="Times New Roman" panose="02020603050405020304" pitchFamily="18" charset="0"/>
                <a:cs typeface="Times New Roman" panose="02020603050405020304" pitchFamily="18" charset="0"/>
              </a:rPr>
              <a:t>	*Zamanın nasıl planlanacağı</a:t>
            </a:r>
          </a:p>
          <a:p>
            <a:pPr marL="0" indent="0">
              <a:buNone/>
            </a:pPr>
            <a:r>
              <a:rPr lang="tr-TR" dirty="0">
                <a:latin typeface="Times New Roman" panose="02020603050405020304" pitchFamily="18" charset="0"/>
                <a:cs typeface="Times New Roman" panose="02020603050405020304" pitchFamily="18" charset="0"/>
              </a:rPr>
              <a:t>	*Nasıl bir liderlik sergileneceği ile ilgilidir</a:t>
            </a:r>
          </a:p>
          <a:p>
            <a:pPr marL="0" indent="0">
              <a:buNone/>
            </a:pPr>
            <a:r>
              <a:rPr lang="tr-TR" dirty="0">
                <a:latin typeface="Times New Roman" panose="02020603050405020304" pitchFamily="18" charset="0"/>
                <a:cs typeface="Times New Roman" panose="02020603050405020304" pitchFamily="18" charset="0"/>
              </a:rPr>
              <a:t>Ön görüşme :</a:t>
            </a:r>
          </a:p>
          <a:p>
            <a:pPr marL="0" indent="0">
              <a:buNone/>
            </a:pPr>
            <a:r>
              <a:rPr lang="tr-TR" dirty="0">
                <a:latin typeface="Times New Roman" panose="02020603050405020304" pitchFamily="18" charset="0"/>
                <a:cs typeface="Times New Roman" panose="02020603050405020304" pitchFamily="18" charset="0"/>
              </a:rPr>
              <a:t>		Programın duyurulması (afiş, ilan, telefon iletileri, broşür)</a:t>
            </a:r>
          </a:p>
          <a:p>
            <a:pPr marL="0" indent="0">
              <a:buNone/>
            </a:pPr>
            <a:r>
              <a:rPr lang="tr-TR" dirty="0">
                <a:latin typeface="Times New Roman" panose="02020603050405020304" pitchFamily="18" charset="0"/>
                <a:cs typeface="Times New Roman" panose="02020603050405020304" pitchFamily="18" charset="0"/>
              </a:rPr>
              <a:t>		Ön görüşmeler (amaç, kapsam , süre, katılım , kurallar, sorumluluklar)</a:t>
            </a:r>
          </a:p>
          <a:p>
            <a:pPr marL="0" indent="0">
              <a:buNone/>
            </a:pPr>
            <a:r>
              <a:rPr lang="tr-TR" dirty="0">
                <a:latin typeface="Times New Roman" panose="02020603050405020304" pitchFamily="18" charset="0"/>
                <a:cs typeface="Times New Roman" panose="02020603050405020304" pitchFamily="18" charset="0"/>
              </a:rPr>
              <a:t>Grubun yapısı :</a:t>
            </a:r>
          </a:p>
          <a:p>
            <a:pPr marL="0" indent="0">
              <a:buNone/>
            </a:pPr>
            <a:r>
              <a:rPr lang="tr-TR" dirty="0">
                <a:latin typeface="Times New Roman" panose="02020603050405020304" pitchFamily="18" charset="0"/>
                <a:cs typeface="Times New Roman" panose="02020603050405020304" pitchFamily="18" charset="0"/>
              </a:rPr>
              <a:t>			Yaş , öğrenim düzeyi, </a:t>
            </a:r>
            <a:r>
              <a:rPr lang="tr-TR" dirty="0" err="1">
                <a:latin typeface="Times New Roman" panose="02020603050405020304" pitchFamily="18" charset="0"/>
                <a:cs typeface="Times New Roman" panose="02020603050405020304" pitchFamily="18" charset="0"/>
              </a:rPr>
              <a:t>sosyo</a:t>
            </a:r>
            <a:r>
              <a:rPr lang="tr-TR" dirty="0">
                <a:latin typeface="Times New Roman" panose="02020603050405020304" pitchFamily="18" charset="0"/>
                <a:cs typeface="Times New Roman" panose="02020603050405020304" pitchFamily="18" charset="0"/>
              </a:rPr>
              <a:t>-ekonomik düzey,</a:t>
            </a:r>
          </a:p>
          <a:p>
            <a:pPr marL="0" indent="0">
              <a:buNone/>
            </a:pPr>
            <a:r>
              <a:rPr lang="tr-TR" dirty="0">
                <a:latin typeface="Times New Roman" panose="02020603050405020304" pitchFamily="18" charset="0"/>
                <a:cs typeface="Times New Roman" panose="02020603050405020304" pitchFamily="18" charset="0"/>
              </a:rPr>
              <a:t>			Çocukların yaş grubu, problem durumu, engel türü,</a:t>
            </a:r>
          </a:p>
          <a:p>
            <a:pPr marL="0" indent="0">
              <a:buNone/>
            </a:pPr>
            <a:r>
              <a:rPr lang="tr-TR" dirty="0">
                <a:latin typeface="Times New Roman" panose="02020603050405020304" pitchFamily="18" charset="0"/>
                <a:cs typeface="Times New Roman" panose="02020603050405020304" pitchFamily="18" charset="0"/>
              </a:rPr>
              <a:t>			Ailelerin problem durumu,</a:t>
            </a:r>
          </a:p>
          <a:p>
            <a:pPr marL="0" indent="0">
              <a:buNone/>
            </a:pPr>
            <a:r>
              <a:rPr lang="tr-TR" dirty="0">
                <a:latin typeface="Times New Roman" panose="02020603050405020304" pitchFamily="18" charset="0"/>
                <a:cs typeface="Times New Roman" panose="02020603050405020304" pitchFamily="18" charset="0"/>
              </a:rPr>
              <a:t>			Katılımcı sayısı </a:t>
            </a:r>
          </a:p>
          <a:p>
            <a:pPr marL="0" indent="0">
              <a:buNone/>
            </a:pPr>
            <a:r>
              <a:rPr lang="tr-TR" dirty="0">
                <a:latin typeface="Times New Roman" panose="02020603050405020304" pitchFamily="18" charset="0"/>
                <a:cs typeface="Times New Roman" panose="02020603050405020304" pitchFamily="18" charset="0"/>
              </a:rPr>
              <a:t>			Anne-babaların birlikte katılımı</a:t>
            </a:r>
          </a:p>
        </p:txBody>
      </p:sp>
    </p:spTree>
    <p:extLst>
      <p:ext uri="{BB962C8B-B14F-4D97-AF65-F5344CB8AC3E}">
        <p14:creationId xmlns:p14="http://schemas.microsoft.com/office/powerpoint/2010/main" val="2127375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3" name="İçerik Yer Tutucusu 2"/>
          <p:cNvSpPr>
            <a:spLocks noGrp="1"/>
          </p:cNvSpPr>
          <p:nvPr>
            <p:ph idx="1"/>
          </p:nvPr>
        </p:nvSpPr>
        <p:spPr>
          <a:xfrm>
            <a:off x="581192" y="1895475"/>
            <a:ext cx="7989752" cy="4400550"/>
          </a:xfrm>
        </p:spPr>
        <p:txBody>
          <a:bodyPr>
            <a:normAutofit fontScale="62500" lnSpcReduction="20000"/>
          </a:bodyPr>
          <a:lstStyle/>
          <a:p>
            <a:pPr marL="0" indent="0">
              <a:buNone/>
            </a:pPr>
            <a:r>
              <a:rPr lang="tr-TR" dirty="0">
                <a:latin typeface="Times New Roman" panose="02020603050405020304" pitchFamily="18" charset="0"/>
                <a:cs typeface="Times New Roman" panose="02020603050405020304" pitchFamily="18" charset="0"/>
              </a:rPr>
              <a:t>Zamanlama:</a:t>
            </a:r>
          </a:p>
          <a:p>
            <a:pPr marL="0" indent="0">
              <a:buNone/>
            </a:pPr>
            <a:r>
              <a:rPr lang="tr-TR" dirty="0">
                <a:latin typeface="Times New Roman" panose="02020603050405020304" pitchFamily="18" charset="0"/>
                <a:cs typeface="Times New Roman" panose="02020603050405020304" pitchFamily="18" charset="0"/>
              </a:rPr>
              <a:t>	Katılımın sürekliliği ve babaların da katılımı açısından toplantıların günü, saati konusunda uygun ortak zamanın 	belirlenmesi önem taşır .</a:t>
            </a:r>
          </a:p>
          <a:p>
            <a:pPr marL="0" indent="0">
              <a:buNone/>
            </a:pPr>
            <a:r>
              <a:rPr lang="tr-TR" dirty="0">
                <a:latin typeface="Times New Roman" panose="02020603050405020304" pitchFamily="18" charset="0"/>
                <a:cs typeface="Times New Roman" panose="02020603050405020304" pitchFamily="18" charset="0"/>
              </a:rPr>
              <a:t>Oturumların sayısı ve sıklığı:</a:t>
            </a:r>
          </a:p>
          <a:p>
            <a:pPr marL="0" indent="0">
              <a:buNone/>
            </a:pPr>
            <a:r>
              <a:rPr lang="tr-TR" dirty="0">
                <a:latin typeface="Times New Roman" panose="02020603050405020304" pitchFamily="18" charset="0"/>
                <a:cs typeface="Times New Roman" panose="02020603050405020304" pitchFamily="18" charset="0"/>
              </a:rPr>
              <a:t>	Grubun ihtiyaçları</a:t>
            </a:r>
          </a:p>
          <a:p>
            <a:pPr marL="0" indent="0">
              <a:buNone/>
            </a:pPr>
            <a:r>
              <a:rPr lang="tr-TR" dirty="0">
                <a:latin typeface="Times New Roman" panose="02020603050405020304" pitchFamily="18" charset="0"/>
                <a:cs typeface="Times New Roman" panose="02020603050405020304" pitchFamily="18" charset="0"/>
              </a:rPr>
              <a:t>	Programın içeriği göz önünde bulundurulmalıdır .</a:t>
            </a:r>
          </a:p>
          <a:p>
            <a:pPr marL="0" indent="0">
              <a:buNone/>
            </a:pPr>
            <a:r>
              <a:rPr lang="tr-TR" dirty="0">
                <a:latin typeface="Times New Roman" panose="02020603050405020304" pitchFamily="18" charset="0"/>
                <a:cs typeface="Times New Roman" panose="02020603050405020304" pitchFamily="18" charset="0"/>
              </a:rPr>
              <a:t>		*1 -2 saatlik süre ( katılımcıların her birinin kendini ifade edebilmesine yetecek kadar)</a:t>
            </a:r>
          </a:p>
          <a:p>
            <a:pPr marL="0" indent="0">
              <a:buNone/>
            </a:pPr>
            <a:r>
              <a:rPr lang="tr-TR" dirty="0">
                <a:latin typeface="Times New Roman" panose="02020603050405020304" pitchFamily="18" charset="0"/>
                <a:cs typeface="Times New Roman" panose="02020603050405020304" pitchFamily="18" charset="0"/>
              </a:rPr>
              <a:t>		*6-8 oturum (katılımcıların tüm oturumlara katılımı)</a:t>
            </a:r>
          </a:p>
          <a:p>
            <a:pPr marL="0" indent="0">
              <a:buNone/>
            </a:pPr>
            <a:r>
              <a:rPr lang="tr-TR" dirty="0">
                <a:latin typeface="Times New Roman" panose="02020603050405020304" pitchFamily="18" charset="0"/>
                <a:cs typeface="Times New Roman" panose="02020603050405020304" pitchFamily="18" charset="0"/>
              </a:rPr>
              <a:t>		*Ortalama haftada 1 (verilen ev çalışmalarını yapabilecekleri, verilen bilgileri unutmayacakları sıklıkta)</a:t>
            </a:r>
          </a:p>
          <a:p>
            <a:pPr marL="0" indent="0">
              <a:buNone/>
            </a:pPr>
            <a:r>
              <a:rPr lang="tr-TR" dirty="0">
                <a:latin typeface="Times New Roman" panose="02020603050405020304" pitchFamily="18" charset="0"/>
                <a:cs typeface="Times New Roman" panose="02020603050405020304" pitchFamily="18" charset="0"/>
              </a:rPr>
              <a:t>Liderlik: Lider;</a:t>
            </a:r>
          </a:p>
          <a:p>
            <a:pPr marL="0" indent="0">
              <a:buNone/>
            </a:pPr>
            <a:r>
              <a:rPr lang="tr-TR" dirty="0">
                <a:latin typeface="Times New Roman" panose="02020603050405020304" pitchFamily="18" charset="0"/>
                <a:cs typeface="Times New Roman" panose="02020603050405020304" pitchFamily="18" charset="0"/>
              </a:rPr>
              <a:t>		*Anne-babaların kendini ifade etmesi, deneyimlerini paylaşmasına fırsat vermeli,</a:t>
            </a:r>
          </a:p>
          <a:p>
            <a:pPr marL="0" indent="0">
              <a:buNone/>
            </a:pPr>
            <a:r>
              <a:rPr lang="tr-TR" dirty="0">
                <a:latin typeface="Times New Roman" panose="02020603050405020304" pitchFamily="18" charset="0"/>
                <a:cs typeface="Times New Roman" panose="02020603050405020304" pitchFamily="18" charset="0"/>
              </a:rPr>
              <a:t>		*Yargılayıcı, eleştirici bir tutum sergilememeli,</a:t>
            </a:r>
          </a:p>
          <a:p>
            <a:pPr marL="0" indent="0">
              <a:buNone/>
            </a:pPr>
            <a:r>
              <a:rPr lang="tr-TR" dirty="0">
                <a:latin typeface="Times New Roman" panose="02020603050405020304" pitchFamily="18" charset="0"/>
                <a:cs typeface="Times New Roman" panose="02020603050405020304" pitchFamily="18" charset="0"/>
              </a:rPr>
              <a:t>		*Örnek davranışı sergileyerek model olmalı,</a:t>
            </a:r>
          </a:p>
          <a:p>
            <a:pPr marL="0" indent="0">
              <a:buNone/>
            </a:pPr>
            <a:r>
              <a:rPr lang="tr-TR" dirty="0">
                <a:latin typeface="Times New Roman" panose="02020603050405020304" pitchFamily="18" charset="0"/>
                <a:cs typeface="Times New Roman" panose="02020603050405020304" pitchFamily="18" charset="0"/>
              </a:rPr>
              <a:t>		*Görsel, işitsel materyaller kullanabilmeli, </a:t>
            </a:r>
          </a:p>
          <a:p>
            <a:pPr marL="0" indent="0">
              <a:buNone/>
            </a:pPr>
            <a:r>
              <a:rPr lang="tr-TR" dirty="0">
                <a:latin typeface="Times New Roman" panose="02020603050405020304" pitchFamily="18" charset="0"/>
                <a:cs typeface="Times New Roman" panose="02020603050405020304" pitchFamily="18" charset="0"/>
              </a:rPr>
              <a:t>		*Sözel olmayan davranışları gözlemleyerek değerlendirmeli</a:t>
            </a:r>
          </a:p>
          <a:p>
            <a:pPr marL="0" indent="0">
              <a:buNone/>
            </a:pPr>
            <a:r>
              <a:rPr lang="tr-TR" dirty="0">
                <a:latin typeface="Times New Roman" panose="02020603050405020304" pitchFamily="18" charset="0"/>
                <a:cs typeface="Times New Roman" panose="02020603050405020304" pitchFamily="18" charset="0"/>
              </a:rPr>
              <a:t>		*İlgiyi canlı tutabilmelidir.</a:t>
            </a:r>
          </a:p>
        </p:txBody>
      </p:sp>
    </p:spTree>
    <p:extLst>
      <p:ext uri="{BB962C8B-B14F-4D97-AF65-F5344CB8AC3E}">
        <p14:creationId xmlns:p14="http://schemas.microsoft.com/office/powerpoint/2010/main" val="1696781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677565"/>
          </a:xfrm>
        </p:spPr>
        <p:txBody>
          <a:bodyPr>
            <a:normAutofit/>
          </a:bodyPr>
          <a:lstStyle/>
          <a:p>
            <a:r>
              <a:rPr lang="tr-TR" sz="2400" dirty="0">
                <a:latin typeface="Times New Roman" panose="02020603050405020304" pitchFamily="18" charset="0"/>
                <a:cs typeface="Times New Roman" panose="02020603050405020304" pitchFamily="18" charset="0"/>
              </a:rPr>
              <a:t>EGITIM PROGRAMINI UYGULAMA</a:t>
            </a:r>
          </a:p>
        </p:txBody>
      </p:sp>
      <p:sp>
        <p:nvSpPr>
          <p:cNvPr id="3" name="İçerik Yer Tutucusu 2"/>
          <p:cNvSpPr>
            <a:spLocks noGrp="1"/>
          </p:cNvSpPr>
          <p:nvPr>
            <p:ph idx="1"/>
          </p:nvPr>
        </p:nvSpPr>
        <p:spPr>
          <a:xfrm>
            <a:off x="1942415" y="1387736"/>
            <a:ext cx="6591985" cy="4523486"/>
          </a:xfrm>
        </p:spPr>
        <p:txBody>
          <a:bodyPr>
            <a:normAutofit fontScale="92500" lnSpcReduction="20000"/>
          </a:bodyPr>
          <a:lstStyle/>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Eğitim ortamı anne-babaların birbirlerini görebilecekleri şekilde düzenlenmeli,</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Eğitimci katılımcılarla aynı seviyede oturmalı, göz kontağı kurmalı,</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Mekan yeterli büyüklükte olup, ısı, ışık, havalandırma yeterli olmalıdır.</a:t>
            </a:r>
          </a:p>
          <a:p>
            <a:pPr marL="0" indent="0">
              <a:buNone/>
            </a:pPr>
            <a:r>
              <a:rPr lang="tr-TR" dirty="0">
                <a:latin typeface="Times New Roman" panose="02020603050405020304" pitchFamily="18" charset="0"/>
                <a:cs typeface="Times New Roman" panose="02020603050405020304" pitchFamily="18" charset="0"/>
              </a:rPr>
              <a:t>İlk oturumda;</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Eğitimci kendini tanıtmalı, grup üyelerinin birbirlerini tanımalarına fırsat vermeli,</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Katılımcılar programa katılmakla ilgili duygu-düşüncelerini paylaşabilirler, soru sorabilirler.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Programın amacı, içeriği , kullanılacak yöntemler, kurallar hakkında bilgi verilmeli, (kurallar birlikte oluşturulabilir) </a:t>
            </a:r>
          </a:p>
          <a:p>
            <a:pPr marL="0" indent="0">
              <a:buNone/>
            </a:pPr>
            <a:r>
              <a:rPr lang="tr-TR" dirty="0">
                <a:latin typeface="Times New Roman" panose="02020603050405020304" pitchFamily="18" charset="0"/>
                <a:cs typeface="Times New Roman" panose="02020603050405020304" pitchFamily="18" charset="0"/>
              </a:rPr>
              <a:t>	Önceden katılımcılara bir ölçme aracı uygulanmışsa sonuçlar hakkında bilgi verilmeli,</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İlk oturumun sonunda, anne-babalardan oturumla ilgili geri-bildirim alınmalıdır.</a:t>
            </a:r>
          </a:p>
        </p:txBody>
      </p:sp>
    </p:spTree>
    <p:extLst>
      <p:ext uri="{BB962C8B-B14F-4D97-AF65-F5344CB8AC3E}">
        <p14:creationId xmlns:p14="http://schemas.microsoft.com/office/powerpoint/2010/main" val="4212535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marL="0" indent="0">
              <a:buNone/>
            </a:pPr>
            <a:r>
              <a:rPr lang="tr-TR" dirty="0">
                <a:latin typeface="Times New Roman" panose="02020603050405020304" pitchFamily="18" charset="0"/>
                <a:cs typeface="Times New Roman" panose="02020603050405020304" pitchFamily="18" charset="0"/>
              </a:rPr>
              <a:t>İkinci ve sonraki oturumlarda:</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Her oturumun ilk 5-10 </a:t>
            </a:r>
            <a:r>
              <a:rPr lang="tr-TR" dirty="0" err="1">
                <a:latin typeface="Times New Roman" panose="02020603050405020304" pitchFamily="18" charset="0"/>
                <a:cs typeface="Times New Roman" panose="02020603050405020304" pitchFamily="18" charset="0"/>
              </a:rPr>
              <a:t>dk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sında</a:t>
            </a:r>
            <a:r>
              <a:rPr lang="tr-TR" dirty="0">
                <a:latin typeface="Times New Roman" panose="02020603050405020304" pitchFamily="18" charset="0"/>
                <a:cs typeface="Times New Roman" panose="02020603050405020304" pitchFamily="18" charset="0"/>
              </a:rPr>
              <a:t> bir önceki oturumla bağ kurulmalıdır.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Bir önceki oturumdan bu yana programın konusuyla bağlantılı olarak yaşantılarını paylaşmaları istenebilir, verilen ev ödevleri değerlendirilebilir.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O günkü oturumun konusu ve içeriği hakkında bilgi verilmeli, katılımcıların ilgisini çekmek ve aktif kılmak için bir giriş etkinliği yapılabilir .</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Oturumun sonunda o günkü oturumun konusu ile ilgili ev ödevi verilebilir.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Oturumun sonunda o oturumda ele alınan konular eğitimci/katılımcılar tarafından özetlenebilir. Konuları özetleyen yazılı bir materyal dağıtılabilir.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Katılımcıların oturumla ilgili düşünceleri alınabilir. Bir değerlendirme formu doldurmaları istenebilir.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Bir sonraki oturumda ele alınacak konu hakkında düşünmelerini sağlamak için kısaca konu başlığından bahsedilebilir.</a:t>
            </a:r>
          </a:p>
        </p:txBody>
      </p:sp>
    </p:spTree>
    <p:extLst>
      <p:ext uri="{BB962C8B-B14F-4D97-AF65-F5344CB8AC3E}">
        <p14:creationId xmlns:p14="http://schemas.microsoft.com/office/powerpoint/2010/main" val="122318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i="1" dirty="0">
                <a:latin typeface="Times New Roman" panose="02020603050405020304" pitchFamily="18" charset="0"/>
                <a:cs typeface="Times New Roman" panose="02020603050405020304" pitchFamily="18" charset="0"/>
              </a:rPr>
              <a:t>UYGULANAN PROGRAMIN SONUÇLARINI</a:t>
            </a:r>
            <a:br>
              <a:rPr lang="tr-TR" sz="2400" i="1" dirty="0">
                <a:latin typeface="Times New Roman" panose="02020603050405020304" pitchFamily="18" charset="0"/>
                <a:cs typeface="Times New Roman" panose="02020603050405020304" pitchFamily="18" charset="0"/>
              </a:rPr>
            </a:br>
            <a:r>
              <a:rPr lang="tr-TR" sz="2400" i="1" dirty="0">
                <a:latin typeface="Times New Roman" panose="02020603050405020304" pitchFamily="18" charset="0"/>
                <a:cs typeface="Times New Roman" panose="02020603050405020304" pitchFamily="18" charset="0"/>
              </a:rPr>
              <a:t>DEGERLENDIRME</a:t>
            </a:r>
            <a:endParaRPr lang="tr-TR" sz="24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buNone/>
            </a:pPr>
            <a:r>
              <a:rPr lang="tr-TR" dirty="0">
                <a:latin typeface="Times New Roman" panose="02020603050405020304" pitchFamily="18" charset="0"/>
                <a:cs typeface="Times New Roman" panose="02020603050405020304" pitchFamily="18" charset="0"/>
              </a:rPr>
              <a:t>Değerlendirme; katılımcıların neler öğrendiğini, öğrenme eksikliklerini, yanlışlıklarını ve bunların nedenlerini, kullanılan yöntemlerin etkililiğini belirlemede lidere yararlı bilgiler sunar.</a:t>
            </a:r>
          </a:p>
          <a:p>
            <a:r>
              <a:rPr lang="tr-TR" dirty="0">
                <a:latin typeface="Times New Roman" panose="02020603050405020304" pitchFamily="18" charset="0"/>
                <a:cs typeface="Times New Roman" panose="02020603050405020304" pitchFamily="18" charset="0"/>
              </a:rPr>
              <a:t>Değerlendirme formu</a:t>
            </a:r>
          </a:p>
          <a:p>
            <a:r>
              <a:rPr lang="tr-TR" dirty="0">
                <a:latin typeface="Times New Roman" panose="02020603050405020304" pitchFamily="18" charset="0"/>
                <a:cs typeface="Times New Roman" panose="02020603050405020304" pitchFamily="18" charset="0"/>
              </a:rPr>
              <a:t>Son oturumda sözel değerlendirme</a:t>
            </a:r>
          </a:p>
          <a:p>
            <a:r>
              <a:rPr lang="tr-TR" dirty="0">
                <a:latin typeface="Times New Roman" panose="02020603050405020304" pitchFamily="18" charset="0"/>
                <a:cs typeface="Times New Roman" panose="02020603050405020304" pitchFamily="18" charset="0"/>
              </a:rPr>
              <a:t>Standart ölçme araçları (geçerlik-güvenirlik)</a:t>
            </a:r>
          </a:p>
          <a:p>
            <a:r>
              <a:rPr lang="tr-TR" dirty="0">
                <a:latin typeface="Times New Roman" panose="02020603050405020304" pitchFamily="18" charset="0"/>
                <a:cs typeface="Times New Roman" panose="02020603050405020304" pitchFamily="18" charset="0"/>
              </a:rPr>
              <a:t>Programa katılmayan diğer aile bireylerinden görüş alma</a:t>
            </a:r>
          </a:p>
          <a:p>
            <a:r>
              <a:rPr lang="tr-TR" dirty="0">
                <a:latin typeface="Times New Roman" panose="02020603050405020304" pitchFamily="18" charset="0"/>
                <a:cs typeface="Times New Roman" panose="02020603050405020304" pitchFamily="18" charset="0"/>
              </a:rPr>
              <a:t>Anne-babaların, çocukların davranışlarını, etkileşimlerini doğrudan gözleme</a:t>
            </a:r>
          </a:p>
          <a:p>
            <a:r>
              <a:rPr lang="tr-TR" dirty="0">
                <a:latin typeface="Times New Roman" panose="02020603050405020304" pitchFamily="18" charset="0"/>
                <a:cs typeface="Times New Roman" panose="02020603050405020304" pitchFamily="18" charset="0"/>
              </a:rPr>
              <a:t>Programın kalıcılığını test etme</a:t>
            </a:r>
          </a:p>
        </p:txBody>
      </p:sp>
    </p:spTree>
    <p:extLst>
      <p:ext uri="{BB962C8B-B14F-4D97-AF65-F5344CB8AC3E}">
        <p14:creationId xmlns:p14="http://schemas.microsoft.com/office/powerpoint/2010/main" val="1432845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i="1" dirty="0">
                <a:latin typeface="Times New Roman" panose="02020603050405020304" pitchFamily="18" charset="0"/>
                <a:cs typeface="Times New Roman" panose="02020603050405020304" pitchFamily="18" charset="0"/>
              </a:rPr>
              <a:t>AILE EGITIMINDE KULLANILAN YÖNTEMLER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85000" lnSpcReduction="10000"/>
          </a:bodyPr>
          <a:lstStyle/>
          <a:p>
            <a:r>
              <a:rPr lang="tr-TR" dirty="0">
                <a:latin typeface="Times New Roman" panose="02020603050405020304" pitchFamily="18" charset="0"/>
                <a:cs typeface="Times New Roman" panose="02020603050405020304" pitchFamily="18" charset="0"/>
              </a:rPr>
              <a:t>Programın hedeflerine ve grubun özelliklerine uygun olarak seçilen eğitim yöntemleri motivasyonu artırarak hedefe doğru ilerlemeyi kolaylaştırır.</a:t>
            </a:r>
          </a:p>
          <a:p>
            <a:pPr marL="0" indent="0">
              <a:buNone/>
            </a:pPr>
            <a:r>
              <a:rPr lang="tr-TR" b="1" dirty="0">
                <a:solidFill>
                  <a:srgbClr val="FF0000"/>
                </a:solidFill>
                <a:latin typeface="Times New Roman" panose="02020603050405020304" pitchFamily="18" charset="0"/>
                <a:cs typeface="Times New Roman" panose="02020603050405020304" pitchFamily="18" charset="0"/>
              </a:rPr>
              <a:t>Anlatım Yöntemi</a:t>
            </a:r>
          </a:p>
          <a:p>
            <a:r>
              <a:rPr lang="tr-TR" dirty="0">
                <a:latin typeface="Times New Roman" panose="02020603050405020304" pitchFamily="18" charset="0"/>
                <a:cs typeface="Times New Roman" panose="02020603050405020304" pitchFamily="18" charset="0"/>
              </a:rPr>
              <a:t>Eğitimcinin bilgileri pasif bir şekilde oturarak dinleyen katılımcılara ilettiği geleneksel bir yöntemdir.</a:t>
            </a:r>
          </a:p>
          <a:p>
            <a:pPr marL="0" indent="0">
              <a:buNone/>
            </a:pPr>
            <a:r>
              <a:rPr lang="tr-TR" u="sng" dirty="0">
                <a:latin typeface="Times New Roman" panose="02020603050405020304" pitchFamily="18" charset="0"/>
                <a:cs typeface="Times New Roman" panose="02020603050405020304" pitchFamily="18" charset="0"/>
              </a:rPr>
              <a:t>Avantajları:</a:t>
            </a:r>
          </a:p>
          <a:p>
            <a:r>
              <a:rPr lang="tr-TR" dirty="0">
                <a:latin typeface="Times New Roman" panose="02020603050405020304" pitchFamily="18" charset="0"/>
                <a:cs typeface="Times New Roman" panose="02020603050405020304" pitchFamily="18" charset="0"/>
              </a:rPr>
              <a:t>Bilgileri kalabalık gruplara iletmek için yararlıdır .</a:t>
            </a:r>
          </a:p>
          <a:p>
            <a:r>
              <a:rPr lang="tr-TR" dirty="0">
                <a:latin typeface="Times New Roman" panose="02020603050405020304" pitchFamily="18" charset="0"/>
                <a:cs typeface="Times New Roman" panose="02020603050405020304" pitchFamily="18" charset="0"/>
              </a:rPr>
              <a:t>Katılımcıların içerikle ilgili organize bir görüş kazanmalarına yardımcı olur .</a:t>
            </a:r>
          </a:p>
          <a:p>
            <a:r>
              <a:rPr lang="tr-TR" dirty="0">
                <a:latin typeface="Times New Roman" panose="02020603050405020304" pitchFamily="18" charset="0"/>
                <a:cs typeface="Times New Roman" panose="02020603050405020304" pitchFamily="18" charset="0"/>
              </a:rPr>
              <a:t>Konu düzenli bir biçimde sunulacağı için zamanın iyi kullanımını sağlar.</a:t>
            </a:r>
          </a:p>
          <a:p>
            <a:r>
              <a:rPr lang="tr-TR" dirty="0">
                <a:latin typeface="Times New Roman" panose="02020603050405020304" pitchFamily="18" charset="0"/>
                <a:cs typeface="Times New Roman" panose="02020603050405020304" pitchFamily="18" charset="0"/>
              </a:rPr>
              <a:t>Katılımcılara daha sonra yapacakları çalışmalar için gerekli "temel materyalleri sunar</a:t>
            </a:r>
          </a:p>
        </p:txBody>
      </p:sp>
    </p:spTree>
    <p:extLst>
      <p:ext uri="{BB962C8B-B14F-4D97-AF65-F5344CB8AC3E}">
        <p14:creationId xmlns:p14="http://schemas.microsoft.com/office/powerpoint/2010/main" val="1309459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47867" y="1971675"/>
            <a:ext cx="7989752" cy="4419600"/>
          </a:xfrm>
        </p:spPr>
        <p:txBody>
          <a:bodyPr>
            <a:normAutofit fontScale="85000" lnSpcReduction="20000"/>
          </a:bodyPr>
          <a:lstStyle/>
          <a:p>
            <a:pPr marL="0" indent="0">
              <a:buNone/>
            </a:pPr>
            <a:r>
              <a:rPr lang="tr-TR" i="1" u="sng" dirty="0">
                <a:latin typeface="Times New Roman" panose="02020603050405020304" pitchFamily="18" charset="0"/>
                <a:cs typeface="Times New Roman" panose="02020603050405020304" pitchFamily="18" charset="0"/>
              </a:rPr>
              <a:t>Sınırlılıkları:</a:t>
            </a:r>
          </a:p>
          <a:p>
            <a:r>
              <a:rPr lang="tr-TR" dirty="0">
                <a:latin typeface="Times New Roman" panose="02020603050405020304" pitchFamily="18" charset="0"/>
                <a:cs typeface="Times New Roman" panose="02020603050405020304" pitchFamily="18" charset="0"/>
              </a:rPr>
              <a:t>Uzun ve sık tekrar edilen anlatımlar kolayca sıkıcı hale gelebilir.</a:t>
            </a:r>
          </a:p>
          <a:p>
            <a:r>
              <a:rPr lang="tr-TR" dirty="0">
                <a:latin typeface="Times New Roman" panose="02020603050405020304" pitchFamily="18" charset="0"/>
                <a:cs typeface="Times New Roman" panose="02020603050405020304" pitchFamily="18" charset="0"/>
              </a:rPr>
              <a:t>Katılımcıların ilgi ve ihtiyaçlarını karşılayıp karşılamadığını belirlemek zordur.</a:t>
            </a:r>
          </a:p>
          <a:p>
            <a:r>
              <a:rPr lang="tr-TR" dirty="0">
                <a:latin typeface="Times New Roman" panose="02020603050405020304" pitchFamily="18" charset="0"/>
                <a:cs typeface="Times New Roman" panose="02020603050405020304" pitchFamily="18" charset="0"/>
              </a:rPr>
              <a:t>Eğitimci ile katılımcılar arasındaki iletişimi sınırlar.</a:t>
            </a:r>
          </a:p>
          <a:p>
            <a:r>
              <a:rPr lang="tr-TR" dirty="0">
                <a:latin typeface="Times New Roman" panose="02020603050405020304" pitchFamily="18" charset="0"/>
                <a:cs typeface="Times New Roman" panose="02020603050405020304" pitchFamily="18" charset="0"/>
              </a:rPr>
              <a:t>Dinleyicileri tanımak güçleşir.</a:t>
            </a:r>
          </a:p>
          <a:p>
            <a:r>
              <a:rPr lang="tr-TR" dirty="0">
                <a:latin typeface="Times New Roman" panose="02020603050405020304" pitchFamily="18" charset="0"/>
                <a:cs typeface="Times New Roman" panose="02020603050405020304" pitchFamily="18" charset="0"/>
              </a:rPr>
              <a:t>Katılımcı aktif olarak sürece katılmadığı için yüksek seviyeli bilişsel öğrenme olmaz.</a:t>
            </a:r>
          </a:p>
          <a:p>
            <a:pPr marL="0" indent="0">
              <a:buNone/>
            </a:pPr>
            <a:r>
              <a:rPr lang="tr-TR" i="1" u="sng" dirty="0">
                <a:latin typeface="Times New Roman" panose="02020603050405020304" pitchFamily="18" charset="0"/>
                <a:cs typeface="Times New Roman" panose="02020603050405020304" pitchFamily="18" charset="0"/>
              </a:rPr>
              <a:t>Öneriler:</a:t>
            </a:r>
          </a:p>
          <a:p>
            <a:r>
              <a:rPr lang="tr-TR" dirty="0">
                <a:latin typeface="Times New Roman" panose="02020603050405020304" pitchFamily="18" charset="0"/>
                <a:cs typeface="Times New Roman" panose="02020603050405020304" pitchFamily="18" charset="0"/>
              </a:rPr>
              <a:t>Katılımcıları tanıma, özel ilgi ve ihtiyaçlarını bilme</a:t>
            </a:r>
          </a:p>
          <a:p>
            <a:r>
              <a:rPr lang="tr-TR" dirty="0">
                <a:latin typeface="Times New Roman" panose="02020603050405020304" pitchFamily="18" charset="0"/>
                <a:cs typeface="Times New Roman" panose="02020603050405020304" pitchFamily="18" charset="0"/>
              </a:rPr>
              <a:t>Görsel ve işitsel araçlarla anlatımı destekleme</a:t>
            </a:r>
          </a:p>
          <a:p>
            <a:r>
              <a:rPr lang="tr-TR" dirty="0">
                <a:latin typeface="Times New Roman" panose="02020603050405020304" pitchFamily="18" charset="0"/>
                <a:cs typeface="Times New Roman" panose="02020603050405020304" pitchFamily="18" charset="0"/>
              </a:rPr>
              <a:t>Yazı tahtasını önemli noktaları vurgulamak için kullanma</a:t>
            </a:r>
          </a:p>
          <a:p>
            <a:r>
              <a:rPr lang="tr-TR" dirty="0">
                <a:latin typeface="Times New Roman" panose="02020603050405020304" pitchFamily="18" charset="0"/>
                <a:cs typeface="Times New Roman" panose="02020603050405020304" pitchFamily="18" charset="0"/>
              </a:rPr>
              <a:t>Sesi iyi kullanarak anlatımı tekdüzelikten kurtarma</a:t>
            </a:r>
          </a:p>
          <a:p>
            <a:r>
              <a:rPr lang="tr-TR" dirty="0">
                <a:latin typeface="Times New Roman" panose="02020603050405020304" pitchFamily="18" charset="0"/>
                <a:cs typeface="Times New Roman" panose="02020603050405020304" pitchFamily="18" charset="0"/>
              </a:rPr>
              <a:t>Katılımcılara soru sorma imkanı verme</a:t>
            </a:r>
          </a:p>
          <a:p>
            <a:r>
              <a:rPr lang="tr-TR" dirty="0">
                <a:latin typeface="Times New Roman" panose="02020603050405020304" pitchFamily="18" charset="0"/>
                <a:cs typeface="Times New Roman" panose="02020603050405020304" pitchFamily="18" charset="0"/>
              </a:rPr>
              <a:t>Anlatım sonunda konunun kısa bir özetini dağıtma</a:t>
            </a:r>
          </a:p>
          <a:p>
            <a:r>
              <a:rPr lang="tr-TR" dirty="0">
                <a:latin typeface="Times New Roman" panose="02020603050405020304" pitchFamily="18" charset="0"/>
                <a:cs typeface="Times New Roman" panose="02020603050405020304" pitchFamily="18" charset="0"/>
              </a:rPr>
              <a:t>Anlatım sonunda anlatımın daha açık hale gelmesi için küçük grup çalışmaları düzenleme</a:t>
            </a:r>
          </a:p>
        </p:txBody>
      </p:sp>
    </p:spTree>
    <p:extLst>
      <p:ext uri="{BB962C8B-B14F-4D97-AF65-F5344CB8AC3E}">
        <p14:creationId xmlns:p14="http://schemas.microsoft.com/office/powerpoint/2010/main" val="2960847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581192" y="2018271"/>
            <a:ext cx="7989752" cy="4324864"/>
          </a:xfrm>
        </p:spPr>
        <p:txBody>
          <a:bodyPr>
            <a:normAutofit lnSpcReduction="10000"/>
          </a:bodyPr>
          <a:lstStyle/>
          <a:p>
            <a:pPr marL="0" indent="0">
              <a:buNone/>
            </a:pPr>
            <a:r>
              <a:rPr lang="tr-TR" b="1" dirty="0">
                <a:latin typeface="Times New Roman" panose="02020603050405020304" pitchFamily="18" charset="0"/>
                <a:cs typeface="Times New Roman" panose="02020603050405020304" pitchFamily="18" charset="0"/>
              </a:rPr>
              <a:t>Aile eğitim programları;</a:t>
            </a:r>
          </a:p>
          <a:p>
            <a:pPr algn="just"/>
            <a:r>
              <a:rPr lang="tr-TR" dirty="0">
                <a:latin typeface="Times New Roman" panose="02020603050405020304" pitchFamily="18" charset="0"/>
                <a:cs typeface="Times New Roman" panose="02020603050405020304" pitchFamily="18" charset="0"/>
              </a:rPr>
              <a:t>Anne-babaların çocuklarıyla birlikte iyi bir yaşam sürdürmeleri için daha bilgili, ilgili, sorumluluk sahibi, mutlu, sağlıklı aileler olabilmeleri için bilgi vermeyi,</a:t>
            </a:r>
          </a:p>
          <a:p>
            <a:pPr algn="just"/>
            <a:r>
              <a:rPr lang="tr-TR" dirty="0">
                <a:latin typeface="Times New Roman" panose="02020603050405020304" pitchFamily="18" charset="0"/>
                <a:cs typeface="Times New Roman" panose="02020603050405020304" pitchFamily="18" charset="0"/>
              </a:rPr>
              <a:t>Gerekli becerileri kazanmaları için yol göstermeyi, rehberlik etmeyi içeren, çeşitli konularda hazırlanmış eğitim programlarıdır. Kullanılan yöntem, konular ve içerikleri, süresi amaca ve hedef kitlenin özelliklerine göre değişebilir. Ancak </a:t>
            </a:r>
            <a:r>
              <a:rPr lang="tr-TR" u="sng" dirty="0">
                <a:latin typeface="Times New Roman" panose="02020603050405020304" pitchFamily="18" charset="0"/>
                <a:cs typeface="Times New Roman" panose="02020603050405020304" pitchFamily="18" charset="0"/>
              </a:rPr>
              <a:t>temel amaç;</a:t>
            </a:r>
            <a:r>
              <a:rPr lang="tr-TR" dirty="0">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aile yaşamını iyileştirmek ve ailelerin çocuklarıyla birlikte daha mutlu, sağlıklı aileler olmaları</a:t>
            </a:r>
            <a:r>
              <a:rPr lang="tr-TR" dirty="0">
                <a:latin typeface="Times New Roman" panose="02020603050405020304" pitchFamily="18" charset="0"/>
                <a:cs typeface="Times New Roman" panose="02020603050405020304" pitchFamily="18" charset="0"/>
              </a:rPr>
              <a:t>dır.</a:t>
            </a:r>
          </a:p>
          <a:p>
            <a:pPr marL="0" indent="0" algn="just">
              <a:buNone/>
            </a:pPr>
            <a:r>
              <a:rPr lang="tr-TR" b="1" dirty="0">
                <a:latin typeface="Times New Roman" panose="02020603050405020304" pitchFamily="18" charset="0"/>
                <a:cs typeface="Times New Roman" panose="02020603050405020304" pitchFamily="18" charset="0"/>
              </a:rPr>
              <a:t>Öncelikli hedef; </a:t>
            </a:r>
            <a:r>
              <a:rPr lang="tr-TR" dirty="0" err="1">
                <a:latin typeface="Times New Roman" panose="02020603050405020304" pitchFamily="18" charset="0"/>
                <a:cs typeface="Times New Roman" panose="02020603050405020304" pitchFamily="18" charset="0"/>
              </a:rPr>
              <a:t>sosyo</a:t>
            </a:r>
            <a:r>
              <a:rPr lang="tr-TR" dirty="0">
                <a:latin typeface="Times New Roman" panose="02020603050405020304" pitchFamily="18" charset="0"/>
                <a:cs typeface="Times New Roman" panose="02020603050405020304" pitchFamily="18" charset="0"/>
              </a:rPr>
              <a:t>-ekonomik ve kültürel açıdan olumsuz koşullarda yaşayan ailelere ulaşmaktır. Bu amaçla:</a:t>
            </a:r>
          </a:p>
          <a:p>
            <a:r>
              <a:rPr lang="tr-TR" dirty="0">
                <a:latin typeface="Times New Roman" panose="02020603050405020304" pitchFamily="18" charset="0"/>
                <a:cs typeface="Times New Roman" panose="02020603050405020304" pitchFamily="18" charset="0"/>
              </a:rPr>
              <a:t>Ev merkezli eğitim</a:t>
            </a:r>
          </a:p>
          <a:p>
            <a:r>
              <a:rPr lang="tr-TR" dirty="0">
                <a:latin typeface="Times New Roman" panose="02020603050405020304" pitchFamily="18" charset="0"/>
                <a:cs typeface="Times New Roman" panose="02020603050405020304" pitchFamily="18" charset="0"/>
              </a:rPr>
              <a:t>Kurum merkezli eğitim</a:t>
            </a:r>
          </a:p>
          <a:p>
            <a:r>
              <a:rPr lang="tr-TR" dirty="0">
                <a:latin typeface="Times New Roman" panose="02020603050405020304" pitchFamily="18" charset="0"/>
                <a:cs typeface="Times New Roman" panose="02020603050405020304" pitchFamily="18" charset="0"/>
              </a:rPr>
              <a:t>Uzaktan eğitime dayalı eğitim</a:t>
            </a:r>
          </a:p>
          <a:p>
            <a:endParaRPr lang="tr-TR" dirty="0"/>
          </a:p>
        </p:txBody>
      </p:sp>
    </p:spTree>
    <p:extLst>
      <p:ext uri="{BB962C8B-B14F-4D97-AF65-F5344CB8AC3E}">
        <p14:creationId xmlns:p14="http://schemas.microsoft.com/office/powerpoint/2010/main" val="1671586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buNone/>
            </a:pPr>
            <a:r>
              <a:rPr lang="tr-TR" b="1" dirty="0">
                <a:solidFill>
                  <a:srgbClr val="FF0000"/>
                </a:solidFill>
                <a:latin typeface="Times New Roman" panose="02020603050405020304" pitchFamily="18" charset="0"/>
                <a:cs typeface="Times New Roman" panose="02020603050405020304" pitchFamily="18" charset="0"/>
              </a:rPr>
              <a:t>Soru- Cevap Yöntemi</a:t>
            </a:r>
          </a:p>
          <a:p>
            <a:pPr marL="0" indent="0">
              <a:buNone/>
            </a:pPr>
            <a:r>
              <a:rPr lang="tr-TR" dirty="0">
                <a:latin typeface="Times New Roman" panose="02020603050405020304" pitchFamily="18" charset="0"/>
                <a:cs typeface="Times New Roman" panose="02020603050405020304" pitchFamily="18" charset="0"/>
              </a:rPr>
              <a:t>	Eğitimcinin formüle ettiği soruları öğrencilerin sözel olarak cevaplamalarına dayanan bir yöntemdir.</a:t>
            </a:r>
          </a:p>
          <a:p>
            <a:pPr marL="0" indent="0">
              <a:buNone/>
            </a:pPr>
            <a:r>
              <a:rPr lang="tr-TR" u="sng" dirty="0">
                <a:latin typeface="Times New Roman" panose="02020603050405020304" pitchFamily="18" charset="0"/>
                <a:cs typeface="Times New Roman" panose="02020603050405020304" pitchFamily="18" charset="0"/>
              </a:rPr>
              <a:t>Avantajları:</a:t>
            </a:r>
          </a:p>
          <a:p>
            <a:r>
              <a:rPr lang="tr-TR" dirty="0">
                <a:latin typeface="Times New Roman" panose="02020603050405020304" pitchFamily="18" charset="0"/>
                <a:cs typeface="Times New Roman" panose="02020603050405020304" pitchFamily="18" charset="0"/>
              </a:rPr>
              <a:t>Öğrencileri düşünmeye, değerlendirmeye ve yaratıcılıklarını kullanmaya teşvik eder.</a:t>
            </a:r>
          </a:p>
          <a:p>
            <a:r>
              <a:rPr lang="tr-TR" dirty="0">
                <a:latin typeface="Times New Roman" panose="02020603050405020304" pitchFamily="18" charset="0"/>
                <a:cs typeface="Times New Roman" panose="02020603050405020304" pitchFamily="18" charset="0"/>
              </a:rPr>
              <a:t>Verilen kavramları uygulamaya cesaretlendirir.</a:t>
            </a:r>
          </a:p>
          <a:p>
            <a:r>
              <a:rPr lang="tr-TR" dirty="0">
                <a:latin typeface="Times New Roman" panose="02020603050405020304" pitchFamily="18" charset="0"/>
                <a:cs typeface="Times New Roman" panose="02020603050405020304" pitchFamily="18" charset="0"/>
              </a:rPr>
              <a:t>Öğretim sürecinde eğitimci için dönüt sağlar. Hem grubun tamamı, hem de her bir katılımcıyı değerlendirme fırsatı verir.</a:t>
            </a:r>
          </a:p>
          <a:p>
            <a:pPr marL="0" indent="0">
              <a:buNone/>
            </a:pPr>
            <a:r>
              <a:rPr lang="tr-TR" u="sng" dirty="0">
                <a:latin typeface="Times New Roman" panose="02020603050405020304" pitchFamily="18" charset="0"/>
                <a:cs typeface="Times New Roman" panose="02020603050405020304" pitchFamily="18" charset="0"/>
              </a:rPr>
              <a:t>Sınırlılıkları:</a:t>
            </a:r>
          </a:p>
          <a:p>
            <a:r>
              <a:rPr lang="tr-TR" dirty="0">
                <a:latin typeface="Times New Roman" panose="02020603050405020304" pitchFamily="18" charset="0"/>
                <a:cs typeface="Times New Roman" panose="02020603050405020304" pitchFamily="18" charset="0"/>
              </a:rPr>
              <a:t>Bilgi vermek için anlatıma göre daha yavaş bir yöntemdir.</a:t>
            </a:r>
          </a:p>
          <a:p>
            <a:r>
              <a:rPr lang="tr-TR" dirty="0">
                <a:latin typeface="Times New Roman" panose="02020603050405020304" pitchFamily="18" charset="0"/>
                <a:cs typeface="Times New Roman" panose="02020603050405020304" pitchFamily="18" charset="0"/>
              </a:rPr>
              <a:t>Yanlış cevaplar çok sık olursa zaman kaybına neden alabilir.</a:t>
            </a:r>
          </a:p>
          <a:p>
            <a:r>
              <a:rPr lang="tr-TR" dirty="0">
                <a:latin typeface="Times New Roman" panose="02020603050405020304" pitchFamily="18" charset="0"/>
                <a:cs typeface="Times New Roman" panose="02020603050405020304" pitchFamily="18" charset="0"/>
              </a:rPr>
              <a:t>Sorulara sürekli tam ve doğru cevap verememe öğrencinin kendine güvenini azaltabilir.</a:t>
            </a:r>
          </a:p>
        </p:txBody>
      </p:sp>
    </p:spTree>
    <p:extLst>
      <p:ext uri="{BB962C8B-B14F-4D97-AF65-F5344CB8AC3E}">
        <p14:creationId xmlns:p14="http://schemas.microsoft.com/office/powerpoint/2010/main" val="1124481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None/>
            </a:pPr>
            <a:r>
              <a:rPr lang="tr-TR" dirty="0"/>
              <a:t>   </a:t>
            </a:r>
            <a:r>
              <a:rPr lang="tr-TR" u="sng" dirty="0">
                <a:latin typeface="Times New Roman" panose="02020603050405020304" pitchFamily="18" charset="0"/>
                <a:cs typeface="Times New Roman" panose="02020603050405020304" pitchFamily="18" charset="0"/>
              </a:rPr>
              <a:t>Öneriler:</a:t>
            </a:r>
          </a:p>
          <a:p>
            <a:r>
              <a:rPr lang="tr-TR" dirty="0">
                <a:latin typeface="Times New Roman" panose="02020603050405020304" pitchFamily="18" charset="0"/>
                <a:cs typeface="Times New Roman" panose="02020603050405020304" pitchFamily="18" charset="0"/>
              </a:rPr>
              <a:t>Sorular açık, basit, anlaşılır olmalı</a:t>
            </a:r>
          </a:p>
          <a:p>
            <a:r>
              <a:rPr lang="tr-TR" dirty="0">
                <a:latin typeface="Times New Roman" panose="02020603050405020304" pitchFamily="18" charset="0"/>
                <a:cs typeface="Times New Roman" panose="02020603050405020304" pitchFamily="18" charset="0"/>
              </a:rPr>
              <a:t>«Evet» ya da «hayır» cevabıyla sınırlı bir soru olmamalı</a:t>
            </a:r>
          </a:p>
          <a:p>
            <a:r>
              <a:rPr lang="tr-TR" dirty="0">
                <a:latin typeface="Times New Roman" panose="02020603050405020304" pitchFamily="18" charset="0"/>
                <a:cs typeface="Times New Roman" panose="02020603050405020304" pitchFamily="18" charset="0"/>
              </a:rPr>
              <a:t>Sorular tüm gruba sorulmalı, biraz beklendikten sonra cevap vermesi istenen katılımcının ismi söylenmeli</a:t>
            </a:r>
          </a:p>
          <a:p>
            <a:r>
              <a:rPr lang="tr-TR" dirty="0">
                <a:latin typeface="Times New Roman" panose="02020603050405020304" pitchFamily="18" charset="0"/>
                <a:cs typeface="Times New Roman" panose="02020603050405020304" pitchFamily="18" charset="0"/>
              </a:rPr>
              <a:t>Cevap için yeterli süre tanınmalı, cevaba müdahale edilmemeli</a:t>
            </a:r>
          </a:p>
          <a:p>
            <a:r>
              <a:rPr lang="tr-TR" dirty="0">
                <a:latin typeface="Times New Roman" panose="02020603050405020304" pitchFamily="18" charset="0"/>
                <a:cs typeface="Times New Roman" panose="02020603050405020304" pitchFamily="18" charset="0"/>
              </a:rPr>
              <a:t>Katılımcılara da soru sormaları için fırsat vermeli</a:t>
            </a:r>
          </a:p>
          <a:p>
            <a:r>
              <a:rPr lang="tr-TR" dirty="0">
                <a:latin typeface="Times New Roman" panose="02020603050405020304" pitchFamily="18" charset="0"/>
                <a:cs typeface="Times New Roman" panose="02020603050405020304" pitchFamily="18" charset="0"/>
              </a:rPr>
              <a:t>Doğru cevap veren katılımcıların davranışı pekiştirilmeli, yanlış cevap veren katılımcının da sınıf önünde utandırılmasından kaçınmalıdır.</a:t>
            </a:r>
          </a:p>
        </p:txBody>
      </p:sp>
    </p:spTree>
    <p:extLst>
      <p:ext uri="{BB962C8B-B14F-4D97-AF65-F5344CB8AC3E}">
        <p14:creationId xmlns:p14="http://schemas.microsoft.com/office/powerpoint/2010/main" val="1551612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581192" y="1990725"/>
            <a:ext cx="7989752" cy="4038600"/>
          </a:xfrm>
        </p:spPr>
        <p:txBody>
          <a:bodyPr>
            <a:normAutofit fontScale="77500" lnSpcReduction="20000"/>
          </a:bodyPr>
          <a:lstStyle/>
          <a:p>
            <a:pPr marL="0" indent="0">
              <a:buNone/>
            </a:pPr>
            <a:r>
              <a:rPr lang="tr-TR" b="1" dirty="0">
                <a:solidFill>
                  <a:srgbClr val="FF0000"/>
                </a:solidFill>
                <a:latin typeface="Times New Roman" panose="02020603050405020304" pitchFamily="18" charset="0"/>
                <a:cs typeface="Times New Roman" panose="02020603050405020304" pitchFamily="18" charset="0"/>
              </a:rPr>
              <a:t>Problem Çözme Yöntemi</a:t>
            </a:r>
          </a:p>
          <a:p>
            <a:pPr marL="0" indent="0">
              <a:buNone/>
            </a:pPr>
            <a:r>
              <a:rPr lang="tr-TR" dirty="0">
                <a:latin typeface="Times New Roman" panose="02020603050405020304" pitchFamily="18" charset="0"/>
                <a:cs typeface="Times New Roman" panose="02020603050405020304" pitchFamily="18" charset="0"/>
              </a:rPr>
              <a:t>Problem çözme yöntemiyle öğrenme yaklaşımı bilimsel araştırma yöntemini temel almaktadır.</a:t>
            </a:r>
          </a:p>
          <a:p>
            <a:pPr marL="0" indent="0">
              <a:buNone/>
            </a:pPr>
            <a:r>
              <a:rPr lang="tr-TR" dirty="0">
                <a:latin typeface="Times New Roman" panose="02020603050405020304" pitchFamily="18" charset="0"/>
                <a:cs typeface="Times New Roman" panose="02020603050405020304" pitchFamily="18" charset="0"/>
              </a:rPr>
              <a:t>		*Problemi tanıma</a:t>
            </a:r>
          </a:p>
          <a:p>
            <a:pPr marL="0" indent="0">
              <a:buNone/>
            </a:pPr>
            <a:r>
              <a:rPr lang="tr-TR" dirty="0">
                <a:latin typeface="Times New Roman" panose="02020603050405020304" pitchFamily="18" charset="0"/>
                <a:cs typeface="Times New Roman" panose="02020603050405020304" pitchFamily="18" charset="0"/>
              </a:rPr>
              <a:t>		*Geçici hipotezleri formüle etme</a:t>
            </a:r>
          </a:p>
          <a:p>
            <a:pPr marL="0" indent="0">
              <a:buNone/>
            </a:pPr>
            <a:r>
              <a:rPr lang="tr-TR" dirty="0">
                <a:latin typeface="Times New Roman" panose="02020603050405020304" pitchFamily="18" charset="0"/>
                <a:cs typeface="Times New Roman" panose="02020603050405020304" pitchFamily="18" charset="0"/>
              </a:rPr>
              <a:t>		*Veri toplama, organize etme, değerlendirme ve açıklama</a:t>
            </a:r>
          </a:p>
          <a:p>
            <a:pPr marL="0" indent="0">
              <a:buNone/>
            </a:pPr>
            <a:r>
              <a:rPr lang="tr-TR" dirty="0">
                <a:latin typeface="Times New Roman" panose="02020603050405020304" pitchFamily="18" charset="0"/>
                <a:cs typeface="Times New Roman" panose="02020603050405020304" pitchFamily="18" charset="0"/>
              </a:rPr>
              <a:t>		*Sonuca ulaşma</a:t>
            </a:r>
          </a:p>
          <a:p>
            <a:pPr marL="0" indent="0">
              <a:buNone/>
            </a:pPr>
            <a:r>
              <a:rPr lang="tr-TR" dirty="0">
                <a:latin typeface="Times New Roman" panose="02020603050405020304" pitchFamily="18" charset="0"/>
                <a:cs typeface="Times New Roman" panose="02020603050405020304" pitchFamily="18" charset="0"/>
              </a:rPr>
              <a:t>		*Sonuçları test etme</a:t>
            </a:r>
          </a:p>
          <a:p>
            <a:pPr marL="0" indent="0">
              <a:buNone/>
            </a:pPr>
            <a:r>
              <a:rPr lang="tr-TR" u="sng" dirty="0">
                <a:latin typeface="Times New Roman" panose="02020603050405020304" pitchFamily="18" charset="0"/>
                <a:cs typeface="Times New Roman" panose="02020603050405020304" pitchFamily="18" charset="0"/>
              </a:rPr>
              <a:t>Avantajları:</a:t>
            </a:r>
          </a:p>
          <a:p>
            <a:r>
              <a:rPr lang="tr-TR" dirty="0">
                <a:latin typeface="Times New Roman" panose="02020603050405020304" pitchFamily="18" charset="0"/>
                <a:cs typeface="Times New Roman" panose="02020603050405020304" pitchFamily="18" charset="0"/>
              </a:rPr>
              <a:t>Öğrenci aktif olarak katılır. İlgiyle öğrenme ve güdülenme sağlar.</a:t>
            </a:r>
          </a:p>
          <a:p>
            <a:r>
              <a:rPr lang="tr-TR" dirty="0">
                <a:latin typeface="Times New Roman" panose="02020603050405020304" pitchFamily="18" charset="0"/>
                <a:cs typeface="Times New Roman" panose="02020603050405020304" pitchFamily="18" charset="0"/>
              </a:rPr>
              <a:t>Algılama ve akılda tutma daha uzun süreli olur.</a:t>
            </a:r>
          </a:p>
          <a:p>
            <a:r>
              <a:rPr lang="tr-TR" dirty="0">
                <a:latin typeface="Times New Roman" panose="02020603050405020304" pitchFamily="18" charset="0"/>
                <a:cs typeface="Times New Roman" panose="02020603050405020304" pitchFamily="18" charset="0"/>
              </a:rPr>
              <a:t>Katılımcılara ileride yüz yüze gelebileceği sorunlara uygulayabileceği çözümlerin  modellerini sağlar .</a:t>
            </a:r>
          </a:p>
          <a:p>
            <a:r>
              <a:rPr lang="tr-TR" dirty="0">
                <a:latin typeface="Times New Roman" panose="02020603050405020304" pitchFamily="18" charset="0"/>
                <a:cs typeface="Times New Roman" panose="02020603050405020304" pitchFamily="18" charset="0"/>
              </a:rPr>
              <a:t>Hem bilişsel, hem duyuşsal öğrenmeyi sağlar.</a:t>
            </a:r>
          </a:p>
          <a:p>
            <a:r>
              <a:rPr lang="tr-TR" dirty="0">
                <a:latin typeface="Times New Roman" panose="02020603050405020304" pitchFamily="18" charset="0"/>
                <a:cs typeface="Times New Roman" panose="02020603050405020304" pitchFamily="18" charset="0"/>
              </a:rPr>
              <a:t>Öğrencilerin sorumluluk duygularını geliştirir.</a:t>
            </a:r>
          </a:p>
        </p:txBody>
      </p:sp>
    </p:spTree>
    <p:extLst>
      <p:ext uri="{BB962C8B-B14F-4D97-AF65-F5344CB8AC3E}">
        <p14:creationId xmlns:p14="http://schemas.microsoft.com/office/powerpoint/2010/main" val="420004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u="sng" dirty="0">
                <a:latin typeface="Times New Roman" panose="02020603050405020304" pitchFamily="18" charset="0"/>
                <a:cs typeface="Times New Roman" panose="02020603050405020304" pitchFamily="18" charset="0"/>
              </a:rPr>
              <a:t>Sınırlılıkları:</a:t>
            </a:r>
          </a:p>
          <a:p>
            <a:r>
              <a:rPr lang="tr-TR" dirty="0">
                <a:latin typeface="Times New Roman" panose="02020603050405020304" pitchFamily="18" charset="0"/>
                <a:cs typeface="Times New Roman" panose="02020603050405020304" pitchFamily="18" charset="0"/>
              </a:rPr>
              <a:t>Fazla zaman gerektirebilir.</a:t>
            </a:r>
          </a:p>
          <a:p>
            <a:r>
              <a:rPr lang="tr-TR" dirty="0">
                <a:latin typeface="Times New Roman" panose="02020603050405020304" pitchFamily="18" charset="0"/>
                <a:cs typeface="Times New Roman" panose="02020603050405020304" pitchFamily="18" charset="0"/>
              </a:rPr>
              <a:t>«Problem» üzerinde çalışmaktan dolayı öğrenci olumsuz tavır geliştirebilir.</a:t>
            </a:r>
          </a:p>
          <a:p>
            <a:r>
              <a:rPr lang="tr-TR" dirty="0">
                <a:latin typeface="Times New Roman" panose="02020603050405020304" pitchFamily="18" charset="0"/>
                <a:cs typeface="Times New Roman" panose="02020603050405020304" pitchFamily="18" charset="0"/>
              </a:rPr>
              <a:t>Öğretmenin değerlendirmesi güçtür.</a:t>
            </a:r>
          </a:p>
          <a:p>
            <a:r>
              <a:rPr lang="tr-TR" dirty="0">
                <a:latin typeface="Times New Roman" panose="02020603050405020304" pitchFamily="18" charset="0"/>
                <a:cs typeface="Times New Roman" panose="02020603050405020304" pitchFamily="18" charset="0"/>
              </a:rPr>
              <a:t>Eğitimci sınıf idaresi konusunda sorun yaşayabilir.</a:t>
            </a:r>
          </a:p>
          <a:p>
            <a:r>
              <a:rPr lang="tr-TR" dirty="0">
                <a:latin typeface="Times New Roman" panose="02020603050405020304" pitchFamily="18" charset="0"/>
                <a:cs typeface="Times New Roman" panose="02020603050405020304" pitchFamily="18" charset="0"/>
              </a:rPr>
              <a:t>Önemli sosyal problemleri algılayacak olgunluğa erişmemiş öğrencilerle bu yöntemi uygulamak zordur.</a:t>
            </a:r>
          </a:p>
          <a:p>
            <a:pPr marL="0" indent="0">
              <a:buNone/>
            </a:pPr>
            <a:r>
              <a:rPr lang="tr-TR" u="sng" dirty="0">
                <a:latin typeface="Times New Roman" panose="02020603050405020304" pitchFamily="18" charset="0"/>
                <a:cs typeface="Times New Roman" panose="02020603050405020304" pitchFamily="18" charset="0"/>
              </a:rPr>
              <a:t>Öneriler:</a:t>
            </a:r>
          </a:p>
          <a:p>
            <a:r>
              <a:rPr lang="tr-TR" dirty="0">
                <a:latin typeface="Times New Roman" panose="02020603050405020304" pitchFamily="18" charset="0"/>
                <a:cs typeface="Times New Roman" panose="02020603050405020304" pitchFamily="18" charset="0"/>
              </a:rPr>
              <a:t>Katılımcıların dikkati probleme çekilmeli</a:t>
            </a:r>
          </a:p>
          <a:p>
            <a:r>
              <a:rPr lang="tr-TR" dirty="0">
                <a:latin typeface="Times New Roman" panose="02020603050405020304" pitchFamily="18" charset="0"/>
                <a:cs typeface="Times New Roman" panose="02020603050405020304" pitchFamily="18" charset="0"/>
              </a:rPr>
              <a:t>Problem geçmiş yaşantılarla ilişkilendirilmeli</a:t>
            </a:r>
          </a:p>
          <a:p>
            <a:r>
              <a:rPr lang="tr-TR" dirty="0">
                <a:latin typeface="Times New Roman" panose="02020603050405020304" pitchFamily="18" charset="0"/>
                <a:cs typeface="Times New Roman" panose="02020603050405020304" pitchFamily="18" charset="0"/>
              </a:rPr>
              <a:t>Katılımcıyı benzer birkaç problemle karşı karşıya bırakmalı</a:t>
            </a:r>
          </a:p>
          <a:p>
            <a:r>
              <a:rPr lang="tr-TR" dirty="0">
                <a:latin typeface="Times New Roman" panose="02020603050405020304" pitchFamily="18" charset="0"/>
                <a:cs typeface="Times New Roman" panose="02020603050405020304" pitchFamily="18" charset="0"/>
              </a:rPr>
              <a:t>Problem katılımcıların olgunluk ve beceri düzeylerine uygun biçimde sunulmalı</a:t>
            </a:r>
          </a:p>
        </p:txBody>
      </p:sp>
    </p:spTree>
    <p:extLst>
      <p:ext uri="{BB962C8B-B14F-4D97-AF65-F5344CB8AC3E}">
        <p14:creationId xmlns:p14="http://schemas.microsoft.com/office/powerpoint/2010/main" val="473997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2019300"/>
            <a:ext cx="7989752" cy="4114799"/>
          </a:xfrm>
        </p:spPr>
        <p:txBody>
          <a:bodyPr>
            <a:normAutofit fontScale="85000" lnSpcReduction="10000"/>
          </a:bodyPr>
          <a:lstStyle/>
          <a:p>
            <a:pPr marL="0" indent="0">
              <a:buNone/>
            </a:pPr>
            <a:r>
              <a:rPr lang="tr-TR" b="1" dirty="0">
                <a:solidFill>
                  <a:srgbClr val="FF0000"/>
                </a:solidFill>
                <a:latin typeface="Times New Roman" panose="02020603050405020304" pitchFamily="18" charset="0"/>
                <a:cs typeface="Times New Roman" panose="02020603050405020304" pitchFamily="18" charset="0"/>
              </a:rPr>
              <a:t>Örnek Olay Yöntemi</a:t>
            </a:r>
          </a:p>
          <a:p>
            <a:pPr algn="just">
              <a:buNone/>
            </a:pPr>
            <a:r>
              <a:rPr lang="tr-TR" dirty="0">
                <a:latin typeface="Times New Roman" panose="02020603050405020304" pitchFamily="18" charset="0"/>
                <a:cs typeface="Times New Roman" panose="02020603050405020304" pitchFamily="18" charset="0"/>
              </a:rPr>
              <a:t>          Öğrencilerin problem içeren bir olaya aktif olarak katılmalarını gerektiren bir yöntemdir. Olay gerçek ya da hayali olabilir. Olayı anlatan ve gerekli verileri kapsayan bir rapor üzerinde katılımcılar olayı öğrenir, verileri analiz eder, sorunu değerlendirir, tartışarak olayın nedenlerine ya da çözümüne ilişkin öneriler getirir.</a:t>
            </a:r>
          </a:p>
          <a:p>
            <a:pPr marL="0" indent="0" algn="just">
              <a:buNone/>
            </a:pPr>
            <a:r>
              <a:rPr lang="tr-TR" u="sng" dirty="0">
                <a:latin typeface="Times New Roman" panose="02020603050405020304" pitchFamily="18" charset="0"/>
                <a:cs typeface="Times New Roman" panose="02020603050405020304" pitchFamily="18" charset="0"/>
              </a:rPr>
              <a:t>Avantajları:</a:t>
            </a:r>
          </a:p>
          <a:p>
            <a:r>
              <a:rPr lang="tr-TR" dirty="0">
                <a:latin typeface="Times New Roman" panose="02020603050405020304" pitchFamily="18" charset="0"/>
                <a:cs typeface="Times New Roman" panose="02020603050405020304" pitchFamily="18" charset="0"/>
              </a:rPr>
              <a:t>Katılımcılar belli bir sorunla ilgilendikleri için ilgi ve güdüleri genellikle yüksektir.</a:t>
            </a:r>
          </a:p>
          <a:p>
            <a:r>
              <a:rPr lang="tr-TR" dirty="0">
                <a:latin typeface="Times New Roman" panose="02020603050405020304" pitchFamily="18" charset="0"/>
                <a:cs typeface="Times New Roman" panose="02020603050405020304" pitchFamily="18" charset="0"/>
              </a:rPr>
              <a:t>Konuları anlama, kavrama, problem çözme yeteneğini geliştirir.</a:t>
            </a:r>
          </a:p>
          <a:p>
            <a:pPr marL="0" indent="0">
              <a:buNone/>
            </a:pPr>
            <a:r>
              <a:rPr lang="tr-TR" u="sng" dirty="0">
                <a:latin typeface="Times New Roman" panose="02020603050405020304" pitchFamily="18" charset="0"/>
                <a:cs typeface="Times New Roman" panose="02020603050405020304" pitchFamily="18" charset="0"/>
              </a:rPr>
              <a:t>Sınırlılıkları:</a:t>
            </a:r>
          </a:p>
          <a:p>
            <a:r>
              <a:rPr lang="tr-TR" dirty="0">
                <a:latin typeface="Times New Roman" panose="02020603050405020304" pitchFamily="18" charset="0"/>
                <a:cs typeface="Times New Roman" panose="02020603050405020304" pitchFamily="18" charset="0"/>
              </a:rPr>
              <a:t>Uzun zaman alır .</a:t>
            </a:r>
          </a:p>
          <a:p>
            <a:r>
              <a:rPr lang="tr-TR" dirty="0">
                <a:latin typeface="Times New Roman" panose="02020603050405020304" pitchFamily="18" charset="0"/>
                <a:cs typeface="Times New Roman" panose="02020603050405020304" pitchFamily="18" charset="0"/>
              </a:rPr>
              <a:t>Eğitimcinin önceden hazırlanmasını gerektirir.</a:t>
            </a:r>
          </a:p>
          <a:p>
            <a:r>
              <a:rPr lang="tr-TR" dirty="0">
                <a:latin typeface="Times New Roman" panose="02020603050405020304" pitchFamily="18" charset="0"/>
                <a:cs typeface="Times New Roman" panose="02020603050405020304" pitchFamily="18" charset="0"/>
              </a:rPr>
              <a:t>Ele alınması düşünülen konuyu tam olarak yansıtan bir örnek olay yazmak bazen güç alabilir.</a:t>
            </a:r>
          </a:p>
          <a:p>
            <a:r>
              <a:rPr lang="tr-TR" dirty="0">
                <a:latin typeface="Times New Roman" panose="02020603050405020304" pitchFamily="18" charset="0"/>
                <a:cs typeface="Times New Roman" panose="02020603050405020304" pitchFamily="18" charset="0"/>
              </a:rPr>
              <a:t>Tartışmaları yönetmek ve değerlendirmek zor olabilir.</a:t>
            </a:r>
          </a:p>
        </p:txBody>
      </p:sp>
    </p:spTree>
    <p:extLst>
      <p:ext uri="{BB962C8B-B14F-4D97-AF65-F5344CB8AC3E}">
        <p14:creationId xmlns:p14="http://schemas.microsoft.com/office/powerpoint/2010/main" val="6855860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u="sng" dirty="0">
                <a:latin typeface="Times New Roman" panose="02020603050405020304" pitchFamily="18" charset="0"/>
                <a:cs typeface="Times New Roman" panose="02020603050405020304" pitchFamily="18" charset="0"/>
              </a:rPr>
              <a:t>Öneriler:</a:t>
            </a:r>
          </a:p>
          <a:p>
            <a:r>
              <a:rPr lang="tr-TR" dirty="0">
                <a:latin typeface="Times New Roman" panose="02020603050405020304" pitchFamily="18" charset="0"/>
                <a:cs typeface="Times New Roman" panose="02020603050405020304" pitchFamily="18" charset="0"/>
              </a:rPr>
              <a:t>Katılımcıların seviyelerine uygun bir örnek olay oluşturma ve net bir şekilde ifade etme</a:t>
            </a:r>
          </a:p>
          <a:p>
            <a:r>
              <a:rPr lang="tr-TR" dirty="0">
                <a:latin typeface="Times New Roman" panose="02020603050405020304" pitchFamily="18" charset="0"/>
                <a:cs typeface="Times New Roman" panose="02020603050405020304" pitchFamily="18" charset="0"/>
              </a:rPr>
              <a:t>Gerçek bir olay tartışılacaksa yer kişi, zaman bilgilerini değiştirme</a:t>
            </a:r>
          </a:p>
          <a:p>
            <a:r>
              <a:rPr lang="tr-TR" dirty="0">
                <a:latin typeface="Times New Roman" panose="02020603050405020304" pitchFamily="18" charset="0"/>
                <a:cs typeface="Times New Roman" panose="02020603050405020304" pitchFamily="18" charset="0"/>
              </a:rPr>
              <a:t>Olayın istenilen yönde tartışılması için kilit sorular hazırlama</a:t>
            </a:r>
          </a:p>
          <a:p>
            <a:r>
              <a:rPr lang="tr-TR" dirty="0">
                <a:latin typeface="Times New Roman" panose="02020603050405020304" pitchFamily="18" charset="0"/>
                <a:cs typeface="Times New Roman" panose="02020603050405020304" pitchFamily="18" charset="0"/>
              </a:rPr>
              <a:t>Olayın yeterince anlaşıldığından emin olma</a:t>
            </a:r>
          </a:p>
          <a:p>
            <a:r>
              <a:rPr lang="tr-TR" dirty="0">
                <a:latin typeface="Times New Roman" panose="02020603050405020304" pitchFamily="18" charset="0"/>
                <a:cs typeface="Times New Roman" panose="02020603050405020304" pitchFamily="18" charset="0"/>
              </a:rPr>
              <a:t>İstenilen yönde ilerlediklerinden emin olmak için grupları periyodik olarak kontrol etme</a:t>
            </a:r>
          </a:p>
          <a:p>
            <a:r>
              <a:rPr lang="tr-TR" dirty="0">
                <a:latin typeface="Times New Roman" panose="02020603050405020304" pitchFamily="18" charset="0"/>
                <a:cs typeface="Times New Roman" panose="02020603050405020304" pitchFamily="18" charset="0"/>
              </a:rPr>
              <a:t>Olayın tüm olarak değerlendirilmesine özen gösterme</a:t>
            </a:r>
          </a:p>
          <a:p>
            <a:r>
              <a:rPr lang="tr-TR" dirty="0">
                <a:latin typeface="Times New Roman" panose="02020603050405020304" pitchFamily="18" charset="0"/>
                <a:cs typeface="Times New Roman" panose="02020603050405020304" pitchFamily="18" charset="0"/>
              </a:rPr>
              <a:t>Bu yöntemle birlikte soru-cevap, rol oynama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yöntemlerle destekleme</a:t>
            </a:r>
          </a:p>
        </p:txBody>
      </p:sp>
    </p:spTree>
    <p:extLst>
      <p:ext uri="{BB962C8B-B14F-4D97-AF65-F5344CB8AC3E}">
        <p14:creationId xmlns:p14="http://schemas.microsoft.com/office/powerpoint/2010/main" val="41705269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1990725"/>
            <a:ext cx="7989752" cy="3868073"/>
          </a:xfrm>
        </p:spPr>
        <p:txBody>
          <a:bodyPr>
            <a:normAutofit fontScale="92500" lnSpcReduction="10000"/>
          </a:bodyPr>
          <a:lstStyle/>
          <a:p>
            <a:pPr marL="0" indent="0">
              <a:buNone/>
            </a:pPr>
            <a:r>
              <a:rPr lang="tr-TR" b="1" dirty="0">
                <a:solidFill>
                  <a:srgbClr val="FF0000"/>
                </a:solidFill>
                <a:latin typeface="Times New Roman" panose="02020603050405020304" pitchFamily="18" charset="0"/>
                <a:cs typeface="Times New Roman" panose="02020603050405020304" pitchFamily="18" charset="0"/>
              </a:rPr>
              <a:t>Rol Oynama Yöntemi</a:t>
            </a:r>
          </a:p>
          <a:p>
            <a:pPr algn="just"/>
            <a:r>
              <a:rPr lang="tr-TR" dirty="0">
                <a:latin typeface="Times New Roman" panose="02020603050405020304" pitchFamily="18" charset="0"/>
                <a:cs typeface="Times New Roman" panose="02020603050405020304" pitchFamily="18" charset="0"/>
              </a:rPr>
              <a:t>İnsan ilişkileri ile ilgili bir problemi veya durumu oyunlaştırarak canlandırma yöntemidir. Grup üyeleri kendilerini canlandırdıkları rolün yerine koyarlar. Kendilerini değil, roldeki kişiyi canlandırmanın rahatlığını yaşarlar. Tutum ve duygularını bu şekilde rahatlıkla ortaya koyarlar.</a:t>
            </a:r>
          </a:p>
          <a:p>
            <a:pPr marL="0" indent="0">
              <a:buNone/>
            </a:pPr>
            <a:r>
              <a:rPr lang="tr-TR" u="sng" dirty="0">
                <a:latin typeface="Times New Roman" panose="02020603050405020304" pitchFamily="18" charset="0"/>
                <a:cs typeface="Times New Roman" panose="02020603050405020304" pitchFamily="18" charset="0"/>
              </a:rPr>
              <a:t>Avantajları:</a:t>
            </a:r>
          </a:p>
          <a:p>
            <a:r>
              <a:rPr lang="tr-TR" dirty="0">
                <a:latin typeface="Times New Roman" panose="02020603050405020304" pitchFamily="18" charset="0"/>
                <a:cs typeface="Times New Roman" panose="02020603050405020304" pitchFamily="18" charset="0"/>
              </a:rPr>
              <a:t>Öğrenciler bizzat katıldıkları ve hoşlandıkları eylemlerden daha fazla tecrübe edinirler.</a:t>
            </a:r>
          </a:p>
          <a:p>
            <a:r>
              <a:rPr lang="tr-TR" dirty="0">
                <a:latin typeface="Times New Roman" panose="02020603050405020304" pitchFamily="18" charset="0"/>
                <a:cs typeface="Times New Roman" panose="02020603050405020304" pitchFamily="18" charset="0"/>
              </a:rPr>
              <a:t>Duygularını ve tutumlarını açıklama fırsatı bulurlar.</a:t>
            </a:r>
          </a:p>
          <a:p>
            <a:r>
              <a:rPr lang="tr-TR" dirty="0">
                <a:latin typeface="Times New Roman" panose="02020603050405020304" pitchFamily="18" charset="0"/>
                <a:cs typeface="Times New Roman" panose="02020603050405020304" pitchFamily="18" charset="0"/>
              </a:rPr>
              <a:t>Yaratıcı düşünmeyi geliştirir .</a:t>
            </a:r>
          </a:p>
          <a:p>
            <a:r>
              <a:rPr lang="tr-TR" dirty="0">
                <a:latin typeface="Times New Roman" panose="02020603050405020304" pitchFamily="18" charset="0"/>
                <a:cs typeface="Times New Roman" panose="02020603050405020304" pitchFamily="18" charset="0"/>
              </a:rPr>
              <a:t>Katılımcıları yüz yüze gelebilecekleri gerçek durumlara hazırlar.</a:t>
            </a:r>
          </a:p>
          <a:p>
            <a:r>
              <a:rPr lang="tr-TR" dirty="0">
                <a:latin typeface="Times New Roman" panose="02020603050405020304" pitchFamily="18" charset="0"/>
                <a:cs typeface="Times New Roman" panose="02020603050405020304" pitchFamily="18" charset="0"/>
              </a:rPr>
              <a:t>Sosyal becerileri geliştirir.</a:t>
            </a:r>
          </a:p>
        </p:txBody>
      </p:sp>
    </p:spTree>
    <p:extLst>
      <p:ext uri="{BB962C8B-B14F-4D97-AF65-F5344CB8AC3E}">
        <p14:creationId xmlns:p14="http://schemas.microsoft.com/office/powerpoint/2010/main" val="2289978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u="sng" dirty="0">
                <a:latin typeface="Times New Roman" panose="02020603050405020304" pitchFamily="18" charset="0"/>
                <a:cs typeface="Times New Roman" panose="02020603050405020304" pitchFamily="18" charset="0"/>
              </a:rPr>
              <a:t>Sınırlılıkları:</a:t>
            </a:r>
          </a:p>
          <a:p>
            <a:r>
              <a:rPr lang="tr-TR" dirty="0">
                <a:latin typeface="Times New Roman" panose="02020603050405020304" pitchFamily="18" charset="0"/>
                <a:cs typeface="Times New Roman" panose="02020603050405020304" pitchFamily="18" charset="0"/>
              </a:rPr>
              <a:t>Küçük grup ve zaman gerektirir.</a:t>
            </a:r>
          </a:p>
          <a:p>
            <a:r>
              <a:rPr lang="tr-TR" dirty="0">
                <a:latin typeface="Times New Roman" panose="02020603050405020304" pitchFamily="18" charset="0"/>
                <a:cs typeface="Times New Roman" panose="02020603050405020304" pitchFamily="18" charset="0"/>
              </a:rPr>
              <a:t>Daha yetenekli ve cesaretli öğrenciler ön planda olabilir.</a:t>
            </a:r>
          </a:p>
          <a:p>
            <a:r>
              <a:rPr lang="tr-TR" dirty="0">
                <a:latin typeface="Times New Roman" panose="02020603050405020304" pitchFamily="18" charset="0"/>
                <a:cs typeface="Times New Roman" panose="02020603050405020304" pitchFamily="18" charset="0"/>
              </a:rPr>
              <a:t>Konu ve hedefle ilişkisi kurulmazsa yöntem etkisiz kalabilir.</a:t>
            </a:r>
          </a:p>
          <a:p>
            <a:pPr marL="0" indent="0">
              <a:buNone/>
            </a:pPr>
            <a:r>
              <a:rPr lang="tr-TR" u="sng" dirty="0">
                <a:latin typeface="Times New Roman" panose="02020603050405020304" pitchFamily="18" charset="0"/>
                <a:cs typeface="Times New Roman" panose="02020603050405020304" pitchFamily="18" charset="0"/>
              </a:rPr>
              <a:t>Öneriler:</a:t>
            </a:r>
          </a:p>
          <a:p>
            <a:r>
              <a:rPr lang="tr-TR" dirty="0">
                <a:latin typeface="Times New Roman" panose="02020603050405020304" pitchFamily="18" charset="0"/>
                <a:cs typeface="Times New Roman" panose="02020603050405020304" pitchFamily="18" charset="0"/>
              </a:rPr>
              <a:t>Uygulamadan önce canlandırılacak olayı ve canlandırma sürecini planlama</a:t>
            </a:r>
          </a:p>
          <a:p>
            <a:pPr marL="0" indent="0">
              <a:buNone/>
            </a:pPr>
            <a:r>
              <a:rPr lang="tr-TR" dirty="0">
                <a:latin typeface="Times New Roman" panose="02020603050405020304" pitchFamily="18" charset="0"/>
                <a:cs typeface="Times New Roman" panose="02020603050405020304" pitchFamily="18" charset="0"/>
              </a:rPr>
              <a:t>		-Bir grubun olayı tüm sınıf önünde canlandırması</a:t>
            </a:r>
          </a:p>
          <a:p>
            <a:pPr marL="0" indent="0">
              <a:buNone/>
            </a:pPr>
            <a:r>
              <a:rPr lang="tr-TR" dirty="0">
                <a:latin typeface="Times New Roman" panose="02020603050405020304" pitchFamily="18" charset="0"/>
                <a:cs typeface="Times New Roman" panose="02020603050405020304" pitchFamily="18" charset="0"/>
              </a:rPr>
              <a:t>		-Küçük gruplara ayrılarak her grubun kendi içinde çalışması</a:t>
            </a:r>
          </a:p>
          <a:p>
            <a:r>
              <a:rPr lang="tr-TR" dirty="0">
                <a:latin typeface="Times New Roman" panose="02020603050405020304" pitchFamily="18" charset="0"/>
                <a:cs typeface="Times New Roman" panose="02020603050405020304" pitchFamily="18" charset="0"/>
              </a:rPr>
              <a:t>Canlandırma sonrasında olayın, rollerin yaşantı ve duyguların tartışılması</a:t>
            </a:r>
          </a:p>
        </p:txBody>
      </p:sp>
    </p:spTree>
    <p:extLst>
      <p:ext uri="{BB962C8B-B14F-4D97-AF65-F5344CB8AC3E}">
        <p14:creationId xmlns:p14="http://schemas.microsoft.com/office/powerpoint/2010/main" val="4126254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244924" y="1905000"/>
            <a:ext cx="7989752" cy="4486275"/>
          </a:xfrm>
        </p:spPr>
        <p:txBody>
          <a:bodyPr>
            <a:normAutofit fontScale="85000" lnSpcReduction="20000"/>
          </a:bodyPr>
          <a:lstStyle/>
          <a:p>
            <a:pPr marL="0" indent="0">
              <a:buNone/>
            </a:pPr>
            <a:r>
              <a:rPr lang="tr-TR" b="1" dirty="0">
                <a:solidFill>
                  <a:srgbClr val="FF0000"/>
                </a:solidFill>
                <a:latin typeface="Times New Roman" panose="02020603050405020304" pitchFamily="18" charset="0"/>
                <a:cs typeface="Times New Roman" panose="02020603050405020304" pitchFamily="18" charset="0"/>
              </a:rPr>
              <a:t>6 Şapka Yöntemi</a:t>
            </a:r>
          </a:p>
          <a:p>
            <a:pPr>
              <a:buNone/>
            </a:pPr>
            <a:r>
              <a:rPr lang="tr-TR" dirty="0">
                <a:latin typeface="Times New Roman" panose="02020603050405020304" pitchFamily="18" charset="0"/>
                <a:cs typeface="Times New Roman" panose="02020603050405020304" pitchFamily="18" charset="0"/>
              </a:rPr>
              <a:t>              Yöntemin özelliği; katılımcıların bir problemi çözme konusundaki düşünce ve önerilerini «şapka rengi» ne göre şekillendirmektir.</a:t>
            </a:r>
          </a:p>
          <a:p>
            <a:pPr marL="0" indent="0">
              <a:buNone/>
            </a:pPr>
            <a:r>
              <a:rPr lang="tr-TR" dirty="0">
                <a:latin typeface="Times New Roman" panose="02020603050405020304" pitchFamily="18" charset="0"/>
                <a:cs typeface="Times New Roman" panose="02020603050405020304" pitchFamily="18" charset="0"/>
              </a:rPr>
              <a:t>beyaz şapka-&gt;  tarafsızlık, objektiflik-&gt;  Açık ve tarafsız ol</a:t>
            </a:r>
          </a:p>
          <a:p>
            <a:pPr marL="0" indent="0">
              <a:buNone/>
            </a:pPr>
            <a:r>
              <a:rPr lang="tr-TR" dirty="0">
                <a:latin typeface="Times New Roman" panose="02020603050405020304" pitchFamily="18" charset="0"/>
                <a:cs typeface="Times New Roman" panose="02020603050405020304" pitchFamily="18" charset="0"/>
              </a:rPr>
              <a:t>kırmızı şapka -&gt;  öfke, tutku, duygu-&gt;  Duygusal tepkilerini açıkla</a:t>
            </a:r>
          </a:p>
          <a:p>
            <a:pPr marL="0" indent="0">
              <a:buNone/>
            </a:pPr>
            <a:r>
              <a:rPr lang="tr-TR" dirty="0">
                <a:latin typeface="Times New Roman" panose="02020603050405020304" pitchFamily="18" charset="0"/>
                <a:cs typeface="Times New Roman" panose="02020603050405020304" pitchFamily="18" charset="0"/>
              </a:rPr>
              <a:t>siyah şapka-&gt;  karamsarlık, olumsuzluk-&gt; Tehlikeleri bil</a:t>
            </a:r>
          </a:p>
          <a:p>
            <a:pPr marL="0" indent="0">
              <a:buNone/>
            </a:pPr>
            <a:r>
              <a:rPr lang="tr-TR" dirty="0">
                <a:latin typeface="Times New Roman" panose="02020603050405020304" pitchFamily="18" charset="0"/>
                <a:cs typeface="Times New Roman" panose="02020603050405020304" pitchFamily="18" charset="0"/>
              </a:rPr>
              <a:t>sarı şapka-&gt;  güneş, aydınlık-&gt;  Avantajları ve faydalarını sırala</a:t>
            </a:r>
          </a:p>
          <a:p>
            <a:pPr marL="0" indent="0">
              <a:buNone/>
            </a:pPr>
            <a:r>
              <a:rPr lang="tr-TR" dirty="0">
                <a:latin typeface="Times New Roman" panose="02020603050405020304" pitchFamily="18" charset="0"/>
                <a:cs typeface="Times New Roman" panose="02020603050405020304" pitchFamily="18" charset="0"/>
              </a:rPr>
              <a:t>yeşil şapka-&gt;  çimen, bitki, bereket-&gt;  Yaratıcılığını kullan</a:t>
            </a:r>
          </a:p>
          <a:p>
            <a:pPr marL="0" indent="0">
              <a:buNone/>
            </a:pPr>
            <a:r>
              <a:rPr lang="tr-TR" dirty="0">
                <a:latin typeface="Times New Roman" panose="02020603050405020304" pitchFamily="18" charset="0"/>
                <a:cs typeface="Times New Roman" panose="02020603050405020304" pitchFamily="18" charset="0"/>
              </a:rPr>
              <a:t>mavi şapka-&gt;  gökyüzü, sakinlik, tarafsızlık-&gt;  Sonuçları toparla, çözüm öner</a:t>
            </a:r>
          </a:p>
          <a:p>
            <a:pPr marL="0" indent="0">
              <a:buNone/>
            </a:pPr>
            <a:r>
              <a:rPr lang="tr-TR" u="sng" dirty="0">
                <a:latin typeface="Times New Roman" panose="02020603050405020304" pitchFamily="18" charset="0"/>
                <a:cs typeface="Times New Roman" panose="02020603050405020304" pitchFamily="18" charset="0"/>
              </a:rPr>
              <a:t>Avantajları:</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Tartışarak öğrenmeye fırsat verir.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Demokratik bir yöntemdir.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Katılımcılar kendi düşünce ve önerilerini rahatlıkla ortaya koyar, diğerlerininkini öğrenirler.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Diğer katılımcılar kendi görüşleriyle ilgili eleştiri ve değerlendirmeleri öğrenirler.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Kendi kendilerini disipline etmeyi öğrenirler.</a:t>
            </a:r>
          </a:p>
        </p:txBody>
      </p:sp>
    </p:spTree>
    <p:extLst>
      <p:ext uri="{BB962C8B-B14F-4D97-AF65-F5344CB8AC3E}">
        <p14:creationId xmlns:p14="http://schemas.microsoft.com/office/powerpoint/2010/main" val="29494901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buNone/>
            </a:pPr>
            <a:r>
              <a:rPr lang="tr-TR" i="1" u="sng" dirty="0">
                <a:latin typeface="Times New Roman" panose="02020603050405020304" pitchFamily="18" charset="0"/>
                <a:cs typeface="Times New Roman" panose="02020603050405020304" pitchFamily="18" charset="0"/>
              </a:rPr>
              <a:t>Sınırlılıkları:</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Zaman gerektirir.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Konuşmaları konu üzerinde tutmak zordur . Kolayca amacından sapabilir.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Bazı konuşmalar çok uzayıp anlamsızlaşabilir.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Grup liderliği zordur.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Bazı kişiler için (örn; kolay sinirlenen) uygun olmayabilir.</a:t>
            </a:r>
          </a:p>
          <a:p>
            <a:pPr marL="0" indent="0">
              <a:buNone/>
            </a:pPr>
            <a:r>
              <a:rPr lang="tr-TR" i="1" u="sng" dirty="0">
                <a:latin typeface="Times New Roman" panose="02020603050405020304" pitchFamily="18" charset="0"/>
                <a:cs typeface="Times New Roman" panose="02020603050405020304" pitchFamily="18" charset="0"/>
              </a:rPr>
              <a:t>Öneriler:</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Yöntemi iyi bilen bir liderle uygulanması gerekir .</a:t>
            </a:r>
          </a:p>
          <a:p>
            <a:pPr>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Farklı düşünme  biçimlerini ya da duyguları bir arada kullanmalıdır.</a:t>
            </a:r>
          </a:p>
        </p:txBody>
      </p:sp>
    </p:spTree>
    <p:extLst>
      <p:ext uri="{BB962C8B-B14F-4D97-AF65-F5344CB8AC3E}">
        <p14:creationId xmlns:p14="http://schemas.microsoft.com/office/powerpoint/2010/main" val="700079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687475"/>
            <a:ext cx="7989752" cy="216168"/>
          </a:xfrm>
        </p:spPr>
        <p:txBody>
          <a:bodyPr>
            <a:normAutofit fontScale="90000"/>
          </a:bodyPr>
          <a:lstStyle/>
          <a:p>
            <a:endParaRPr lang="tr-TR" dirty="0"/>
          </a:p>
        </p:txBody>
      </p:sp>
      <p:sp>
        <p:nvSpPr>
          <p:cNvPr id="3" name="İçerik Yer Tutucusu 2"/>
          <p:cNvSpPr>
            <a:spLocks noGrp="1"/>
          </p:cNvSpPr>
          <p:nvPr>
            <p:ph idx="1"/>
          </p:nvPr>
        </p:nvSpPr>
        <p:spPr>
          <a:xfrm>
            <a:off x="581192" y="1527586"/>
            <a:ext cx="7989752" cy="4572000"/>
          </a:xfrm>
        </p:spPr>
        <p:txBody>
          <a:bodyPr>
            <a:noAutofit/>
          </a:bodyPr>
          <a:lstStyle/>
          <a:p>
            <a:pPr marL="0" indent="0">
              <a:buNone/>
            </a:pPr>
            <a:r>
              <a:rPr lang="tr-TR" sz="1400" b="1" dirty="0">
                <a:latin typeface="Times New Roman" panose="02020603050405020304" pitchFamily="18" charset="0"/>
                <a:cs typeface="Times New Roman" panose="02020603050405020304" pitchFamily="18" charset="0"/>
              </a:rPr>
              <a:t>Ev merkezli eğitim</a:t>
            </a:r>
          </a:p>
          <a:p>
            <a:pPr marL="0" indent="0">
              <a:buNone/>
            </a:pPr>
            <a:r>
              <a:rPr lang="tr-TR" sz="1400" dirty="0">
                <a:latin typeface="Times New Roman" panose="02020603050405020304" pitchFamily="18" charset="0"/>
                <a:cs typeface="Times New Roman" panose="02020603050405020304" pitchFamily="18" charset="0"/>
              </a:rPr>
              <a:t>	Ev ziyaretleri (haftada 1-2 kez) yoluyla 0-6 yaş grubunda çocuğu olan annelerin eğitimi,</a:t>
            </a:r>
          </a:p>
          <a:p>
            <a:pPr marL="0" indent="0">
              <a:buNone/>
            </a:pPr>
            <a:r>
              <a:rPr lang="tr-TR" sz="1400" dirty="0">
                <a:latin typeface="Times New Roman" panose="02020603050405020304" pitchFamily="18" charset="0"/>
                <a:cs typeface="Times New Roman" panose="02020603050405020304" pitchFamily="18" charset="0"/>
              </a:rPr>
              <a:t>		Program oluşturulması; etkinlik planlama</a:t>
            </a:r>
          </a:p>
          <a:p>
            <a:pPr marL="0" indent="0">
              <a:buNone/>
            </a:pPr>
            <a:r>
              <a:rPr lang="tr-TR" sz="1400" dirty="0">
                <a:latin typeface="Times New Roman" panose="02020603050405020304" pitchFamily="18" charset="0"/>
                <a:cs typeface="Times New Roman" panose="02020603050405020304" pitchFamily="18" charset="0"/>
              </a:rPr>
              <a:t>		Materyal hazırlama</a:t>
            </a:r>
          </a:p>
          <a:p>
            <a:pPr marL="0" indent="0">
              <a:buNone/>
            </a:pPr>
            <a:r>
              <a:rPr lang="tr-TR" sz="1400" dirty="0">
                <a:latin typeface="Times New Roman" panose="02020603050405020304" pitchFamily="18" charset="0"/>
                <a:cs typeface="Times New Roman" panose="02020603050405020304" pitchFamily="18" charset="0"/>
              </a:rPr>
              <a:t>		Etkinlikleri uygulama -&gt; Model olma</a:t>
            </a:r>
          </a:p>
          <a:p>
            <a:pPr marL="0" indent="0">
              <a:buNone/>
            </a:pPr>
            <a:r>
              <a:rPr lang="tr-TR" sz="1400" dirty="0">
                <a:latin typeface="Times New Roman" panose="02020603050405020304" pitchFamily="18" charset="0"/>
                <a:cs typeface="Times New Roman" panose="02020603050405020304" pitchFamily="18" charset="0"/>
              </a:rPr>
              <a:t>			Uygulamaları izleme/Geri dönüt verme</a:t>
            </a:r>
          </a:p>
          <a:p>
            <a:pPr marL="0" indent="0">
              <a:buNone/>
            </a:pPr>
            <a:r>
              <a:rPr lang="tr-TR" sz="1400" dirty="0">
                <a:latin typeface="Times New Roman" panose="02020603050405020304" pitchFamily="18" charset="0"/>
                <a:cs typeface="Times New Roman" panose="02020603050405020304" pitchFamily="18" charset="0"/>
              </a:rPr>
              <a:t>			Ödevler</a:t>
            </a:r>
          </a:p>
          <a:p>
            <a:pPr marL="0" indent="0">
              <a:buNone/>
            </a:pPr>
            <a:r>
              <a:rPr lang="tr-TR" sz="1400" dirty="0">
                <a:latin typeface="Times New Roman" panose="02020603050405020304" pitchFamily="18" charset="0"/>
                <a:cs typeface="Times New Roman" panose="02020603050405020304" pitchFamily="18" charset="0"/>
              </a:rPr>
              <a:t>Ev ortamında öğretilen beceriler, çocuğun doğal ortamında ihtiyaç duyacağı becerilerdir.</a:t>
            </a:r>
          </a:p>
          <a:p>
            <a:pPr marL="0" indent="0">
              <a:buNone/>
            </a:pPr>
            <a:r>
              <a:rPr lang="tr-TR" sz="1400" dirty="0">
                <a:latin typeface="Times New Roman" panose="02020603050405020304" pitchFamily="18" charset="0"/>
                <a:cs typeface="Times New Roman" panose="02020603050405020304" pitchFamily="18" charset="0"/>
              </a:rPr>
              <a:t>Anne-babalar becerileri doğal ortamda öğrendiklerinden, becerilerin transferinde daha az güçlük yaşarlar.</a:t>
            </a:r>
          </a:p>
          <a:p>
            <a:pPr marL="0" indent="0">
              <a:buNone/>
            </a:pPr>
            <a:r>
              <a:rPr lang="tr-TR" sz="1400" dirty="0">
                <a:latin typeface="Times New Roman" panose="02020603050405020304" pitchFamily="18" charset="0"/>
                <a:cs typeface="Times New Roman" panose="02020603050405020304" pitchFamily="18" charset="0"/>
              </a:rPr>
              <a:t>Eve dayalı programlar bireyselleştirmeye daha uygundur.</a:t>
            </a:r>
          </a:p>
          <a:p>
            <a:pPr marL="0" indent="0">
              <a:buNone/>
            </a:pPr>
            <a:r>
              <a:rPr lang="tr-TR" sz="1400" dirty="0">
                <a:latin typeface="Times New Roman" panose="02020603050405020304" pitchFamily="18" charset="0"/>
                <a:cs typeface="Times New Roman" panose="02020603050405020304" pitchFamily="18" charset="0"/>
              </a:rPr>
              <a:t>Ev ortamının ve günlük yaşamdaki materyallerin çocuğun gelişimini desteklemek amacıyla kullanabilmesine olanak sağlar.</a:t>
            </a:r>
          </a:p>
          <a:p>
            <a:pPr marL="0" indent="0">
              <a:buNone/>
            </a:pPr>
            <a:r>
              <a:rPr lang="tr-TR" sz="1400" dirty="0">
                <a:latin typeface="Times New Roman" panose="02020603050405020304" pitchFamily="18" charset="0"/>
                <a:cs typeface="Times New Roman" panose="02020603050405020304" pitchFamily="18" charset="0"/>
              </a:rPr>
              <a:t>Çocuğun davranışları doğal ortamda daha rahat gözlenebildiğinden, ev ortamına özgü davranış problemlerinin fark edilmesi daha kolaydır.</a:t>
            </a:r>
          </a:p>
          <a:p>
            <a:pPr marL="0" indent="0">
              <a:buNone/>
            </a:pPr>
            <a:r>
              <a:rPr lang="tr-TR" sz="1400" dirty="0">
                <a:latin typeface="Times New Roman" panose="02020603050405020304" pitchFamily="18" charset="0"/>
                <a:cs typeface="Times New Roman" panose="02020603050405020304" pitchFamily="18" charset="0"/>
              </a:rPr>
              <a:t>	</a:t>
            </a:r>
            <a:endParaRPr lang="tr-TR" sz="1400" dirty="0"/>
          </a:p>
        </p:txBody>
      </p:sp>
    </p:spTree>
    <p:extLst>
      <p:ext uri="{BB962C8B-B14F-4D97-AF65-F5344CB8AC3E}">
        <p14:creationId xmlns:p14="http://schemas.microsoft.com/office/powerpoint/2010/main" val="899174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569989"/>
          </a:xfrm>
        </p:spPr>
        <p:txBody>
          <a:bodyPr>
            <a:normAutofit fontScale="90000"/>
          </a:bodyPr>
          <a:lstStyle/>
          <a:p>
            <a:endParaRPr lang="tr-TR" dirty="0"/>
          </a:p>
        </p:txBody>
      </p:sp>
      <p:sp>
        <p:nvSpPr>
          <p:cNvPr id="3" name="İçerik Yer Tutucusu 2"/>
          <p:cNvSpPr>
            <a:spLocks noGrp="1"/>
          </p:cNvSpPr>
          <p:nvPr>
            <p:ph idx="1"/>
          </p:nvPr>
        </p:nvSpPr>
        <p:spPr>
          <a:xfrm>
            <a:off x="581192" y="1409253"/>
            <a:ext cx="7989752" cy="4867722"/>
          </a:xfrm>
        </p:spPr>
        <p:txBody>
          <a:bodyPr>
            <a:normAutofit fontScale="85000" lnSpcReduction="10000"/>
          </a:bodyPr>
          <a:lstStyle/>
          <a:p>
            <a:pPr marL="0" indent="0">
              <a:buNone/>
            </a:pPr>
            <a:r>
              <a:rPr lang="tr-TR" b="1" dirty="0">
                <a:latin typeface="Times New Roman" panose="02020603050405020304" pitchFamily="18" charset="0"/>
                <a:cs typeface="Times New Roman" panose="02020603050405020304" pitchFamily="18" charset="0"/>
              </a:rPr>
              <a:t>Kurum merkezli eğitim</a:t>
            </a:r>
          </a:p>
          <a:p>
            <a:pPr marL="324000" lvl="1" indent="0">
              <a:buNone/>
            </a:pPr>
            <a:r>
              <a:rPr lang="tr-TR" sz="1800" dirty="0">
                <a:latin typeface="Times New Roman" panose="02020603050405020304" pitchFamily="18" charset="0"/>
                <a:cs typeface="Times New Roman" panose="02020603050405020304" pitchFamily="18" charset="0"/>
              </a:rPr>
              <a:t>Okul, halk eğitim merkezleri vb. yerlerde, ailelerin oluşturduğu grupların katıldığı eğitim hizmetleri</a:t>
            </a:r>
          </a:p>
          <a:p>
            <a:pPr marL="324000" lvl="1" indent="0">
              <a:buNone/>
            </a:pPr>
            <a:r>
              <a:rPr lang="tr-TR" sz="1800" dirty="0">
                <a:latin typeface="Times New Roman" panose="02020603050405020304" pitchFamily="18" charset="0"/>
                <a:cs typeface="Times New Roman" panose="02020603050405020304" pitchFamily="18" charset="0"/>
              </a:rPr>
              <a:t>	- Programın hazırlanması</a:t>
            </a:r>
          </a:p>
          <a:p>
            <a:pPr marL="324000" lvl="1" indent="0">
              <a:buNone/>
            </a:pPr>
            <a:r>
              <a:rPr lang="tr-TR" sz="1800" dirty="0">
                <a:latin typeface="Times New Roman" panose="02020603050405020304" pitchFamily="18" charset="0"/>
                <a:cs typeface="Times New Roman" panose="02020603050405020304" pitchFamily="18" charset="0"/>
              </a:rPr>
              <a:t>	- Ailenin gereksinimlerinin ve özelliklerinin dikkate alınması</a:t>
            </a:r>
          </a:p>
          <a:p>
            <a:pPr marL="324000" lvl="1" indent="0">
              <a:buNone/>
            </a:pPr>
            <a:r>
              <a:rPr lang="tr-TR" sz="1800" dirty="0">
                <a:latin typeface="Times New Roman" panose="02020603050405020304" pitchFamily="18" charset="0"/>
                <a:cs typeface="Times New Roman" panose="02020603050405020304" pitchFamily="18" charset="0"/>
              </a:rPr>
              <a:t>	- Katılımın sürekliliğinin sağlanması</a:t>
            </a:r>
          </a:p>
          <a:p>
            <a:pPr marL="324000" lvl="1" indent="0">
              <a:buNone/>
            </a:pPr>
            <a:r>
              <a:rPr lang="tr-TR" sz="1800" dirty="0">
                <a:latin typeface="Times New Roman" panose="02020603050405020304" pitchFamily="18" charset="0"/>
                <a:cs typeface="Times New Roman" panose="02020603050405020304" pitchFamily="18" charset="0"/>
              </a:rPr>
              <a:t>	-Aktif katılıma özen gösterilmesi</a:t>
            </a:r>
          </a:p>
          <a:p>
            <a:pPr marL="324000" lvl="1" indent="0">
              <a:buNone/>
            </a:pPr>
            <a:r>
              <a:rPr lang="tr-TR" sz="1800" dirty="0">
                <a:latin typeface="Times New Roman" panose="02020603050405020304" pitchFamily="18" charset="0"/>
                <a:cs typeface="Times New Roman" panose="02020603050405020304" pitchFamily="18" charset="0"/>
              </a:rPr>
              <a:t>	- İlginin canlı tutulması (günlük yaşamla ilişkilendirme, görsel materyaller)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Grup eğitimleri ile daha kısa sürede daha çok aileye hizmet sunulabilir.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Diğer ailelerin katılımı, ailelerin motivasyonunu arttırır.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Benzer durumdaki ailelerin olması, yalnızlık duygusunu önler. Sosyal desteği artırır.</a:t>
            </a:r>
          </a:p>
          <a:p>
            <a:pPr marL="0" indent="0">
              <a:buNone/>
            </a:pPr>
            <a:r>
              <a:rPr lang="tr-TR" dirty="0">
                <a:latin typeface="Times New Roman" panose="02020603050405020304" pitchFamily="18" charset="0"/>
                <a:cs typeface="Times New Roman" panose="02020603050405020304" pitchFamily="18" charset="0"/>
              </a:rPr>
              <a:t>Ancak;</a:t>
            </a:r>
          </a:p>
          <a:p>
            <a:pPr>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Sunulan bilgiler ve kazandırılması hedeflenen becerileri ev ortamına uyarlamak zor olabilir.</a:t>
            </a:r>
          </a:p>
          <a:p>
            <a:pPr>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Çocuk ve aile için bireyselleştirilmesi daha zordur.</a:t>
            </a:r>
          </a:p>
          <a:p>
            <a:pPr>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Aile- eğitici etkileşimi daha sınırlıdır.</a:t>
            </a:r>
          </a:p>
        </p:txBody>
      </p:sp>
    </p:spTree>
    <p:extLst>
      <p:ext uri="{BB962C8B-B14F-4D97-AF65-F5344CB8AC3E}">
        <p14:creationId xmlns:p14="http://schemas.microsoft.com/office/powerpoint/2010/main" val="2565831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07103" y="1905000"/>
            <a:ext cx="7989752" cy="3849023"/>
          </a:xfrm>
        </p:spPr>
        <p:txBody>
          <a:bodyPr>
            <a:normAutofit lnSpcReduction="10000"/>
          </a:bodyPr>
          <a:lstStyle/>
          <a:p>
            <a:pPr marL="0" indent="0">
              <a:buNone/>
            </a:pPr>
            <a:r>
              <a:rPr lang="tr-TR" b="1" dirty="0">
                <a:latin typeface="Times New Roman" panose="02020603050405020304" pitchFamily="18" charset="0"/>
                <a:cs typeface="Times New Roman" panose="02020603050405020304" pitchFamily="18" charset="0"/>
              </a:rPr>
              <a:t>Uzaktan eğitime dayalı aile eğitimi</a:t>
            </a:r>
          </a:p>
          <a:p>
            <a:pPr marL="0" indent="0">
              <a:buNone/>
            </a:pPr>
            <a:r>
              <a:rPr lang="tr-TR" dirty="0">
                <a:latin typeface="Times New Roman" panose="02020603050405020304" pitchFamily="18" charset="0"/>
                <a:cs typeface="Times New Roman" panose="02020603050405020304" pitchFamily="18" charset="0"/>
              </a:rPr>
              <a:t>Fiziksel koşullar ve zaman sınırlılığı nedeniyle diğer programlara katılamayan ailelerin </a:t>
            </a:r>
            <a:r>
              <a:rPr lang="tr-TR" u="sng" dirty="0">
                <a:latin typeface="Times New Roman" panose="02020603050405020304" pitchFamily="18" charset="0"/>
                <a:cs typeface="Times New Roman" panose="02020603050405020304" pitchFamily="18" charset="0"/>
              </a:rPr>
              <a:t>televizyon</a:t>
            </a:r>
            <a:r>
              <a:rPr lang="tr-TR" dirty="0">
                <a:latin typeface="Times New Roman" panose="02020603050405020304" pitchFamily="18" charset="0"/>
                <a:cs typeface="Times New Roman" panose="02020603050405020304" pitchFamily="18" charset="0"/>
              </a:rPr>
              <a:t> ve </a:t>
            </a:r>
            <a:r>
              <a:rPr lang="tr-TR" u="sng" dirty="0">
                <a:latin typeface="Times New Roman" panose="02020603050405020304" pitchFamily="18" charset="0"/>
                <a:cs typeface="Times New Roman" panose="02020603050405020304" pitchFamily="18" charset="0"/>
              </a:rPr>
              <a:t>internet</a:t>
            </a:r>
            <a:r>
              <a:rPr lang="tr-TR" dirty="0">
                <a:latin typeface="Times New Roman" panose="02020603050405020304" pitchFamily="18" charset="0"/>
                <a:cs typeface="Times New Roman" panose="02020603050405020304" pitchFamily="18" charset="0"/>
              </a:rPr>
              <a:t> üzerinden eğitimi</a:t>
            </a:r>
          </a:p>
          <a:p>
            <a:pPr>
              <a:buNone/>
            </a:pPr>
            <a:r>
              <a:rPr lang="tr-TR" dirty="0">
                <a:latin typeface="Times New Roman" panose="02020603050405020304" pitchFamily="18" charset="0"/>
                <a:cs typeface="Times New Roman" panose="02020603050405020304" pitchFamily="18" charset="0"/>
              </a:rPr>
              <a:t>Daha çok normal gelişim gösteren çocukların ailelerinin  </a:t>
            </a:r>
          </a:p>
          <a:p>
            <a:pPr>
              <a:buFont typeface="Wingdings" pitchFamily="2" charset="2"/>
              <a:buChar char="q"/>
            </a:pPr>
            <a:r>
              <a:rPr lang="tr-TR" dirty="0">
                <a:latin typeface="Times New Roman" panose="02020603050405020304" pitchFamily="18" charset="0"/>
                <a:cs typeface="Times New Roman" panose="02020603050405020304" pitchFamily="18" charset="0"/>
              </a:rPr>
              <a:t> İletişim becerileri,</a:t>
            </a:r>
          </a:p>
          <a:p>
            <a:pPr>
              <a:buFont typeface="Wingdings" pitchFamily="2" charset="2"/>
              <a:buChar char="q"/>
            </a:pPr>
            <a:r>
              <a:rPr lang="tr-TR" dirty="0">
                <a:latin typeface="Times New Roman" panose="02020603050405020304" pitchFamily="18" charset="0"/>
                <a:cs typeface="Times New Roman" panose="02020603050405020304" pitchFamily="18" charset="0"/>
              </a:rPr>
              <a:t>Çocukların gelişimsel özellikleri,</a:t>
            </a:r>
          </a:p>
          <a:p>
            <a:pPr>
              <a:buFont typeface="Wingdings" pitchFamily="2" charset="2"/>
              <a:buChar char="q"/>
            </a:pPr>
            <a:r>
              <a:rPr lang="tr-TR" dirty="0">
                <a:latin typeface="Times New Roman" panose="02020603050405020304" pitchFamily="18" charset="0"/>
                <a:cs typeface="Times New Roman" panose="02020603050405020304" pitchFamily="18" charset="0"/>
              </a:rPr>
              <a:t>Yasal mevzuatlar konularında bilgilendirilmeleri,</a:t>
            </a:r>
          </a:p>
          <a:p>
            <a:pPr>
              <a:buFont typeface="Wingdings" pitchFamily="2" charset="2"/>
              <a:buChar char="q"/>
            </a:pPr>
            <a:r>
              <a:rPr lang="tr-TR" dirty="0">
                <a:latin typeface="Times New Roman" panose="02020603050405020304" pitchFamily="18" charset="0"/>
                <a:cs typeface="Times New Roman" panose="02020603050405020304" pitchFamily="18" charset="0"/>
              </a:rPr>
              <a:t>Gelişimin desteklenmesine yönelik becerilerin kazandırılması.</a:t>
            </a:r>
          </a:p>
          <a:p>
            <a:pPr marL="0" indent="0">
              <a:buNone/>
            </a:pPr>
            <a:r>
              <a:rPr lang="tr-TR" dirty="0">
                <a:latin typeface="Times New Roman" panose="02020603050405020304" pitchFamily="18" charset="0"/>
                <a:cs typeface="Times New Roman" panose="02020603050405020304" pitchFamily="18" charset="0"/>
              </a:rPr>
              <a:t>	- Yayın saatinin uygunluğu (TV)</a:t>
            </a:r>
          </a:p>
          <a:p>
            <a:pPr marL="0" indent="0">
              <a:buNone/>
            </a:pPr>
            <a:r>
              <a:rPr lang="tr-TR" dirty="0">
                <a:latin typeface="Times New Roman" panose="02020603050405020304" pitchFamily="18" charset="0"/>
                <a:cs typeface="Times New Roman" panose="02020603050405020304" pitchFamily="18" charset="0"/>
              </a:rPr>
              <a:t>	- Etkileşim olanağı sayesinde görsel/işitsel temas kurulabilmesi (</a:t>
            </a:r>
            <a:r>
              <a:rPr lang="tr-TR" dirty="0" err="1">
                <a:latin typeface="Times New Roman" panose="02020603050405020304" pitchFamily="18" charset="0"/>
                <a:cs typeface="Times New Roman" panose="02020603050405020304" pitchFamily="18" charset="0"/>
              </a:rPr>
              <a:t>int</a:t>
            </a:r>
            <a:r>
              <a:rPr lang="tr-T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86033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GRUPLA ANNE-BABA EĞİTİMİ</a:t>
            </a:r>
          </a:p>
        </p:txBody>
      </p:sp>
      <p:sp>
        <p:nvSpPr>
          <p:cNvPr id="3" name="İçerik Yer Tutucusu 2"/>
          <p:cNvSpPr>
            <a:spLocks noGrp="1"/>
          </p:cNvSpPr>
          <p:nvPr>
            <p:ph idx="1"/>
          </p:nvPr>
        </p:nvSpPr>
        <p:spPr/>
        <p:txBody>
          <a:bodyPr>
            <a:normAutofit/>
          </a:bodyPr>
          <a:lstStyle/>
          <a:p>
            <a:pPr marL="0" indent="0">
              <a:buNone/>
            </a:pPr>
            <a:r>
              <a:rPr lang="tr-TR" dirty="0">
                <a:latin typeface="Times New Roman" panose="02020603050405020304" pitchFamily="18" charset="0"/>
                <a:cs typeface="Times New Roman" panose="02020603050405020304" pitchFamily="18" charset="0"/>
              </a:rPr>
              <a:t>Programın etkili olabilmesi açısından, geliştirme ve uygulama sürecinin planlanması önemlidir. Bu süreçteki </a:t>
            </a:r>
            <a:r>
              <a:rPr lang="tr-TR" u="sng" dirty="0">
                <a:latin typeface="Times New Roman" panose="02020603050405020304" pitchFamily="18" charset="0"/>
                <a:cs typeface="Times New Roman" panose="02020603050405020304" pitchFamily="18" charset="0"/>
              </a:rPr>
              <a:t>aşamalar:</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Hedef grubu belirleme</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Hedef grupta yer alan anne-babaların eğitim ihtiyaçlarını belirleme</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Eğitim programı sonucunda ulaşılacak hedefleri belirleme</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Belirlenen hedeflere uygun öğrenme yöntemlerini geliştirme</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Eğitim programını yapılandırma</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Eğitim programını uygulama</a:t>
            </a:r>
          </a:p>
          <a:p>
            <a:pPr>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Uygulanan programın sonuçlarını değerlendirme</a:t>
            </a:r>
          </a:p>
        </p:txBody>
      </p:sp>
    </p:spTree>
    <p:extLst>
      <p:ext uri="{BB962C8B-B14F-4D97-AF65-F5344CB8AC3E}">
        <p14:creationId xmlns:p14="http://schemas.microsoft.com/office/powerpoint/2010/main" val="3302870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828172"/>
          </a:xfrm>
        </p:spPr>
        <p:txBody>
          <a:bodyPr>
            <a:normAutofit/>
          </a:bodyPr>
          <a:lstStyle/>
          <a:p>
            <a:r>
              <a:rPr lang="tr-TR" sz="2800" dirty="0">
                <a:latin typeface="Times New Roman" panose="02020603050405020304" pitchFamily="18" charset="0"/>
                <a:cs typeface="Times New Roman" panose="02020603050405020304" pitchFamily="18" charset="0"/>
              </a:rPr>
              <a:t>HEDEF GRUBU BELİRLEME</a:t>
            </a:r>
          </a:p>
        </p:txBody>
      </p:sp>
      <p:sp>
        <p:nvSpPr>
          <p:cNvPr id="3" name="İçerik Yer Tutucusu 2"/>
          <p:cNvSpPr>
            <a:spLocks noGrp="1"/>
          </p:cNvSpPr>
          <p:nvPr>
            <p:ph idx="1"/>
          </p:nvPr>
        </p:nvSpPr>
        <p:spPr>
          <a:xfrm>
            <a:off x="1942415" y="1721224"/>
            <a:ext cx="6591985" cy="4189998"/>
          </a:xfrm>
        </p:spPr>
        <p:txBody>
          <a:bodyPr>
            <a:normAutofit lnSpcReduction="10000"/>
          </a:bodyPr>
          <a:lstStyle/>
          <a:p>
            <a:pPr marL="0" indent="0">
              <a:buNone/>
            </a:pPr>
            <a:r>
              <a:rPr lang="tr-TR" dirty="0">
                <a:latin typeface="Times New Roman" panose="02020603050405020304" pitchFamily="18" charset="0"/>
                <a:cs typeface="Times New Roman" panose="02020603050405020304" pitchFamily="18" charset="0"/>
              </a:rPr>
              <a:t>Bir anne-baba eğitim programı geliştirmenin ilk adımı programın hangi gruba yönelik olarak hazırlanacağına karar vermedir.</a:t>
            </a:r>
          </a:p>
          <a:p>
            <a:pPr marL="0" indent="0">
              <a:buNone/>
            </a:pPr>
            <a:r>
              <a:rPr lang="tr-TR" dirty="0">
                <a:latin typeface="Times New Roman" panose="02020603050405020304" pitchFamily="18" charset="0"/>
                <a:cs typeface="Times New Roman" panose="02020603050405020304" pitchFamily="18" charset="0"/>
              </a:rPr>
              <a:t>	-Okul öncesi dönemde  çocuğu olan anne-babalar</a:t>
            </a:r>
          </a:p>
          <a:p>
            <a:pPr marL="0" indent="0">
              <a:buNone/>
            </a:pPr>
            <a:r>
              <a:rPr lang="tr-TR" dirty="0">
                <a:latin typeface="Times New Roman" panose="02020603050405020304" pitchFamily="18" charset="0"/>
                <a:cs typeface="Times New Roman" panose="02020603050405020304" pitchFamily="18" charset="0"/>
              </a:rPr>
              <a:t>	-Özel eğitime muhtaç çocukların anne - babaları</a:t>
            </a:r>
          </a:p>
          <a:p>
            <a:pPr marL="0" indent="0">
              <a:buNone/>
            </a:pPr>
            <a:r>
              <a:rPr lang="tr-TR" dirty="0">
                <a:latin typeface="Times New Roman" panose="02020603050405020304" pitchFamily="18" charset="0"/>
                <a:cs typeface="Times New Roman" panose="02020603050405020304" pitchFamily="18" charset="0"/>
              </a:rPr>
              <a:t>	-Okul çağında çocuğu olan anne-babalar</a:t>
            </a:r>
          </a:p>
          <a:p>
            <a:pPr marL="0" indent="0">
              <a:buNone/>
            </a:pPr>
            <a:r>
              <a:rPr lang="tr-TR" dirty="0">
                <a:latin typeface="Times New Roman" panose="02020603050405020304" pitchFamily="18" charset="0"/>
                <a:cs typeface="Times New Roman" panose="02020603050405020304" pitchFamily="18" charset="0"/>
              </a:rPr>
              <a:t>		-Boşanmış/ayrı yaşayan anne-babalar</a:t>
            </a:r>
          </a:p>
          <a:p>
            <a:pPr marL="0" indent="0">
              <a:buNone/>
            </a:pPr>
            <a:r>
              <a:rPr lang="tr-TR" dirty="0">
                <a:latin typeface="Times New Roman" panose="02020603050405020304" pitchFamily="18" charset="0"/>
                <a:cs typeface="Times New Roman" panose="02020603050405020304" pitchFamily="18" charset="0"/>
              </a:rPr>
              <a:t>		-Anne-baba adayları</a:t>
            </a:r>
          </a:p>
          <a:p>
            <a:pPr marL="0" indent="0">
              <a:buNone/>
            </a:pPr>
            <a:r>
              <a:rPr lang="tr-TR" dirty="0">
                <a:latin typeface="Times New Roman" panose="02020603050405020304" pitchFamily="18" charset="0"/>
                <a:cs typeface="Times New Roman" panose="02020603050405020304" pitchFamily="18" charset="0"/>
              </a:rPr>
              <a:t>		-Düşük </a:t>
            </a:r>
            <a:r>
              <a:rPr lang="tr-TR" dirty="0" err="1">
                <a:latin typeface="Times New Roman" panose="02020603050405020304" pitchFamily="18" charset="0"/>
                <a:cs typeface="Times New Roman" panose="02020603050405020304" pitchFamily="18" charset="0"/>
              </a:rPr>
              <a:t>sosyo</a:t>
            </a:r>
            <a:r>
              <a:rPr lang="tr-TR" dirty="0">
                <a:latin typeface="Times New Roman" panose="02020603050405020304" pitchFamily="18" charset="0"/>
                <a:cs typeface="Times New Roman" panose="02020603050405020304" pitchFamily="18" charset="0"/>
              </a:rPr>
              <a:t>-ekonomik düzeydeki anne-babalar</a:t>
            </a:r>
          </a:p>
          <a:p>
            <a:pPr marL="0" indent="0">
              <a:buNone/>
            </a:pPr>
            <a:r>
              <a:rPr lang="tr-TR" dirty="0">
                <a:latin typeface="Times New Roman" panose="02020603050405020304" pitchFamily="18" charset="0"/>
                <a:cs typeface="Times New Roman" panose="02020603050405020304" pitchFamily="18" charset="0"/>
              </a:rPr>
              <a:t>		-İhmal/istismar edilmiş çocukların anne-babaları</a:t>
            </a:r>
          </a:p>
          <a:p>
            <a:pPr marL="0" indent="0">
              <a:buNone/>
            </a:pPr>
            <a:r>
              <a:rPr lang="tr-TR" dirty="0">
                <a:latin typeface="Times New Roman" panose="02020603050405020304" pitchFamily="18" charset="0"/>
                <a:cs typeface="Times New Roman" panose="02020603050405020304" pitchFamily="18" charset="0"/>
              </a:rPr>
              <a:t>-Kronik hastalığı/davranış problemi olan çocuğa sahip anne-babalar</a:t>
            </a:r>
          </a:p>
          <a:p>
            <a:pPr marL="0" indent="0">
              <a:buNone/>
            </a:pPr>
            <a:r>
              <a:rPr lang="tr-TR" dirty="0">
                <a:latin typeface="Times New Roman" panose="02020603050405020304" pitchFamily="18" charset="0"/>
                <a:cs typeface="Times New Roman" panose="02020603050405020304" pitchFamily="18" charset="0"/>
              </a:rPr>
              <a:t>			-Sadece anneler/babalar</a:t>
            </a:r>
          </a:p>
        </p:txBody>
      </p:sp>
    </p:spTree>
    <p:extLst>
      <p:ext uri="{BB962C8B-B14F-4D97-AF65-F5344CB8AC3E}">
        <p14:creationId xmlns:p14="http://schemas.microsoft.com/office/powerpoint/2010/main" val="788946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a:latin typeface="Times New Roman" panose="02020603050405020304" pitchFamily="18" charset="0"/>
                <a:cs typeface="Times New Roman" panose="02020603050405020304" pitchFamily="18" charset="0"/>
              </a:rPr>
              <a:t>HEDEF GRUPTA YER ALAN ANNE-BABALARIN EĞİTİM İHTİYAÇLARINI BELIRLEME</a:t>
            </a:r>
          </a:p>
        </p:txBody>
      </p:sp>
      <p:sp>
        <p:nvSpPr>
          <p:cNvPr id="3" name="İçerik Yer Tutucusu 2"/>
          <p:cNvSpPr>
            <a:spLocks noGrp="1"/>
          </p:cNvSpPr>
          <p:nvPr>
            <p:ph idx="1"/>
          </p:nvPr>
        </p:nvSpPr>
        <p:spPr/>
        <p:txBody>
          <a:bodyPr>
            <a:normAutofit fontScale="77500" lnSpcReduction="20000"/>
          </a:bodyPr>
          <a:lstStyle/>
          <a:p>
            <a:pPr marL="0" indent="0">
              <a:buNone/>
            </a:pPr>
            <a:r>
              <a:rPr lang="tr-TR" dirty="0">
                <a:latin typeface="Times New Roman" panose="02020603050405020304" pitchFamily="18" charset="0"/>
                <a:cs typeface="Times New Roman" panose="02020603050405020304" pitchFamily="18" charset="0"/>
              </a:rPr>
              <a:t>Eğitim programları anne-babaların ihtiyaçlarına göre düzenlendiğinde katılımları ve ilgileri daha kolay sağlanabileceğinden, daha çok faydalı olacaktır. Bu amaçla;</a:t>
            </a:r>
          </a:p>
          <a:p>
            <a:pPr marL="0" indent="0">
              <a:buNone/>
            </a:pPr>
            <a:r>
              <a:rPr lang="tr-TR" b="1" dirty="0">
                <a:latin typeface="Times New Roman" panose="02020603050405020304" pitchFamily="18" charset="0"/>
                <a:cs typeface="Times New Roman" panose="02020603050405020304" pitchFamily="18" charset="0"/>
              </a:rPr>
              <a:t>İlgi Alanları Listesi</a:t>
            </a:r>
          </a:p>
          <a:p>
            <a:pPr marL="0" indent="0">
              <a:buNone/>
            </a:pPr>
            <a:r>
              <a:rPr lang="tr-TR" dirty="0">
                <a:latin typeface="Times New Roman" panose="02020603050405020304" pitchFamily="18" charset="0"/>
                <a:cs typeface="Times New Roman" panose="02020603050405020304" pitchFamily="18" charset="0"/>
              </a:rPr>
              <a:t>	- İlk oturumda grup içinde tartışılmasını istedikleri konu başlıklarını listelemelerini isteme</a:t>
            </a:r>
          </a:p>
          <a:p>
            <a:pPr marL="0" indent="0">
              <a:buNone/>
            </a:pPr>
            <a:r>
              <a:rPr lang="tr-TR" dirty="0">
                <a:latin typeface="Times New Roman" panose="02020603050405020304" pitchFamily="18" charset="0"/>
                <a:cs typeface="Times New Roman" panose="02020603050405020304" pitchFamily="18" charset="0"/>
              </a:rPr>
              <a:t>	-Eğitimci tarafından geliştirilen İhtiyaç Belirleme Formu' nu uygulama</a:t>
            </a:r>
          </a:p>
          <a:p>
            <a:pPr marL="0" indent="0">
              <a:buNone/>
            </a:pPr>
            <a:r>
              <a:rPr lang="tr-TR" b="1" dirty="0">
                <a:latin typeface="Times New Roman" panose="02020603050405020304" pitchFamily="18" charset="0"/>
                <a:cs typeface="Times New Roman" panose="02020603050405020304" pitchFamily="18" charset="0"/>
              </a:rPr>
              <a:t>Genel Sorular</a:t>
            </a:r>
          </a:p>
          <a:p>
            <a:pPr marL="0" indent="0">
              <a:buNone/>
            </a:pPr>
            <a:r>
              <a:rPr lang="tr-TR" dirty="0">
                <a:latin typeface="Times New Roman" panose="02020603050405020304" pitchFamily="18" charset="0"/>
                <a:cs typeface="Times New Roman" panose="02020603050405020304" pitchFamily="18" charset="0"/>
              </a:rPr>
              <a:t>	-Anne-babalara aile yaşamları/çocukların yetiştirilmesi ile ilgili sorular sorma</a:t>
            </a:r>
          </a:p>
          <a:p>
            <a:pPr marL="0" indent="0">
              <a:buNone/>
            </a:pPr>
            <a:r>
              <a:rPr lang="tr-TR" dirty="0">
                <a:latin typeface="Times New Roman" panose="02020603050405020304" pitchFamily="18" charset="0"/>
                <a:cs typeface="Times New Roman" panose="02020603050405020304" pitchFamily="18" charset="0"/>
              </a:rPr>
              <a:t>«Son zamanlarda çocuğunuzla yaşadığınız, sizi üzen bir olay ya da sorun var mı?»</a:t>
            </a:r>
          </a:p>
          <a:p>
            <a:pPr marL="0" indent="0">
              <a:buNone/>
            </a:pPr>
            <a:r>
              <a:rPr lang="tr-TR" dirty="0">
                <a:latin typeface="Times New Roman" panose="02020603050405020304" pitchFamily="18" charset="0"/>
                <a:cs typeface="Times New Roman" panose="02020603050405020304" pitchFamily="18" charset="0"/>
              </a:rPr>
              <a:t>	-Doğrudan hangi konuları tartışmalarının onlar için daha yararlı olacağını belirtmelerini isteme</a:t>
            </a:r>
          </a:p>
          <a:p>
            <a:pPr marL="0" indent="0">
              <a:buNone/>
            </a:pPr>
            <a:r>
              <a:rPr lang="tr-TR" b="1" dirty="0">
                <a:latin typeface="Times New Roman" panose="02020603050405020304" pitchFamily="18" charset="0"/>
                <a:cs typeface="Times New Roman" panose="02020603050405020304" pitchFamily="18" charset="0"/>
              </a:rPr>
              <a:t>Anne-Baba-Çocuk Etkileşimini İzleme</a:t>
            </a:r>
          </a:p>
          <a:p>
            <a:pPr marL="0" indent="0">
              <a:buNone/>
            </a:pPr>
            <a:r>
              <a:rPr lang="tr-TR" dirty="0">
                <a:latin typeface="Times New Roman" panose="02020603050405020304" pitchFamily="18" charset="0"/>
                <a:cs typeface="Times New Roman" panose="02020603050405020304" pitchFamily="18" charset="0"/>
              </a:rPr>
              <a:t>	Ev ziyaretleri ile aile ortamını, anne-baba-çocuk etkileşimini veya problem davranışları gözleme</a:t>
            </a:r>
          </a:p>
        </p:txBody>
      </p:sp>
    </p:spTree>
    <p:extLst>
      <p:ext uri="{BB962C8B-B14F-4D97-AF65-F5344CB8AC3E}">
        <p14:creationId xmlns:p14="http://schemas.microsoft.com/office/powerpoint/2010/main" val="1105877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2047875"/>
            <a:ext cx="7989752" cy="3810923"/>
          </a:xfrm>
        </p:spPr>
        <p:txBody>
          <a:bodyPr/>
          <a:lstStyle/>
          <a:p>
            <a:pPr marL="0" indent="0">
              <a:buNone/>
            </a:pPr>
            <a:r>
              <a:rPr lang="tr-TR" dirty="0">
                <a:latin typeface="Times New Roman" panose="02020603050405020304" pitchFamily="18" charset="0"/>
                <a:cs typeface="Times New Roman" panose="02020603050405020304" pitchFamily="18" charset="0"/>
              </a:rPr>
              <a:t>Bireysel Görüşme</a:t>
            </a:r>
          </a:p>
          <a:p>
            <a:pPr marL="0" indent="0">
              <a:buNone/>
            </a:pPr>
            <a:r>
              <a:rPr lang="tr-TR" dirty="0">
                <a:latin typeface="Times New Roman" panose="02020603050405020304" pitchFamily="18" charset="0"/>
                <a:cs typeface="Times New Roman" panose="02020603050405020304" pitchFamily="18" charset="0"/>
              </a:rPr>
              <a:t>	-Anne-babalarla bireysel görüşmeler yaparak programa katılma 	nedenleri, beklentileri hakkında bilgi edinme.</a:t>
            </a:r>
          </a:p>
          <a:p>
            <a:pPr marL="0" indent="0">
              <a:buNone/>
            </a:pPr>
            <a:r>
              <a:rPr lang="tr-TR" dirty="0">
                <a:latin typeface="Times New Roman" panose="02020603050405020304" pitchFamily="18" charset="0"/>
                <a:cs typeface="Times New Roman" panose="02020603050405020304" pitchFamily="18" charset="0"/>
              </a:rPr>
              <a:t>Çeşitli Ölçme Araçları</a:t>
            </a:r>
          </a:p>
          <a:p>
            <a:pPr marL="0" indent="0">
              <a:buNone/>
            </a:pPr>
            <a:r>
              <a:rPr lang="tr-TR" dirty="0">
                <a:latin typeface="Times New Roman" panose="02020603050405020304" pitchFamily="18" charset="0"/>
                <a:cs typeface="Times New Roman" panose="02020603050405020304" pitchFamily="18" charset="0"/>
              </a:rPr>
              <a:t>	-Anketler, çocuğun ve ebeveynlerin davranışları, ilişkileri, uyumları, 	bilgi düzeyleri vb değerlendirmeye yönelik çeşitli ölçme araçlarının 	(skala, tarama listesi, envanter vb) uygulanması</a:t>
            </a:r>
          </a:p>
        </p:txBody>
      </p:sp>
    </p:spTree>
    <p:extLst>
      <p:ext uri="{BB962C8B-B14F-4D97-AF65-F5344CB8AC3E}">
        <p14:creationId xmlns:p14="http://schemas.microsoft.com/office/powerpoint/2010/main" val="223331726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437</TotalTime>
  <Words>2730</Words>
  <Application>Microsoft Office PowerPoint</Application>
  <PresentationFormat>Ekran Gösterisi (4:3)</PresentationFormat>
  <Paragraphs>298</Paragraphs>
  <Slides>30</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30</vt:i4>
      </vt:variant>
    </vt:vector>
  </HeadingPairs>
  <TitlesOfParts>
    <vt:vector size="38" baseType="lpstr">
      <vt:lpstr>Arial</vt:lpstr>
      <vt:lpstr>Century Gothic</vt:lpstr>
      <vt:lpstr>Courier New</vt:lpstr>
      <vt:lpstr>Times New Roman</vt:lpstr>
      <vt:lpstr>Wingdings</vt:lpstr>
      <vt:lpstr>Wingdings 3</vt:lpstr>
      <vt:lpstr>Duman</vt:lpstr>
      <vt:lpstr>1_Duman</vt:lpstr>
      <vt:lpstr>AİLE EĞİTİMİ</vt:lpstr>
      <vt:lpstr>PowerPoint Sunusu</vt:lpstr>
      <vt:lpstr>PowerPoint Sunusu</vt:lpstr>
      <vt:lpstr>PowerPoint Sunusu</vt:lpstr>
      <vt:lpstr>PowerPoint Sunusu</vt:lpstr>
      <vt:lpstr>GRUPLA ANNE-BABA EĞİTİMİ</vt:lpstr>
      <vt:lpstr>HEDEF GRUBU BELİRLEME</vt:lpstr>
      <vt:lpstr>HEDEF GRUPTA YER ALAN ANNE-BABALARIN EĞİTİM İHTİYAÇLARINI BELIRLEME</vt:lpstr>
      <vt:lpstr>PowerPoint Sunusu</vt:lpstr>
      <vt:lpstr>EGITIM PROGRAMI SONUCUNDA ULAŞILACAK HEDEFLERI BELIRLEME</vt:lpstr>
      <vt:lpstr>PowerPoint Sunusu</vt:lpstr>
      <vt:lpstr>BELIRLENEN HEDEFLERE UYGUN ÖGRENME YÖNTEMLERINI GELIŞTIRME</vt:lpstr>
      <vt:lpstr>Eğitim Programını Yapılandırma</vt:lpstr>
      <vt:lpstr>PowerPoint Sunusu</vt:lpstr>
      <vt:lpstr>EGITIM PROGRAMINI UYGULAMA</vt:lpstr>
      <vt:lpstr>PowerPoint Sunusu</vt:lpstr>
      <vt:lpstr>UYGULANAN PROGRAMIN SONUÇLARINI DEGERLENDIRME</vt:lpstr>
      <vt:lpstr>AILE EGITIMINDE KULLANILAN YÖNTEMLER</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Selim Tosun</dc:creator>
  <cp:lastModifiedBy>Selim Tosun</cp:lastModifiedBy>
  <cp:revision>43</cp:revision>
  <dcterms:created xsi:type="dcterms:W3CDTF">2015-02-18T01:02:39Z</dcterms:created>
  <dcterms:modified xsi:type="dcterms:W3CDTF">2020-05-04T15:15:45Z</dcterms:modified>
</cp:coreProperties>
</file>