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0" r:id="rId3"/>
    <p:sldId id="258" r:id="rId4"/>
    <p:sldId id="261" r:id="rId5"/>
    <p:sldId id="262" r:id="rId6"/>
    <p:sldId id="263"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8</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Örf-adet kuralı-hukuk kuralı farkı</a:t>
            </a:r>
            <a:endParaRPr lang="tr-TR" dirty="0"/>
          </a:p>
        </p:txBody>
      </p:sp>
      <p:sp>
        <p:nvSpPr>
          <p:cNvPr id="3" name="İçerik Yer Tutucusu 2"/>
          <p:cNvSpPr>
            <a:spLocks noGrp="1"/>
          </p:cNvSpPr>
          <p:nvPr>
            <p:ph idx="1"/>
          </p:nvPr>
        </p:nvSpPr>
        <p:spPr/>
        <p:txBody>
          <a:bodyPr/>
          <a:lstStyle/>
          <a:p>
            <a:r>
              <a:rPr lang="tr-TR" b="1" dirty="0" smtClean="0"/>
              <a:t>Uygulayıcı farkı: </a:t>
            </a:r>
            <a:r>
              <a:rPr lang="tr-TR" dirty="0" smtClean="0"/>
              <a:t>Hukuk kurallarını hukuk düzeninin yetki verdiği kişi ve kurumlar uygularken, örf-adet kurallarını (hukuki kaynak değil de alelade örf-adet kuralı ise) ilgili toplumsal çevre uygular. (Çevrenin bütünü ya da çevrenin bir üyesi)</a:t>
            </a:r>
          </a:p>
          <a:p>
            <a:r>
              <a:rPr lang="tr-TR" b="1" dirty="0" smtClean="0"/>
              <a:t>Müeyyide farkı: </a:t>
            </a:r>
            <a:r>
              <a:rPr lang="tr-TR" dirty="0" smtClean="0"/>
              <a:t>Hukuk kuralları merkezileşmiş bir müeyyide kurumuna sahiptir. Yargılama, kimin nasıl yargılayacağı, cezanın nasıl nerede çekileceği önceden vs. belirlenmiştir.</a:t>
            </a:r>
          </a:p>
          <a:p>
            <a:pPr marL="0" indent="0">
              <a:buNone/>
            </a:pPr>
            <a:r>
              <a:rPr lang="tr-TR" dirty="0" smtClean="0"/>
              <a:t>Örf-adet kurallarında ise söz konusu kurumsallaşmış bir müeyyide yoktur. Bununla birlikte çok çeşitli ve hukukunkine benzer hatta kimi zaman hukukun cebrinden şiddeti daha ağır müeyyideleri de vardır.</a:t>
            </a:r>
          </a:p>
          <a:p>
            <a:endParaRPr lang="tr-TR" dirty="0"/>
          </a:p>
        </p:txBody>
      </p:sp>
    </p:spTree>
    <p:extLst>
      <p:ext uri="{BB962C8B-B14F-4D97-AF65-F5344CB8AC3E}">
        <p14:creationId xmlns:p14="http://schemas.microsoft.com/office/powerpoint/2010/main" val="379398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NORMUNUN ÖZELLİKLERİ</a:t>
            </a:r>
            <a:endParaRPr lang="tr-TR" dirty="0"/>
          </a:p>
        </p:txBody>
      </p:sp>
      <p:sp>
        <p:nvSpPr>
          <p:cNvPr id="3" name="İçerik Yer Tutucusu 2"/>
          <p:cNvSpPr>
            <a:spLocks noGrp="1"/>
          </p:cNvSpPr>
          <p:nvPr>
            <p:ph idx="1"/>
          </p:nvPr>
        </p:nvSpPr>
        <p:spPr/>
        <p:txBody>
          <a:bodyPr/>
          <a:lstStyle/>
          <a:p>
            <a:r>
              <a:rPr lang="tr-TR" dirty="0" smtClean="0"/>
              <a:t>Genellik ve Soyutluk</a:t>
            </a:r>
          </a:p>
          <a:p>
            <a:r>
              <a:rPr lang="tr-TR" dirty="0" smtClean="0"/>
              <a:t>Tanımları</a:t>
            </a:r>
          </a:p>
          <a:p>
            <a:r>
              <a:rPr lang="tr-TR" dirty="0" smtClean="0"/>
              <a:t>Örnekler</a:t>
            </a:r>
          </a:p>
          <a:p>
            <a:r>
              <a:rPr lang="tr-TR" dirty="0" smtClean="0"/>
              <a:t>İlke-Kural-standart </a:t>
            </a:r>
            <a:r>
              <a:rPr lang="tr-TR" dirty="0"/>
              <a:t>Ayrımı</a:t>
            </a:r>
          </a:p>
          <a:p>
            <a:endParaRPr lang="tr-TR" dirty="0"/>
          </a:p>
          <a:p>
            <a:r>
              <a:rPr lang="tr-TR" dirty="0"/>
              <a:t>Tanımları ve Örnekler</a:t>
            </a:r>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 kurallarının türleri</a:t>
            </a:r>
            <a:endParaRPr lang="tr-TR" dirty="0"/>
          </a:p>
        </p:txBody>
      </p:sp>
      <p:sp>
        <p:nvSpPr>
          <p:cNvPr id="3" name="İçerik Yer Tutucusu 2"/>
          <p:cNvSpPr>
            <a:spLocks noGrp="1"/>
          </p:cNvSpPr>
          <p:nvPr>
            <p:ph idx="1"/>
          </p:nvPr>
        </p:nvSpPr>
        <p:spPr/>
        <p:txBody>
          <a:bodyPr/>
          <a:lstStyle/>
          <a:p>
            <a:r>
              <a:rPr lang="tr-TR" dirty="0" smtClean="0"/>
              <a:t>Emredici hukuk kuralları</a:t>
            </a:r>
          </a:p>
          <a:p>
            <a:r>
              <a:rPr lang="tr-TR" dirty="0" smtClean="0"/>
              <a:t>Yetki verici hukuk kuralları</a:t>
            </a:r>
          </a:p>
          <a:p>
            <a:r>
              <a:rPr lang="tr-TR" dirty="0" smtClean="0"/>
              <a:t>Tanımlayıcı hukuk kuralları</a:t>
            </a:r>
          </a:p>
          <a:p>
            <a:r>
              <a:rPr lang="tr-TR" dirty="0" smtClean="0"/>
              <a:t>Tamamlayıcı hukuk kuralları</a:t>
            </a:r>
          </a:p>
          <a:p>
            <a:r>
              <a:rPr lang="tr-TR" dirty="0" smtClean="0"/>
              <a:t>Yorumlayıcı hukuk kuralları</a:t>
            </a:r>
          </a:p>
          <a:p>
            <a:r>
              <a:rPr lang="tr-TR" dirty="0" smtClean="0"/>
              <a:t>İlga edici hukuk kuralları</a:t>
            </a:r>
            <a:endParaRPr lang="tr-TR" dirty="0"/>
          </a:p>
        </p:txBody>
      </p:sp>
    </p:spTree>
    <p:extLst>
      <p:ext uri="{BB962C8B-B14F-4D97-AF65-F5344CB8AC3E}">
        <p14:creationId xmlns:p14="http://schemas.microsoft.com/office/powerpoint/2010/main" val="674431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Emredici hukuk kuralları</a:t>
            </a:r>
            <a:endParaRPr lang="tr-TR" dirty="0"/>
          </a:p>
        </p:txBody>
      </p:sp>
      <p:sp>
        <p:nvSpPr>
          <p:cNvPr id="3" name="İçerik Yer Tutucusu 2"/>
          <p:cNvSpPr>
            <a:spLocks noGrp="1"/>
          </p:cNvSpPr>
          <p:nvPr>
            <p:ph idx="1"/>
          </p:nvPr>
        </p:nvSpPr>
        <p:spPr/>
        <p:txBody>
          <a:bodyPr/>
          <a:lstStyle/>
          <a:p>
            <a:pPr marL="0" indent="0">
              <a:buNone/>
            </a:pPr>
            <a:r>
              <a:rPr lang="tr-TR" dirty="0" smtClean="0"/>
              <a:t>-Kendilerine mutlaka uyulması gereken hukuk kurallarıdır.</a:t>
            </a:r>
          </a:p>
          <a:p>
            <a:pPr marL="0" indent="0">
              <a:buNone/>
            </a:pPr>
            <a:r>
              <a:rPr lang="tr-TR" dirty="0" smtClean="0"/>
              <a:t>-Kişiler bu kurallar aksine anlaşma yapamazlar.</a:t>
            </a:r>
          </a:p>
          <a:p>
            <a:pPr marL="0" indent="0">
              <a:buNone/>
            </a:pPr>
            <a:r>
              <a:rPr lang="tr-TR" dirty="0" smtClean="0"/>
              <a:t>-Kendi iradeleriyle bu kuralları bertaraf edemezler.</a:t>
            </a:r>
          </a:p>
          <a:p>
            <a:pPr marL="0" indent="0">
              <a:buNone/>
            </a:pPr>
            <a:r>
              <a:rPr lang="tr-TR" dirty="0" smtClean="0"/>
              <a:t>-Kişilere bu alanda irade serbestisi tanınmamıştır.</a:t>
            </a:r>
          </a:p>
          <a:p>
            <a:pPr marL="0" indent="0">
              <a:buNone/>
            </a:pPr>
            <a:r>
              <a:rPr lang="tr-TR" dirty="0" smtClean="0"/>
              <a:t>-Çoğu kez hükmün ifade ediliş biçiminden emredici bir nitelikte olduğu anlaşılır. (Geçersizdir, memnudur, yasaktır, yapamaz, yükümlüdür, mecburdur vb. şekilde ifadeler içerirler.)</a:t>
            </a:r>
          </a:p>
          <a:p>
            <a:pPr marL="0" indent="0">
              <a:buNone/>
            </a:pPr>
            <a:r>
              <a:rPr lang="tr-TR" dirty="0" smtClean="0"/>
              <a:t>-Kamu düzeni, kamu yararı, genel ahlakın korunması, zayıfların korunması gibi gerekçelerle konulurlar.</a:t>
            </a:r>
            <a:endParaRPr lang="tr-TR" dirty="0"/>
          </a:p>
        </p:txBody>
      </p:sp>
    </p:spTree>
    <p:extLst>
      <p:ext uri="{BB962C8B-B14F-4D97-AF65-F5344CB8AC3E}">
        <p14:creationId xmlns:p14="http://schemas.microsoft.com/office/powerpoint/2010/main" val="432337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Emredici hukuk kuralları</a:t>
            </a:r>
            <a:endParaRPr lang="tr-TR" dirty="0"/>
          </a:p>
        </p:txBody>
      </p:sp>
      <p:sp>
        <p:nvSpPr>
          <p:cNvPr id="3" name="İçerik Yer Tutucusu 2"/>
          <p:cNvSpPr>
            <a:spLocks noGrp="1"/>
          </p:cNvSpPr>
          <p:nvPr>
            <p:ph idx="1"/>
          </p:nvPr>
        </p:nvSpPr>
        <p:spPr/>
        <p:txBody>
          <a:bodyPr/>
          <a:lstStyle/>
          <a:p>
            <a:pPr marL="0" indent="0">
              <a:buNone/>
            </a:pPr>
            <a:r>
              <a:rPr lang="tr-TR" b="1" dirty="0" smtClean="0"/>
              <a:t>ÖRNEK 1: </a:t>
            </a:r>
            <a:r>
              <a:rPr lang="tr-TR" dirty="0" smtClean="0"/>
              <a:t>hırsızlık suçunu düzenleyen Ceza Kanunu hükmü:</a:t>
            </a:r>
          </a:p>
          <a:p>
            <a:pPr marL="0" indent="0">
              <a:buNone/>
            </a:pPr>
            <a:r>
              <a:rPr lang="tr-TR" dirty="0" smtClean="0"/>
              <a:t>Madde 141- (1) Zilyedinin rızası olmadan başkasına ait taşınır bir malı, kendisine veya başkasına bir yarar sağlamak maksadıyla bulunduğu yerden alan kimseye bir yıldan üç yıla kadar hapis cezası verilir.</a:t>
            </a:r>
            <a:endParaRPr lang="tr-TR" dirty="0"/>
          </a:p>
          <a:p>
            <a:pPr marL="0" indent="0">
              <a:buNone/>
            </a:pPr>
            <a:r>
              <a:rPr lang="tr-TR" b="1" dirty="0" smtClean="0"/>
              <a:t>ÖRNEK 2: </a:t>
            </a:r>
            <a:r>
              <a:rPr lang="tr-TR" dirty="0" smtClean="0"/>
              <a:t>evlenme ehliyetine ilişkin (yaş bakımından) Medeni Kanun hükmü:</a:t>
            </a:r>
          </a:p>
          <a:p>
            <a:pPr marL="0" indent="0">
              <a:buNone/>
            </a:pPr>
            <a:r>
              <a:rPr lang="tr-TR" dirty="0" smtClean="0"/>
              <a:t>Madde 124- Erkek veya kadın </a:t>
            </a:r>
            <a:r>
              <a:rPr lang="tr-TR" dirty="0" err="1" smtClean="0"/>
              <a:t>onyedi</a:t>
            </a:r>
            <a:r>
              <a:rPr lang="tr-TR" dirty="0" smtClean="0"/>
              <a:t> yaşını doldurmadıkça evlenemez. Ancak, hâkim olağanüstü durumlarda ve pek önemli bir sebeple </a:t>
            </a:r>
            <a:r>
              <a:rPr lang="tr-TR" dirty="0" err="1" smtClean="0"/>
              <a:t>onaltı</a:t>
            </a:r>
            <a:r>
              <a:rPr lang="tr-TR" dirty="0" smtClean="0"/>
              <a:t> yaşını doldurmuş olan erkek veya kadının evlenmesine izin verebilir. Olanak bulundukça karardan önce ana ve baba veya vasi dinlenir.</a:t>
            </a:r>
          </a:p>
          <a:p>
            <a:pPr marL="0" indent="0">
              <a:buNone/>
            </a:pPr>
            <a:endParaRPr lang="tr-TR" dirty="0" smtClean="0"/>
          </a:p>
        </p:txBody>
      </p:sp>
    </p:spTree>
    <p:extLst>
      <p:ext uri="{BB962C8B-B14F-4D97-AF65-F5344CB8AC3E}">
        <p14:creationId xmlns:p14="http://schemas.microsoft.com/office/powerpoint/2010/main" val="414475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Hukuk kurallarının hepsinin içerisinde yer alan emir unsuru emredici hukuk kuralları açısından başlıca unsurdur. Örneğin hırsızlık suçunu düzenleyen ceza kanunun hükmü toplumun üyelerine hırsızlık yapmama emrini vermekte, hırsızlıkla ilgili bir yasak getirmekte ve yargıca da hırsızlık yapanı nasıl cezalandıracağı konusunda bir başka emir vermiş olmaktadır. </a:t>
            </a:r>
          </a:p>
          <a:p>
            <a:endParaRPr lang="tr-TR" dirty="0"/>
          </a:p>
        </p:txBody>
      </p:sp>
    </p:spTree>
    <p:extLst>
      <p:ext uri="{BB962C8B-B14F-4D97-AF65-F5344CB8AC3E}">
        <p14:creationId xmlns:p14="http://schemas.microsoft.com/office/powerpoint/2010/main" val="207064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Bu tür kurallar kuralın muhatabını belirli bir davranışı seçmede özgür bırakan türden kurallardır. </a:t>
            </a:r>
            <a:r>
              <a:rPr lang="tr-TR"/>
              <a:t>Mirasın reddi, nişanlılığın sonlanmasının ardından hediyelerin iadesini düzenleyen Medeni Kanun düzenlemelerimiz bu türden kurallara örnek olarak gösterilebilir.</a:t>
            </a:r>
          </a:p>
          <a:p>
            <a:endParaRPr lang="tr-TR"/>
          </a:p>
        </p:txBody>
      </p:sp>
    </p:spTree>
    <p:extLst>
      <p:ext uri="{BB962C8B-B14F-4D97-AF65-F5344CB8AC3E}">
        <p14:creationId xmlns:p14="http://schemas.microsoft.com/office/powerpoint/2010/main" val="13284182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405</Words>
  <Application>Microsoft Macintosh PowerPoint</Application>
  <PresentationFormat>Geniş Ekran</PresentationFormat>
  <Paragraphs>33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8</vt:lpstr>
      <vt:lpstr>Örf-adet kuralı-hukuk kuralı farkı</vt:lpstr>
      <vt:lpstr>HUKUK NORMUNUN ÖZELLİKLERİ</vt:lpstr>
      <vt:lpstr>Hukuk kurallarının türleri</vt:lpstr>
      <vt:lpstr>Emredici hukuk kuralları</vt:lpstr>
      <vt:lpstr>Emredici hukuk kuralları</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10</cp:revision>
  <dcterms:created xsi:type="dcterms:W3CDTF">2017-11-26T15:05:28Z</dcterms:created>
  <dcterms:modified xsi:type="dcterms:W3CDTF">2018-02-19T18:21:15Z</dcterms:modified>
</cp:coreProperties>
</file>