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7" r:id="rId3"/>
    <p:sldId id="263" r:id="rId4"/>
    <p:sldId id="264" r:id="rId5"/>
    <p:sldId id="265" r:id="rId6"/>
    <p:sldId id="266" r:id="rId7"/>
    <p:sldId id="267" r:id="rId8"/>
    <p:sldId id="268" r:id="rId9"/>
    <p:sldId id="269" r:id="rId10"/>
    <p:sldId id="270" r:id="rId11"/>
    <p:sldId id="271" r:id="rId12"/>
    <p:sldId id="272" r:id="rId13"/>
    <p:sldId id="273" r:id="rId14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79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10700BD0-2113-48F2-A35E-06A5CA75674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DAEB284E-D213-417D-8B17-A0AC6018414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8404B963-4F22-40DD-BA54-3E9AABB965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542428-F48B-40A5-BE49-20877EC19F1F}" type="datetimeFigureOut">
              <a:rPr lang="tr-TR" smtClean="0"/>
              <a:t>11.4.2018</a:t>
            </a:fld>
            <a:endParaRPr lang="tr-TR" dirty="0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D421B881-7538-4621-A5E4-7EEED551D4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22D03F03-8770-4AC7-802F-4F749803F9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C141A1-7016-4371-ADE5-E7D9D57239F0}" type="slidenum">
              <a:rPr lang="tr-TR" smtClean="0"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818257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00DB7E9C-A6FF-473A-8A8B-5ED10A3107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78CFD64B-54EA-4C63-BCD8-DC0A654B40B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5D12F022-ED04-42DC-829F-5CB435BB93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542428-F48B-40A5-BE49-20877EC19F1F}" type="datetimeFigureOut">
              <a:rPr lang="tr-TR" smtClean="0"/>
              <a:t>11.4.2018</a:t>
            </a:fld>
            <a:endParaRPr lang="tr-TR" dirty="0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B9375D32-A5FA-4255-9C01-7451713823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14129260-BDB0-4C39-995C-90C219CB9B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C141A1-7016-4371-ADE5-E7D9D57239F0}" type="slidenum">
              <a:rPr lang="tr-TR" smtClean="0"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6186133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0407AFF0-68F9-49A7-B18B-233F3C59C32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E40EC012-3EA7-443B-89E2-7184850447A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FCBA7583-7368-43CA-832D-DD6AE140E1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542428-F48B-40A5-BE49-20877EC19F1F}" type="datetimeFigureOut">
              <a:rPr lang="tr-TR" smtClean="0"/>
              <a:t>11.4.2018</a:t>
            </a:fld>
            <a:endParaRPr lang="tr-TR" dirty="0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5A8C2E5E-1A64-4D7E-A587-A95D6A3A6E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267A0072-81F4-426B-9EB3-E1171E3544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C141A1-7016-4371-ADE5-E7D9D57239F0}" type="slidenum">
              <a:rPr lang="tr-TR" smtClean="0"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2712643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4DE38-27F7-497F-9F8F-504C06B5BC88}" type="datetimeFigureOut">
              <a:rPr lang="tr-TR" smtClean="0"/>
              <a:t>11.4.2018</a:t>
            </a:fld>
            <a:endParaRPr lang="tr-T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3097E513-73C5-42F8-9EB8-DDDCD01169ED}" type="slidenum">
              <a:rPr lang="tr-TR" smtClean="0"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5318722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4DE38-27F7-497F-9F8F-504C06B5BC88}" type="datetimeFigureOut">
              <a:rPr lang="tr-TR" smtClean="0"/>
              <a:t>11.4.2018</a:t>
            </a:fld>
            <a:endParaRPr lang="tr-T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7E513-73C5-42F8-9EB8-DDDCD01169ED}" type="slidenum">
              <a:rPr lang="tr-TR" smtClean="0"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5954698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4DE38-27F7-497F-9F8F-504C06B5BC88}" type="datetimeFigureOut">
              <a:rPr lang="tr-TR" smtClean="0"/>
              <a:t>11.4.2018</a:t>
            </a:fld>
            <a:endParaRPr lang="tr-T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3097E513-73C5-42F8-9EB8-DDDCD01169ED}" type="slidenum">
              <a:rPr lang="tr-TR" smtClean="0"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6864068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4DE38-27F7-497F-9F8F-504C06B5BC88}" type="datetimeFigureOut">
              <a:rPr lang="tr-TR" smtClean="0"/>
              <a:t>11.4.2018</a:t>
            </a:fld>
            <a:endParaRPr lang="tr-T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3097E513-73C5-42F8-9EB8-DDDCD01169ED}" type="slidenum">
              <a:rPr lang="tr-TR" smtClean="0"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53364348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4DE38-27F7-497F-9F8F-504C06B5BC88}" type="datetimeFigureOut">
              <a:rPr lang="tr-TR" smtClean="0"/>
              <a:t>11.4.2018</a:t>
            </a:fld>
            <a:endParaRPr lang="tr-TR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3097E513-73C5-42F8-9EB8-DDDCD01169ED}" type="slidenum">
              <a:rPr lang="tr-TR" smtClean="0"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8471003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4DE38-27F7-497F-9F8F-504C06B5BC88}" type="datetimeFigureOut">
              <a:rPr lang="tr-TR" smtClean="0"/>
              <a:t>11.4.2018</a:t>
            </a:fld>
            <a:endParaRPr lang="tr-T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7E513-73C5-42F8-9EB8-DDDCD01169ED}" type="slidenum">
              <a:rPr lang="tr-TR" smtClean="0"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2989332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4DE38-27F7-497F-9F8F-504C06B5BC88}" type="datetimeFigureOut">
              <a:rPr lang="tr-TR" smtClean="0"/>
              <a:t>11.4.2018</a:t>
            </a:fld>
            <a:endParaRPr lang="tr-TR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7E513-73C5-42F8-9EB8-DDDCD01169ED}" type="slidenum">
              <a:rPr lang="tr-TR" smtClean="0"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7840534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4DE38-27F7-497F-9F8F-504C06B5BC88}" type="datetimeFigureOut">
              <a:rPr lang="tr-TR" smtClean="0"/>
              <a:t>11.4.2018</a:t>
            </a:fld>
            <a:endParaRPr lang="tr-T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7E513-73C5-42F8-9EB8-DDDCD01169ED}" type="slidenum">
              <a:rPr lang="tr-TR" smtClean="0"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149320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D2A9E3DB-0370-43BC-9710-0B6AD33ED3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990918C-EB01-4E1F-9412-C0875A90D2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C6630ADC-8EC3-4696-BDE5-F61722F033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542428-F48B-40A5-BE49-20877EC19F1F}" type="datetimeFigureOut">
              <a:rPr lang="tr-TR" smtClean="0"/>
              <a:t>11.4.2018</a:t>
            </a:fld>
            <a:endParaRPr lang="tr-TR" dirty="0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0AC3D8E6-5427-4B21-B24C-4AE49DD519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17200A7F-11B2-4891-82BB-3C8D2039ED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C141A1-7016-4371-ADE5-E7D9D57239F0}" type="slidenum">
              <a:rPr lang="tr-TR" smtClean="0"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125864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dirty="0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4DE38-27F7-497F-9F8F-504C06B5BC88}" type="datetimeFigureOut">
              <a:rPr lang="tr-TR" smtClean="0"/>
              <a:t>11.4.2018</a:t>
            </a:fld>
            <a:endParaRPr lang="tr-T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3097E513-73C5-42F8-9EB8-DDDCD01169ED}" type="slidenum">
              <a:rPr lang="tr-TR" smtClean="0"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77961019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4DE38-27F7-497F-9F8F-504C06B5BC88}" type="datetimeFigureOut">
              <a:rPr lang="tr-TR" smtClean="0"/>
              <a:t>11.4.2018</a:t>
            </a:fld>
            <a:endParaRPr lang="tr-T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3097E513-73C5-42F8-9EB8-DDDCD01169ED}" type="slidenum">
              <a:rPr lang="tr-TR" smtClean="0"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6509346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4DE38-27F7-497F-9F8F-504C06B5BC88}" type="datetimeFigureOut">
              <a:rPr lang="tr-TR" smtClean="0"/>
              <a:t>11.4.2018</a:t>
            </a:fld>
            <a:endParaRPr lang="tr-T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3097E513-73C5-42F8-9EB8-DDDCD01169ED}" type="slidenum">
              <a:rPr lang="tr-TR" smtClean="0"/>
              <a:t>‹#›</a:t>
            </a:fld>
            <a:endParaRPr lang="tr-TR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6364788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4DE38-27F7-497F-9F8F-504C06B5BC88}" type="datetimeFigureOut">
              <a:rPr lang="tr-TR" smtClean="0"/>
              <a:t>11.4.2018</a:t>
            </a:fld>
            <a:endParaRPr lang="tr-T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3097E513-73C5-42F8-9EB8-DDDCD01169ED}" type="slidenum">
              <a:rPr lang="tr-TR" smtClean="0"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94671428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4DE38-27F7-497F-9F8F-504C06B5BC88}" type="datetimeFigureOut">
              <a:rPr lang="tr-TR" smtClean="0"/>
              <a:t>11.4.2018</a:t>
            </a:fld>
            <a:endParaRPr lang="tr-T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3097E513-73C5-42F8-9EB8-DDDCD01169ED}" type="slidenum">
              <a:rPr lang="tr-TR" smtClean="0"/>
              <a:t>‹#›</a:t>
            </a:fld>
            <a:endParaRPr lang="tr-TR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28490512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4DE38-27F7-497F-9F8F-504C06B5BC88}" type="datetimeFigureOut">
              <a:rPr lang="tr-TR" smtClean="0"/>
              <a:t>11.4.2018</a:t>
            </a:fld>
            <a:endParaRPr lang="tr-T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3097E513-73C5-42F8-9EB8-DDDCD01169ED}" type="slidenum">
              <a:rPr lang="tr-TR" smtClean="0"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30894729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4DE38-27F7-497F-9F8F-504C06B5BC88}" type="datetimeFigureOut">
              <a:rPr lang="tr-TR" smtClean="0"/>
              <a:t>11.4.2018</a:t>
            </a:fld>
            <a:endParaRPr lang="tr-T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7E513-73C5-42F8-9EB8-DDDCD01169ED}" type="slidenum">
              <a:rPr lang="tr-TR" smtClean="0"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46513697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4DE38-27F7-497F-9F8F-504C06B5BC88}" type="datetimeFigureOut">
              <a:rPr lang="tr-TR" smtClean="0"/>
              <a:t>11.4.2018</a:t>
            </a:fld>
            <a:endParaRPr lang="tr-T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7E513-73C5-42F8-9EB8-DDDCD01169ED}" type="slidenum">
              <a:rPr lang="tr-TR" smtClean="0"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344672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ACB97AB1-7FF9-40B9-8FC1-FFA554808A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0BEBF6B1-EFD1-437D-B62E-389F074071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2A8A2B33-6CA8-461D-9228-D91FA0E8C7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542428-F48B-40A5-BE49-20877EC19F1F}" type="datetimeFigureOut">
              <a:rPr lang="tr-TR" smtClean="0"/>
              <a:t>11.4.2018</a:t>
            </a:fld>
            <a:endParaRPr lang="tr-TR" dirty="0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D73B0879-82FD-4DD3-BDE0-0C18E51411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9BF3A2F0-2003-40C4-86A6-E61E430B16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C141A1-7016-4371-ADE5-E7D9D57239F0}" type="slidenum">
              <a:rPr lang="tr-TR" smtClean="0"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926036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1C62EEBE-337E-462F-8137-354DE88B23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06DB051-7808-46A0-94B0-A81F9010341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BBEB2CF4-EB65-4EF2-9890-AB927823C3D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910089DB-2085-4839-A377-87AEC83DD1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542428-F48B-40A5-BE49-20877EC19F1F}" type="datetimeFigureOut">
              <a:rPr lang="tr-TR" smtClean="0"/>
              <a:t>11.4.2018</a:t>
            </a:fld>
            <a:endParaRPr lang="tr-TR" dirty="0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BCE824DA-DE9A-4843-9962-297D13BEF8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F482D8EC-AB85-4E03-A9B6-FE4637D66A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C141A1-7016-4371-ADE5-E7D9D57239F0}" type="slidenum">
              <a:rPr lang="tr-TR" smtClean="0"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777765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EFB7D69A-5E01-44AE-A855-F8AFF7A1BC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AF265452-999E-4C05-94A0-34B8982970B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40DBF3A3-DB5C-417C-9DC3-45DE3087396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04BD5BF6-D123-4263-830A-CE5FA4F830E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809672AD-C158-4AC3-9DAA-C87CC7DEA09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7162F8B9-0451-41B0-8DEB-90126BABF6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542428-F48B-40A5-BE49-20877EC19F1F}" type="datetimeFigureOut">
              <a:rPr lang="tr-TR" smtClean="0"/>
              <a:t>11.4.2018</a:t>
            </a:fld>
            <a:endParaRPr lang="tr-TR" dirty="0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CE2F797E-D543-41A8-8DDE-2E030240D9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D0E55669-12CD-48D6-992F-5A90F017AF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C141A1-7016-4371-ADE5-E7D9D57239F0}" type="slidenum">
              <a:rPr lang="tr-TR" smtClean="0"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747140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DF63AECB-0826-4630-8EEB-60E2325709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1013E33F-3CAA-46E5-B520-5A77E99A9E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542428-F48B-40A5-BE49-20877EC19F1F}" type="datetimeFigureOut">
              <a:rPr lang="tr-TR" smtClean="0"/>
              <a:t>11.4.2018</a:t>
            </a:fld>
            <a:endParaRPr lang="tr-TR" dirty="0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AB67BE5F-5768-4AF8-981A-A2E853569F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F04DF9D6-094F-4451-AF34-DDECE2C6FD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C141A1-7016-4371-ADE5-E7D9D57239F0}" type="slidenum">
              <a:rPr lang="tr-TR" smtClean="0"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884400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2514C75D-CCC8-41DC-8236-25CFA25589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542428-F48B-40A5-BE49-20877EC19F1F}" type="datetimeFigureOut">
              <a:rPr lang="tr-TR" smtClean="0"/>
              <a:t>11.4.2018</a:t>
            </a:fld>
            <a:endParaRPr lang="tr-TR" dirty="0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515C2A79-FF9E-4D94-83AC-3D415CC2CD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576D62C5-97A6-48E0-9A7E-59F993119B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C141A1-7016-4371-ADE5-E7D9D57239F0}" type="slidenum">
              <a:rPr lang="tr-TR" smtClean="0"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7931767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26508038-B43D-4DC1-8DF3-8A03916055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386B5F3-15F2-49D3-92D1-68610C4FBF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D3C1E346-A45E-4B28-AC49-B002BAA47F0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BE330A39-ABEB-4E1D-8AD7-F0E641D17D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542428-F48B-40A5-BE49-20877EC19F1F}" type="datetimeFigureOut">
              <a:rPr lang="tr-TR" smtClean="0"/>
              <a:t>11.4.2018</a:t>
            </a:fld>
            <a:endParaRPr lang="tr-TR" dirty="0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19EAB672-7A10-4447-86C4-E8FC094ED6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FAFAA1A9-FE10-4FFE-A90B-A83E3FF4C4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C141A1-7016-4371-ADE5-E7D9D57239F0}" type="slidenum">
              <a:rPr lang="tr-TR" smtClean="0"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158552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2CA6CEB4-E7EA-46F5-803C-A9A0796FAD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B8C982AE-A50E-450F-BE27-C4ED93AC305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 dirty="0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B8B80329-58E3-46A7-8AAE-7DC9746392F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7155A9FE-BEB6-4136-96E7-4966B52768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542428-F48B-40A5-BE49-20877EC19F1F}" type="datetimeFigureOut">
              <a:rPr lang="tr-TR" smtClean="0"/>
              <a:t>11.4.2018</a:t>
            </a:fld>
            <a:endParaRPr lang="tr-TR" dirty="0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854D99FA-49AB-4D60-9B26-9F3968EAC2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08389044-EC8F-4753-B309-019BB9BFE2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C141A1-7016-4371-ADE5-E7D9D57239F0}" type="slidenum">
              <a:rPr lang="tr-TR" smtClean="0"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72703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17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6" Type="http://schemas.openxmlformats.org/officeDocument/2006/relationships/slideLayout" Target="../slideLayouts/slideLayout27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47A04344-C083-4B26-B5C3-DE5A902BBF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97AC08CE-9CE2-4782-A96A-86FE6E11FC6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4C3340E4-27B9-4F17-97F8-D0CE4082B17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542428-F48B-40A5-BE49-20877EC19F1F}" type="datetimeFigureOut">
              <a:rPr lang="tr-TR" smtClean="0"/>
              <a:t>11.4.2018</a:t>
            </a:fld>
            <a:endParaRPr lang="tr-TR" dirty="0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371D461C-1EEA-40A9-8397-B754AFF5081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 dirty="0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20178240-C1F7-4656-B5BE-A60C276339D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C141A1-7016-4371-ADE5-E7D9D57239F0}" type="slidenum">
              <a:rPr lang="tr-TR" smtClean="0"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601349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C4DE38-27F7-497F-9F8F-504C06B5BC88}" type="datetimeFigureOut">
              <a:rPr lang="tr-TR" smtClean="0"/>
              <a:t>11.4.2018</a:t>
            </a:fld>
            <a:endParaRPr lang="tr-T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3097E513-73C5-42F8-9EB8-DDDCD01169ED}" type="slidenum">
              <a:rPr lang="tr-TR" smtClean="0"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881340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75000"/>
            <a:alpha val="97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F5BFB8C8-D573-4485-AF7C-2F14FD3786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03607" y="877329"/>
            <a:ext cx="8911687" cy="1280890"/>
          </a:xfrm>
        </p:spPr>
        <p:txBody>
          <a:bodyPr>
            <a:normAutofit/>
          </a:bodyPr>
          <a:lstStyle/>
          <a:p>
            <a:pPr algn="ctr"/>
            <a:r>
              <a:rPr lang="tr-TR" sz="4000" b="1" dirty="0">
                <a:latin typeface="Batang" panose="02030600000101010101" pitchFamily="18" charset="-127"/>
                <a:ea typeface="Batang" panose="02030600000101010101" pitchFamily="18" charset="-127"/>
              </a:rPr>
              <a:t>SOS407 – Kadın Çalışmaları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55118D2-0DDA-4085-9E7C-FC793092DB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70566" y="2456268"/>
            <a:ext cx="8915400" cy="3777622"/>
          </a:xfrm>
        </p:spPr>
        <p:txBody>
          <a:bodyPr>
            <a:normAutofit lnSpcReduction="10000"/>
          </a:bodyPr>
          <a:lstStyle/>
          <a:p>
            <a:pPr>
              <a:lnSpc>
                <a:spcPct val="150000"/>
              </a:lnSpc>
            </a:pPr>
            <a:endParaRPr lang="tr-TR" sz="3200" dirty="0">
              <a:latin typeface="Batang" panose="02030600000101010101" pitchFamily="18" charset="-127"/>
              <a:ea typeface="Batang" panose="02030600000101010101" pitchFamily="18" charset="-127"/>
            </a:endParaRPr>
          </a:p>
          <a:p>
            <a:pPr algn="ctr"/>
            <a:r>
              <a:rPr lang="tr-TR" sz="3200" dirty="0">
                <a:latin typeface="Batang" panose="02030600000101010101" pitchFamily="18" charset="-127"/>
                <a:ea typeface="Batang" panose="02030600000101010101" pitchFamily="18" charset="-127"/>
              </a:rPr>
              <a:t>Prof. Dr. Nilay ÇABUK KAYA</a:t>
            </a:r>
          </a:p>
          <a:p>
            <a:pPr algn="ctr"/>
            <a:r>
              <a:rPr lang="tr-TR" sz="3200" dirty="0">
                <a:latin typeface="Batang" panose="02030600000101010101" pitchFamily="18" charset="-127"/>
                <a:ea typeface="Batang" panose="02030600000101010101" pitchFamily="18" charset="-127"/>
              </a:rPr>
              <a:t>Ankara Üniversitesi</a:t>
            </a:r>
          </a:p>
          <a:p>
            <a:pPr algn="ctr"/>
            <a:r>
              <a:rPr lang="tr-TR" sz="3200" dirty="0">
                <a:latin typeface="Batang" panose="02030600000101010101" pitchFamily="18" charset="-127"/>
                <a:ea typeface="Batang" panose="02030600000101010101" pitchFamily="18" charset="-127"/>
              </a:rPr>
              <a:t>Dil ve Tarih-Coğrafya Fakültesi</a:t>
            </a:r>
          </a:p>
          <a:p>
            <a:pPr algn="ctr"/>
            <a:r>
              <a:rPr lang="tr-TR" sz="3200" dirty="0">
                <a:latin typeface="Batang" panose="02030600000101010101" pitchFamily="18" charset="-127"/>
                <a:ea typeface="Batang" panose="02030600000101010101" pitchFamily="18" charset="-127"/>
              </a:rPr>
              <a:t>Sosyoloji Bölümü</a:t>
            </a:r>
          </a:p>
          <a:p>
            <a:pPr algn="ctr"/>
            <a:r>
              <a:rPr lang="tr-TR" sz="3200" dirty="0">
                <a:latin typeface="Batang" panose="02030600000101010101" pitchFamily="18" charset="-127"/>
                <a:ea typeface="Batang" panose="02030600000101010101" pitchFamily="18" charset="-127"/>
              </a:rPr>
              <a:t>E-mail: cabukkaya@gmail.com</a:t>
            </a:r>
          </a:p>
          <a:p>
            <a:endParaRPr lang="tr-TR" dirty="0"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56859604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F5BFB8C8-D573-4485-AF7C-2F14FD3786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>
                <a:latin typeface="Batang" panose="02030600000101010101" pitchFamily="18" charset="-127"/>
                <a:ea typeface="Batang" panose="02030600000101010101" pitchFamily="18" charset="-127"/>
              </a:rPr>
              <a:t>Toplumsal Cinsiyet Tartışmaları - Erkeklik Çalışmaları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55118D2-0DDA-4085-9E7C-FC793092DB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36763" y="2119532"/>
            <a:ext cx="9267849" cy="473846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sz="2400" b="1" u="sng" dirty="0">
                <a:latin typeface="Batang" panose="02030600000101010101" pitchFamily="18" charset="-127"/>
                <a:ea typeface="Batang" panose="02030600000101010101" pitchFamily="18" charset="-127"/>
              </a:rPr>
              <a:t>Bakma &amp; bakılma ilişkisi:</a:t>
            </a:r>
          </a:p>
          <a:p>
            <a:r>
              <a:rPr lang="tr-TR" sz="2400" dirty="0">
                <a:latin typeface="Batang" panose="02030600000101010101" pitchFamily="18" charset="-127"/>
                <a:ea typeface="Batang" panose="02030600000101010101" pitchFamily="18" charset="-127"/>
              </a:rPr>
              <a:t>Eril iktidarın en büyük başarısı: kadınlığı «kendini bakılacak» bir nesne konumu olarak kurgulamaktır (Berger, 1972)</a:t>
            </a:r>
          </a:p>
          <a:p>
            <a:pPr lvl="1"/>
            <a:r>
              <a:rPr lang="tr-TR" sz="2200" dirty="0">
                <a:latin typeface="Batang" panose="02030600000101010101" pitchFamily="18" charset="-127"/>
                <a:ea typeface="Batang" panose="02030600000101010101" pitchFamily="18" charset="-127"/>
              </a:rPr>
              <a:t>Kadın bedeninin erkek gözler için resmedilmesi</a:t>
            </a:r>
          </a:p>
          <a:p>
            <a:r>
              <a:rPr lang="tr-TR" sz="2400" dirty="0">
                <a:latin typeface="Batang" panose="02030600000101010101" pitchFamily="18" charset="-127"/>
                <a:ea typeface="Batang" panose="02030600000101010101" pitchFamily="18" charset="-127"/>
              </a:rPr>
              <a:t>Eril bakış kadın bedenini itaatkar hale getirir. </a:t>
            </a:r>
            <a:r>
              <a:rPr lang="tr-TR" sz="2400" dirty="0" err="1">
                <a:latin typeface="Batang" panose="02030600000101010101" pitchFamily="18" charset="-127"/>
                <a:ea typeface="Batang" panose="02030600000101010101" pitchFamily="18" charset="-127"/>
              </a:rPr>
              <a:t>Bourdieu</a:t>
            </a:r>
            <a:r>
              <a:rPr lang="tr-TR" sz="2400" dirty="0">
                <a:latin typeface="Batang" panose="02030600000101010101" pitchFamily="18" charset="-127"/>
                <a:ea typeface="Batang" panose="02030600000101010101" pitchFamily="18" charset="-127"/>
              </a:rPr>
              <a:t> (1990), eril tahakkümün kuruluşunda «namusun korunması» görevinin erkeklere verilmesi sayesinde erkeklerin gözetleme hakkının eril şiddeti meşrulaştıran önemli bir faktör olduğunu vurgular.</a:t>
            </a:r>
          </a:p>
        </p:txBody>
      </p:sp>
    </p:spTree>
    <p:extLst>
      <p:ext uri="{BB962C8B-B14F-4D97-AF65-F5344CB8AC3E}">
        <p14:creationId xmlns:p14="http://schemas.microsoft.com/office/powerpoint/2010/main" val="411624316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F5BFB8C8-D573-4485-AF7C-2F14FD3786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>
                <a:latin typeface="Batang" panose="02030600000101010101" pitchFamily="18" charset="-127"/>
                <a:ea typeface="Batang" panose="02030600000101010101" pitchFamily="18" charset="-127"/>
              </a:rPr>
              <a:t>Toplumsal Cinsiyet Tartışmaları - Erkeklik Çalışmaları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55118D2-0DDA-4085-9E7C-FC793092DB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36763" y="2119532"/>
            <a:ext cx="9267849" cy="473846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sz="2400" b="1" u="sng" dirty="0">
                <a:latin typeface="Batang" panose="02030600000101010101" pitchFamily="18" charset="-127"/>
                <a:ea typeface="Batang" panose="02030600000101010101" pitchFamily="18" charset="-127"/>
              </a:rPr>
              <a:t>Erkeklik &amp; Şiddet ilişkisi:</a:t>
            </a:r>
          </a:p>
          <a:p>
            <a:r>
              <a:rPr lang="tr-TR" sz="2400" dirty="0">
                <a:latin typeface="Batang" panose="02030600000101010101" pitchFamily="18" charset="-127"/>
                <a:ea typeface="Batang" panose="02030600000101010101" pitchFamily="18" charset="-127"/>
              </a:rPr>
              <a:t>Eril şiddetin olanaklı kıldığı şey, kadınların sindirilerek, ikincilleştirilerek, dışlanarak, ayrımcılığa tabi tutularak «</a:t>
            </a:r>
            <a:r>
              <a:rPr lang="tr-TR" sz="2400" dirty="0" err="1">
                <a:latin typeface="Batang" panose="02030600000101010101" pitchFamily="18" charset="-127"/>
                <a:ea typeface="Batang" panose="02030600000101010101" pitchFamily="18" charset="-127"/>
              </a:rPr>
              <a:t>itaat»inin</a:t>
            </a:r>
            <a:r>
              <a:rPr lang="tr-TR" sz="2400" dirty="0">
                <a:latin typeface="Batang" panose="02030600000101010101" pitchFamily="18" charset="-127"/>
                <a:ea typeface="Batang" panose="02030600000101010101" pitchFamily="18" charset="-127"/>
              </a:rPr>
              <a:t> sağlanmasıdır. </a:t>
            </a:r>
          </a:p>
          <a:p>
            <a:r>
              <a:rPr lang="tr-TR" sz="2400" dirty="0">
                <a:latin typeface="Batang" panose="02030600000101010101" pitchFamily="18" charset="-127"/>
                <a:ea typeface="Batang" panose="02030600000101010101" pitchFamily="18" charset="-127"/>
              </a:rPr>
              <a:t>Bekaret, namus adına kadınların bastırılması, annelik ve evlilik adına kadınların ev içi emeğine karşılıksız el koyabilme, kadın ticareti eril şiddet olmadan işleyebilecek eril iktidar pratikleri değildir.</a:t>
            </a:r>
          </a:p>
        </p:txBody>
      </p:sp>
    </p:spTree>
    <p:extLst>
      <p:ext uri="{BB962C8B-B14F-4D97-AF65-F5344CB8AC3E}">
        <p14:creationId xmlns:p14="http://schemas.microsoft.com/office/powerpoint/2010/main" val="415923638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F5BFB8C8-D573-4485-AF7C-2F14FD3786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>
                <a:latin typeface="Batang" panose="02030600000101010101" pitchFamily="18" charset="-127"/>
                <a:ea typeface="Batang" panose="02030600000101010101" pitchFamily="18" charset="-127"/>
              </a:rPr>
              <a:t>Toplumsal Cinsiyet Tartışmaları - Erkeklik Çalışmaları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55118D2-0DDA-4085-9E7C-FC793092DB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36763" y="2119532"/>
            <a:ext cx="9267849" cy="473846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sz="2400" b="1" u="sng" dirty="0">
                <a:latin typeface="Batang" panose="02030600000101010101" pitchFamily="18" charset="-127"/>
                <a:ea typeface="Batang" panose="02030600000101010101" pitchFamily="18" charset="-127"/>
              </a:rPr>
              <a:t>Erkeklik &amp; Şiddet ilişkisi:</a:t>
            </a:r>
          </a:p>
          <a:p>
            <a:r>
              <a:rPr lang="tr-TR" sz="2400" dirty="0">
                <a:latin typeface="Batang" panose="02030600000101010101" pitchFamily="18" charset="-127"/>
                <a:ea typeface="Batang" panose="02030600000101010101" pitchFamily="18" charset="-127"/>
              </a:rPr>
              <a:t>Eril şiddet, yaş, sınıf, cinsiyet ve etnik kökene dayalı hiyerarşilerle yapılandırılmış ve en güçlünün kazanacağı biçimde örgütlenmiş bir davranışlar bütünüdür.</a:t>
            </a:r>
          </a:p>
          <a:p>
            <a:r>
              <a:rPr lang="tr-TR" sz="2400" dirty="0">
                <a:latin typeface="Batang" panose="02030600000101010101" pitchFamily="18" charset="-127"/>
                <a:ea typeface="Batang" panose="02030600000101010101" pitchFamily="18" charset="-127"/>
              </a:rPr>
              <a:t>Eril şiddet toplumda kaçınılmaz görülen «düzen, disiplin, terbiye, namus-şeref koruma, vatan koruma» gibi ahlaki değerler adına uygulanan </a:t>
            </a:r>
            <a:r>
              <a:rPr lang="tr-TR" sz="2400" i="1" dirty="0">
                <a:latin typeface="Batang" panose="02030600000101010101" pitchFamily="18" charset="-127"/>
                <a:ea typeface="Batang" panose="02030600000101010101" pitchFamily="18" charset="-127"/>
              </a:rPr>
              <a:t>«disipline-edici şiddet</a:t>
            </a:r>
            <a:r>
              <a:rPr lang="tr-TR" sz="2400" dirty="0">
                <a:latin typeface="Batang" panose="02030600000101010101" pitchFamily="18" charset="-127"/>
                <a:ea typeface="Batang" panose="02030600000101010101" pitchFamily="18" charset="-127"/>
              </a:rPr>
              <a:t>» ile ilişkili olarak ortaya çıkar ve çoğu zaman toplumsal düzen ve istikrar adına meşru görülür.</a:t>
            </a:r>
          </a:p>
        </p:txBody>
      </p:sp>
    </p:spTree>
    <p:extLst>
      <p:ext uri="{BB962C8B-B14F-4D97-AF65-F5344CB8AC3E}">
        <p14:creationId xmlns:p14="http://schemas.microsoft.com/office/powerpoint/2010/main" val="3730382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F5BFB8C8-D573-4485-AF7C-2F14FD3786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>
                <a:latin typeface="Batang" panose="02030600000101010101" pitchFamily="18" charset="-127"/>
                <a:ea typeface="Batang" panose="02030600000101010101" pitchFamily="18" charset="-127"/>
              </a:rPr>
              <a:t>Toplumsal Cinsiyet Tartışmaları – Erkeklik Çalışmaları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55118D2-0DDA-4085-9E7C-FC793092DB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36763" y="2119532"/>
            <a:ext cx="9267849" cy="4738468"/>
          </a:xfrm>
        </p:spPr>
        <p:txBody>
          <a:bodyPr>
            <a:normAutofit/>
          </a:bodyPr>
          <a:lstStyle/>
          <a:p>
            <a:r>
              <a:rPr lang="tr-TR" sz="2400" dirty="0">
                <a:latin typeface="Batang" panose="02030600000101010101" pitchFamily="18" charset="-127"/>
                <a:ea typeface="Batang" panose="02030600000101010101" pitchFamily="18" charset="-127"/>
              </a:rPr>
              <a:t>Modern toplumlarda her tür toplumsal iktidar ilişkisi cinsiyet farklarına dayalı anlamların oluşumu ile iç içe geçerek birlikte gerçekleşir; birbirini oluşturur ve besler.</a:t>
            </a:r>
          </a:p>
          <a:p>
            <a:r>
              <a:rPr lang="tr-TR" sz="2400" dirty="0">
                <a:latin typeface="Batang" panose="02030600000101010101" pitchFamily="18" charset="-127"/>
                <a:ea typeface="Batang" panose="02030600000101010101" pitchFamily="18" charset="-127"/>
              </a:rPr>
              <a:t>Cinsiyet farklarının toplumsal ilişkilerde ayrımlarına, hiyerarşilere, içerme-dışlama pratiklerine yol açan yapısına cinsiyet farkları rejimi denir. (ör. Araba kullanma neden erkeksi, çamaşır yıkamak neden kadınsı)</a:t>
            </a:r>
          </a:p>
        </p:txBody>
      </p:sp>
    </p:spTree>
    <p:extLst>
      <p:ext uri="{BB962C8B-B14F-4D97-AF65-F5344CB8AC3E}">
        <p14:creationId xmlns:p14="http://schemas.microsoft.com/office/powerpoint/2010/main" val="41563185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F5BFB8C8-D573-4485-AF7C-2F14FD3786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>
                <a:latin typeface="Batang" panose="02030600000101010101" pitchFamily="18" charset="-127"/>
                <a:ea typeface="Batang" panose="02030600000101010101" pitchFamily="18" charset="-127"/>
              </a:rPr>
              <a:t>Toplumsal Cinsiyet Tartışmaları - Erkeklik Çalışmaları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55118D2-0DDA-4085-9E7C-FC793092DB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36763" y="2119532"/>
            <a:ext cx="9267849" cy="4738468"/>
          </a:xfrm>
        </p:spPr>
        <p:txBody>
          <a:bodyPr>
            <a:normAutofit/>
          </a:bodyPr>
          <a:lstStyle/>
          <a:p>
            <a:r>
              <a:rPr lang="tr-TR" sz="2400" b="1" dirty="0">
                <a:latin typeface="Batang" panose="02030600000101010101" pitchFamily="18" charset="-127"/>
                <a:ea typeface="Batang" panose="02030600000101010101" pitchFamily="18" charset="-127"/>
              </a:rPr>
              <a:t>Erkek egemen toplum,</a:t>
            </a:r>
            <a:r>
              <a:rPr lang="tr-TR" sz="2400" dirty="0">
                <a:latin typeface="Batang" panose="02030600000101010101" pitchFamily="18" charset="-127"/>
                <a:ea typeface="Batang" panose="02030600000101010101" pitchFamily="18" charset="-127"/>
              </a:rPr>
              <a:t> iktidar aygıtların egemen erkeklik değerlerine sahip erkeklerin denetiminde olmasını ve onların temsil edip yönettiği bir toplumsal düzeni anlatır.</a:t>
            </a:r>
          </a:p>
          <a:p>
            <a:r>
              <a:rPr lang="tr-TR" sz="2400" dirty="0">
                <a:latin typeface="Batang" panose="02030600000101010101" pitchFamily="18" charset="-127"/>
                <a:ea typeface="Batang" panose="02030600000101010101" pitchFamily="18" charset="-127"/>
              </a:rPr>
              <a:t>Erkek egemen toplum birbirinden çok farklı erkeklik ve kadınlık konumunun da buna göre denetim altında tutulduğu bir iktidar düzenini anlatır.</a:t>
            </a:r>
          </a:p>
          <a:p>
            <a:r>
              <a:rPr lang="tr-TR" sz="2400" dirty="0">
                <a:latin typeface="Batang" panose="02030600000101010101" pitchFamily="18" charset="-127"/>
                <a:ea typeface="Batang" panose="02030600000101010101" pitchFamily="18" charset="-127"/>
              </a:rPr>
              <a:t>Egemen erkeklik değerleri toplumsal konumlara atfedilen anlamlara kadar siner. Ör: öğretmenliğin «kadın işi», vinç operatörlüğünün «erkek işi» olarak görülmesi.</a:t>
            </a:r>
          </a:p>
        </p:txBody>
      </p:sp>
    </p:spTree>
    <p:extLst>
      <p:ext uri="{BB962C8B-B14F-4D97-AF65-F5344CB8AC3E}">
        <p14:creationId xmlns:p14="http://schemas.microsoft.com/office/powerpoint/2010/main" val="34454996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F5BFB8C8-D573-4485-AF7C-2F14FD3786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>
                <a:latin typeface="Batang" panose="02030600000101010101" pitchFamily="18" charset="-127"/>
                <a:ea typeface="Batang" panose="02030600000101010101" pitchFamily="18" charset="-127"/>
              </a:rPr>
              <a:t>Toplumsal Cinsiyet Tartışmaları - Erkeklik Çalışmaları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55118D2-0DDA-4085-9E7C-FC793092DB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36763" y="2119532"/>
            <a:ext cx="9267849" cy="4738468"/>
          </a:xfrm>
        </p:spPr>
        <p:txBody>
          <a:bodyPr>
            <a:normAutofit/>
          </a:bodyPr>
          <a:lstStyle/>
          <a:p>
            <a:r>
              <a:rPr lang="tr-TR" sz="2400" dirty="0">
                <a:latin typeface="Batang" panose="02030600000101010101" pitchFamily="18" charset="-127"/>
                <a:ea typeface="Batang" panose="02030600000101010101" pitchFamily="18" charset="-127"/>
              </a:rPr>
              <a:t>Erkek egemen toplum kavramı farklı erkeklikler arasındaki hiyerarşi ve iktidar mücadelelerine dikkat çeker ve erkek egemenliğinin devlet, ordu, işgücü piyasası gibi </a:t>
            </a:r>
            <a:r>
              <a:rPr lang="tr-TR" sz="2400" i="1" dirty="0">
                <a:latin typeface="Batang" panose="02030600000101010101" pitchFamily="18" charset="-127"/>
                <a:ea typeface="Batang" panose="02030600000101010101" pitchFamily="18" charset="-127"/>
              </a:rPr>
              <a:t>kurumlaşmış eril iktidar</a:t>
            </a:r>
            <a:r>
              <a:rPr lang="tr-TR" sz="2400" dirty="0">
                <a:latin typeface="Batang" panose="02030600000101010101" pitchFamily="18" charset="-127"/>
                <a:ea typeface="Batang" panose="02030600000101010101" pitchFamily="18" charset="-127"/>
              </a:rPr>
              <a:t> alanlarındaki yapılanmış özelliğine vurgu yapar.</a:t>
            </a:r>
          </a:p>
          <a:p>
            <a:r>
              <a:rPr lang="tr-TR" sz="2400" dirty="0">
                <a:latin typeface="Batang" panose="02030600000101010101" pitchFamily="18" charset="-127"/>
                <a:ea typeface="Batang" panose="02030600000101010101" pitchFamily="18" charset="-127"/>
              </a:rPr>
              <a:t>Eril iktidarın stratejik özneleri olan sermaye, devlet ve aile gibi kurumlar erkekleri öncelikli ve ayrıcalıklı kılan mekanizmaların yaratılıp beslenmesini destekleyen stratejiler içerir.</a:t>
            </a:r>
          </a:p>
        </p:txBody>
      </p:sp>
    </p:spTree>
    <p:extLst>
      <p:ext uri="{BB962C8B-B14F-4D97-AF65-F5344CB8AC3E}">
        <p14:creationId xmlns:p14="http://schemas.microsoft.com/office/powerpoint/2010/main" val="18617234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F5BFB8C8-D573-4485-AF7C-2F14FD3786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>
                <a:latin typeface="Batang" panose="02030600000101010101" pitchFamily="18" charset="-127"/>
                <a:ea typeface="Batang" panose="02030600000101010101" pitchFamily="18" charset="-127"/>
              </a:rPr>
              <a:t>Toplumsal Cinsiyet Tartışmaları - Erkeklik Çalışmaları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55118D2-0DDA-4085-9E7C-FC793092DB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36763" y="2119532"/>
            <a:ext cx="9267849" cy="4738468"/>
          </a:xfrm>
        </p:spPr>
        <p:txBody>
          <a:bodyPr>
            <a:normAutofit/>
          </a:bodyPr>
          <a:lstStyle/>
          <a:p>
            <a:r>
              <a:rPr lang="tr-TR" sz="2400" dirty="0">
                <a:latin typeface="Batang" panose="02030600000101010101" pitchFamily="18" charset="-127"/>
                <a:ea typeface="Batang" panose="02030600000101010101" pitchFamily="18" charset="-127"/>
              </a:rPr>
              <a:t>Farklı erkeklikleri ortak paydada toplayan şey; kadınlar üzerinde sağlanan iktidar: </a:t>
            </a:r>
            <a:r>
              <a:rPr lang="tr-TR" sz="2400" i="1" dirty="0" err="1">
                <a:latin typeface="Batang" panose="02030600000101010101" pitchFamily="18" charset="-127"/>
                <a:ea typeface="Batang" panose="02030600000101010101" pitchFamily="18" charset="-127"/>
              </a:rPr>
              <a:t>hegemonik</a:t>
            </a:r>
            <a:r>
              <a:rPr lang="tr-TR" sz="2400" i="1" dirty="0">
                <a:latin typeface="Batang" panose="02030600000101010101" pitchFamily="18" charset="-127"/>
                <a:ea typeface="Batang" panose="02030600000101010101" pitchFamily="18" charset="-127"/>
              </a:rPr>
              <a:t> erkeklik</a:t>
            </a:r>
          </a:p>
          <a:p>
            <a:r>
              <a:rPr lang="tr-TR" sz="2400" i="1" dirty="0" err="1">
                <a:latin typeface="Batang" panose="02030600000101010101" pitchFamily="18" charset="-127"/>
                <a:ea typeface="Batang" panose="02030600000101010101" pitchFamily="18" charset="-127"/>
              </a:rPr>
              <a:t>Hegemonik</a:t>
            </a:r>
            <a:r>
              <a:rPr lang="tr-TR" sz="2400" i="1" dirty="0">
                <a:latin typeface="Batang" panose="02030600000101010101" pitchFamily="18" charset="-127"/>
                <a:ea typeface="Batang" panose="02030600000101010101" pitchFamily="18" charset="-127"/>
              </a:rPr>
              <a:t> erkeklik: </a:t>
            </a:r>
            <a:r>
              <a:rPr lang="tr-TR" sz="2400" dirty="0">
                <a:latin typeface="Batang" panose="02030600000101010101" pitchFamily="18" charset="-127"/>
                <a:ea typeface="Batang" panose="02030600000101010101" pitchFamily="18" charset="-127"/>
              </a:rPr>
              <a:t>iktidarı elinde tutan erkeklerin sahip olduğu erkeklik değer ve yapılarının toplumun geri kalanına, erkeklere ve kadınlara, farklı biçimlerde özendirilerek, zorlanarak, dışlanarak ya da paylaşılarak kabul ettirilmesini sağlayan bir düzen.</a:t>
            </a:r>
          </a:p>
        </p:txBody>
      </p:sp>
    </p:spTree>
    <p:extLst>
      <p:ext uri="{BB962C8B-B14F-4D97-AF65-F5344CB8AC3E}">
        <p14:creationId xmlns:p14="http://schemas.microsoft.com/office/powerpoint/2010/main" val="13325529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F5BFB8C8-D573-4485-AF7C-2F14FD3786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>
                <a:latin typeface="Batang" panose="02030600000101010101" pitchFamily="18" charset="-127"/>
                <a:ea typeface="Batang" panose="02030600000101010101" pitchFamily="18" charset="-127"/>
              </a:rPr>
              <a:t>Toplumsal Cinsiyet Tartışmaları - Erkeklik Çalışmaları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55118D2-0DDA-4085-9E7C-FC793092DB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36763" y="2119532"/>
            <a:ext cx="9267849" cy="4738468"/>
          </a:xfrm>
        </p:spPr>
        <p:txBody>
          <a:bodyPr>
            <a:normAutofit/>
          </a:bodyPr>
          <a:lstStyle/>
          <a:p>
            <a:r>
              <a:rPr lang="tr-TR" sz="2400" dirty="0" err="1">
                <a:latin typeface="Batang" panose="02030600000101010101" pitchFamily="18" charset="-127"/>
                <a:ea typeface="Batang" panose="02030600000101010101" pitchFamily="18" charset="-127"/>
              </a:rPr>
              <a:t>Hegemonik</a:t>
            </a:r>
            <a:r>
              <a:rPr lang="tr-TR" sz="2400" dirty="0">
                <a:latin typeface="Batang" panose="02030600000101010101" pitchFamily="18" charset="-127"/>
                <a:ea typeface="Batang" panose="02030600000101010101" pitchFamily="18" charset="-127"/>
              </a:rPr>
              <a:t> erkeklik düzeni farklı sınıf, etnik e sosyal/kültürel gruplara mensup erkeklerin egemen erkeklik değerlerini ortak olarak benimsemelerine yol açar.</a:t>
            </a:r>
          </a:p>
          <a:p>
            <a:r>
              <a:rPr lang="tr-TR" sz="2400" dirty="0" err="1">
                <a:latin typeface="Batang" panose="02030600000101010101" pitchFamily="18" charset="-127"/>
                <a:ea typeface="Batang" panose="02030600000101010101" pitchFamily="18" charset="-127"/>
              </a:rPr>
              <a:t>Hegemonik</a:t>
            </a:r>
            <a:r>
              <a:rPr lang="tr-TR" sz="2400" dirty="0">
                <a:latin typeface="Batang" panose="02030600000101010101" pitchFamily="18" charset="-127"/>
                <a:ea typeface="Batang" panose="02030600000101010101" pitchFamily="18" charset="-127"/>
              </a:rPr>
              <a:t> erkekliği üreten olmazsa olmaz </a:t>
            </a:r>
            <a:r>
              <a:rPr lang="tr-TR" sz="2400" b="1" dirty="0">
                <a:latin typeface="Batang" panose="02030600000101010101" pitchFamily="18" charset="-127"/>
                <a:ea typeface="Batang" panose="02030600000101010101" pitchFamily="18" charset="-127"/>
              </a:rPr>
              <a:t>kurumlar</a:t>
            </a:r>
            <a:r>
              <a:rPr lang="tr-TR" sz="2400" dirty="0">
                <a:latin typeface="Batang" panose="02030600000101010101" pitchFamily="18" charset="-127"/>
                <a:ea typeface="Batang" panose="02030600000101010101" pitchFamily="18" charset="-127"/>
              </a:rPr>
              <a:t>ın varlığı önemlidir: devlet, yasalar, ticari şirketler, işçi sendikaları, heteroseksüel aile, ordu gibi kurumlar sayesinde ekonomik ve kamusal faaliyetler </a:t>
            </a:r>
            <a:r>
              <a:rPr lang="tr-TR" sz="2400" dirty="0" err="1">
                <a:latin typeface="Batang" panose="02030600000101010101" pitchFamily="18" charset="-127"/>
                <a:ea typeface="Batang" panose="02030600000101010101" pitchFamily="18" charset="-127"/>
              </a:rPr>
              <a:t>homofobik</a:t>
            </a:r>
            <a:r>
              <a:rPr lang="tr-TR" sz="2400" dirty="0">
                <a:latin typeface="Batang" panose="02030600000101010101" pitchFamily="18" charset="-127"/>
                <a:ea typeface="Batang" panose="02030600000101010101" pitchFamily="18" charset="-127"/>
              </a:rPr>
              <a:t>-heteroseksüel erkeklik değerleri ile </a:t>
            </a:r>
            <a:r>
              <a:rPr lang="tr-TR" sz="2400" dirty="0" err="1">
                <a:latin typeface="Batang" panose="02030600000101010101" pitchFamily="18" charset="-127"/>
                <a:ea typeface="Batang" panose="02030600000101010101" pitchFamily="18" charset="-127"/>
              </a:rPr>
              <a:t>yoğularak</a:t>
            </a:r>
            <a:r>
              <a:rPr lang="tr-TR" sz="2400" dirty="0">
                <a:latin typeface="Batang" panose="02030600000101010101" pitchFamily="18" charset="-127"/>
                <a:ea typeface="Batang" panose="02030600000101010101" pitchFamily="18" charset="-127"/>
              </a:rPr>
              <a:t> meşru ve arzulanır ilan edilip ödüllendirilir.</a:t>
            </a:r>
          </a:p>
        </p:txBody>
      </p:sp>
    </p:spTree>
    <p:extLst>
      <p:ext uri="{BB962C8B-B14F-4D97-AF65-F5344CB8AC3E}">
        <p14:creationId xmlns:p14="http://schemas.microsoft.com/office/powerpoint/2010/main" val="7119007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F5BFB8C8-D573-4485-AF7C-2F14FD3786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>
                <a:latin typeface="Batang" panose="02030600000101010101" pitchFamily="18" charset="-127"/>
                <a:ea typeface="Batang" panose="02030600000101010101" pitchFamily="18" charset="-127"/>
              </a:rPr>
              <a:t>Toplumsal Cinsiyet Tartışmaları - Erkeklik Çalışmaları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55118D2-0DDA-4085-9E7C-FC793092DB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36763" y="2119532"/>
            <a:ext cx="9267849" cy="4738468"/>
          </a:xfrm>
        </p:spPr>
        <p:txBody>
          <a:bodyPr>
            <a:normAutofit/>
          </a:bodyPr>
          <a:lstStyle/>
          <a:p>
            <a:r>
              <a:rPr lang="tr-TR" sz="2400" dirty="0">
                <a:latin typeface="Batang" panose="02030600000101010101" pitchFamily="18" charset="-127"/>
                <a:ea typeface="Batang" panose="02030600000101010101" pitchFamily="18" charset="-127"/>
              </a:rPr>
              <a:t>Modern endüstriyel üretim yapan makineler ile erkek bedeninin kas gücü arasında imgesel, fiziki ve ideolojik bir ilişki vardır.</a:t>
            </a:r>
          </a:p>
          <a:p>
            <a:pPr lvl="1"/>
            <a:r>
              <a:rPr lang="tr-TR" sz="2200" dirty="0">
                <a:latin typeface="Batang" panose="02030600000101010101" pitchFamily="18" charset="-127"/>
                <a:ea typeface="Batang" panose="02030600000101010101" pitchFamily="18" charset="-127"/>
              </a:rPr>
              <a:t>Mekanik işlerdeki becerisi ile tanımlanan erkek bedeninin kas gücü endüstriyel işçi olma şartı olarak tanımlanır.</a:t>
            </a:r>
          </a:p>
          <a:p>
            <a:r>
              <a:rPr lang="tr-TR" sz="2400" dirty="0">
                <a:latin typeface="Batang" panose="02030600000101010101" pitchFamily="18" charset="-127"/>
                <a:ea typeface="Batang" panose="02030600000101010101" pitchFamily="18" charset="-127"/>
              </a:rPr>
              <a:t>Modern toplumlar erkeklerin ve kadınların farklı işler yaparak ayrı mekanlarda ve ayrı değer yargılarına tabi olarak yaşamasına yol açan bir düzeni ataerkillik üzerine yeniden inşa etmiştir.</a:t>
            </a:r>
          </a:p>
        </p:txBody>
      </p:sp>
    </p:spTree>
    <p:extLst>
      <p:ext uri="{BB962C8B-B14F-4D97-AF65-F5344CB8AC3E}">
        <p14:creationId xmlns:p14="http://schemas.microsoft.com/office/powerpoint/2010/main" val="284411659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F5BFB8C8-D573-4485-AF7C-2F14FD3786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>
                <a:latin typeface="Batang" panose="02030600000101010101" pitchFamily="18" charset="-127"/>
                <a:ea typeface="Batang" panose="02030600000101010101" pitchFamily="18" charset="-127"/>
              </a:rPr>
              <a:t>Toplumsal Cinsiyet Tartışmaları - Erkeklik Çalışmaları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55118D2-0DDA-4085-9E7C-FC793092DB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36763" y="2119532"/>
            <a:ext cx="9267849" cy="4738468"/>
          </a:xfrm>
        </p:spPr>
        <p:txBody>
          <a:bodyPr>
            <a:normAutofit/>
          </a:bodyPr>
          <a:lstStyle/>
          <a:p>
            <a:r>
              <a:rPr lang="tr-TR" sz="2400" i="1" dirty="0">
                <a:latin typeface="Batang" panose="02030600000101010101" pitchFamily="18" charset="-127"/>
                <a:ea typeface="Batang" panose="02030600000101010101" pitchFamily="18" charset="-127"/>
              </a:rPr>
              <a:t>Eril kamu, dişil özel alan </a:t>
            </a:r>
            <a:r>
              <a:rPr lang="tr-TR" sz="2400" dirty="0">
                <a:latin typeface="Batang" panose="02030600000101010101" pitchFamily="18" charset="-127"/>
                <a:ea typeface="Batang" panose="02030600000101010101" pitchFamily="18" charset="-127"/>
              </a:rPr>
              <a:t>ayrımı modern endüstriyel kapitalist toplumların kurucu unsurudur.</a:t>
            </a:r>
          </a:p>
          <a:p>
            <a:r>
              <a:rPr lang="tr-TR" sz="2400" dirty="0">
                <a:latin typeface="Batang" panose="02030600000101010101" pitchFamily="18" charset="-127"/>
                <a:ea typeface="Batang" panose="02030600000101010101" pitchFamily="18" charset="-127"/>
              </a:rPr>
              <a:t>Özel-kamu ayrımına paralel olarak var olan </a:t>
            </a:r>
            <a:r>
              <a:rPr lang="tr-TR" sz="2400" i="1" dirty="0">
                <a:latin typeface="Batang" panose="02030600000101010101" pitchFamily="18" charset="-127"/>
                <a:ea typeface="Batang" panose="02030600000101010101" pitchFamily="18" charset="-127"/>
              </a:rPr>
              <a:t>üretim-yeniden üretim</a:t>
            </a:r>
            <a:r>
              <a:rPr lang="tr-TR" sz="2400" dirty="0">
                <a:latin typeface="Batang" panose="02030600000101010101" pitchFamily="18" charset="-127"/>
                <a:ea typeface="Batang" panose="02030600000101010101" pitchFamily="18" charset="-127"/>
              </a:rPr>
              <a:t> ayrımının da esas olarak cinsiyet temelli bir ayrım olduğu ve sınıfsal ayrımların cinsiyet ayrımları ile iç içe geçtiği belirtilmektedir.</a:t>
            </a:r>
          </a:p>
        </p:txBody>
      </p:sp>
    </p:spTree>
    <p:extLst>
      <p:ext uri="{BB962C8B-B14F-4D97-AF65-F5344CB8AC3E}">
        <p14:creationId xmlns:p14="http://schemas.microsoft.com/office/powerpoint/2010/main" val="289879173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F5BFB8C8-D573-4485-AF7C-2F14FD3786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>
                <a:latin typeface="Batang" panose="02030600000101010101" pitchFamily="18" charset="-127"/>
                <a:ea typeface="Batang" panose="02030600000101010101" pitchFamily="18" charset="-127"/>
              </a:rPr>
              <a:t>Toplumsal Cinsiyet Tartışmaları - Erkeklik Çalışmaları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55118D2-0DDA-4085-9E7C-FC793092DB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36763" y="2119532"/>
            <a:ext cx="9267849" cy="4738468"/>
          </a:xfrm>
        </p:spPr>
        <p:txBody>
          <a:bodyPr>
            <a:normAutofit/>
          </a:bodyPr>
          <a:lstStyle/>
          <a:p>
            <a:r>
              <a:rPr lang="tr-TR" sz="2400" dirty="0">
                <a:latin typeface="Batang" panose="02030600000101010101" pitchFamily="18" charset="-127"/>
                <a:ea typeface="Batang" panose="02030600000101010101" pitchFamily="18" charset="-127"/>
              </a:rPr>
              <a:t>Modern insan bedeni, toplumsal ilişkilerin üzerine farklı anlamlar yazdığı sembolik bir mekandır; farklı anlamları taşımak üzere kültür ve ideolojik söylemler tarafından kodlanır.</a:t>
            </a:r>
          </a:p>
          <a:p>
            <a:r>
              <a:rPr lang="tr-TR" sz="2400" dirty="0">
                <a:latin typeface="Batang" panose="02030600000101010101" pitchFamily="18" charset="-127"/>
                <a:ea typeface="Batang" panose="02030600000101010101" pitchFamily="18" charset="-127"/>
              </a:rPr>
              <a:t>Erkek beden imgeleri de eril iktidarın nasıl inşa edildiğini gösterir: işçi sınıfı erkeğinin bedeninin endüstrileşme tarihi boyunca bir makineye benzetilmesi gibi.</a:t>
            </a:r>
          </a:p>
          <a:p>
            <a:pPr lvl="1"/>
            <a:r>
              <a:rPr lang="tr-TR" sz="2400" dirty="0">
                <a:latin typeface="Batang" panose="02030600000101010101" pitchFamily="18" charset="-127"/>
                <a:ea typeface="Batang" panose="02030600000101010101" pitchFamily="18" charset="-127"/>
              </a:rPr>
              <a:t>Güçlü erkek bedeni imgesi.</a:t>
            </a:r>
          </a:p>
        </p:txBody>
      </p:sp>
    </p:spTree>
    <p:extLst>
      <p:ext uri="{BB962C8B-B14F-4D97-AF65-F5344CB8AC3E}">
        <p14:creationId xmlns:p14="http://schemas.microsoft.com/office/powerpoint/2010/main" val="34536777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Duman">
  <a:themeElements>
    <a:clrScheme name="Duman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Duman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uman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</TotalTime>
  <Words>743</Words>
  <Application>Microsoft Office PowerPoint</Application>
  <PresentationFormat>Geniş ekran</PresentationFormat>
  <Paragraphs>47</Paragraphs>
  <Slides>12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2</vt:i4>
      </vt:variant>
      <vt:variant>
        <vt:lpstr>Slayt Başlıkları</vt:lpstr>
      </vt:variant>
      <vt:variant>
        <vt:i4>12</vt:i4>
      </vt:variant>
    </vt:vector>
  </HeadingPairs>
  <TitlesOfParts>
    <vt:vector size="20" baseType="lpstr">
      <vt:lpstr>Batang</vt:lpstr>
      <vt:lpstr>Arial</vt:lpstr>
      <vt:lpstr>Calibri</vt:lpstr>
      <vt:lpstr>Calibri Light</vt:lpstr>
      <vt:lpstr>Century Gothic</vt:lpstr>
      <vt:lpstr>Wingdings 3</vt:lpstr>
      <vt:lpstr>Office Teması</vt:lpstr>
      <vt:lpstr>Duman</vt:lpstr>
      <vt:lpstr>SOS407 – Kadın Çalışmaları</vt:lpstr>
      <vt:lpstr>Toplumsal Cinsiyet Tartışmaları – Erkeklik Çalışmaları</vt:lpstr>
      <vt:lpstr>Toplumsal Cinsiyet Tartışmaları - Erkeklik Çalışmaları</vt:lpstr>
      <vt:lpstr>Toplumsal Cinsiyet Tartışmaları - Erkeklik Çalışmaları</vt:lpstr>
      <vt:lpstr>Toplumsal Cinsiyet Tartışmaları - Erkeklik Çalışmaları</vt:lpstr>
      <vt:lpstr>Toplumsal Cinsiyet Tartışmaları - Erkeklik Çalışmaları</vt:lpstr>
      <vt:lpstr>Toplumsal Cinsiyet Tartışmaları - Erkeklik Çalışmaları</vt:lpstr>
      <vt:lpstr>Toplumsal Cinsiyet Tartışmaları - Erkeklik Çalışmaları</vt:lpstr>
      <vt:lpstr>Toplumsal Cinsiyet Tartışmaları - Erkeklik Çalışmaları</vt:lpstr>
      <vt:lpstr>Toplumsal Cinsiyet Tartışmaları - Erkeklik Çalışmaları</vt:lpstr>
      <vt:lpstr>Toplumsal Cinsiyet Tartışmaları - Erkeklik Çalışmaları</vt:lpstr>
      <vt:lpstr>Toplumsal Cinsiyet Tartışmaları - Erkeklik Çalışmaları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SOS407 – Kadın Çalışmaları</dc:title>
  <dc:creator>bilgiseyerim</dc:creator>
  <cp:lastModifiedBy>bilgiseyerim</cp:lastModifiedBy>
  <cp:revision>47</cp:revision>
  <dcterms:created xsi:type="dcterms:W3CDTF">2018-04-11T18:58:07Z</dcterms:created>
  <dcterms:modified xsi:type="dcterms:W3CDTF">2018-04-11T21:16:33Z</dcterms:modified>
</cp:coreProperties>
</file>