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96291" y="192592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/>
              <a:t>Ölçme Sonuçları Üzerinde Test ve Madde İstatistiklerini Hesaplama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96291" y="4578060"/>
            <a:ext cx="9144000" cy="1655762"/>
          </a:xfrm>
        </p:spPr>
        <p:txBody>
          <a:bodyPr/>
          <a:lstStyle/>
          <a:p>
            <a:r>
              <a:rPr lang="en-US" dirty="0"/>
              <a:t>Dr. </a:t>
            </a:r>
            <a:r>
              <a:rPr lang="tr-TR" dirty="0" err="1"/>
              <a:t>Öğr</a:t>
            </a:r>
            <a:r>
              <a:rPr lang="tr-TR" dirty="0"/>
              <a:t>. Üyesi </a:t>
            </a:r>
            <a:r>
              <a:rPr lang="en-US" dirty="0" err="1"/>
              <a:t>Ömer</a:t>
            </a:r>
            <a:r>
              <a:rPr lang="en-US" dirty="0"/>
              <a:t> </a:t>
            </a:r>
            <a:r>
              <a:rPr lang="en-US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r>
                  <a:rPr lang="tr-TR" b="1" i="1" dirty="0"/>
                  <a:t>Madde Ayırt Ediciliği</a:t>
                </a:r>
              </a:p>
              <a:p>
                <a:pPr marL="0" indent="0">
                  <a:buNone/>
                </a:pPr>
                <a:r>
                  <a:rPr lang="tr-TR" dirty="0"/>
                  <a:t>Madde ayırt edicilik indeksi, maddenin ölçülen özelliğe sahip olanlar ve olmayanları birbirinden ayırma gücüdür. Alt üst gruplara dayalı madde ayırt edicilik indeksi aşağıdaki formülle hesaplanır.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r>
                  <a:rPr lang="tr-TR" i="1" dirty="0"/>
                  <a:t>D=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ü−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𝐷𝑎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 r="-5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4287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31611"/>
              </p:ext>
            </p:extLst>
          </p:nvPr>
        </p:nvGraphicFramePr>
        <p:xfrm>
          <a:off x="2313709" y="2327564"/>
          <a:ext cx="7453746" cy="3061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6873">
                  <a:extLst>
                    <a:ext uri="{9D8B030D-6E8A-4147-A177-3AD203B41FA5}">
                      <a16:colId xmlns:a16="http://schemas.microsoft.com/office/drawing/2014/main" val="1405256925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1093464150"/>
                    </a:ext>
                  </a:extLst>
                </a:gridCol>
              </a:tblGrid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Maddenin Ayırt Edicilik İndeksi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Maddenin Değerlendirilmesi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7776169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0.40 ve daha büyük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Çok iyi madde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9999644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0.30 – 0.39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İyi madde ancak gözden geçirilmeli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9707579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0.20 ve 0.29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Düzeltilmesi gereklidir.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1322365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0.19 ve daha küçük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Testten çıkarma düşünülebilir.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374967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479964" y="5846618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/>
              <a:t>Tekin, 2014</a:t>
            </a:r>
          </a:p>
        </p:txBody>
      </p:sp>
    </p:spTree>
    <p:extLst>
      <p:ext uri="{BB962C8B-B14F-4D97-AF65-F5344CB8AC3E}">
        <p14:creationId xmlns:p14="http://schemas.microsoft.com/office/powerpoint/2010/main" val="4293106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200" dirty="0"/>
              <a:t>Çelen, Ü. (2012). Ölçme ve değerlendirmede temel kavramlar: N. Çıkrıkçı-</a:t>
            </a:r>
            <a:r>
              <a:rPr lang="tr-TR" sz="2200" dirty="0" err="1"/>
              <a:t>Demirtaşlı</a:t>
            </a:r>
            <a:r>
              <a:rPr lang="tr-TR" sz="2200" dirty="0"/>
              <a:t>, (Ed.),	 </a:t>
            </a:r>
            <a:r>
              <a:rPr lang="tr-TR" sz="2200" i="1" dirty="0"/>
              <a:t>Eğitimde ölçme ve değerlendirme </a:t>
            </a:r>
            <a:r>
              <a:rPr lang="tr-TR" sz="2200" dirty="0"/>
              <a:t>içinde (33-68). Ankara: Elhan Yayınları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/>
              <a:t>Tekin, H. (2014). Eğitimde ölçme ve değerlendirme (21. baskı). Ankara: Yargı Yayınevi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8814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Puanlarının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Tekin (2014) tarafından test puanlarına bakarak yargılara varmada kullanılabilecek analizlerin bazıları şunlardır;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i="1" dirty="0"/>
              <a:t>*Puanların Dağılımı</a:t>
            </a:r>
          </a:p>
          <a:p>
            <a:pPr marL="0" indent="0">
              <a:buNone/>
            </a:pPr>
            <a:r>
              <a:rPr lang="tr-TR" dirty="0"/>
              <a:t>1- Puanların dizi genişliği nedir? (</a:t>
            </a:r>
            <a:r>
              <a:rPr lang="tr-TR" dirty="0" err="1"/>
              <a:t>ranj</a:t>
            </a:r>
            <a:r>
              <a:rPr lang="tr-TR" dirty="0"/>
              <a:t>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2-Puanların standart sapması nedir?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3- Dağılımın çarpıklık ölçüsü nedir?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i="1" dirty="0"/>
              <a:t>*Testteki ortalama puan ve testin ortalama güçlüğü nedir?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7387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Puanların dağılımının hesaplanması için ilgili gruptaki en yüksek puandan en düşük puan arasındaki fark bulunur. Bu uygulayıcıya puanların </a:t>
            </a:r>
            <a:r>
              <a:rPr lang="tr-TR" dirty="0" err="1"/>
              <a:t>ranjını</a:t>
            </a:r>
            <a:r>
              <a:rPr lang="tr-TR" dirty="0"/>
              <a:t> verir. </a:t>
            </a:r>
            <a:r>
              <a:rPr lang="tr-TR" dirty="0" err="1"/>
              <a:t>Ranjın</a:t>
            </a:r>
            <a:r>
              <a:rPr lang="tr-TR" dirty="0"/>
              <a:t> büyük olması grubun ölçülen özellik bakımından heterojen olduğu şeklinde yorumlanabilir. Bununla beraber, dar bir </a:t>
            </a:r>
            <a:r>
              <a:rPr lang="tr-TR" dirty="0" err="1"/>
              <a:t>ranja</a:t>
            </a:r>
            <a:r>
              <a:rPr lang="tr-TR" dirty="0"/>
              <a:t> sahip gruplardaki uygulamaların güvenirliği ve ayırt etme gücü de tartışmalı hale gelmektedir.</a:t>
            </a:r>
          </a:p>
        </p:txBody>
      </p:sp>
    </p:spTree>
    <p:extLst>
      <p:ext uri="{BB962C8B-B14F-4D97-AF65-F5344CB8AC3E}">
        <p14:creationId xmlns:p14="http://schemas.microsoft.com/office/powerpoint/2010/main" val="4118203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37710" y="2937163"/>
            <a:ext cx="2907203" cy="1455919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838200" y="1995055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Puanların standart sapması aşağıdaki formülle hesaplanır.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838200" y="5278581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/>
              <a:t>Çelen, 2012</a:t>
            </a:r>
          </a:p>
        </p:txBody>
      </p:sp>
    </p:spTree>
    <p:extLst>
      <p:ext uri="{BB962C8B-B14F-4D97-AF65-F5344CB8AC3E}">
        <p14:creationId xmlns:p14="http://schemas.microsoft.com/office/powerpoint/2010/main" val="4059356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Dağılımın çarpıklık ölçüsü;</a:t>
            </a:r>
          </a:p>
          <a:p>
            <a:pPr marL="0" indent="0">
              <a:buNone/>
            </a:pPr>
            <a:r>
              <a:rPr lang="tr-TR" dirty="0"/>
              <a:t>	Çarpıklık değeri = [3*(ortalama-ortanca)]/standart sapma</a:t>
            </a:r>
          </a:p>
          <a:p>
            <a:pPr marL="0" indent="0">
              <a:buNone/>
            </a:pPr>
            <a:r>
              <a:rPr lang="tr-TR" dirty="0"/>
              <a:t>Formülüyle hesaplanır. </a:t>
            </a:r>
            <a:r>
              <a:rPr lang="tr-TR" i="1" dirty="0"/>
              <a:t>(Tekin, 2014)</a:t>
            </a:r>
          </a:p>
          <a:p>
            <a:pPr marL="0" indent="0">
              <a:buNone/>
            </a:pPr>
            <a:r>
              <a:rPr lang="tr-TR" dirty="0"/>
              <a:t>Test puanları dağılımının çarpıklık değeri uygulayıcıya testin güçlüğüne dair bir fikir verir.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i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912" y="4226074"/>
            <a:ext cx="7431668" cy="195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878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i="1" dirty="0"/>
              <a:t>*Testteki ortalama puan ve testin ortalama güçlüğü nedir?</a:t>
            </a:r>
          </a:p>
          <a:p>
            <a:pPr marL="0" indent="0" algn="just">
              <a:buNone/>
            </a:pPr>
            <a:r>
              <a:rPr lang="tr-TR" dirty="0"/>
              <a:t>Test puanlarının ortalaması ilgili dağılımdaki tüm değerlerin toplanıp gözlem sayısına bölünmesiyle bulunur (Çelen, 2012).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Test puanlarının ortalama güçlüğü ise test ortalamasının testten alınması mümkün olan en yüksek puana bölünmesiyle bulunur (Tekin,2014).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3811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Ortalama güçlük 0.50den küçükse; ya test öğrencilere zor gelmiştir ya da öğrenim yetersiz kalmıştır. Test kapsamında ölçülen kazanımlara ulaşma düzeyi o grup için düşük kalmıştır.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Ortalama güçlük 0.50den büyükse, test öğrenciler için kolaydır. Öğrencilerin çoğu test kapsamında yoklanan kazanımlara erişmişlerdir.</a:t>
            </a:r>
          </a:p>
        </p:txBody>
      </p:sp>
    </p:spTree>
    <p:extLst>
      <p:ext uri="{BB962C8B-B14F-4D97-AF65-F5344CB8AC3E}">
        <p14:creationId xmlns:p14="http://schemas.microsoft.com/office/powerpoint/2010/main" val="2973032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Madde İstatistikleri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tr-TR" dirty="0"/>
                  <a:t>Uygulama sonrasında maddeler üzerinde de bir takım istatistikler hesaplanmaktadır. Bunlardan madde güçlüğü ve madde ayırt ediciliği üzerinde durulmuştur.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r>
                  <a:rPr lang="tr-TR" b="1" i="1" dirty="0"/>
                  <a:t>Madde Güçlüğü</a:t>
                </a:r>
              </a:p>
              <a:p>
                <a:pPr marL="0" indent="0" algn="just">
                  <a:buNone/>
                </a:pPr>
                <a:r>
                  <a:rPr lang="tr-TR" dirty="0"/>
                  <a:t>Madde güçlüğü, testin uygulandığı grupta ilgili maddeyi doğru yanıtlayanların grubun tümüne oranıdır. 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r>
                  <a:rPr lang="tr-TR" i="1" dirty="0"/>
                  <a:t>p=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 r="-11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0823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tr-TR" dirty="0"/>
                  <a:t>Yukarıda verilen formül grubun küçük olduğu ya da tüm test puanları üzerinden hesaplama yapıldığında kullanılabilir. %27lik alt üst gruba dayalı hesaplama ise;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r>
                  <a:rPr lang="tr-TR" i="1" dirty="0"/>
                  <a:t>p=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ü+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𝐷𝑎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451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456</Words>
  <Application>Microsoft Office PowerPoint</Application>
  <PresentationFormat>Geniş ekran</PresentationFormat>
  <Paragraphs>59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Teması</vt:lpstr>
      <vt:lpstr>Ölçme Sonuçları Üzerinde Test ve Madde İstatistiklerini Hesaplama </vt:lpstr>
      <vt:lpstr>Test Puanlarının Analizi</vt:lpstr>
      <vt:lpstr>PowerPoint Sunusu</vt:lpstr>
      <vt:lpstr>PowerPoint Sunusu</vt:lpstr>
      <vt:lpstr>PowerPoint Sunusu</vt:lpstr>
      <vt:lpstr>PowerPoint Sunusu</vt:lpstr>
      <vt:lpstr>PowerPoint Sunusu</vt:lpstr>
      <vt:lpstr>Madde İstatistikleri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Neslihan Tuğçe Özyeter</cp:lastModifiedBy>
  <cp:revision>17</cp:revision>
  <dcterms:created xsi:type="dcterms:W3CDTF">2017-05-16T13:19:38Z</dcterms:created>
  <dcterms:modified xsi:type="dcterms:W3CDTF">2022-03-07T09:06:17Z</dcterms:modified>
</cp:coreProperties>
</file>