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96" r:id="rId1"/>
  </p:sldMasterIdLst>
  <p:notesMasterIdLst>
    <p:notesMasterId r:id="rId15"/>
  </p:notesMasterIdLst>
  <p:sldIdLst>
    <p:sldId id="256" r:id="rId2"/>
    <p:sldId id="257" r:id="rId3"/>
    <p:sldId id="258" r:id="rId4"/>
    <p:sldId id="269" r:id="rId5"/>
    <p:sldId id="259" r:id="rId6"/>
    <p:sldId id="260" r:id="rId7"/>
    <p:sldId id="261" r:id="rId8"/>
    <p:sldId id="268" r:id="rId9"/>
    <p:sldId id="262" r:id="rId10"/>
    <p:sldId id="263" r:id="rId11"/>
    <p:sldId id="264" r:id="rId12"/>
    <p:sldId id="265" r:id="rId13"/>
    <p:sldId id="266"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1" d="100"/>
          <a:sy n="91" d="100"/>
        </p:scale>
        <p:origin x="-972"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655EC2-F2DE-40FB-8DD8-55B8D99329FF}" type="datetimeFigureOut">
              <a:rPr lang="tr-TR" smtClean="0"/>
              <a:t>20.02.2018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2410AC-DB70-4110-9F06-76AA17D16F39}"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F2410AC-DB70-4110-9F06-76AA17D16F39}" type="slidenum">
              <a:rPr lang="tr-TR" smtClean="0"/>
              <a:t>1</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F2410AC-DB70-4110-9F06-76AA17D16F39}" type="slidenum">
              <a:rPr lang="tr-TR" smtClean="0"/>
              <a:t>10</a:t>
            </a:fld>
            <a:endParaRPr lang="tr-T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F2410AC-DB70-4110-9F06-76AA17D16F39}" type="slidenum">
              <a:rPr lang="tr-TR" smtClean="0"/>
              <a:t>11</a:t>
            </a:fld>
            <a:endParaRPr lang="tr-T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F2410AC-DB70-4110-9F06-76AA17D16F39}" type="slidenum">
              <a:rPr lang="tr-TR" smtClean="0"/>
              <a:t>12</a:t>
            </a:fld>
            <a:endParaRPr lang="tr-T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F2410AC-DB70-4110-9F06-76AA17D16F39}" type="slidenum">
              <a:rPr lang="tr-TR" smtClean="0"/>
              <a:t>13</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F2410AC-DB70-4110-9F06-76AA17D16F39}" type="slidenum">
              <a:rPr lang="tr-TR" smtClean="0"/>
              <a:t>2</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F2410AC-DB70-4110-9F06-76AA17D16F39}" type="slidenum">
              <a:rPr lang="tr-TR" smtClean="0"/>
              <a:t>3</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F2410AC-DB70-4110-9F06-76AA17D16F39}" type="slidenum">
              <a:rPr lang="tr-TR" smtClean="0"/>
              <a:t>4</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F2410AC-DB70-4110-9F06-76AA17D16F39}" type="slidenum">
              <a:rPr lang="tr-TR" smtClean="0"/>
              <a:t>5</a:t>
            </a:fld>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F2410AC-DB70-4110-9F06-76AA17D16F39}" type="slidenum">
              <a:rPr lang="tr-TR" smtClean="0"/>
              <a:t>6</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F2410AC-DB70-4110-9F06-76AA17D16F39}" type="slidenum">
              <a:rPr lang="tr-TR" smtClean="0"/>
              <a:t>7</a:t>
            </a:fld>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F2410AC-DB70-4110-9F06-76AA17D16F39}" type="slidenum">
              <a:rPr lang="tr-TR" smtClean="0"/>
              <a:t>8</a:t>
            </a:fld>
            <a:endParaRPr 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F2410AC-DB70-4110-9F06-76AA17D16F39}" type="slidenum">
              <a:rPr lang="tr-TR" smtClean="0"/>
              <a:t>9</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E320FCB8-799F-41D8-B4B1-CF857578D29D}" type="datetimeFigureOut">
              <a:rPr lang="tr-TR" smtClean="0"/>
              <a:t>20.02.2018</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5422F837-F94F-41F2-85A9-E144959B199C}"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20FCB8-799F-41D8-B4B1-CF857578D29D}" type="datetimeFigureOut">
              <a:rPr lang="tr-TR" smtClean="0"/>
              <a:t>20.02.2018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422F837-F94F-41F2-85A9-E144959B199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20FCB8-799F-41D8-B4B1-CF857578D29D}" type="datetimeFigureOut">
              <a:rPr lang="tr-TR" smtClean="0"/>
              <a:t>20.02.2018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422F837-F94F-41F2-85A9-E144959B199C}"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20FCB8-799F-41D8-B4B1-CF857578D29D}" type="datetimeFigureOut">
              <a:rPr lang="tr-TR" smtClean="0"/>
              <a:t>20.02.2018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422F837-F94F-41F2-85A9-E144959B199C}"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E320FCB8-799F-41D8-B4B1-CF857578D29D}" type="datetimeFigureOut">
              <a:rPr lang="tr-TR" smtClean="0"/>
              <a:t>20.02.2018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422F837-F94F-41F2-85A9-E144959B199C}"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320FCB8-799F-41D8-B4B1-CF857578D29D}" type="datetimeFigureOut">
              <a:rPr lang="tr-TR" smtClean="0"/>
              <a:t>20.02.2018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422F837-F94F-41F2-85A9-E144959B199C}"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E320FCB8-799F-41D8-B4B1-CF857578D29D}" type="datetimeFigureOut">
              <a:rPr lang="tr-TR" smtClean="0"/>
              <a:t>20.02.2018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422F837-F94F-41F2-85A9-E144959B199C}"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320FCB8-799F-41D8-B4B1-CF857578D29D}" type="datetimeFigureOut">
              <a:rPr lang="tr-TR" smtClean="0"/>
              <a:t>20.02.2018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422F837-F94F-41F2-85A9-E144959B199C}"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320FCB8-799F-41D8-B4B1-CF857578D29D}" type="datetimeFigureOut">
              <a:rPr lang="tr-TR" smtClean="0"/>
              <a:t>20.02.2018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422F837-F94F-41F2-85A9-E144959B199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320FCB8-799F-41D8-B4B1-CF857578D29D}" type="datetimeFigureOut">
              <a:rPr lang="tr-TR" smtClean="0"/>
              <a:t>20.02.2018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422F837-F94F-41F2-85A9-E144959B199C}"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320FCB8-799F-41D8-B4B1-CF857578D29D}" type="datetimeFigureOut">
              <a:rPr lang="tr-TR" smtClean="0"/>
              <a:t>20.02.2018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5422F837-F94F-41F2-85A9-E144959B199C}" type="slidenum">
              <a:rPr lang="tr-TR" smtClean="0"/>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320FCB8-799F-41D8-B4B1-CF857578D29D}" type="datetimeFigureOut">
              <a:rPr lang="tr-TR" smtClean="0"/>
              <a:t>20.02.2018</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422F837-F94F-41F2-85A9-E144959B199C}" type="slidenum">
              <a:rPr lang="tr-TR" smtClean="0"/>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1916832"/>
            <a:ext cx="7772400" cy="1470025"/>
          </a:xfrm>
        </p:spPr>
        <p:txBody>
          <a:bodyPr>
            <a:normAutofit fontScale="90000"/>
          </a:bodyPr>
          <a:lstStyle/>
          <a:p>
            <a:r>
              <a:rPr lang="tr-TR" dirty="0" smtClean="0"/>
              <a:t>İş Öncesi Hazırlıklar</a:t>
            </a:r>
            <a:br>
              <a:rPr lang="tr-TR" dirty="0" smtClean="0"/>
            </a:br>
            <a:r>
              <a:rPr lang="tr-TR" dirty="0" smtClean="0"/>
              <a:t>Özgeçmiş ve İlgili Belgelerin Hazırlanması</a:t>
            </a:r>
            <a:endParaRPr lang="tr-TR" dirty="0"/>
          </a:p>
        </p:txBody>
      </p:sp>
      <p:sp>
        <p:nvSpPr>
          <p:cNvPr id="3" name="2 Alt Başlık"/>
          <p:cNvSpPr>
            <a:spLocks noGrp="1"/>
          </p:cNvSpPr>
          <p:nvPr>
            <p:ph type="subTitle" idx="1"/>
          </p:nvPr>
        </p:nvSpPr>
        <p:spPr/>
        <p:txBody>
          <a:bodyPr/>
          <a:lstStyle/>
          <a:p>
            <a:r>
              <a:rPr lang="tr-TR" dirty="0" smtClean="0"/>
              <a:t>Hasan Hüseyin Aksoy</a:t>
            </a:r>
          </a:p>
          <a:p>
            <a:r>
              <a:rPr lang="tr-TR" dirty="0" smtClean="0"/>
              <a:t>Okuldan İşe Geçiş Dersi Notları</a:t>
            </a:r>
          </a:p>
          <a:p>
            <a:endParaRPr lang="tr-TR" dirty="0" smtClean="0"/>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kumimoji="0" lang="tr-TR" b="1" i="0" u="none" strike="noStrike" cap="none" normalizeH="0" baseline="0" dirty="0" err="1" smtClean="0" bmk="">
                <a:ln>
                  <a:noFill/>
                </a:ln>
                <a:solidFill>
                  <a:schemeClr val="tx1"/>
                </a:solidFill>
                <a:effectLst/>
                <a:latin typeface="Times New Roman" pitchFamily="18" charset="0"/>
                <a:cs typeface="Times New Roman" pitchFamily="18" charset="0"/>
              </a:rPr>
              <a:t>Portfolyo</a:t>
            </a:r>
            <a:r>
              <a:rPr kumimoji="0" lang="tr-TR" b="1" i="0" u="none" strike="noStrike" cap="none" normalizeH="0" baseline="0" dirty="0" smtClean="0" bmk="">
                <a:ln>
                  <a:noFill/>
                </a:ln>
                <a:solidFill>
                  <a:schemeClr val="tx1"/>
                </a:solidFill>
                <a:effectLst/>
                <a:latin typeface="Times New Roman" pitchFamily="18" charset="0"/>
                <a:cs typeface="Times New Roman" pitchFamily="18" charset="0"/>
              </a:rPr>
              <a:t> Hazırlama</a:t>
            </a:r>
            <a:r>
              <a:rPr kumimoji="0" lang="tr-TR" b="1" i="0" u="none" strike="noStrike" cap="none" normalizeH="0" baseline="0" dirty="0" smtClean="0">
                <a:ln>
                  <a:noFill/>
                </a:ln>
                <a:solidFill>
                  <a:schemeClr val="tx1"/>
                </a:solidFill>
                <a:effectLst/>
                <a:latin typeface="Times New Roman" pitchFamily="18" charset="0"/>
                <a:cs typeface="Times New Roman" pitchFamily="18" charset="0"/>
              </a:rPr>
              <a:t/>
            </a:r>
            <a:br>
              <a:rPr kumimoji="0" lang="tr-TR" b="1" i="0" u="none" strike="noStrike" cap="none" normalizeH="0" baseline="0" dirty="0" smtClean="0">
                <a:ln>
                  <a:noFill/>
                </a:ln>
                <a:solidFill>
                  <a:schemeClr val="tx1"/>
                </a:solidFill>
                <a:effectLst/>
                <a:latin typeface="Times New Roman" pitchFamily="18" charset="0"/>
                <a:cs typeface="Times New Roman" pitchFamily="18" charset="0"/>
              </a:rPr>
            </a:br>
            <a:endParaRPr lang="tr-TR" dirty="0"/>
          </a:p>
        </p:txBody>
      </p:sp>
      <p:sp>
        <p:nvSpPr>
          <p:cNvPr id="3" name="2 İçerik Yer Tutucusu"/>
          <p:cNvSpPr>
            <a:spLocks noGrp="1"/>
          </p:cNvSpPr>
          <p:nvPr>
            <p:ph idx="1"/>
          </p:nvPr>
        </p:nvSpPr>
        <p:spPr/>
        <p:txBody>
          <a:bodyPr>
            <a:noAutofit/>
          </a:bodyPr>
          <a:lstStyle/>
          <a:p>
            <a:pPr marL="0" lvl="0" indent="449263" algn="just" eaLnBrk="0" fontAlgn="base" hangingPunct="0">
              <a:spcBef>
                <a:spcPct val="0"/>
              </a:spcBef>
              <a:spcAft>
                <a:spcPct val="0"/>
              </a:spcAft>
              <a:buNone/>
              <a:tabLst>
                <a:tab pos="228600" algn="l"/>
              </a:tabLst>
            </a:pPr>
            <a:r>
              <a:rPr kumimoji="0" lang="tr-TR" sz="18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a:t>
            </a:r>
            <a:endParaRPr kumimoji="0" lang="tr-TR" sz="18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ct val="0"/>
              </a:spcAft>
              <a:buNone/>
              <a:tabLst>
                <a:tab pos="228600" algn="l"/>
              </a:tabLst>
            </a:pPr>
            <a:r>
              <a:rPr kumimoji="0" lang="tr-TR"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İş başvurusunda bulunma durumunda, bireyin özgeçmişinde belirttiği iş deneyimi ve eğitimi desteklemek amacıyla bir </a:t>
            </a:r>
            <a:r>
              <a:rPr kumimoji="0" lang="tr-TR"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portfolyo</a:t>
            </a:r>
            <a:r>
              <a:rPr kumimoji="0" lang="tr-TR"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hazırlaması uygun bir yöntem olabilecektir. </a:t>
            </a:r>
            <a:r>
              <a:rPr kumimoji="0" lang="tr-TR" sz="18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Portfolyo</a:t>
            </a:r>
            <a:r>
              <a:rPr kumimoji="0" lang="tr-TR" sz="1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bireyin en iyi çalışmalarının bir koleksiyonudur.  </a:t>
            </a:r>
            <a:r>
              <a:rPr kumimoji="0" lang="tr-TR"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 bir görüşme sırasında işverene adayın yetenek ve kapasitesini gösterebilmek için kullanılabilir. Örneğin, bir ders için hazırlanan çok iyi bir kompozisyon ya da araştırma, adayın düşüncelerini nasıl etkili bir şekilde örgütleyebildiğini ve yazılı olarak ifade edebildiğini gösterebilecektir.  Bir çizim ya da taslak, </a:t>
            </a:r>
            <a:r>
              <a:rPr kumimoji="0" lang="tr-TR"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ustalaşılan</a:t>
            </a:r>
            <a:r>
              <a:rPr kumimoji="0" lang="tr-TR"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teknik becerileri gösterebilir. Örnekleri sadece okul etkinlikleri ile sınırlamak gerekmemektedir.  Resimler ve diğer </a:t>
            </a:r>
            <a:r>
              <a:rPr kumimoji="0" lang="tr-TR"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katılınan</a:t>
            </a:r>
            <a:r>
              <a:rPr kumimoji="0" lang="tr-TR"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proje ve etkinliklerin yazılı tanımlamaları da </a:t>
            </a:r>
            <a:r>
              <a:rPr kumimoji="0" lang="tr-TR"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portfolyo</a:t>
            </a:r>
            <a:r>
              <a:rPr kumimoji="0" lang="tr-TR"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içinde yer alabilir.</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normAutofit/>
          </a:bodyPr>
          <a:lstStyle/>
          <a:p>
            <a:pPr marL="0" lvl="0" indent="449263" algn="just" eaLnBrk="0" fontAlgn="base" hangingPunct="0">
              <a:spcBef>
                <a:spcPct val="0"/>
              </a:spcBef>
              <a:spcAft>
                <a:spcPct val="0"/>
              </a:spcAft>
              <a:buNone/>
              <a:tabLst>
                <a:tab pos="228600"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Tahmin edilebileceği gibi, iyi bir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portfolyonun</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oluşturulması aylar, hatta yıllar alabilir. Her konuda sıkı çalışmaya bugünden başlamak ve en iyi çalışmaların örneklerini saklamak iş yaşamına geçişte bireyin önemli bir yardımcısı olacaktır.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Portfolyo</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oluşturduktan sonra güncelleme yapılması da gereklidir. Düzenli aralıklarla gözden geçirilmesi ve yeni çalışmaların eklenmesi, gelişmiş çalışmalar oldukça öncekilerle yer değiştirmesi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portfolyonun</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kısa zamanda sunulabilir olarak kalmasını sağlayacaktır.</a:t>
            </a:r>
            <a:endParaRPr kumimoji="0" lang="tr-TR" sz="9600" b="0" i="0" u="none" strike="noStrike" cap="none" normalizeH="0" baseline="0" dirty="0" smtClean="0">
              <a:ln>
                <a:noFill/>
              </a:ln>
              <a:solidFill>
                <a:schemeClr val="tx1"/>
              </a:solidFill>
              <a:effectLst/>
              <a:latin typeface="Arial" pitchFamily="34" charset="0"/>
              <a:cs typeface="Arial" pitchFamily="34" charset="0"/>
            </a:endParaRPr>
          </a:p>
          <a:p>
            <a:endParaRPr lang="tr-TR" sz="9600" dirty="0" smtClean="0"/>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Sorular</a:t>
            </a:r>
            <a:endParaRPr lang="tr-TR" dirty="0"/>
          </a:p>
        </p:txBody>
      </p:sp>
      <p:sp>
        <p:nvSpPr>
          <p:cNvPr id="3" name="2 İçerik Yer Tutucusu"/>
          <p:cNvSpPr>
            <a:spLocks noGrp="1"/>
          </p:cNvSpPr>
          <p:nvPr>
            <p:ph idx="1"/>
          </p:nvPr>
        </p:nvSpPr>
        <p:spPr/>
        <p:txBody>
          <a:bodyPr/>
          <a:lstStyle/>
          <a:p>
            <a:r>
              <a:rPr lang="tr-TR" dirty="0" smtClean="0"/>
              <a:t>Bireysel farklılıklara ilişkin sorular?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Tartışma ve uygun örnekler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kumimoji="0" lang="tr-TR" b="1" i="0" u="none" strike="noStrike" cap="none" normalizeH="0" baseline="0" dirty="0" smtClean="0" bmk="_Toc116153722">
                <a:ln>
                  <a:noFill/>
                </a:ln>
                <a:solidFill>
                  <a:schemeClr val="tx1"/>
                </a:solidFill>
                <a:effectLst/>
                <a:latin typeface="Times New Roman" pitchFamily="18" charset="0"/>
                <a:cs typeface="Times New Roman" pitchFamily="18" charset="0"/>
              </a:rPr>
              <a:t>Özgeçmiş Hazırlama</a:t>
            </a:r>
            <a:r>
              <a:rPr kumimoji="0" lang="tr-TR" b="1" i="0" u="none" strike="noStrike" cap="none" normalizeH="0" baseline="0" dirty="0" smtClean="0" bmk="">
                <a:ln>
                  <a:noFill/>
                </a:ln>
                <a:solidFill>
                  <a:schemeClr val="tx1"/>
                </a:solidFill>
                <a:effectLst/>
                <a:latin typeface="Times New Roman" pitchFamily="18" charset="0"/>
                <a:cs typeface="Times New Roman" pitchFamily="18" charset="0"/>
              </a:rPr>
              <a:t/>
            </a:r>
            <a:br>
              <a:rPr kumimoji="0" lang="tr-TR" b="1" i="0" u="none" strike="noStrike" cap="none" normalizeH="0" baseline="0" dirty="0" smtClean="0" bmk="">
                <a:ln>
                  <a:noFill/>
                </a:ln>
                <a:solidFill>
                  <a:schemeClr val="tx1"/>
                </a:solidFill>
                <a:effectLst/>
                <a:latin typeface="Times New Roman" pitchFamily="18" charset="0"/>
                <a:cs typeface="Times New Roman" pitchFamily="18" charset="0"/>
              </a:rPr>
            </a:br>
            <a:endParaRPr lang="tr-TR" dirty="0"/>
          </a:p>
        </p:txBody>
      </p:sp>
      <p:sp>
        <p:nvSpPr>
          <p:cNvPr id="3" name="2 İçerik Yer Tutucusu"/>
          <p:cNvSpPr>
            <a:spLocks noGrp="1"/>
          </p:cNvSpPr>
          <p:nvPr>
            <p:ph idx="1"/>
          </p:nvPr>
        </p:nvSpPr>
        <p:spPr/>
        <p:txBody>
          <a:bodyPr>
            <a:normAutofit fontScale="85000" lnSpcReduction="20000"/>
          </a:bodyPr>
          <a:lstStyle/>
          <a:p>
            <a:pPr marL="0" lvl="0" indent="449263" algn="just" eaLnBrk="0" fontAlgn="base" hangingPunct="0">
              <a:spcBef>
                <a:spcPct val="0"/>
              </a:spcBef>
              <a:spcAft>
                <a:spcPct val="0"/>
              </a:spcAft>
              <a:buNone/>
              <a:tabLst>
                <a:tab pos="228600" algn="l"/>
              </a:tabLst>
            </a:pPr>
            <a:r>
              <a:rPr kumimoji="0" lang="tr-TR"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Özgeçmiş, hemen her iş arayan bireyin iş başvurularında kullanmak durumunda kaldığı bir belgedir. Açık iş ilanlarının özellikle belli bir beceriye gerek duyulan iş ya da meslek türlerinde çoğu kez başvurulara bir özgeçmiş eklenmesi istenir.  </a:t>
            </a:r>
            <a:r>
              <a:rPr kumimoji="0" lang="tr-TR" b="1"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Özgeçmiş,</a:t>
            </a:r>
            <a:r>
              <a:rPr kumimoji="0" lang="tr-TR"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bir kişinin eğitim, iş deneyimi, ve istihdam için önem taşıyan diğer niteliklerinin özet bir tarihçesidir. Özgeçmişler, genellikle işverenlere/personel veya insan kaynakları birimlerine bir iş başvuru mektubuyla veya doldurulmuş bir iş başvuru formuyla birlikte verilir veya gönderilir. </a:t>
            </a:r>
            <a:endParaRPr kumimoji="0" lang="tr-TR" sz="16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ct val="0"/>
              </a:spcAft>
              <a:buNone/>
              <a:tabLst>
                <a:tab pos="228600" algn="l"/>
              </a:tabLst>
            </a:pPr>
            <a:r>
              <a:rPr kumimoji="0" lang="tr-TR"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Bir işveren için özgeçmiş okuma, </a:t>
            </a:r>
            <a:r>
              <a:rPr kumimoji="0" lang="tr-TR"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işgören</a:t>
            </a:r>
            <a:r>
              <a:rPr kumimoji="0" lang="tr-TR"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adayı hakkında </a:t>
            </a:r>
            <a:r>
              <a:rPr kumimoji="0" lang="tr-TR"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birşeler</a:t>
            </a:r>
            <a:r>
              <a:rPr kumimoji="0" lang="tr-TR"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öğrenmek için hızlı ve kolay bir yoldur. İyi hazırlanmış bir özgeçmiş, niteliklerinize işverenin dikkatini çekebilir. Daha ayrıntılı bilgilere ulaşmak için bir görüşmeye </a:t>
            </a:r>
            <a:r>
              <a:rPr kumimoji="0" lang="tr-TR"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yolaçabilir</a:t>
            </a:r>
            <a:r>
              <a:rPr kumimoji="0" lang="tr-TR"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Ayrıca bu bilgiler işverenlere bir iş görüşmesini yürütmek için gerekli başlangıç bilgilerini verebilir.</a:t>
            </a:r>
            <a:endParaRPr kumimoji="0" lang="tr-TR" sz="4400" b="0" i="0" u="none" strike="noStrike" cap="none" normalizeH="0" baseline="0" dirty="0" smtClean="0" bmk="">
              <a:ln>
                <a:noFill/>
              </a:ln>
              <a:solidFill>
                <a:schemeClr val="tx1"/>
              </a:solidFill>
              <a:effectLst/>
              <a:latin typeface="Times New Roman" pitchFamily="18" charset="0"/>
              <a:cs typeface="Times New Roman" pitchFamily="18" charset="0"/>
            </a:endParaRP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dirty="0" bmk="">
                <a:latin typeface="Times New Roman" pitchFamily="18" charset="0"/>
                <a:cs typeface="Times New Roman" pitchFamily="18" charset="0"/>
              </a:rPr>
              <a:t>Özgeçmişte </a:t>
            </a:r>
            <a:r>
              <a:rPr lang="tr-TR" dirty="0" err="1" bmk="">
                <a:latin typeface="Times New Roman" pitchFamily="18" charset="0"/>
                <a:cs typeface="Times New Roman" pitchFamily="18" charset="0"/>
              </a:rPr>
              <a:t>Yeralan</a:t>
            </a:r>
            <a:r>
              <a:rPr lang="tr-TR" dirty="0" bmk="">
                <a:latin typeface="Times New Roman" pitchFamily="18" charset="0"/>
                <a:cs typeface="Times New Roman" pitchFamily="18" charset="0"/>
              </a:rPr>
              <a:t> Bilgiler</a:t>
            </a:r>
            <a:br>
              <a:rPr lang="tr-TR" dirty="0" bmk="">
                <a:latin typeface="Times New Roman" pitchFamily="18" charset="0"/>
                <a:cs typeface="Times New Roman" pitchFamily="18" charset="0"/>
              </a:rPr>
            </a:br>
            <a:endParaRPr lang="tr-TR" dirty="0"/>
          </a:p>
        </p:txBody>
      </p:sp>
      <p:sp>
        <p:nvSpPr>
          <p:cNvPr id="3" name="2 İçerik Yer Tutucusu"/>
          <p:cNvSpPr>
            <a:spLocks noGrp="1"/>
          </p:cNvSpPr>
          <p:nvPr>
            <p:ph idx="1"/>
          </p:nvPr>
        </p:nvSpPr>
        <p:spPr>
          <a:xfrm>
            <a:off x="539552" y="1412776"/>
            <a:ext cx="8291264" cy="4752528"/>
          </a:xfrm>
        </p:spPr>
        <p:txBody>
          <a:bodyPr>
            <a:noAutofit/>
          </a:bodyPr>
          <a:lstStyle/>
          <a:p>
            <a:pPr marL="0" lvl="0" indent="449263" algn="just" eaLnBrk="0" fontAlgn="base" hangingPunct="0">
              <a:spcBef>
                <a:spcPct val="0"/>
              </a:spcBef>
              <a:spcAft>
                <a:spcPct val="0"/>
              </a:spcAft>
              <a:buNone/>
              <a:tabLst>
                <a:tab pos="228600" algn="l"/>
              </a:tabLst>
            </a:pPr>
            <a:endParaRPr kumimoji="0" lang="tr-TR" sz="20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endParaRPr>
          </a:p>
          <a:p>
            <a:pPr marL="0" lvl="0" indent="449263" algn="just" eaLnBrk="0" fontAlgn="base" hangingPunct="0">
              <a:spcBef>
                <a:spcPct val="0"/>
              </a:spcBef>
              <a:spcAft>
                <a:spcPct val="0"/>
              </a:spcAft>
              <a:buNone/>
              <a:tabLst>
                <a:tab pos="228600" algn="l"/>
              </a:tabLst>
            </a:pPr>
            <a:r>
              <a:rPr kumimoji="0" lang="tr-TR" sz="20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Bir özgeçmiş, işyeri yöneticilerinin bilmek isteyeceği, aday hakkındaki iş ya da işyeri açısından önem taşıyan tüm bilgileri içermelidir. Buna göre, özel durumlarda eklemeler yapılabilir olmakla birlikte, bir özgeçmiş temel bölümleri isim, (kişisel kimlik bilgileri), haberleşme bilgileri (adres, telefon, varsa internet adresleri) ile amaç, eğitim, iş deneyimi, beceriler, (yer alınan işle ilgili) etkinlikler, hobiler, mesleki örgütlere üyelikler ve referanslardır. Bu bilgiler, önemli ölçüde kişisel bilgi formu ile paralellik gösterir. Bu nedenle burada özgeçmişte yer alacak bölümlerin içeriğiyle ilgili yeniden ayrıntılı açıklamaya gerek görülmemiştir.  Ancak kişisel bilgi formunda yer alması gerekmeyen “amaç” başlığı özgeçmişlerde kullanılabilir. Bu başlık altında bireyler, işyerlerine sundukları özgeçmişleri ile ne tür bir iş ya da görev/unvan için firmadan beklentileri olduğunu belirtebilirler.  </a:t>
            </a:r>
            <a:endParaRPr kumimoji="0" lang="tr-TR" sz="2000" b="0" i="0" u="none" strike="noStrike" cap="none" normalizeH="0" baseline="0" dirty="0" smtClean="0" bmk="">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marL="0" lvl="0" indent="449263" algn="just" eaLnBrk="0" fontAlgn="base" hangingPunct="0">
              <a:spcBef>
                <a:spcPct val="0"/>
              </a:spcBef>
              <a:spcAft>
                <a:spcPct val="0"/>
              </a:spcAft>
              <a:buNone/>
              <a:tabLst>
                <a:tab pos="228600" algn="l"/>
              </a:tabLst>
            </a:pPr>
            <a:r>
              <a:rPr lang="tr-TR" sz="2800" dirty="0" smtClean="0" bmk="">
                <a:latin typeface="Arial" pitchFamily="34" charset="0"/>
                <a:ea typeface="Times New Roman" pitchFamily="18" charset="0"/>
                <a:cs typeface="Arial" pitchFamily="34" charset="0"/>
              </a:rPr>
              <a:t>Özgeçmiş hazırlarken her bilginin aktarılmasında ve bütün olarak formun düzenlenmesinde özen gösterilmesi ya da dikkat edilmesi gereken durumlar bulunmaktadır. </a:t>
            </a:r>
            <a:endParaRPr lang="tr-TR" sz="2800" dirty="0" smtClean="0" bmk="">
              <a:latin typeface="Arial" pitchFamily="34" charset="0"/>
              <a:cs typeface="Arial" pitchFamily="34" charset="0"/>
            </a:endParaRPr>
          </a:p>
          <a:p>
            <a:pPr marL="0" lvl="0" indent="449263" algn="just" eaLnBrk="0" fontAlgn="base" hangingPunct="0">
              <a:spcBef>
                <a:spcPct val="0"/>
              </a:spcBef>
              <a:spcAft>
                <a:spcPct val="0"/>
              </a:spcAft>
              <a:buNone/>
              <a:tabLst>
                <a:tab pos="228600" algn="l"/>
              </a:tabLst>
            </a:pPr>
            <a:r>
              <a:rPr lang="tr-TR" sz="2800" dirty="0" smtClean="0" bmk="">
                <a:latin typeface="Arial" pitchFamily="34" charset="0"/>
                <a:ea typeface="Times New Roman" pitchFamily="18" charset="0"/>
                <a:cs typeface="Arial" pitchFamily="34" charset="0"/>
              </a:rPr>
              <a:t>Özgeçmiş formu düzenlenirken adayın öncelikle başvuracağı işe ilişkin özellikleri ve firmayı tanıması beklenir. Bu durum özellikle birincil sektörde yer alan açık işlere başvuru için önem taşır. Firma ve pozisyona ilişkin bilgiler özgeçmişte </a:t>
            </a:r>
            <a:r>
              <a:rPr lang="tr-TR" sz="2800" dirty="0" err="1" smtClean="0" bmk="">
                <a:latin typeface="Arial" pitchFamily="34" charset="0"/>
                <a:ea typeface="Times New Roman" pitchFamily="18" charset="0"/>
                <a:cs typeface="Arial" pitchFamily="34" charset="0"/>
              </a:rPr>
              <a:t>yaralacak</a:t>
            </a:r>
            <a:r>
              <a:rPr lang="tr-TR" sz="2800" dirty="0" smtClean="0" bmk="">
                <a:latin typeface="Arial" pitchFamily="34" charset="0"/>
                <a:ea typeface="Times New Roman" pitchFamily="18" charset="0"/>
                <a:cs typeface="Arial" pitchFamily="34" charset="0"/>
              </a:rPr>
              <a:t> bilgilerin ayrıntısı ve sıralaması konusunda adaya yardımcı olacaktır.</a:t>
            </a:r>
            <a:endParaRPr lang="tr-TR" sz="2800" dirty="0" smtClean="0" bmk="">
              <a:latin typeface="Arial" pitchFamily="34" charset="0"/>
              <a:cs typeface="Arial" pitchFamily="34" charset="0"/>
            </a:endParaRPr>
          </a:p>
          <a:p>
            <a:pPr marL="0" lvl="0" indent="449263" algn="just" eaLnBrk="0" fontAlgn="base" hangingPunct="0">
              <a:spcBef>
                <a:spcPct val="0"/>
              </a:spcBef>
              <a:spcAft>
                <a:spcPct val="0"/>
              </a:spcAft>
              <a:buNone/>
              <a:tabLst>
                <a:tab pos="228600" algn="l"/>
              </a:tabLst>
            </a:pPr>
            <a:r>
              <a:rPr lang="tr-TR" sz="2800" dirty="0" smtClean="0" bmk="">
                <a:latin typeface="Arial" pitchFamily="34" charset="0"/>
                <a:ea typeface="Times New Roman" pitchFamily="18" charset="0"/>
                <a:cs typeface="Arial" pitchFamily="34" charset="0"/>
              </a:rPr>
              <a:t>Özgeçmiş yazılırken özen gösterilecek çok sayıda değişkenden </a:t>
            </a:r>
            <a:r>
              <a:rPr lang="tr-TR" sz="2800" dirty="0" err="1" smtClean="0" bmk="">
                <a:latin typeface="Arial" pitchFamily="34" charset="0"/>
                <a:ea typeface="Times New Roman" pitchFamily="18" charset="0"/>
                <a:cs typeface="Arial" pitchFamily="34" charset="0"/>
              </a:rPr>
              <a:t>sözetmek</a:t>
            </a:r>
            <a:r>
              <a:rPr lang="tr-TR" sz="2800" dirty="0" smtClean="0" bmk="">
                <a:latin typeface="Arial" pitchFamily="34" charset="0"/>
                <a:ea typeface="Times New Roman" pitchFamily="18" charset="0"/>
                <a:cs typeface="Arial" pitchFamily="34" charset="0"/>
              </a:rPr>
              <a:t> yanında bunların hemen hiçbirinin kesin bir kural özelliği taşımadığı söylenebilir. Burada kişi ve yöneldiği iş ve işyeri arasında özgün bir durum </a:t>
            </a:r>
            <a:r>
              <a:rPr lang="tr-TR" sz="2800" dirty="0" err="1" smtClean="0" bmk="">
                <a:latin typeface="Arial" pitchFamily="34" charset="0"/>
                <a:ea typeface="Times New Roman" pitchFamily="18" charset="0"/>
                <a:cs typeface="Arial" pitchFamily="34" charset="0"/>
              </a:rPr>
              <a:t>sözkonusudur</a:t>
            </a:r>
            <a:r>
              <a:rPr lang="tr-TR" sz="2800" dirty="0" smtClean="0" bmk="">
                <a:latin typeface="Arial" pitchFamily="34" charset="0"/>
                <a:ea typeface="Times New Roman" pitchFamily="18" charset="0"/>
                <a:cs typeface="Arial" pitchFamily="34" charset="0"/>
              </a:rPr>
              <a:t>. Bununla birlikte genel olarak kabul edilmiş ve sürdürülmekte  olan bazı  duyarlı noktaların da farkında olunması gerekir. Bu noktalar konusunda özgeçmiş hazırlamaya yönelenlere verilen çok sayıda öneriden </a:t>
            </a:r>
            <a:r>
              <a:rPr lang="tr-TR" sz="2800" dirty="0" err="1" smtClean="0" bmk="">
                <a:latin typeface="Arial" pitchFamily="34" charset="0"/>
                <a:ea typeface="Times New Roman" pitchFamily="18" charset="0"/>
                <a:cs typeface="Arial" pitchFamily="34" charset="0"/>
              </a:rPr>
              <a:t>sözetmek</a:t>
            </a:r>
            <a:r>
              <a:rPr lang="tr-TR" sz="2800" dirty="0" smtClean="0" bmk="">
                <a:latin typeface="Arial" pitchFamily="34" charset="0"/>
                <a:ea typeface="Times New Roman" pitchFamily="18" charset="0"/>
                <a:cs typeface="Arial" pitchFamily="34" charset="0"/>
              </a:rPr>
              <a:t> olanaklıdır. Burada bu önerilerden sıkça sözü edilenlerden seçilmiş bir kısmı okuyucuyla </a:t>
            </a:r>
            <a:r>
              <a:rPr lang="tr-TR" sz="2800" dirty="0" smtClean="0" bmk="">
                <a:latin typeface="Arial" pitchFamily="34" charset="0"/>
                <a:ea typeface="Times New Roman" pitchFamily="18" charset="0"/>
                <a:cs typeface="Arial" pitchFamily="34" charset="0"/>
              </a:rPr>
              <a:t>paylaşılmıştır.</a:t>
            </a:r>
            <a:endParaRPr lang="tr-TR" sz="5400" dirty="0" smtClean="0" bmk="">
              <a:latin typeface="Times New Roman" pitchFamily="18" charset="0"/>
              <a:cs typeface="Times New Roman" pitchFamily="18" charset="0"/>
            </a:endParaRP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kumimoji="0" lang="tr-TR" b="0" i="0" u="none" strike="noStrike" cap="none" normalizeH="0" baseline="0" dirty="0" smtClean="0" bmk="">
                <a:ln>
                  <a:noFill/>
                </a:ln>
                <a:solidFill>
                  <a:schemeClr val="tx1"/>
                </a:solidFill>
                <a:effectLst/>
                <a:latin typeface="Times New Roman" pitchFamily="18" charset="0"/>
                <a:cs typeface="Times New Roman" pitchFamily="18" charset="0"/>
              </a:rPr>
              <a:t/>
            </a:r>
            <a:br>
              <a:rPr kumimoji="0" lang="tr-TR" b="0" i="0" u="none" strike="noStrike" cap="none" normalizeH="0" baseline="0" dirty="0" smtClean="0" bmk="">
                <a:ln>
                  <a:noFill/>
                </a:ln>
                <a:solidFill>
                  <a:schemeClr val="tx1"/>
                </a:solidFill>
                <a:effectLst/>
                <a:latin typeface="Times New Roman" pitchFamily="18" charset="0"/>
                <a:cs typeface="Times New Roman" pitchFamily="18" charset="0"/>
              </a:rPr>
            </a:br>
            <a:r>
              <a:rPr kumimoji="0" lang="tr-TR" sz="4000" b="0" i="0" u="none" strike="noStrike" cap="none" normalizeH="0" baseline="0" dirty="0" smtClean="0" bmk="">
                <a:ln>
                  <a:noFill/>
                </a:ln>
                <a:solidFill>
                  <a:schemeClr val="tx1"/>
                </a:solidFill>
                <a:effectLst/>
                <a:latin typeface="Times New Roman" pitchFamily="18" charset="0"/>
                <a:cs typeface="Times New Roman" pitchFamily="18" charset="0"/>
              </a:rPr>
              <a:t>Özgeçmiş Hazırlarken Dikkat Edilecekler</a:t>
            </a:r>
            <a:r>
              <a:rPr lang="tr-TR" dirty="0" smtClean="0"/>
              <a:t/>
            </a:r>
            <a:br>
              <a:rPr lang="tr-TR" dirty="0" smtClean="0"/>
            </a:br>
            <a:endParaRPr lang="tr-TR" dirty="0"/>
          </a:p>
        </p:txBody>
      </p:sp>
      <p:sp>
        <p:nvSpPr>
          <p:cNvPr id="3" name="2 İçerik Yer Tutucusu"/>
          <p:cNvSpPr>
            <a:spLocks noGrp="1"/>
          </p:cNvSpPr>
          <p:nvPr>
            <p:ph idx="1"/>
          </p:nvPr>
        </p:nvSpPr>
        <p:spPr>
          <a:xfrm>
            <a:off x="539552" y="1124744"/>
            <a:ext cx="8147248" cy="5001419"/>
          </a:xfrm>
        </p:spPr>
        <p:txBody>
          <a:bodyPr>
            <a:noAutofit/>
          </a:bodyPr>
          <a:lstStyle/>
          <a:p>
            <a:pPr marL="0" lvl="0" indent="449263" algn="just" eaLnBrk="0" fontAlgn="base" hangingPunct="0">
              <a:spcBef>
                <a:spcPct val="0"/>
              </a:spcBef>
              <a:spcAft>
                <a:spcPct val="0"/>
              </a:spcAft>
              <a:buFontTx/>
              <a:buChar char="•"/>
              <a:tabLst>
                <a:tab pos="228600" algn="l"/>
              </a:tabLst>
            </a:pPr>
            <a:r>
              <a:rPr kumimoji="0" lang="tr-TR" sz="13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İsim ve adres yazılırken kısaltma yapmamaya özen gösterilmelidir. Özellikle adres işyerlerinin çağrı yada duyurular için kullanabileceği bir bilgi olduğu için tam olarak yazılması ve mesajların posta yoluyla ulaşmasına engel oluşturmaması gerekir.</a:t>
            </a:r>
            <a:endParaRPr kumimoji="0" lang="tr-TR" sz="13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ct val="0"/>
              </a:spcAft>
              <a:buFontTx/>
              <a:buChar char="•"/>
              <a:tabLst>
                <a:tab pos="228600" algn="l"/>
              </a:tabLst>
            </a:pPr>
            <a:r>
              <a:rPr kumimoji="0" lang="tr-TR" sz="13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Her özgeçmiş, asıl olarak sizi yansıtmalıdır.  Genel olarak iş yaşamında ya da özellikle yöneldiğiniz işlerde önemli olduğunu düşündüğünüz tüm özellik ve becerilerinizin özgeçmiş içinde yer bulmasına çalışın. Bunun için gerektiğinde bölümleme ya da başlık kullanmada yaratıcılığınızı kullanın.</a:t>
            </a:r>
            <a:endParaRPr kumimoji="0" lang="tr-TR" sz="13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ct val="0"/>
              </a:spcAft>
              <a:buFontTx/>
              <a:buChar char="•"/>
              <a:tabLst>
                <a:tab pos="228600" algn="l"/>
              </a:tabLst>
            </a:pPr>
            <a:r>
              <a:rPr kumimoji="0" lang="tr-TR" sz="13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Özgeçmiş yazarken kullandığınız kağıt ve baskı aracı iyi seçilmezse, amacınıza ulaşmada önemli bir engel oluşturabilir.  Çok sayıda özgeçmiş arasında hoş görünümü olmayan, özensiz seçildiği belli olan bir kağıt ve kolayca okunmayan bir yazı/baskı kolaylıkla personel /insan kaynakları yöneticileri ve ya işverenlerin olumsuz ilk izlenim edinmesine yol açabilecektir.</a:t>
            </a:r>
            <a:endParaRPr kumimoji="0" lang="tr-TR" sz="13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ct val="0"/>
              </a:spcAft>
              <a:buFontTx/>
              <a:buChar char="•"/>
              <a:tabLst>
                <a:tab pos="228600" algn="l"/>
              </a:tabLst>
            </a:pPr>
            <a:r>
              <a:rPr kumimoji="0" lang="tr-TR" sz="13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Bir özgeçmiş gereğinden uzun olmamalıdır. Gereksiz sayılabilecek ve bir işle ya da sizin mesleki/işe ilişkin bilgi vermeyen özelliklerinizle ilgili bilgilerle doldurulmamalı, ancak ilk değerlendirme için yeteri kadar bilgi verecek kadar da dolu olmalıdır. Bu noktada özgeçmişin uzunluğu  </a:t>
            </a:r>
            <a:r>
              <a:rPr kumimoji="0" lang="tr-TR" sz="13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yönelinen</a:t>
            </a:r>
            <a:r>
              <a:rPr kumimoji="0" lang="tr-TR" sz="13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pozisyona göre değişecektir. Ancak gerektiğinde sunabilmek üzere bir sayfayı geçmeyen bir özgeçmiş de hazır tutulmalıdır.</a:t>
            </a:r>
            <a:endParaRPr kumimoji="0" lang="tr-TR" sz="13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ct val="0"/>
              </a:spcAft>
              <a:buFontTx/>
              <a:buChar char="•"/>
              <a:tabLst>
                <a:tab pos="228600" algn="l"/>
              </a:tabLst>
            </a:pPr>
            <a:r>
              <a:rPr kumimoji="0" lang="tr-TR" sz="13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Özgeçmiş hazırlandıktan sonra dikkatli bir şekilde okunmalı çeşitli açılardan kontrol edilmelidir. Bunlardan biri, daktilo/bilgisayardaki  yazım hatalarıdır. Bir özgeçmiş yazım açısından da özen gösterilmiş olmalıdır. Öte yandan özgeçmişin sizi yeterince iyi düzeyde yansıtmadığını düşünüyorsanız eksik olduğunu düşündüğünüz boyutları yeniden gözden geçirin ve en uygun olacağını düşündüğünüz anlatıma kavuşturuncaya değin düzeltmelerinizi yapın.</a:t>
            </a:r>
            <a:endParaRPr kumimoji="0" lang="tr-TR" sz="13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ct val="0"/>
              </a:spcAft>
              <a:buFontTx/>
              <a:buChar char="•"/>
              <a:tabLst>
                <a:tab pos="228600" algn="l"/>
              </a:tabLst>
            </a:pPr>
            <a:r>
              <a:rPr kumimoji="0" lang="tr-TR" sz="13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Özgeçmişi işyerlerine gönderirken, bir başvuru mektubu ile birlikte yollamanız gerektiğini unutmayın.</a:t>
            </a:r>
            <a:endParaRPr kumimoji="0" lang="tr-TR" sz="13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ct val="0"/>
              </a:spcAft>
              <a:buFontTx/>
              <a:buChar char="•"/>
              <a:tabLst>
                <a:tab pos="228600" algn="l"/>
              </a:tabLst>
            </a:pPr>
            <a:r>
              <a:rPr kumimoji="0" lang="tr-TR" sz="13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Özgeçmişi ve başvuru mektubunu doğrudan teslim etmek ya da posta / elektronik posta kullanmak hazırladığınız biçimde bir kaybolma yaratmayacaktır. Ancak faks yoluyla yollanan özgeçmiş ve başvuru formları işyerlerinin faks çıktıları kadar iyi bir görüntü verecektir.Ne denli okunaklı çıktığından ve elde edilen kağıdın ne denli uzun korunabileceğinden emin olmak zordur.</a:t>
            </a:r>
            <a:endParaRPr kumimoji="0" lang="tr-TR" sz="1300" b="0" i="0" u="none" strike="noStrike" cap="none" normalizeH="0" baseline="0" dirty="0" smtClean="0" bmk="">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lvl="0"/>
            <a:r>
              <a:rPr kumimoji="0" lang="tr-TR" sz="3600" b="0" i="0" u="none" strike="noStrike" cap="none" normalizeH="0" baseline="0" dirty="0" smtClean="0" bmk="">
                <a:ln>
                  <a:noFill/>
                </a:ln>
                <a:solidFill>
                  <a:schemeClr val="tx1"/>
                </a:solidFill>
                <a:effectLst/>
                <a:latin typeface="Times New Roman" pitchFamily="18" charset="0"/>
                <a:cs typeface="Times New Roman" pitchFamily="18" charset="0"/>
              </a:rPr>
              <a:t/>
            </a:r>
            <a:br>
              <a:rPr kumimoji="0" lang="tr-TR" sz="3600" b="0" i="0" u="none" strike="noStrike" cap="none" normalizeH="0" baseline="0" dirty="0" smtClean="0" bmk="">
                <a:ln>
                  <a:noFill/>
                </a:ln>
                <a:solidFill>
                  <a:schemeClr val="tx1"/>
                </a:solidFill>
                <a:effectLst/>
                <a:latin typeface="Times New Roman" pitchFamily="18" charset="0"/>
                <a:cs typeface="Times New Roman" pitchFamily="18" charset="0"/>
              </a:rPr>
            </a:br>
            <a:r>
              <a:rPr kumimoji="0" lang="tr-TR" sz="3600" b="0" i="0" u="none" strike="noStrike" cap="none" normalizeH="0" baseline="0" dirty="0" smtClean="0" bmk="">
                <a:ln>
                  <a:noFill/>
                </a:ln>
                <a:solidFill>
                  <a:schemeClr val="tx1"/>
                </a:solidFill>
                <a:effectLst/>
                <a:latin typeface="Times New Roman" pitchFamily="18" charset="0"/>
                <a:cs typeface="Times New Roman" pitchFamily="18" charset="0"/>
              </a:rPr>
              <a:t>Online Özgeçmişler  Hazırlama Üzerine Bazı İpuçları</a:t>
            </a:r>
            <a:r>
              <a:rPr lang="tr-TR" sz="3600" dirty="0" smtClean="0"/>
              <a:t/>
            </a:r>
            <a:br>
              <a:rPr lang="tr-TR" sz="3600" dirty="0" smtClean="0"/>
            </a:br>
            <a:endParaRPr lang="tr-TR" sz="3600" dirty="0"/>
          </a:p>
        </p:txBody>
      </p:sp>
      <p:sp>
        <p:nvSpPr>
          <p:cNvPr id="3" name="2 İçerik Yer Tutucusu"/>
          <p:cNvSpPr>
            <a:spLocks noGrp="1"/>
          </p:cNvSpPr>
          <p:nvPr>
            <p:ph idx="1"/>
          </p:nvPr>
        </p:nvSpPr>
        <p:spPr/>
        <p:txBody>
          <a:bodyPr>
            <a:noAutofit/>
          </a:bodyPr>
          <a:lstStyle/>
          <a:p>
            <a:pPr marL="0" lvl="0" indent="457200" algn="just" eaLnBrk="0" fontAlgn="base" hangingPunct="0">
              <a:spcBef>
                <a:spcPct val="0"/>
              </a:spcBef>
              <a:spcAft>
                <a:spcPts val="600"/>
              </a:spcAft>
              <a:buNone/>
              <a:tabLst>
                <a:tab pos="228600" algn="l"/>
              </a:tabLst>
            </a:pP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Gelecekte daha çok firmanın personel adaylarını bulmak için internet ortamını kullanma yoluna gideceği görülmektedir. Doğrudan tek kaynak olarak kullanılmadığında dahi internet ortamı ikincil bir kaynak ve destekleyici olarak kullanılabilir görülmektedir. İnternet, özellikle duyuruların yapılması ve ilk haberleşmeler için oldukça etkili, hızlı ve ekonomik bir kaynak olmaktadır. Böyle bir avantaj, iş arayan bireylerin internet ortamında özgeçmişlerinin bulunmasına da gerek duyurmaktadır. Ancak, adayların özgeçmişlerinin  firmalar tarafından bulunabilmesi ya da firmaların  insan kaynağı yöneticileriyle karşılaşılabilmesi olasılığını artıracak bazı düzenlemeler yapmak mümkün görünmektedir. Bunlar arasında şunlar bulunmaktadır: (</a:t>
            </a:r>
            <a:r>
              <a:rPr kumimoji="0" lang="tr-TR" sz="12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Employment</a:t>
            </a: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News</a:t>
            </a: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7:7: 14Feb 1999- 20 </a:t>
            </a:r>
            <a:r>
              <a:rPr kumimoji="0" lang="tr-TR" sz="12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February</a:t>
            </a: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1999, p. 4)</a:t>
            </a:r>
            <a:endParaRPr kumimoji="0" lang="tr-TR" sz="12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ts val="600"/>
              </a:spcAft>
              <a:buFontTx/>
              <a:buChar char="•"/>
              <a:tabLst>
                <a:tab pos="228600" algn="l"/>
              </a:tabLst>
            </a:pP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Özgeçmişinizin başına </a:t>
            </a:r>
            <a:r>
              <a:rPr kumimoji="0" lang="tr-TR" sz="12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olaildiğince</a:t>
            </a: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anahtar sözcük (</a:t>
            </a:r>
            <a:r>
              <a:rPr kumimoji="0" lang="tr-TR" sz="12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keyword</a:t>
            </a: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kullanarak bir paragraf yazıya yer verin. Bu işverenlerin CV veritabanlarını anahtar sözcüklerle taradığınca sizin belgenizin (özgeçmişinizin) bulunma şansını artıracaktır. Olabildiğince çok sayıda , özellikle ilgilendiğiniz alanda günce güncel olan farklı sözcükleri/isimleri seçin.</a:t>
            </a:r>
            <a:endParaRPr kumimoji="0" lang="tr-TR" sz="12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ts val="600"/>
              </a:spcAft>
              <a:buFontTx/>
              <a:buChar char="•"/>
              <a:tabLst>
                <a:tab pos="228600" algn="l"/>
              </a:tabLst>
            </a:pP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Niteliklerinizle ilgili sözcüklerin özgeçmişinizde </a:t>
            </a:r>
            <a:r>
              <a:rPr kumimoji="0" lang="tr-TR" sz="12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anametin</a:t>
            </a: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içinde bir yerde olduğundan emin olun. Örneğin proje yönetimi deneyiminiz varsa , sorumluluk sözcüğünün ilişkilendirildiği anahtar sözcükler kullandığınızdan emin olun.</a:t>
            </a:r>
            <a:endParaRPr kumimoji="0" lang="tr-TR" sz="12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ts val="600"/>
              </a:spcAft>
              <a:buFontTx/>
              <a:buChar char="•"/>
              <a:tabLst>
                <a:tab pos="228600" algn="l"/>
              </a:tabLst>
            </a:pP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Teknik ve bilgisayar becerileriniz üzerinde yoğunlaşın.</a:t>
            </a:r>
            <a:endParaRPr kumimoji="0" lang="tr-TR" sz="12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ts val="600"/>
              </a:spcAft>
              <a:buFontTx/>
              <a:buChar char="•"/>
              <a:tabLst>
                <a:tab pos="228600" algn="l"/>
              </a:tabLst>
            </a:pP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Grafiklerden kaçının. Grafikler sayfanızı yavaşlatır ve tarayıcıları şaşırtırlar.</a:t>
            </a:r>
            <a:endParaRPr kumimoji="0" lang="tr-TR" sz="12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ts val="600"/>
              </a:spcAft>
              <a:buFontTx/>
              <a:buChar char="•"/>
              <a:tabLst>
                <a:tab pos="228600" algn="l"/>
              </a:tabLst>
            </a:pP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Altı çizme, koyu yapma ve italik yazma özelliklerinden kaçının. Bunlar grafik biçimlerdir ve tarayıcıları yanıltırlar. Sayfanızın sizin görülmesini istediğinizden çok farklı şekillerde görülmesine yol açabilirler.</a:t>
            </a:r>
            <a:endParaRPr kumimoji="0" lang="tr-TR" sz="12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ts val="600"/>
              </a:spcAft>
              <a:buFontTx/>
              <a:buChar char="•"/>
              <a:tabLst>
                <a:tab pos="228600" algn="l"/>
              </a:tabLst>
            </a:pP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Temiz, basit yazı tipini (</a:t>
            </a:r>
            <a:r>
              <a:rPr kumimoji="0" lang="tr-TR" sz="12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plain</a:t>
            </a: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text</a:t>
            </a: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seçin. 12 punto  (12 </a:t>
            </a:r>
            <a:r>
              <a:rPr kumimoji="0" lang="tr-TR" sz="12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point</a:t>
            </a: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yazı büyüklüğü tercih edilebilir.</a:t>
            </a:r>
            <a:endParaRPr kumimoji="0" lang="tr-TR" sz="12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ts val="600"/>
              </a:spcAft>
              <a:buFontTx/>
              <a:buChar char="•"/>
              <a:tabLst>
                <a:tab pos="228600" algn="l"/>
              </a:tabLst>
            </a:pP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Metnin pozisyonu ekranın sol kenarıyla düz olmalı. </a:t>
            </a:r>
            <a:endParaRPr kumimoji="0" lang="tr-TR" sz="12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ts val="600"/>
              </a:spcAft>
              <a:buNone/>
              <a:tabLst>
                <a:tab pos="228600" algn="l"/>
              </a:tabLst>
            </a:pP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Ekli dosya olarak ya da </a:t>
            </a:r>
            <a:r>
              <a:rPr kumimoji="0" lang="tr-TR" sz="12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doc</a:t>
            </a:r>
            <a:r>
              <a:rPr kumimoji="0" lang="tr-TR" sz="12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uzantılı bulundurmak yerine html (doğrudan tarayıcılarca okunabilen internet sayfalarının kullandığı bilgisayar programlama dili) belgesi olarak hazırlanmalı. Son yıllarda hızla ve sıkça yayılan virüslü dosyalar nedeniyle bilgisayar kullanıcıları ekli e-maillere ve doğrudan gözlenemeyen web sayfalarına karşı kuşkucu davranmaktadır. Böyle bir kuşku nedeniyle belgenizin/ özgeçmişinizin okunmaması olasılığı da bulunacaktır.</a:t>
            </a:r>
            <a:endParaRPr kumimoji="0" lang="tr-TR" sz="5400" b="1" i="0" u="none" strike="noStrike" cap="none" normalizeH="0" baseline="0" dirty="0" smtClean="0" bmk="">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188640"/>
            <a:ext cx="8229600" cy="1143000"/>
          </a:xfrm>
        </p:spPr>
        <p:txBody>
          <a:bodyPr>
            <a:normAutofit fontScale="90000"/>
          </a:bodyPr>
          <a:lstStyle/>
          <a:p>
            <a:r>
              <a:rPr lang="tr-TR" sz="5400" b="1" dirty="0" smtClean="0" bmk="">
                <a:solidFill>
                  <a:schemeClr val="tx1"/>
                </a:solidFill>
                <a:latin typeface="Times New Roman" pitchFamily="18" charset="0"/>
                <a:cs typeface="Times New Roman" pitchFamily="18" charset="0"/>
              </a:rPr>
              <a:t/>
            </a:r>
            <a:br>
              <a:rPr lang="tr-TR" sz="5400" b="1" dirty="0" smtClean="0" bmk="">
                <a:solidFill>
                  <a:schemeClr val="tx1"/>
                </a:solidFill>
                <a:latin typeface="Times New Roman" pitchFamily="18" charset="0"/>
                <a:cs typeface="Times New Roman" pitchFamily="18" charset="0"/>
              </a:rPr>
            </a:br>
            <a:r>
              <a:rPr lang="tr-TR" sz="5400" b="1" dirty="0" smtClean="0" bmk="">
                <a:latin typeface="Times New Roman" pitchFamily="18" charset="0"/>
                <a:cs typeface="Times New Roman" pitchFamily="18" charset="0"/>
              </a:rPr>
              <a:t/>
            </a:r>
            <a:br>
              <a:rPr lang="tr-TR" sz="5400" b="1" dirty="0" smtClean="0" bmk="">
                <a:latin typeface="Times New Roman" pitchFamily="18" charset="0"/>
                <a:cs typeface="Times New Roman" pitchFamily="18" charset="0"/>
              </a:rPr>
            </a:br>
            <a:r>
              <a:rPr lang="tr-TR" sz="5400" b="1" dirty="0" smtClean="0" bmk="">
                <a:latin typeface="Times New Roman" pitchFamily="18" charset="0"/>
                <a:cs typeface="Times New Roman" pitchFamily="18" charset="0"/>
              </a:rPr>
              <a:t/>
            </a:r>
            <a:br>
              <a:rPr lang="tr-TR" sz="5400" b="1" dirty="0" smtClean="0" bmk="">
                <a:latin typeface="Times New Roman" pitchFamily="18" charset="0"/>
                <a:cs typeface="Times New Roman" pitchFamily="18" charset="0"/>
              </a:rPr>
            </a:br>
            <a:r>
              <a:rPr lang="tr-TR" sz="5400" b="1" dirty="0" smtClean="0" bmk="">
                <a:latin typeface="Times New Roman" pitchFamily="18" charset="0"/>
                <a:cs typeface="Times New Roman" pitchFamily="18" charset="0"/>
              </a:rPr>
              <a:t/>
            </a:r>
            <a:br>
              <a:rPr lang="tr-TR" sz="5400" b="1" dirty="0" smtClean="0" bmk="">
                <a:latin typeface="Times New Roman" pitchFamily="18" charset="0"/>
                <a:cs typeface="Times New Roman" pitchFamily="18" charset="0"/>
              </a:rPr>
            </a:br>
            <a:r>
              <a:rPr lang="tr-TR" sz="5400" b="1" dirty="0" smtClean="0" bmk="">
                <a:latin typeface="Times New Roman" pitchFamily="18" charset="0"/>
                <a:cs typeface="Times New Roman" pitchFamily="18" charset="0"/>
              </a:rPr>
              <a:t/>
            </a:r>
            <a:br>
              <a:rPr lang="tr-TR" sz="5400" b="1" dirty="0" smtClean="0" bmk="">
                <a:latin typeface="Times New Roman" pitchFamily="18" charset="0"/>
                <a:cs typeface="Times New Roman" pitchFamily="18" charset="0"/>
              </a:rPr>
            </a:br>
            <a:r>
              <a:rPr lang="tr-TR" sz="5400" b="1" dirty="0" smtClean="0" bmk="">
                <a:latin typeface="Times New Roman" pitchFamily="18" charset="0"/>
                <a:cs typeface="Times New Roman" pitchFamily="18" charset="0"/>
              </a:rPr>
              <a:t/>
            </a:r>
            <a:br>
              <a:rPr lang="tr-TR" sz="5400" b="1" dirty="0" smtClean="0" bmk="">
                <a:latin typeface="Times New Roman" pitchFamily="18" charset="0"/>
                <a:cs typeface="Times New Roman" pitchFamily="18" charset="0"/>
              </a:rPr>
            </a:br>
            <a:r>
              <a:rPr lang="tr-TR" sz="5400" b="1" dirty="0" smtClean="0" bmk="">
                <a:latin typeface="Times New Roman" pitchFamily="18" charset="0"/>
                <a:cs typeface="Times New Roman" pitchFamily="18" charset="0"/>
              </a:rPr>
              <a:t/>
            </a:r>
            <a:br>
              <a:rPr lang="tr-TR" sz="5400" b="1" dirty="0" smtClean="0" bmk="">
                <a:latin typeface="Times New Roman" pitchFamily="18" charset="0"/>
                <a:cs typeface="Times New Roman" pitchFamily="18" charset="0"/>
              </a:rPr>
            </a:br>
            <a:r>
              <a:rPr lang="tr-TR" sz="5400" b="1" dirty="0" smtClean="0" bmk="">
                <a:latin typeface="Times New Roman" pitchFamily="18" charset="0"/>
                <a:cs typeface="Times New Roman" pitchFamily="18" charset="0"/>
              </a:rPr>
              <a:t/>
            </a:r>
            <a:br>
              <a:rPr lang="tr-TR" sz="5400" b="1" dirty="0" smtClean="0" bmk="">
                <a:latin typeface="Times New Roman" pitchFamily="18" charset="0"/>
                <a:cs typeface="Times New Roman" pitchFamily="18" charset="0"/>
              </a:rPr>
            </a:br>
            <a:r>
              <a:rPr lang="tr-TR" sz="5400" b="1" dirty="0" smtClean="0" bmk="">
                <a:latin typeface="Times New Roman" pitchFamily="18" charset="0"/>
                <a:cs typeface="Times New Roman" pitchFamily="18" charset="0"/>
              </a:rPr>
              <a:t/>
            </a:r>
            <a:br>
              <a:rPr lang="tr-TR" sz="5400" b="1" dirty="0" smtClean="0" bmk="">
                <a:latin typeface="Times New Roman" pitchFamily="18" charset="0"/>
                <a:cs typeface="Times New Roman" pitchFamily="18" charset="0"/>
              </a:rPr>
            </a:br>
            <a:r>
              <a:rPr lang="tr-TR" sz="5400" b="1" dirty="0" smtClean="0" bmk="">
                <a:latin typeface="Times New Roman" pitchFamily="18" charset="0"/>
                <a:cs typeface="Times New Roman" pitchFamily="18" charset="0"/>
              </a:rPr>
              <a:t/>
            </a:r>
            <a:br>
              <a:rPr lang="tr-TR" sz="5400" b="1" dirty="0" smtClean="0" bmk="">
                <a:latin typeface="Times New Roman" pitchFamily="18" charset="0"/>
                <a:cs typeface="Times New Roman" pitchFamily="18" charset="0"/>
              </a:rPr>
            </a:br>
            <a:r>
              <a:rPr lang="tr-TR" sz="5400" b="1" dirty="0" smtClean="0" bmk="">
                <a:latin typeface="Times New Roman" pitchFamily="18" charset="0"/>
                <a:cs typeface="Times New Roman" pitchFamily="18" charset="0"/>
              </a:rPr>
              <a:t/>
            </a:r>
            <a:br>
              <a:rPr lang="tr-TR" sz="5400" b="1" dirty="0" smtClean="0" bmk="">
                <a:latin typeface="Times New Roman" pitchFamily="18" charset="0"/>
                <a:cs typeface="Times New Roman" pitchFamily="18" charset="0"/>
              </a:rPr>
            </a:br>
            <a:r>
              <a:rPr lang="tr-TR" sz="5400" b="1" dirty="0" smtClean="0" bmk="">
                <a:latin typeface="Times New Roman" pitchFamily="18" charset="0"/>
                <a:cs typeface="Times New Roman" pitchFamily="18" charset="0"/>
              </a:rPr>
              <a:t/>
            </a:r>
            <a:br>
              <a:rPr lang="tr-TR" sz="5400" b="1" dirty="0" smtClean="0" bmk="">
                <a:latin typeface="Times New Roman" pitchFamily="18" charset="0"/>
                <a:cs typeface="Times New Roman" pitchFamily="18" charset="0"/>
              </a:rPr>
            </a:br>
            <a:r>
              <a:rPr lang="tr-TR" sz="5400" b="1" dirty="0" smtClean="0" bmk="">
                <a:latin typeface="Times New Roman" pitchFamily="18" charset="0"/>
                <a:cs typeface="Times New Roman" pitchFamily="18" charset="0"/>
              </a:rPr>
              <a:t/>
            </a:r>
            <a:br>
              <a:rPr lang="tr-TR" sz="5400" b="1" dirty="0" smtClean="0" bmk="">
                <a:latin typeface="Times New Roman" pitchFamily="18" charset="0"/>
                <a:cs typeface="Times New Roman" pitchFamily="18" charset="0"/>
              </a:rPr>
            </a:br>
            <a:r>
              <a:rPr lang="tr-TR" sz="5400" b="1" dirty="0" smtClean="0" bmk="">
                <a:latin typeface="Times New Roman" pitchFamily="18" charset="0"/>
                <a:cs typeface="Times New Roman" pitchFamily="18" charset="0"/>
              </a:rPr>
              <a:t/>
            </a:r>
            <a:br>
              <a:rPr lang="tr-TR" sz="5400" b="1" dirty="0" smtClean="0" bmk="">
                <a:latin typeface="Times New Roman" pitchFamily="18" charset="0"/>
                <a:cs typeface="Times New Roman" pitchFamily="18" charset="0"/>
              </a:rPr>
            </a:br>
            <a:r>
              <a:rPr lang="tr-TR" sz="5400" b="1" dirty="0" smtClean="0" bmk="">
                <a:latin typeface="Times New Roman" pitchFamily="18" charset="0"/>
                <a:cs typeface="Times New Roman" pitchFamily="18" charset="0"/>
              </a:rPr>
              <a:t/>
            </a:r>
            <a:br>
              <a:rPr lang="tr-TR" sz="5400" b="1" dirty="0" smtClean="0" bmk="">
                <a:latin typeface="Times New Roman" pitchFamily="18" charset="0"/>
                <a:cs typeface="Times New Roman" pitchFamily="18" charset="0"/>
              </a:rPr>
            </a:br>
            <a:r>
              <a:rPr lang="tr-TR" sz="5400" b="1" dirty="0" smtClean="0" bmk="">
                <a:latin typeface="Times New Roman" pitchFamily="18" charset="0"/>
                <a:cs typeface="Times New Roman" pitchFamily="18" charset="0"/>
              </a:rPr>
              <a:t/>
            </a:r>
            <a:br>
              <a:rPr lang="tr-TR" sz="5400" b="1" dirty="0" smtClean="0" bmk="">
                <a:latin typeface="Times New Roman" pitchFamily="18" charset="0"/>
                <a:cs typeface="Times New Roman" pitchFamily="18" charset="0"/>
              </a:rPr>
            </a:br>
            <a:r>
              <a:rPr lang="tr-TR" sz="5400" b="1" dirty="0" smtClean="0" bmk="">
                <a:latin typeface="Times New Roman" pitchFamily="18" charset="0"/>
                <a:cs typeface="Times New Roman" pitchFamily="18" charset="0"/>
              </a:rPr>
              <a:t/>
            </a:r>
            <a:br>
              <a:rPr lang="tr-TR" sz="5400" b="1" dirty="0" smtClean="0" bmk="">
                <a:latin typeface="Times New Roman" pitchFamily="18" charset="0"/>
                <a:cs typeface="Times New Roman" pitchFamily="18" charset="0"/>
              </a:rPr>
            </a:br>
            <a:r>
              <a:rPr lang="tr-TR" sz="5400" b="1" dirty="0" smtClean="0" bmk="">
                <a:latin typeface="Times New Roman" pitchFamily="18" charset="0"/>
                <a:cs typeface="Times New Roman" pitchFamily="18" charset="0"/>
              </a:rPr>
              <a:t/>
            </a:r>
            <a:br>
              <a:rPr lang="tr-TR" sz="5400" b="1" dirty="0" smtClean="0" bmk="">
                <a:latin typeface="Times New Roman" pitchFamily="18" charset="0"/>
                <a:cs typeface="Times New Roman" pitchFamily="18" charset="0"/>
              </a:rPr>
            </a:br>
            <a:r>
              <a:rPr lang="tr-TR" sz="5400" dirty="0" smtClean="0"/>
              <a:t/>
            </a:r>
            <a:br>
              <a:rPr lang="tr-TR" sz="5400" dirty="0" smtClean="0"/>
            </a:br>
            <a:r>
              <a:rPr lang="tr-TR" dirty="0" smtClean="0"/>
              <a:t/>
            </a:r>
            <a:br>
              <a:rPr lang="tr-TR" dirty="0" smtClean="0"/>
            </a:br>
            <a:r>
              <a:rPr lang="tr-TR" sz="4800" b="1" dirty="0" smtClean="0" bmk="">
                <a:solidFill>
                  <a:schemeClr val="tx1"/>
                </a:solidFill>
                <a:latin typeface="Times New Roman" pitchFamily="18" charset="0"/>
                <a:cs typeface="Times New Roman" pitchFamily="18" charset="0"/>
              </a:rPr>
              <a:t> İşe Başvuru Mektubu</a:t>
            </a:r>
            <a:endParaRPr lang="tr-TR" dirty="0"/>
          </a:p>
        </p:txBody>
      </p:sp>
      <p:sp>
        <p:nvSpPr>
          <p:cNvPr id="3" name="2 İçerik Yer Tutucusu"/>
          <p:cNvSpPr>
            <a:spLocks noGrp="1"/>
          </p:cNvSpPr>
          <p:nvPr>
            <p:ph idx="1"/>
          </p:nvPr>
        </p:nvSpPr>
        <p:spPr>
          <a:xfrm>
            <a:off x="467544" y="1124744"/>
            <a:ext cx="8352928" cy="5328592"/>
          </a:xfrm>
        </p:spPr>
        <p:txBody>
          <a:bodyPr>
            <a:noAutofit/>
          </a:bodyPr>
          <a:lstStyle/>
          <a:p>
            <a:pPr marL="0" lvl="0" indent="449263" algn="just" eaLnBrk="0" fontAlgn="base" hangingPunct="0">
              <a:spcBef>
                <a:spcPct val="0"/>
              </a:spcBef>
              <a:spcAft>
                <a:spcPct val="0"/>
              </a:spcAft>
              <a:buNone/>
              <a:tabLst>
                <a:tab pos="228600" algn="l"/>
              </a:tabLst>
            </a:pPr>
            <a:endParaRPr kumimoji="0" lang="tr-TR" sz="16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endParaRPr>
          </a:p>
          <a:p>
            <a:pPr marL="0" lvl="0" indent="449263" algn="just" eaLnBrk="0" fontAlgn="base" hangingPunct="0">
              <a:spcBef>
                <a:spcPct val="0"/>
              </a:spcBef>
              <a:spcAft>
                <a:spcPct val="0"/>
              </a:spcAft>
              <a:buNone/>
              <a:tabLst>
                <a:tab pos="228600" algn="l"/>
              </a:tabLst>
            </a:pPr>
            <a:r>
              <a:rPr kumimoji="0" lang="tr-TR" sz="16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Bazı kurumlarda bir işe başvurma isteğinin işverene yönelik olarak yazılmış bir mektupla bildirilmesi gerekir. Yine, pek çok durumda, iş arayan bireylerin özgeçmişlerini işyerlerine yollamaları ya da sunmaları esnasında kendilerini ve istemlerini anlatan bir mektup yazmaları beklenir. Bu tür mektuplar </a:t>
            </a:r>
            <a:r>
              <a:rPr kumimoji="0" lang="tr-TR" sz="1600" b="1"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işe başvuru</a:t>
            </a:r>
            <a:r>
              <a:rPr kumimoji="0" lang="tr-TR" sz="16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a:t>
            </a:r>
            <a:r>
              <a:rPr kumimoji="0" lang="tr-TR" sz="1600" b="1"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mektubu</a:t>
            </a:r>
            <a:r>
              <a:rPr kumimoji="0" lang="tr-TR" sz="16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olarak anılır. Bu tür mektupların amacı, işverenlerin dikkatini adayların  özelliklerine çekmek ve işle ilgili bir görüşmeye çağrılma fırsatı elde etmektir. (</a:t>
            </a:r>
            <a:r>
              <a:rPr kumimoji="0" lang="tr-TR" sz="16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Littrell</a:t>
            </a:r>
            <a:r>
              <a:rPr kumimoji="0" lang="tr-TR" sz="16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a:t>
            </a:r>
            <a:r>
              <a:rPr kumimoji="0" lang="tr-TR" sz="16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Lorenz</a:t>
            </a:r>
            <a:r>
              <a:rPr kumimoji="0" lang="tr-TR" sz="16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ve </a:t>
            </a:r>
            <a:r>
              <a:rPr kumimoji="0" lang="tr-TR" sz="16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Smith</a:t>
            </a:r>
            <a:r>
              <a:rPr kumimoji="0" lang="tr-TR" sz="16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1996, s. 225). İşe başvuru mektupları  genellikle; bir gazete ilanından hareketle iş başvurusu yapıldığında, olası bir işverene iş isteğiyle özgeçmiş yollandığında ve  işverenlerin iş başvurusunu bir mektup ile yapılmasını istediği durumlarda yazılır. Bununla birlikte, pek çok işyerinde </a:t>
            </a:r>
            <a:r>
              <a:rPr kumimoji="0" lang="tr-TR" sz="16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formal</a:t>
            </a:r>
            <a:r>
              <a:rPr kumimoji="0" lang="tr-TR" sz="16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olarak hazırlanmış ve açık iş bulunması durumunda tüm adayların doldurmalarının istendiği iş başvurusu formları/görev isteği formları bulunmaktadır.</a:t>
            </a:r>
            <a:endParaRPr kumimoji="0" lang="tr-TR" sz="16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ct val="0"/>
              </a:spcAft>
              <a:buNone/>
              <a:tabLst>
                <a:tab pos="228600" algn="l"/>
              </a:tabLst>
            </a:pPr>
            <a:r>
              <a:rPr kumimoji="0" lang="tr-TR" sz="16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İşe başvuru mektubu firma içinde istihdama yetkili kişiye hitaben yazılmalıdır. Bu kişiler   personel /insan kaynakları bölümlerinin  müdürü veya firmanın en üst düzey yöneticisi olabilir. Eğer bu kişinin adı adayca  bilinmiyorsa firmaya telefon edilerek gerek duyulan isim ve unvanlar sorulabilir. Bu süreçte isimlerin doğru alınıp alınmadığının  kontrol edilmesi uygun olacaktır. Bu konuda alınan isim ve unvanın telefonda tekrar edilerek onay alınması önerilmektedir.  Bazı küçük firmalar personel müdürü istihdam etmemiş olabilirler. Bu durumda, istihdamdan sorumlu kişinin öğrenilmesi gerekecektir.</a:t>
            </a:r>
            <a:endParaRPr kumimoji="0" lang="tr-TR" sz="16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ct val="0"/>
              </a:spcAft>
              <a:buNone/>
              <a:tabLst>
                <a:tab pos="228600" algn="l"/>
              </a:tabLst>
            </a:pPr>
            <a:r>
              <a:rPr kumimoji="0" lang="tr-TR" sz="16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a:t>
            </a:r>
            <a:endParaRPr lang="tr-TR" sz="6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539552" y="1268760"/>
            <a:ext cx="8208912" cy="5040560"/>
          </a:xfrm>
        </p:spPr>
        <p:txBody>
          <a:bodyPr>
            <a:normAutofit fontScale="77500" lnSpcReduction="20000"/>
          </a:bodyPr>
          <a:lstStyle/>
          <a:p>
            <a:pPr marL="0" lvl="0" indent="449263" algn="just" eaLnBrk="0" fontAlgn="base" hangingPunct="0">
              <a:spcBef>
                <a:spcPct val="0"/>
              </a:spcBef>
              <a:spcAft>
                <a:spcPct val="0"/>
              </a:spcAft>
              <a:buNone/>
              <a:tabLst>
                <a:tab pos="228600" algn="l"/>
              </a:tabLst>
            </a:pPr>
            <a:r>
              <a:rPr kumimoji="0" lang="tr-TR"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Başvuru mektubu yazmaya ilişkin olarak sunulan öneriler arasında şunlar sayılmaktadır. (</a:t>
            </a:r>
            <a:r>
              <a:rPr kumimoji="0" lang="tr-TR"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Littrell</a:t>
            </a:r>
            <a:r>
              <a:rPr kumimoji="0" lang="tr-TR"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a:t>
            </a:r>
            <a:r>
              <a:rPr kumimoji="0" lang="tr-TR"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Lorenz</a:t>
            </a:r>
            <a:r>
              <a:rPr kumimoji="0" lang="tr-TR"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ve </a:t>
            </a:r>
            <a:r>
              <a:rPr kumimoji="0" lang="tr-TR"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Smith</a:t>
            </a:r>
            <a:r>
              <a:rPr kumimoji="0" lang="tr-TR"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1996, s. 225-227). </a:t>
            </a:r>
            <a:endParaRPr kumimoji="0" lang="tr-TR"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ct val="0"/>
              </a:spcAft>
              <a:buFontTx/>
              <a:buChar char="•"/>
              <a:tabLst>
                <a:tab pos="228600" algn="l"/>
              </a:tabLst>
            </a:pPr>
            <a:r>
              <a:rPr kumimoji="0" lang="tr-TR"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Başvuru mektubu yazdığınızda kısa ve doğrudan konuya yönelik tutun.</a:t>
            </a:r>
            <a:endParaRPr kumimoji="0" lang="tr-TR"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ct val="0"/>
              </a:spcAft>
              <a:buFontTx/>
              <a:buChar char="•"/>
              <a:tabLst>
                <a:tab pos="228600" algn="l"/>
              </a:tabLst>
            </a:pPr>
            <a:r>
              <a:rPr kumimoji="0" lang="tr-TR"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İşverenin dikkatini çekmek istersiniz Ancak onu çok fazla gereksiz bilgi ile yüklemeyin. Dikkatle yazılmış üç paragraflık bir başvuru mektubu tüm gerek duyulan uygun açıklamalara yetecektir.</a:t>
            </a:r>
            <a:endParaRPr kumimoji="0" lang="tr-TR"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ct val="0"/>
              </a:spcAft>
              <a:buFontTx/>
              <a:buChar char="•"/>
              <a:tabLst>
                <a:tab pos="228600" algn="l"/>
              </a:tabLst>
            </a:pPr>
            <a:r>
              <a:rPr kumimoji="0" lang="tr-TR"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Giriş paragrafında neden bu mektubu yazdığınızı belirtin. Başvurduğunuz iş ya da işin çeşidini belirtin. Eğer açık iş varsa, bunu nereden öğrendiğinizi açıklayın. Örneğin gazete ilanında görmüşseniz ya da bir başka kaynaktan öğrenmişseniz bunu belirtin.</a:t>
            </a:r>
            <a:endParaRPr kumimoji="0" lang="tr-TR"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ct val="0"/>
              </a:spcAft>
              <a:buFontTx/>
              <a:buChar char="•"/>
              <a:tabLst>
                <a:tab pos="228600" algn="l"/>
              </a:tabLst>
            </a:pPr>
            <a:r>
              <a:rPr kumimoji="0" lang="tr-TR"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Orta paragrafta, iş için neden doğru kişi olduğunuzu belirtin. Özetle, niteliklerinizin bu tür bir iş için sizi nasıl hazırladığını açıklayın. Eğer bir CV ekliyorsanız burada belirtin. İşvereni nitelikleriniz konusunda daha ayrıntılı bilgi için </a:t>
            </a:r>
            <a:r>
              <a:rPr kumimoji="0" lang="tr-TR"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CV’ye</a:t>
            </a:r>
            <a:r>
              <a:rPr kumimoji="0" lang="tr-TR"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başvurması yolunda teşvik edin.</a:t>
            </a:r>
            <a:endParaRPr kumimoji="0" lang="tr-TR"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ct val="0"/>
              </a:spcAft>
              <a:buFontTx/>
              <a:buChar char="•"/>
              <a:tabLst>
                <a:tab pos="228600" algn="l"/>
              </a:tabLst>
            </a:pPr>
            <a:r>
              <a:rPr kumimoji="0" lang="tr-TR"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Son paragrafta, görüşme için istekte bulunun. Size nerede ve ne zaman , telefonla, ulaşılabileceğinizi belirttiğinizden emin olun.</a:t>
            </a:r>
            <a:endParaRPr lang="tr-TR" sz="9600" dirty="0" smtClean="0"/>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492664"/>
          </a:xfrm>
        </p:spPr>
        <p:txBody>
          <a:bodyPr>
            <a:normAutofit fontScale="90000"/>
          </a:bodyPr>
          <a:lstStyle/>
          <a:p>
            <a:r>
              <a:rPr lang="tr-TR" dirty="0" smtClean="0"/>
              <a:t>.</a:t>
            </a:r>
            <a:endParaRPr lang="tr-TR" dirty="0"/>
          </a:p>
        </p:txBody>
      </p:sp>
      <p:sp>
        <p:nvSpPr>
          <p:cNvPr id="3" name="2 İçerik Yer Tutucusu"/>
          <p:cNvSpPr>
            <a:spLocks noGrp="1"/>
          </p:cNvSpPr>
          <p:nvPr>
            <p:ph idx="1"/>
          </p:nvPr>
        </p:nvSpPr>
        <p:spPr>
          <a:xfrm>
            <a:off x="539552" y="1124744"/>
            <a:ext cx="7992888" cy="5328592"/>
          </a:xfrm>
        </p:spPr>
        <p:txBody>
          <a:bodyPr>
            <a:noAutofit/>
          </a:bodyPr>
          <a:lstStyle/>
          <a:p>
            <a:pPr marL="0" lvl="0" indent="449263" algn="just" eaLnBrk="0" fontAlgn="base" hangingPunct="0">
              <a:spcBef>
                <a:spcPct val="0"/>
              </a:spcBef>
              <a:spcAft>
                <a:spcPct val="0"/>
              </a:spcAft>
              <a:buNone/>
              <a:tabLst>
                <a:tab pos="228600" algn="l"/>
              </a:tabLst>
            </a:pPr>
            <a:r>
              <a:rPr kumimoji="0" lang="tr-TR" sz="20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Başvuru mektubunun içeriği yanında görünümü de önem taşır. Bir başvuru mektubu, </a:t>
            </a:r>
            <a:r>
              <a:rPr kumimoji="0" lang="tr-TR" sz="20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standard</a:t>
            </a:r>
            <a:r>
              <a:rPr kumimoji="0" lang="tr-TR" sz="20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(A4) beyaz kağıda en iyi şekilde daktilo edilmeli ya da bilgisayarda yazılarak yazılı çıktısı alınmalıdır. El yazısı ile yazılı bir mektup </a:t>
            </a:r>
            <a:r>
              <a:rPr kumimoji="0" lang="tr-TR" sz="20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öenrilmemektedir</a:t>
            </a:r>
            <a:r>
              <a:rPr kumimoji="0" lang="tr-TR" sz="20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(El yazısının olası olumsuz etkileri için </a:t>
            </a:r>
            <a:r>
              <a:rPr kumimoji="0" lang="tr-TR" sz="2000" b="1"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ÇERÇEVE 3</a:t>
            </a:r>
            <a:r>
              <a:rPr kumimoji="0" lang="tr-TR" sz="20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’e bakınız). Burada adayların bir iş mektubu yazdığı </a:t>
            </a:r>
            <a:r>
              <a:rPr kumimoji="0" lang="tr-TR" sz="20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gözönüne</a:t>
            </a:r>
            <a:r>
              <a:rPr kumimoji="0" lang="tr-TR" sz="20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alındığında iş dünyasındaki </a:t>
            </a:r>
            <a:r>
              <a:rPr kumimoji="0" lang="tr-TR" sz="20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standard</a:t>
            </a:r>
            <a:r>
              <a:rPr kumimoji="0" lang="tr-TR" sz="20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bir yazışma stiline uygun olmasının beklenmesi doğal karşılanmalıdır. Ayrıca bir iş başvurusu mektubunda, geri dönüş adresi, tarih, yollanan yerin adresi, selamlama, açıklamalar ve nezaket içeren bir kapanış sözcüğü bulunması beklenir.</a:t>
            </a:r>
            <a:endParaRPr kumimoji="0" lang="tr-TR" sz="2000" b="0" i="0" u="none" strike="noStrike" cap="none" normalizeH="0" baseline="0" dirty="0" smtClean="0" bmk="">
              <a:ln>
                <a:noFill/>
              </a:ln>
              <a:solidFill>
                <a:schemeClr val="tx1"/>
              </a:solidFill>
              <a:effectLst/>
              <a:latin typeface="Arial" pitchFamily="34" charset="0"/>
              <a:cs typeface="Arial" pitchFamily="34" charset="0"/>
            </a:endParaRPr>
          </a:p>
          <a:p>
            <a:pPr marL="0" lvl="0" indent="449263" algn="just" eaLnBrk="0" fontAlgn="base" hangingPunct="0">
              <a:spcBef>
                <a:spcPct val="0"/>
              </a:spcBef>
              <a:spcAft>
                <a:spcPct val="0"/>
              </a:spcAft>
              <a:buNone/>
              <a:tabLst>
                <a:tab pos="228600" algn="l"/>
              </a:tabLst>
            </a:pPr>
            <a:r>
              <a:rPr kumimoji="0" lang="tr-TR" sz="20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Bir iş başvurusu mektubu yazıldıktan sonra, diğer yazılı çalışmalarda olduğu gibi bir kez daha okunması önerilebilir.  Öte yandan ilk olarak olabildiğince iyi hazırlanmış bir başvuru mektubu hazırlanması yoluyla, bunun diğerlerini hazırlamaya yardımcı olması da sağlanmış olmaktadır. ((</a:t>
            </a:r>
            <a:r>
              <a:rPr kumimoji="0" lang="tr-TR" sz="20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Littrell</a:t>
            </a:r>
            <a:r>
              <a:rPr kumimoji="0" lang="tr-TR" sz="20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a:t>
            </a:r>
            <a:r>
              <a:rPr kumimoji="0" lang="tr-TR" sz="20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Lorenz</a:t>
            </a:r>
            <a:r>
              <a:rPr kumimoji="0" lang="tr-TR" sz="20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ve </a:t>
            </a:r>
            <a:r>
              <a:rPr kumimoji="0" lang="tr-TR" sz="2000" b="0" i="0" u="none" strike="noStrike" cap="none" normalizeH="0" baseline="0" dirty="0" err="1" smtClean="0" bmk="">
                <a:ln>
                  <a:noFill/>
                </a:ln>
                <a:solidFill>
                  <a:schemeClr val="tx1"/>
                </a:solidFill>
                <a:effectLst/>
                <a:latin typeface="Arial" pitchFamily="34" charset="0"/>
                <a:ea typeface="Times New Roman" pitchFamily="18" charset="0"/>
                <a:cs typeface="Arial" pitchFamily="34" charset="0"/>
              </a:rPr>
              <a:t>Smith</a:t>
            </a:r>
            <a:r>
              <a:rPr kumimoji="0" lang="tr-TR" sz="2000" b="0"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  1996, s. 225-226).</a:t>
            </a:r>
            <a:endParaRPr kumimoji="0" lang="tr-TR" sz="8000" b="1" i="0" u="none" strike="noStrike" cap="none" normalizeH="0" baseline="0" dirty="0" smtClean="0" bmk="">
              <a:ln>
                <a:noFill/>
              </a:ln>
              <a:solidFill>
                <a:schemeClr val="tx1"/>
              </a:solidFill>
              <a:effectLst/>
              <a:latin typeface="Times New Roman" pitchFamily="18" charset="0"/>
              <a:cs typeface="Times New Roman" pitchFamily="18" charset="0"/>
            </a:endParaRPr>
          </a:p>
          <a:p>
            <a:endParaRPr lang="tr-TR" sz="8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24</TotalTime>
  <Words>1700</Words>
  <Application>Microsoft Office PowerPoint</Application>
  <PresentationFormat>Ekran Gösterisi (4:3)</PresentationFormat>
  <Paragraphs>65</Paragraphs>
  <Slides>13</Slides>
  <Notes>13</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Akış</vt:lpstr>
      <vt:lpstr>İş Öncesi Hazırlıklar Özgeçmiş ve İlgili Belgelerin Hazırlanması</vt:lpstr>
      <vt:lpstr>Özgeçmiş Hazırlama </vt:lpstr>
      <vt:lpstr>Özgeçmişte Yeralan Bilgiler </vt:lpstr>
      <vt:lpstr>Slayt 4</vt:lpstr>
      <vt:lpstr> Özgeçmiş Hazırlarken Dikkat Edilecekler </vt:lpstr>
      <vt:lpstr> Online Özgeçmişler  Hazırlama Üzerine Bazı İpuçları </vt:lpstr>
      <vt:lpstr>                     İşe Başvuru Mektubu</vt:lpstr>
      <vt:lpstr>Slayt 8</vt:lpstr>
      <vt:lpstr>.</vt:lpstr>
      <vt:lpstr>Portfolyo Hazırlama </vt:lpstr>
      <vt:lpstr>.</vt:lpstr>
      <vt:lpstr>Sorular</vt:lpstr>
      <vt:lpstr>Slayt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Öncesi Hazırlıklar Özgeçmiş ve İlgili Belgelerin Hazırlanması</dc:title>
  <dc:creator>H_HUSEYIN</dc:creator>
  <cp:lastModifiedBy>H_HUSEYIN</cp:lastModifiedBy>
  <cp:revision>4</cp:revision>
  <dcterms:created xsi:type="dcterms:W3CDTF">2018-02-20T14:25:47Z</dcterms:created>
  <dcterms:modified xsi:type="dcterms:W3CDTF">2018-02-20T14:50:13Z</dcterms:modified>
</cp:coreProperties>
</file>