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90CB254-6659-4A09-BF80-0661F56B691C}" type="datetimeFigureOut">
              <a:rPr lang="tr-TR" smtClean="0"/>
              <a:pPr/>
              <a:t>26.10.2018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F9D7515-9C29-413E-9FAB-347A7242C85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0CB254-6659-4A09-BF80-0661F56B691C}" type="datetimeFigureOut">
              <a:rPr lang="tr-TR" smtClean="0"/>
              <a:pPr/>
              <a:t>26.10.2018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9D7515-9C29-413E-9FAB-347A7242C85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20688"/>
            <a:ext cx="8229600" cy="4320480"/>
          </a:xfrm>
        </p:spPr>
        <p:txBody>
          <a:bodyPr>
            <a:normAutofit/>
          </a:bodyPr>
          <a:lstStyle/>
          <a:p>
            <a:pPr algn="l"/>
            <a:r>
              <a:rPr lang="tr-TR" sz="4900" dirty="0" smtClean="0"/>
              <a:t>Fransız Yeni Dalgası</a:t>
            </a:r>
            <a:br>
              <a:rPr lang="tr-TR" sz="4900" dirty="0" smtClean="0"/>
            </a:br>
            <a:r>
              <a:rPr lang="tr-TR" sz="4900" dirty="0" smtClean="0"/>
              <a:t>1950’lerde Fransa’da siyasal ortam</a:t>
            </a:r>
            <a:br>
              <a:rPr lang="tr-TR" sz="4900" dirty="0" smtClean="0"/>
            </a:br>
            <a:r>
              <a:rPr lang="tr-TR" sz="4900" dirty="0" smtClean="0"/>
              <a:t>Sinematek ve </a:t>
            </a:r>
            <a:r>
              <a:rPr lang="tr-TR" sz="4900" i="1" dirty="0" err="1" smtClean="0"/>
              <a:t>Cahiers</a:t>
            </a:r>
            <a:r>
              <a:rPr lang="tr-TR" sz="4900" i="1" dirty="0" smtClean="0"/>
              <a:t> </a:t>
            </a:r>
            <a:r>
              <a:rPr lang="tr-TR" sz="4900" i="1" dirty="0" err="1" smtClean="0"/>
              <a:t>du</a:t>
            </a:r>
            <a:r>
              <a:rPr lang="tr-TR" sz="4900" i="1" dirty="0" smtClean="0"/>
              <a:t> </a:t>
            </a:r>
            <a:r>
              <a:rPr lang="tr-TR" sz="4900" i="1" dirty="0" err="1" smtClean="0"/>
              <a:t>Cinema</a:t>
            </a:r>
            <a:r>
              <a:rPr lang="tr-TR" sz="4900" i="1" dirty="0"/>
              <a:t> </a:t>
            </a:r>
            <a:r>
              <a:rPr lang="tr-TR" sz="4900" dirty="0"/>
              <a:t>, film </a:t>
            </a:r>
            <a:r>
              <a:rPr lang="tr-TR" sz="4900"/>
              <a:t>yapım </a:t>
            </a:r>
            <a:r>
              <a:rPr lang="tr-TR" sz="4900" smtClean="0"/>
              <a:t>koşulları</a:t>
            </a:r>
            <a:r>
              <a:rPr lang="tr-TR"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Endüstriyel Yapı</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Fransız sineması 1960’lardan 1993 yılına kadar Avrupa’nın en iyi film yapan ülkesi olmuştur. Bunun çeşitli nedenleri olduğu görülmektedir. Bunlar;</a:t>
            </a:r>
          </a:p>
          <a:p>
            <a:pPr algn="just"/>
            <a:r>
              <a:rPr lang="tr-TR" dirty="0" smtClean="0"/>
              <a:t> CNC (</a:t>
            </a:r>
            <a:r>
              <a:rPr lang="tr-TR" dirty="0" err="1" smtClean="0"/>
              <a:t>Centre</a:t>
            </a:r>
            <a:r>
              <a:rPr lang="tr-TR" dirty="0" smtClean="0"/>
              <a:t> </a:t>
            </a:r>
            <a:r>
              <a:rPr lang="tr-TR" dirty="0" err="1" smtClean="0"/>
              <a:t>National</a:t>
            </a:r>
            <a:r>
              <a:rPr lang="tr-TR" dirty="0" smtClean="0"/>
              <a:t> de la </a:t>
            </a:r>
            <a:r>
              <a:rPr lang="tr-TR" dirty="0" err="1" smtClean="0"/>
              <a:t>Cinematographie</a:t>
            </a:r>
            <a:r>
              <a:rPr lang="tr-TR" dirty="0" smtClean="0"/>
              <a:t>) ile projeden dağıtıma kadar her aşama destek veren devlet teşvikli endüstri yapının olması</a:t>
            </a:r>
          </a:p>
          <a:p>
            <a:pPr algn="just"/>
            <a:r>
              <a:rPr lang="tr-TR" dirty="0" smtClean="0"/>
              <a:t>Sinema yapımının hemen hemen her aşamasında yer alabilecek profesyonel kadroların varlığı</a:t>
            </a:r>
          </a:p>
          <a:p>
            <a:pPr algn="just"/>
            <a:r>
              <a:rPr lang="tr-TR" dirty="0" smtClean="0"/>
              <a:t>Canlı bir film kültürüne sahip olması olarak sıralanabilir.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pPr algn="just"/>
            <a:r>
              <a:rPr lang="tr-TR" dirty="0" smtClean="0"/>
              <a:t>Fransa’da sinema endüstrisi savaştan büyük oranda zarar görmeden çıktığı ve sistem küçük ve orta ölçekte yapımcılık şirketlerine dayandığı için televizyonun etkisi artış gösterene kadar sinema cazip bir konumda olmuştur. Devletin sinemaya destek olduğu, Sinematek’te film gösterimleri yapıldığı söylenebilir. Film dergileri yayınlanmış, film tartışmaları yapılmıştır.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t>Bu dönemde sinema alanında kuramsal tartışmalar da artış göstermiştir. </a:t>
            </a:r>
            <a:r>
              <a:rPr lang="tr-TR" dirty="0" err="1" smtClean="0"/>
              <a:t>Alexander</a:t>
            </a:r>
            <a:r>
              <a:rPr lang="tr-TR" dirty="0" smtClean="0"/>
              <a:t> </a:t>
            </a:r>
            <a:r>
              <a:rPr lang="tr-TR" dirty="0" err="1" smtClean="0"/>
              <a:t>Astruc</a:t>
            </a:r>
            <a:r>
              <a:rPr lang="tr-TR" dirty="0" smtClean="0"/>
              <a:t> </a:t>
            </a:r>
            <a:r>
              <a:rPr lang="tr-TR" i="1" dirty="0" err="1" smtClean="0"/>
              <a:t>Camera</a:t>
            </a:r>
            <a:r>
              <a:rPr lang="tr-TR" i="1" dirty="0" smtClean="0"/>
              <a:t> </a:t>
            </a:r>
            <a:r>
              <a:rPr lang="tr-TR" i="1" dirty="0" err="1"/>
              <a:t>S</a:t>
            </a:r>
            <a:r>
              <a:rPr lang="tr-TR" i="1" dirty="0" err="1" smtClean="0"/>
              <a:t>tylo</a:t>
            </a:r>
            <a:r>
              <a:rPr lang="tr-TR" i="1" dirty="0" smtClean="0"/>
              <a:t> </a:t>
            </a:r>
            <a:r>
              <a:rPr lang="tr-TR" dirty="0" smtClean="0"/>
              <a:t>kavramını ortaya atar. Yazar, yönetmenin de kamerayı (ya da sinematografik olanakları) tıpkı bir kalem gibi kullanması, kendi duygu ve düşüncelerini aktarması gerektiğini savunur. </a:t>
            </a:r>
          </a:p>
          <a:p>
            <a:pPr algn="just"/>
            <a:r>
              <a:rPr lang="tr-TR" i="1" dirty="0" err="1" smtClean="0"/>
              <a:t>Cahiers</a:t>
            </a:r>
            <a:r>
              <a:rPr lang="tr-TR" i="1" dirty="0" smtClean="0"/>
              <a:t> </a:t>
            </a:r>
            <a:r>
              <a:rPr lang="tr-TR" i="1" dirty="0" err="1" smtClean="0"/>
              <a:t>du</a:t>
            </a:r>
            <a:r>
              <a:rPr lang="tr-TR" i="1" dirty="0" smtClean="0"/>
              <a:t> </a:t>
            </a:r>
            <a:r>
              <a:rPr lang="tr-TR" i="1" dirty="0" err="1" smtClean="0"/>
              <a:t>Cinema</a:t>
            </a:r>
            <a:r>
              <a:rPr lang="tr-TR" i="1" dirty="0" smtClean="0"/>
              <a:t> </a:t>
            </a:r>
            <a:r>
              <a:rPr lang="tr-TR" dirty="0" smtClean="0"/>
              <a:t>(Sinema Defterleri, 1951): </a:t>
            </a:r>
            <a:r>
              <a:rPr lang="tr-TR" dirty="0" err="1" smtClean="0"/>
              <a:t>Andre</a:t>
            </a:r>
            <a:r>
              <a:rPr lang="tr-TR" dirty="0" smtClean="0"/>
              <a:t> </a:t>
            </a:r>
            <a:r>
              <a:rPr lang="tr-TR" dirty="0" err="1" smtClean="0"/>
              <a:t>Bazin</a:t>
            </a:r>
            <a:r>
              <a:rPr lang="tr-TR" dirty="0" smtClean="0"/>
              <a:t> tarafından kurulan bir dergidir. Bu dergi etrafında toplanan yazarlar sonradan ortaya çıkacak olan Yeni Dalga’nın temellerini atmışlardır.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Fransız Yeni Dalgasının Ortaya Çıkışına Yardımcı Olan Faktörler</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Fransa’da siyasal bağlamın elverişli olması ve De </a:t>
            </a:r>
            <a:r>
              <a:rPr lang="tr-TR" dirty="0" err="1" smtClean="0"/>
              <a:t>Gaulle</a:t>
            </a:r>
            <a:r>
              <a:rPr lang="tr-TR" dirty="0" smtClean="0"/>
              <a:t> yönetiminin Hollywood’un gişe gelirlerindeki payını azaltmak için </a:t>
            </a:r>
            <a:r>
              <a:rPr lang="tr-TR" dirty="0" err="1" smtClean="0"/>
              <a:t>avance</a:t>
            </a:r>
            <a:r>
              <a:rPr lang="tr-TR" dirty="0" smtClean="0"/>
              <a:t> sur </a:t>
            </a:r>
            <a:r>
              <a:rPr lang="tr-TR" dirty="0" err="1" smtClean="0"/>
              <a:t>recette</a:t>
            </a:r>
            <a:r>
              <a:rPr lang="tr-TR" dirty="0" smtClean="0"/>
              <a:t> sistemini getirmesi (Bilet satışlarından alınan vergiyle fon sağlanmış ve film çekildikten sonra gelirin belirli bir kısmıyla bu para geri ödenmiştir).</a:t>
            </a:r>
          </a:p>
          <a:p>
            <a:pPr algn="just"/>
            <a:r>
              <a:rPr lang="tr-TR" dirty="0" smtClean="0"/>
              <a:t>Daha hızlı ham film, daha hafif kamera ve ses kayıt donanımı gibi teknolojik gelişmeler yönetmenlerin sokağa çıkmasını sağlamış, deneysellik olanağı doğmuştur.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Dalga Yönetmenleri</a:t>
            </a:r>
            <a:endParaRPr lang="tr-TR" dirty="0"/>
          </a:p>
        </p:txBody>
      </p:sp>
      <p:sp>
        <p:nvSpPr>
          <p:cNvPr id="3" name="2 İçerik Yer Tutucusu"/>
          <p:cNvSpPr>
            <a:spLocks noGrp="1"/>
          </p:cNvSpPr>
          <p:nvPr>
            <p:ph idx="1"/>
          </p:nvPr>
        </p:nvSpPr>
        <p:spPr/>
        <p:txBody>
          <a:bodyPr>
            <a:normAutofit/>
          </a:bodyPr>
          <a:lstStyle/>
          <a:p>
            <a:pPr>
              <a:buNone/>
            </a:pPr>
            <a:r>
              <a:rPr lang="tr-TR" sz="2800" u="sng" dirty="0" smtClean="0"/>
              <a:t> Birinci </a:t>
            </a:r>
            <a:r>
              <a:rPr lang="tr-TR" sz="2800" u="sng" dirty="0"/>
              <a:t>g</a:t>
            </a:r>
            <a:r>
              <a:rPr lang="tr-TR" sz="2800" u="sng" dirty="0" smtClean="0"/>
              <a:t>rup: </a:t>
            </a:r>
            <a:r>
              <a:rPr lang="tr-TR" sz="2800" i="1" u="sng" dirty="0" err="1" smtClean="0"/>
              <a:t>Cahiers</a:t>
            </a:r>
            <a:r>
              <a:rPr lang="tr-TR" sz="2800" i="1" u="sng" dirty="0" smtClean="0"/>
              <a:t> </a:t>
            </a:r>
            <a:r>
              <a:rPr lang="tr-TR" sz="2800" i="1" u="sng" dirty="0" err="1" smtClean="0"/>
              <a:t>du</a:t>
            </a:r>
            <a:r>
              <a:rPr lang="tr-TR" sz="2800" i="1" u="sng" dirty="0" smtClean="0"/>
              <a:t> </a:t>
            </a:r>
            <a:r>
              <a:rPr lang="tr-TR" sz="2800" i="1" u="sng" dirty="0" err="1" smtClean="0"/>
              <a:t>Cinema</a:t>
            </a:r>
            <a:r>
              <a:rPr lang="tr-TR" sz="2800" i="1" u="sng" dirty="0" smtClean="0"/>
              <a:t>  </a:t>
            </a:r>
            <a:r>
              <a:rPr lang="tr-TR" sz="2800" u="sng" dirty="0" smtClean="0"/>
              <a:t>dergisi </a:t>
            </a:r>
            <a:r>
              <a:rPr lang="tr-TR" sz="2800" u="sng" dirty="0"/>
              <a:t>y</a:t>
            </a:r>
            <a:r>
              <a:rPr lang="tr-TR" sz="2800" u="sng" dirty="0" smtClean="0"/>
              <a:t>azarları</a:t>
            </a:r>
          </a:p>
          <a:p>
            <a:r>
              <a:rPr lang="tr-TR" sz="2800" dirty="0" err="1" smtClean="0"/>
              <a:t>Claude</a:t>
            </a:r>
            <a:r>
              <a:rPr lang="tr-TR" sz="2800" dirty="0" smtClean="0"/>
              <a:t> </a:t>
            </a:r>
            <a:r>
              <a:rPr lang="tr-TR" sz="2800" dirty="0" err="1" smtClean="0"/>
              <a:t>Chabrol</a:t>
            </a:r>
            <a:endParaRPr lang="tr-TR" sz="2800" dirty="0" smtClean="0"/>
          </a:p>
          <a:p>
            <a:r>
              <a:rPr lang="tr-TR" sz="2800" dirty="0" err="1" smtClean="0"/>
              <a:t>François</a:t>
            </a:r>
            <a:r>
              <a:rPr lang="tr-TR" sz="2800" dirty="0" smtClean="0"/>
              <a:t> </a:t>
            </a:r>
            <a:r>
              <a:rPr lang="tr-TR" sz="2800" dirty="0" err="1" smtClean="0"/>
              <a:t>Truffaut</a:t>
            </a:r>
            <a:endParaRPr lang="tr-TR" sz="2800" dirty="0" smtClean="0"/>
          </a:p>
          <a:p>
            <a:r>
              <a:rPr lang="tr-TR" sz="2800" dirty="0" smtClean="0"/>
              <a:t>Jean </a:t>
            </a:r>
            <a:r>
              <a:rPr lang="tr-TR" sz="2800" dirty="0" err="1" smtClean="0"/>
              <a:t>Luc</a:t>
            </a:r>
            <a:r>
              <a:rPr lang="tr-TR" sz="2800" dirty="0" smtClean="0"/>
              <a:t> </a:t>
            </a:r>
            <a:r>
              <a:rPr lang="tr-TR" sz="2800" dirty="0" err="1" smtClean="0"/>
              <a:t>Godard</a:t>
            </a:r>
            <a:endParaRPr lang="tr-TR" sz="2800" dirty="0" smtClean="0"/>
          </a:p>
          <a:p>
            <a:r>
              <a:rPr lang="tr-TR" sz="2800" dirty="0" err="1" smtClean="0"/>
              <a:t>Jacques</a:t>
            </a:r>
            <a:r>
              <a:rPr lang="tr-TR" sz="2800" dirty="0" smtClean="0"/>
              <a:t> </a:t>
            </a:r>
            <a:r>
              <a:rPr lang="tr-TR" sz="2800" dirty="0" err="1" smtClean="0"/>
              <a:t>Rivette</a:t>
            </a:r>
            <a:endParaRPr lang="tr-TR" sz="2800" dirty="0" smtClean="0"/>
          </a:p>
          <a:p>
            <a:r>
              <a:rPr lang="tr-TR" sz="2800" dirty="0" err="1" smtClean="0"/>
              <a:t>Erich</a:t>
            </a:r>
            <a:r>
              <a:rPr lang="tr-TR" sz="2800" dirty="0" smtClean="0"/>
              <a:t> </a:t>
            </a:r>
            <a:r>
              <a:rPr lang="tr-TR" sz="2800" dirty="0" err="1" smtClean="0"/>
              <a:t>Rohmer</a:t>
            </a:r>
            <a:endParaRPr lang="tr-TR" sz="2800" dirty="0" smtClean="0"/>
          </a:p>
          <a:p>
            <a:r>
              <a:rPr lang="tr-TR" sz="2800" dirty="0" smtClean="0"/>
              <a:t>Charles </a:t>
            </a:r>
            <a:r>
              <a:rPr lang="tr-TR" sz="2800" dirty="0" err="1" smtClean="0"/>
              <a:t>Bitsch</a:t>
            </a:r>
            <a:endParaRPr lang="tr-T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Yeni Dalga Yönetmenleri (Devam)</a:t>
            </a:r>
            <a:endParaRPr lang="tr-TR" dirty="0"/>
          </a:p>
        </p:txBody>
      </p:sp>
      <p:sp>
        <p:nvSpPr>
          <p:cNvPr id="3" name="2 Metin Yer Tutucusu"/>
          <p:cNvSpPr>
            <a:spLocks noGrp="1"/>
          </p:cNvSpPr>
          <p:nvPr>
            <p:ph type="body" idx="1"/>
          </p:nvPr>
        </p:nvSpPr>
        <p:spPr/>
        <p:txBody>
          <a:bodyPr>
            <a:normAutofit fontScale="92500" lnSpcReduction="20000"/>
          </a:bodyPr>
          <a:lstStyle/>
          <a:p>
            <a:r>
              <a:rPr lang="tr-TR" dirty="0" smtClean="0"/>
              <a:t>İkinci Grup (Sol yaka sinemacıları)</a:t>
            </a:r>
            <a:endParaRPr lang="tr-TR" dirty="0"/>
          </a:p>
        </p:txBody>
      </p:sp>
      <p:sp>
        <p:nvSpPr>
          <p:cNvPr id="4" name="3 İçerik Yer Tutucusu"/>
          <p:cNvSpPr>
            <a:spLocks noGrp="1"/>
          </p:cNvSpPr>
          <p:nvPr>
            <p:ph sz="half" idx="2"/>
          </p:nvPr>
        </p:nvSpPr>
        <p:spPr/>
        <p:txBody>
          <a:bodyPr/>
          <a:lstStyle/>
          <a:p>
            <a:r>
              <a:rPr lang="tr-TR" dirty="0" err="1" smtClean="0"/>
              <a:t>Georges</a:t>
            </a:r>
            <a:r>
              <a:rPr lang="tr-TR" dirty="0" smtClean="0"/>
              <a:t> </a:t>
            </a:r>
            <a:r>
              <a:rPr lang="tr-TR" dirty="0" err="1" smtClean="0"/>
              <a:t>Franju</a:t>
            </a:r>
            <a:endParaRPr lang="tr-TR" dirty="0" smtClean="0"/>
          </a:p>
          <a:p>
            <a:r>
              <a:rPr lang="tr-TR" dirty="0" err="1" smtClean="0"/>
              <a:t>Agnes</a:t>
            </a:r>
            <a:r>
              <a:rPr lang="tr-TR" dirty="0" smtClean="0"/>
              <a:t> Varda</a:t>
            </a:r>
          </a:p>
          <a:p>
            <a:r>
              <a:rPr lang="tr-TR" dirty="0" err="1" smtClean="0"/>
              <a:t>Alain</a:t>
            </a:r>
            <a:r>
              <a:rPr lang="tr-TR" dirty="0" smtClean="0"/>
              <a:t> </a:t>
            </a:r>
            <a:r>
              <a:rPr lang="tr-TR" dirty="0" err="1" smtClean="0"/>
              <a:t>Resnais</a:t>
            </a:r>
            <a:endParaRPr lang="tr-TR" dirty="0" smtClean="0"/>
          </a:p>
          <a:p>
            <a:r>
              <a:rPr lang="tr-TR" dirty="0" err="1" smtClean="0"/>
              <a:t>Jacques</a:t>
            </a:r>
            <a:r>
              <a:rPr lang="tr-TR" dirty="0" smtClean="0"/>
              <a:t> </a:t>
            </a:r>
            <a:r>
              <a:rPr lang="tr-TR" dirty="0" err="1" smtClean="0"/>
              <a:t>Demy</a:t>
            </a:r>
            <a:endParaRPr lang="tr-TR" dirty="0" smtClean="0"/>
          </a:p>
          <a:p>
            <a:r>
              <a:rPr lang="tr-TR" dirty="0" err="1" smtClean="0"/>
              <a:t>Chris</a:t>
            </a:r>
            <a:r>
              <a:rPr lang="tr-TR" dirty="0" smtClean="0"/>
              <a:t> Marker</a:t>
            </a:r>
          </a:p>
          <a:p>
            <a:r>
              <a:rPr lang="tr-TR" dirty="0" smtClean="0"/>
              <a:t>Jean </a:t>
            </a:r>
            <a:r>
              <a:rPr lang="tr-TR" dirty="0" err="1" smtClean="0"/>
              <a:t>Rouch</a:t>
            </a:r>
            <a:endParaRPr lang="tr-TR" dirty="0" smtClean="0"/>
          </a:p>
          <a:p>
            <a:r>
              <a:rPr lang="tr-TR" dirty="0" err="1" smtClean="0"/>
              <a:t>Jacques</a:t>
            </a:r>
            <a:r>
              <a:rPr lang="tr-TR" dirty="0" smtClean="0"/>
              <a:t> </a:t>
            </a:r>
            <a:r>
              <a:rPr lang="tr-TR" dirty="0" err="1" smtClean="0"/>
              <a:t>Rozier</a:t>
            </a:r>
            <a:endParaRPr lang="tr-TR" dirty="0"/>
          </a:p>
        </p:txBody>
      </p:sp>
      <p:sp>
        <p:nvSpPr>
          <p:cNvPr id="5" name="4 Metin Yer Tutucusu"/>
          <p:cNvSpPr>
            <a:spLocks noGrp="1"/>
          </p:cNvSpPr>
          <p:nvPr>
            <p:ph type="body" sz="quarter" idx="3"/>
          </p:nvPr>
        </p:nvSpPr>
        <p:spPr/>
        <p:txBody>
          <a:bodyPr>
            <a:normAutofit fontScale="92500" lnSpcReduction="20000"/>
          </a:bodyPr>
          <a:lstStyle/>
          <a:p>
            <a:r>
              <a:rPr lang="tr-TR" dirty="0" smtClean="0"/>
              <a:t>Üçüncü Grup  (Sektörde daha önce çalışan sinemacılar)</a:t>
            </a:r>
            <a:endParaRPr lang="tr-TR" dirty="0"/>
          </a:p>
        </p:txBody>
      </p:sp>
      <p:sp>
        <p:nvSpPr>
          <p:cNvPr id="6" name="5 İçerik Yer Tutucusu"/>
          <p:cNvSpPr>
            <a:spLocks noGrp="1"/>
          </p:cNvSpPr>
          <p:nvPr>
            <p:ph sz="quarter" idx="4"/>
          </p:nvPr>
        </p:nvSpPr>
        <p:spPr/>
        <p:txBody>
          <a:bodyPr/>
          <a:lstStyle/>
          <a:p>
            <a:r>
              <a:rPr lang="tr-TR" dirty="0" err="1" smtClean="0"/>
              <a:t>Roger</a:t>
            </a:r>
            <a:r>
              <a:rPr lang="tr-TR" dirty="0" smtClean="0"/>
              <a:t> Vadim</a:t>
            </a:r>
          </a:p>
          <a:p>
            <a:r>
              <a:rPr lang="tr-TR" dirty="0" smtClean="0"/>
              <a:t>Louis </a:t>
            </a:r>
            <a:r>
              <a:rPr lang="tr-TR" dirty="0" err="1" smtClean="0"/>
              <a:t>Malle</a:t>
            </a:r>
            <a:endParaRPr lang="tr-TR" dirty="0" smtClean="0"/>
          </a:p>
          <a:p>
            <a:r>
              <a:rPr lang="tr-TR" dirty="0" err="1" smtClean="0"/>
              <a:t>Alexander</a:t>
            </a:r>
            <a:r>
              <a:rPr lang="tr-TR" dirty="0" smtClean="0"/>
              <a:t> </a:t>
            </a:r>
            <a:r>
              <a:rPr lang="tr-TR" dirty="0" err="1" smtClean="0"/>
              <a:t>Astruc</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İlk Filmler ve Yönetmenler</a:t>
            </a:r>
            <a:endParaRPr lang="tr-TR" dirty="0"/>
          </a:p>
        </p:txBody>
      </p:sp>
      <p:sp>
        <p:nvSpPr>
          <p:cNvPr id="3" name="2 İçerik Yer Tutucusu"/>
          <p:cNvSpPr>
            <a:spLocks noGrp="1"/>
          </p:cNvSpPr>
          <p:nvPr>
            <p:ph idx="1"/>
          </p:nvPr>
        </p:nvSpPr>
        <p:spPr/>
        <p:txBody>
          <a:bodyPr/>
          <a:lstStyle/>
          <a:p>
            <a:r>
              <a:rPr lang="tr-TR" dirty="0" err="1" smtClean="0"/>
              <a:t>Claude</a:t>
            </a:r>
            <a:r>
              <a:rPr lang="tr-TR" dirty="0" smtClean="0"/>
              <a:t> </a:t>
            </a:r>
            <a:r>
              <a:rPr lang="tr-TR" dirty="0" err="1" smtClean="0"/>
              <a:t>Chabrol</a:t>
            </a:r>
            <a:r>
              <a:rPr lang="tr-TR" dirty="0" smtClean="0"/>
              <a:t> (</a:t>
            </a:r>
            <a:r>
              <a:rPr lang="tr-TR" i="1" dirty="0" smtClean="0"/>
              <a:t>Yakışıklı </a:t>
            </a:r>
            <a:r>
              <a:rPr lang="tr-TR" i="1" dirty="0" err="1" smtClean="0"/>
              <a:t>Serge</a:t>
            </a:r>
            <a:r>
              <a:rPr lang="tr-TR" dirty="0" smtClean="0"/>
              <a:t>, 1958; Kuzenler, 1959)</a:t>
            </a:r>
          </a:p>
          <a:p>
            <a:r>
              <a:rPr lang="tr-TR" dirty="0" err="1" smtClean="0"/>
              <a:t>Françoise</a:t>
            </a:r>
            <a:r>
              <a:rPr lang="tr-TR" dirty="0" smtClean="0"/>
              <a:t> </a:t>
            </a:r>
            <a:r>
              <a:rPr lang="tr-TR" dirty="0" err="1" smtClean="0"/>
              <a:t>Truffaut</a:t>
            </a:r>
            <a:r>
              <a:rPr lang="tr-TR" dirty="0" smtClean="0"/>
              <a:t> (</a:t>
            </a:r>
            <a:r>
              <a:rPr lang="tr-TR" i="1" dirty="0" smtClean="0"/>
              <a:t>400 Darbe</a:t>
            </a:r>
            <a:r>
              <a:rPr lang="tr-TR" dirty="0" smtClean="0"/>
              <a:t>, 1959)</a:t>
            </a:r>
          </a:p>
          <a:p>
            <a:r>
              <a:rPr lang="tr-TR" dirty="0" err="1" smtClean="0"/>
              <a:t>Erich</a:t>
            </a:r>
            <a:r>
              <a:rPr lang="tr-TR" dirty="0" smtClean="0"/>
              <a:t> </a:t>
            </a:r>
            <a:r>
              <a:rPr lang="tr-TR" dirty="0" err="1" smtClean="0"/>
              <a:t>Rohmer</a:t>
            </a:r>
            <a:r>
              <a:rPr lang="tr-TR" dirty="0" smtClean="0"/>
              <a:t> (</a:t>
            </a:r>
            <a:r>
              <a:rPr lang="tr-TR" i="1" dirty="0" smtClean="0"/>
              <a:t>Aslan Burcu</a:t>
            </a:r>
            <a:r>
              <a:rPr lang="tr-TR" dirty="0" smtClean="0"/>
              <a:t>, 1959)</a:t>
            </a:r>
          </a:p>
          <a:p>
            <a:r>
              <a:rPr lang="tr-TR" dirty="0" err="1" smtClean="0"/>
              <a:t>Jacques</a:t>
            </a:r>
            <a:r>
              <a:rPr lang="tr-TR" dirty="0" smtClean="0"/>
              <a:t> </a:t>
            </a:r>
            <a:r>
              <a:rPr lang="tr-TR" dirty="0" err="1" smtClean="0"/>
              <a:t>Rivette</a:t>
            </a:r>
            <a:r>
              <a:rPr lang="tr-TR" dirty="0" smtClean="0"/>
              <a:t> (</a:t>
            </a:r>
            <a:r>
              <a:rPr lang="tr-TR" i="1" dirty="0" smtClean="0"/>
              <a:t>Paris Bize Aittir</a:t>
            </a:r>
            <a:r>
              <a:rPr lang="tr-TR" dirty="0" smtClean="0"/>
              <a:t>, 1960)</a:t>
            </a:r>
          </a:p>
          <a:p>
            <a:r>
              <a:rPr lang="tr-TR" dirty="0" smtClean="0"/>
              <a:t>Jean </a:t>
            </a:r>
            <a:r>
              <a:rPr lang="tr-TR" dirty="0" err="1" smtClean="0"/>
              <a:t>Luc</a:t>
            </a:r>
            <a:r>
              <a:rPr lang="tr-TR" dirty="0" smtClean="0"/>
              <a:t> </a:t>
            </a:r>
            <a:r>
              <a:rPr lang="tr-TR" dirty="0" err="1" smtClean="0"/>
              <a:t>Godard</a:t>
            </a:r>
            <a:r>
              <a:rPr lang="tr-TR" dirty="0" smtClean="0"/>
              <a:t> (</a:t>
            </a:r>
            <a:r>
              <a:rPr lang="tr-TR" i="1" dirty="0" smtClean="0"/>
              <a:t>Serseri Aşıklar</a:t>
            </a:r>
            <a:r>
              <a:rPr lang="tr-TR" dirty="0" smtClean="0"/>
              <a:t>, 1959)</a:t>
            </a:r>
          </a:p>
          <a:p>
            <a:r>
              <a:rPr lang="tr-TR" dirty="0" err="1" smtClean="0"/>
              <a:t>Alain</a:t>
            </a:r>
            <a:r>
              <a:rPr lang="tr-TR" dirty="0" smtClean="0"/>
              <a:t> </a:t>
            </a:r>
            <a:r>
              <a:rPr lang="tr-TR" dirty="0" err="1" smtClean="0"/>
              <a:t>Resnais</a:t>
            </a:r>
            <a:r>
              <a:rPr lang="tr-TR" dirty="0" smtClean="0"/>
              <a:t> (</a:t>
            </a:r>
            <a:r>
              <a:rPr lang="tr-TR" i="1" dirty="0" smtClean="0"/>
              <a:t>Hiroşima Sevgilim</a:t>
            </a:r>
            <a:r>
              <a:rPr lang="tr-TR" dirty="0" smtClean="0"/>
              <a:t>, 1959)</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Derste Okunan Kaynaklar</a:t>
            </a:r>
            <a:endParaRPr lang="tr-TR" dirty="0"/>
          </a:p>
        </p:txBody>
      </p:sp>
      <p:sp>
        <p:nvSpPr>
          <p:cNvPr id="3" name="2 İçerik Yer Tutucusu"/>
          <p:cNvSpPr>
            <a:spLocks noGrp="1"/>
          </p:cNvSpPr>
          <p:nvPr>
            <p:ph idx="1"/>
          </p:nvPr>
        </p:nvSpPr>
        <p:spPr/>
        <p:txBody>
          <a:bodyPr>
            <a:normAutofit fontScale="92500" lnSpcReduction="20000"/>
          </a:bodyPr>
          <a:lstStyle/>
          <a:p>
            <a:r>
              <a:rPr lang="tr-TR" dirty="0"/>
              <a:t>Nilgün Niş ve Tuğrul </a:t>
            </a:r>
            <a:r>
              <a:rPr lang="tr-TR" dirty="0" err="1"/>
              <a:t>Eryılmaz</a:t>
            </a:r>
            <a:r>
              <a:rPr lang="tr-TR" dirty="0"/>
              <a:t> (1981). “Sinemanın Çağdaşlaşması, </a:t>
            </a:r>
            <a:r>
              <a:rPr lang="tr-TR" dirty="0" err="1"/>
              <a:t>Yenigerçekçilik</a:t>
            </a:r>
            <a:r>
              <a:rPr lang="tr-TR" dirty="0"/>
              <a:t>, Yeni Dalga”, YILLIK, s. Ankara: AÜ. BYYO Yayınları, s.145-178. </a:t>
            </a:r>
            <a:endParaRPr lang="tr-TR" dirty="0" smtClean="0"/>
          </a:p>
          <a:p>
            <a:r>
              <a:rPr lang="tr-TR" dirty="0" smtClean="0"/>
              <a:t>Peter </a:t>
            </a:r>
            <a:r>
              <a:rPr lang="tr-TR" dirty="0" err="1"/>
              <a:t>Graham</a:t>
            </a:r>
            <a:r>
              <a:rPr lang="tr-TR" dirty="0"/>
              <a:t>, “Fransız Sinemasında Yeni Yönelimler”, s.651-662</a:t>
            </a:r>
            <a:r>
              <a:rPr lang="tr-TR" dirty="0" smtClean="0"/>
              <a:t>.</a:t>
            </a:r>
          </a:p>
          <a:p>
            <a:pPr algn="just"/>
            <a:endParaRPr lang="tr-TR" dirty="0"/>
          </a:p>
          <a:p>
            <a:pPr algn="just">
              <a:buNone/>
            </a:pPr>
            <a:r>
              <a:rPr lang="tr-TR" dirty="0" smtClean="0"/>
              <a:t>    (</a:t>
            </a:r>
            <a:r>
              <a:rPr lang="x-none" smtClean="0"/>
              <a:t>Okuma metinlerinde ayrıntılı kaynak belirtilmeyen bütün makaleler Geoffrey Nowell-Smith editörlüğünde hazırlanan </a:t>
            </a:r>
            <a:r>
              <a:rPr lang="x-none" i="1" smtClean="0"/>
              <a:t>Dünya Sinema Tarihi</a:t>
            </a:r>
            <a:r>
              <a:rPr lang="x-none" smtClean="0"/>
              <a:t> (Kabalcı yay, İstanbul, 2003, çeviren: Ahmet Fethi) kitabından alınmıştır</a:t>
            </a:r>
            <a:r>
              <a:rPr lang="tr-TR" dirty="0" smtClean="0"/>
              <a:t>)</a:t>
            </a:r>
            <a:r>
              <a:rPr lang="x-none" smtClean="0"/>
              <a:t>.</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465</Words>
  <Application>Microsoft Office PowerPoint</Application>
  <PresentationFormat>Ekran Gösterisi (4:3)</PresentationFormat>
  <Paragraphs>45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Fransız Yeni Dalgası 1950’lerde Fransa’da siyasal ortam Sinematek ve Cahiers du Cinema , film yapım koşulları </vt:lpstr>
      <vt:lpstr>Endüstriyel Yapı</vt:lpstr>
      <vt:lpstr>Slayt 3</vt:lpstr>
      <vt:lpstr>Slayt 4</vt:lpstr>
      <vt:lpstr>Fransız Yeni Dalgasının Ortaya Çıkışına Yardımcı Olan Faktörler</vt:lpstr>
      <vt:lpstr>Yeni Dalga Yönetmenleri</vt:lpstr>
      <vt:lpstr>Yeni Dalga Yönetmenleri (Devam)</vt:lpstr>
      <vt:lpstr>İlk Filmler ve Yönetmenler</vt:lpstr>
      <vt:lpstr>Derste Okunan 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Fransız Yeni Dalgası 1950’lerde Fransa’da siyasal ortam sinematek ve Cahiers du Cinema , film yapım koşulları, akımın özellikleri.</dc:title>
  <dc:creator>Windows User</dc:creator>
  <cp:lastModifiedBy>Windows User</cp:lastModifiedBy>
  <cp:revision>10</cp:revision>
  <dcterms:created xsi:type="dcterms:W3CDTF">2018-10-26T03:25:43Z</dcterms:created>
  <dcterms:modified xsi:type="dcterms:W3CDTF">2018-10-26T06:18:59Z</dcterms:modified>
</cp:coreProperties>
</file>