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80" r:id="rId18"/>
    <p:sldId id="281" r:id="rId19"/>
    <p:sldId id="275" r:id="rId20"/>
    <p:sldId id="276" r:id="rId21"/>
    <p:sldId id="282" r:id="rId22"/>
    <p:sldId id="277" r:id="rId23"/>
    <p:sldId id="283" r:id="rId24"/>
    <p:sldId id="284" r:id="rId25"/>
    <p:sldId id="278" r:id="rId26"/>
    <p:sldId id="271" r:id="rId27"/>
    <p:sldId id="279" r:id="rId28"/>
    <p:sldId id="272" r:id="rId29"/>
    <p:sldId id="273"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C5B51A-D6BC-43BD-878C-3C3D7E375A0C}"/>
              </a:ext>
            </a:extLst>
          </p:cNvPr>
          <p:cNvSpPr>
            <a:spLocks noGrp="1"/>
          </p:cNvSpPr>
          <p:nvPr>
            <p:ph type="ctrTitle"/>
          </p:nvPr>
        </p:nvSpPr>
        <p:spPr/>
        <p:txBody>
          <a:bodyPr/>
          <a:lstStyle/>
          <a:p>
            <a:r>
              <a:rPr lang="tr-TR" dirty="0"/>
              <a:t>KONU 11 </a:t>
            </a:r>
            <a:br>
              <a:rPr lang="tr-TR" dirty="0"/>
            </a:br>
            <a:r>
              <a:rPr lang="tr-TR" dirty="0"/>
              <a:t>ORTAÇAĞ AVRUPASI</a:t>
            </a:r>
          </a:p>
        </p:txBody>
      </p:sp>
    </p:spTree>
    <p:extLst>
      <p:ext uri="{BB962C8B-B14F-4D97-AF65-F5344CB8AC3E}">
        <p14:creationId xmlns:p14="http://schemas.microsoft.com/office/powerpoint/2010/main" val="1396037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dirty="0"/>
              <a:t>Feodal dönemde aynı </a:t>
            </a:r>
            <a:r>
              <a:rPr lang="tr-TR" dirty="0" err="1"/>
              <a:t>üstbeye</a:t>
            </a:r>
            <a:r>
              <a:rPr lang="tr-TR" dirty="0"/>
              <a:t> bağlı </a:t>
            </a:r>
            <a:r>
              <a:rPr lang="tr-TR" dirty="0" err="1"/>
              <a:t>altbeylerden</a:t>
            </a:r>
            <a:r>
              <a:rPr lang="tr-TR" dirty="0"/>
              <a:t> oluşan bir kurul vardır; idealde bu kurul tüm </a:t>
            </a:r>
            <a:r>
              <a:rPr lang="tr-TR" dirty="0" err="1"/>
              <a:t>altbeylerin</a:t>
            </a:r>
            <a:r>
              <a:rPr lang="tr-TR" dirty="0"/>
              <a:t> eşit olduğu bir danışma ve beyler arasındaki sorunları çözücü yargı kurulu olsa da; gerçekte en güçlü beyin sözünün geçtiği bir yer olmuştur. </a:t>
            </a:r>
            <a:r>
              <a:rPr lang="tr-TR" dirty="0" err="1"/>
              <a:t>Bazan</a:t>
            </a:r>
            <a:r>
              <a:rPr lang="tr-TR" dirty="0"/>
              <a:t> </a:t>
            </a:r>
            <a:r>
              <a:rPr lang="tr-TR" dirty="0" err="1"/>
              <a:t>altbeyler</a:t>
            </a:r>
            <a:r>
              <a:rPr lang="tr-TR" dirty="0"/>
              <a:t>, </a:t>
            </a:r>
            <a:r>
              <a:rPr lang="tr-TR" dirty="0" err="1"/>
              <a:t>üstbeye</a:t>
            </a:r>
            <a:r>
              <a:rPr lang="tr-TR" dirty="0"/>
              <a:t> kendi isteklerini kabul ettirebilmişlerdir. Bunun en bilinen örneği İngiltere’de 1215’de feodal beylerin kralı imzalamaya zorladıkları </a:t>
            </a:r>
            <a:r>
              <a:rPr lang="tr-TR" b="1" i="1" dirty="0" err="1"/>
              <a:t>Magna</a:t>
            </a:r>
            <a:r>
              <a:rPr lang="tr-TR" b="1" i="1" dirty="0"/>
              <a:t> </a:t>
            </a:r>
            <a:r>
              <a:rPr lang="tr-TR" b="1" i="1" dirty="0" err="1"/>
              <a:t>Carta</a:t>
            </a:r>
            <a:r>
              <a:rPr lang="tr-TR" i="1" dirty="0" err="1"/>
              <a:t>’</a:t>
            </a:r>
            <a:r>
              <a:rPr lang="tr-TR" dirty="0" err="1"/>
              <a:t>dır</a:t>
            </a:r>
            <a:r>
              <a:rPr lang="tr-TR" dirty="0"/>
              <a:t>. </a:t>
            </a:r>
          </a:p>
        </p:txBody>
      </p:sp>
    </p:spTree>
    <p:extLst>
      <p:ext uri="{BB962C8B-B14F-4D97-AF65-F5344CB8AC3E}">
        <p14:creationId xmlns:p14="http://schemas.microsoft.com/office/powerpoint/2010/main" val="2808669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fontScale="85000" lnSpcReduction="20000"/>
          </a:bodyPr>
          <a:lstStyle/>
          <a:p>
            <a:pPr marL="0" indent="0">
              <a:buNone/>
            </a:pPr>
            <a:r>
              <a:rPr lang="tr-TR" b="1" dirty="0"/>
              <a:t>Kilise</a:t>
            </a:r>
            <a:endParaRPr lang="en-GB" dirty="0"/>
          </a:p>
          <a:p>
            <a:pPr marL="0" indent="0">
              <a:buNone/>
            </a:pPr>
            <a:r>
              <a:rPr lang="tr-TR" dirty="0"/>
              <a:t>Avrupa’da</a:t>
            </a:r>
            <a:r>
              <a:rPr lang="tr-TR" b="1" dirty="0"/>
              <a:t> ikili bir feodal düzen </a:t>
            </a:r>
            <a:r>
              <a:rPr lang="tr-TR" dirty="0"/>
              <a:t>vardır. Biri toprak sahibi feodal beylerden oluşur; diğeri ise Roma İmparatorluğu’nun son dönemlerinde geniş topraklara sahip olan </a:t>
            </a:r>
            <a:r>
              <a:rPr lang="tr-TR" b="1" dirty="0" err="1"/>
              <a:t>Kilise</a:t>
            </a:r>
            <a:r>
              <a:rPr lang="tr-TR" dirty="0" err="1"/>
              <a:t>’dir</a:t>
            </a:r>
            <a:r>
              <a:rPr lang="tr-TR" dirty="0"/>
              <a:t>. Nasıl ki feodal beyler hiyerarşik bir düzen içinde en alt </a:t>
            </a:r>
            <a:r>
              <a:rPr lang="tr-TR" dirty="0" err="1"/>
              <a:t>vassaldan</a:t>
            </a:r>
            <a:r>
              <a:rPr lang="tr-TR" dirty="0"/>
              <a:t> (feodal bey) en üst </a:t>
            </a:r>
            <a:r>
              <a:rPr lang="tr-TR" dirty="0" err="1"/>
              <a:t>süzerene</a:t>
            </a:r>
            <a:r>
              <a:rPr lang="tr-TR" dirty="0"/>
              <a:t> (kral) dek hiyerarşik bir düzen oluşturdularsa, Kilise de papazlar, piskoposlar ve başpiskoposlar şeklinde bir hiyerarşi oluşturur. Ancak her ne kadar tek bir merkeze bağlı olsa da </a:t>
            </a:r>
            <a:r>
              <a:rPr lang="tr-TR" b="1" dirty="0"/>
              <a:t>Kilise içinde de güç çekişmeleri</a:t>
            </a:r>
            <a:r>
              <a:rPr lang="tr-TR" dirty="0"/>
              <a:t> yaşanmaktadır.</a:t>
            </a:r>
          </a:p>
          <a:p>
            <a:pPr marL="0" indent="0">
              <a:buNone/>
            </a:pPr>
            <a:r>
              <a:rPr lang="tr-TR" dirty="0"/>
              <a:t>Kilise, çeşitli toplumsal isyanları bastırmada feodal beylerle birlikte hareket etmektedir. Bunun yanı sıra Kilise tarafından </a:t>
            </a:r>
            <a:r>
              <a:rPr lang="tr-TR" b="1" dirty="0" err="1"/>
              <a:t>hristiyanca</a:t>
            </a:r>
            <a:r>
              <a:rPr lang="tr-TR" b="1" dirty="0"/>
              <a:t> yaşama karşı olduğu ilan edilen her tür düşünce ve yaşama biçimini de bireyleri tek tek izleyerek bastırmaktadır. </a:t>
            </a:r>
            <a:r>
              <a:rPr lang="tr-TR" dirty="0"/>
              <a:t>Bu amaçla Papalık 1233’de </a:t>
            </a:r>
            <a:r>
              <a:rPr lang="tr-TR" b="1" dirty="0"/>
              <a:t>Engizisyon</a:t>
            </a:r>
            <a:r>
              <a:rPr lang="tr-TR" dirty="0"/>
              <a:t> (kovuşturma) örgütünü kurar.</a:t>
            </a:r>
          </a:p>
          <a:p>
            <a:pPr marL="0" indent="0">
              <a:buNone/>
            </a:pPr>
            <a:r>
              <a:rPr lang="tr-TR" b="1" dirty="0"/>
              <a:t>Ortaçağ boyunca Kilise ve devlet tek erk olabilmek için birbirleriyle mücadele eder</a:t>
            </a:r>
            <a:r>
              <a:rPr lang="tr-TR" dirty="0"/>
              <a:t>; ancak alt katmanlar ayaklandığı zaman, onları bastırmak için birleşir. </a:t>
            </a:r>
            <a:endParaRPr lang="en-GB" dirty="0"/>
          </a:p>
          <a:p>
            <a:pPr marL="0" indent="0">
              <a:buNone/>
            </a:pPr>
            <a:endParaRPr lang="tr-TR" dirty="0"/>
          </a:p>
        </p:txBody>
      </p:sp>
    </p:spTree>
    <p:extLst>
      <p:ext uri="{BB962C8B-B14F-4D97-AF65-F5344CB8AC3E}">
        <p14:creationId xmlns:p14="http://schemas.microsoft.com/office/powerpoint/2010/main" val="3422261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lnSpcReduction="10000"/>
          </a:bodyPr>
          <a:lstStyle/>
          <a:p>
            <a:pPr marL="0" indent="0">
              <a:buNone/>
            </a:pPr>
            <a:r>
              <a:rPr lang="tr-TR" b="1" dirty="0"/>
              <a:t>Haçlı Seferleri</a:t>
            </a:r>
          </a:p>
          <a:p>
            <a:pPr marL="0" indent="0">
              <a:buNone/>
            </a:pPr>
            <a:r>
              <a:rPr lang="tr-TR" dirty="0"/>
              <a:t>Papa’nın Avrupa’nın kutsal yerleri Müslümanların elinden kurtarıp hac yollarının güvenliğini sağlamak bahanesiyle 11. yüzyılda başlattığı bu akınların altında </a:t>
            </a:r>
            <a:r>
              <a:rPr lang="tr-TR" b="1" dirty="0"/>
              <a:t>birçok başka neden</a:t>
            </a:r>
            <a:r>
              <a:rPr lang="tr-TR" dirty="0"/>
              <a:t> bulunmaktadır:</a:t>
            </a:r>
          </a:p>
          <a:p>
            <a:pPr marL="0" indent="0">
              <a:buNone/>
            </a:pPr>
            <a:r>
              <a:rPr lang="tr-TR" dirty="0"/>
              <a:t>-Akdeniz’i </a:t>
            </a:r>
            <a:r>
              <a:rPr lang="tr-TR" dirty="0" err="1"/>
              <a:t>İslamiyetin</a:t>
            </a:r>
            <a:r>
              <a:rPr lang="tr-TR" dirty="0"/>
              <a:t> egemenliğinden almak; </a:t>
            </a:r>
          </a:p>
          <a:p>
            <a:pPr marL="0" indent="0">
              <a:buNone/>
            </a:pPr>
            <a:r>
              <a:rPr lang="tr-TR" dirty="0"/>
              <a:t>-Doğu Roma’nın üzerindeki Türk ve Arap baskısını kaldırmak; </a:t>
            </a:r>
          </a:p>
          <a:p>
            <a:pPr marL="0" indent="0">
              <a:buNone/>
            </a:pPr>
            <a:r>
              <a:rPr lang="tr-TR" dirty="0"/>
              <a:t>-nüfusta, tarımsal üretimde, ticarette ve zanaatta canlanmaya başlayan Avrupa’nın yayılmacı eğilim göstermesi; </a:t>
            </a:r>
          </a:p>
          <a:p>
            <a:pPr marL="0" indent="0">
              <a:buNone/>
            </a:pPr>
            <a:r>
              <a:rPr lang="tr-TR" dirty="0"/>
              <a:t>-işsiz ve topraksız kaldığı için haydutluğa başlayan şövalyeleri ve köylüleri düzene sokmak vb.</a:t>
            </a:r>
            <a:endParaRPr lang="en-GB" dirty="0"/>
          </a:p>
          <a:p>
            <a:pPr marL="0" indent="0">
              <a:buNone/>
            </a:pPr>
            <a:endParaRPr lang="tr-TR" dirty="0"/>
          </a:p>
        </p:txBody>
      </p:sp>
    </p:spTree>
    <p:extLst>
      <p:ext uri="{BB962C8B-B14F-4D97-AF65-F5344CB8AC3E}">
        <p14:creationId xmlns:p14="http://schemas.microsoft.com/office/powerpoint/2010/main" val="450822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fontScale="92500" lnSpcReduction="20000"/>
          </a:bodyPr>
          <a:lstStyle/>
          <a:p>
            <a:pPr marL="0" indent="0">
              <a:buNone/>
            </a:pPr>
            <a:r>
              <a:rPr lang="tr-TR" dirty="0"/>
              <a:t>Haçlı akınları kısa vadede bu sorunlara çözüm bulsa da, </a:t>
            </a:r>
            <a:r>
              <a:rPr lang="tr-TR" b="1" dirty="0"/>
              <a:t>uzun vadede feodal düzenin sonunu hızlandırmıştır</a:t>
            </a:r>
            <a:r>
              <a:rPr lang="tr-TR" dirty="0"/>
              <a:t>. Doğunun mallarıyla tanışılmış, bu malları getirme amaçlı </a:t>
            </a:r>
            <a:r>
              <a:rPr lang="tr-TR" b="1" dirty="0"/>
              <a:t>ticaret canlanmış</a:t>
            </a:r>
            <a:r>
              <a:rPr lang="tr-TR" dirty="0"/>
              <a:t>, kentli kesim </a:t>
            </a:r>
            <a:r>
              <a:rPr lang="tr-TR" b="1" dirty="0"/>
              <a:t>(burjuvazi) ekonomik olarak güçlenmiştir</a:t>
            </a:r>
            <a:r>
              <a:rPr lang="tr-TR" dirty="0"/>
              <a:t>. </a:t>
            </a:r>
            <a:r>
              <a:rPr lang="tr-TR" b="1" dirty="0"/>
              <a:t>Aristokratlar</a:t>
            </a:r>
            <a:r>
              <a:rPr lang="tr-TR" dirty="0"/>
              <a:t> düzenledikleri Haçlı Seferlerinin parasını karşılamak için </a:t>
            </a:r>
            <a:r>
              <a:rPr lang="tr-TR" b="1" dirty="0"/>
              <a:t>kentler üzerindeki haklarını zenginleşen burjuvalara satacaktır. </a:t>
            </a:r>
            <a:r>
              <a:rPr lang="tr-TR" dirty="0"/>
              <a:t>Haçlıları korumak için kurulan ve onlara kredi veren </a:t>
            </a:r>
            <a:r>
              <a:rPr lang="tr-TR" b="1" dirty="0"/>
              <a:t>yardım örgütleri, zamanla bankerlik örgütlerine dönüşecektir.</a:t>
            </a:r>
          </a:p>
          <a:p>
            <a:pPr marL="0" indent="0">
              <a:buNone/>
            </a:pPr>
            <a:r>
              <a:rPr lang="tr-TR" dirty="0"/>
              <a:t>Kültürel anlamda ise Haçlı Seferleri, Avrupa’da sansürlenen ve unutulan </a:t>
            </a:r>
            <a:r>
              <a:rPr lang="tr-TR" b="1" dirty="0"/>
              <a:t>Antik Yunan ve Roma klasik kültürleri</a:t>
            </a:r>
            <a:r>
              <a:rPr lang="tr-TR" dirty="0"/>
              <a:t>nin İslam kültürü aracılığıyla yeniden öğrenilmesine yol açacak; </a:t>
            </a:r>
            <a:r>
              <a:rPr lang="tr-TR" b="1" dirty="0"/>
              <a:t>Hümanizma, Rönesans ve Aydınlanma</a:t>
            </a:r>
            <a:r>
              <a:rPr lang="tr-TR" dirty="0"/>
              <a:t>nın ortaya çıkmasında önemli bir etken olacaktır. </a:t>
            </a:r>
          </a:p>
        </p:txBody>
      </p:sp>
    </p:spTree>
    <p:extLst>
      <p:ext uri="{BB962C8B-B14F-4D97-AF65-F5344CB8AC3E}">
        <p14:creationId xmlns:p14="http://schemas.microsoft.com/office/powerpoint/2010/main" val="864724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b="1" dirty="0"/>
              <a:t>FEODAL TOPLUMDAN KAPİTALİST BURJUVA TOPLUMUNA GEÇİŞ</a:t>
            </a:r>
            <a:endParaRPr lang="en-GB" dirty="0"/>
          </a:p>
          <a:p>
            <a:pPr marL="0" indent="0">
              <a:buNone/>
            </a:pPr>
            <a:r>
              <a:rPr lang="tr-TR" b="1" dirty="0"/>
              <a:t>Hemen her toplum biçimi, o toplum biçimi değiştirilmedikçe çözümlenemeyecek sorunları içinde barındırır. </a:t>
            </a:r>
            <a:r>
              <a:rPr lang="tr-TR" dirty="0"/>
              <a:t>Feodalizmin de bu şekilde, kendi kendine çözemeyeceği iki büyük sorunu vardır: </a:t>
            </a:r>
            <a:endParaRPr lang="en-GB" dirty="0"/>
          </a:p>
          <a:p>
            <a:pPr marL="514350" indent="-514350">
              <a:buAutoNum type="arabicPeriod"/>
            </a:pPr>
            <a:r>
              <a:rPr lang="tr-TR" b="1" dirty="0"/>
              <a:t>Toprak sahipliği babadan oğula geçmektedir,</a:t>
            </a:r>
          </a:p>
          <a:p>
            <a:pPr marL="0" indent="0">
              <a:buNone/>
            </a:pPr>
            <a:r>
              <a:rPr lang="tr-TR" dirty="0"/>
              <a:t>2.  Kendi içine kapalı bir ekonomi, ancak belli sayıda insanı yaşatabilir. Ancak </a:t>
            </a:r>
            <a:r>
              <a:rPr lang="tr-TR" b="1" dirty="0"/>
              <a:t>serflerin sayısı zamanla artmaktadır.</a:t>
            </a:r>
            <a:r>
              <a:rPr lang="tr-TR" dirty="0"/>
              <a:t> </a:t>
            </a:r>
          </a:p>
        </p:txBody>
      </p:sp>
    </p:spTree>
    <p:extLst>
      <p:ext uri="{BB962C8B-B14F-4D97-AF65-F5344CB8AC3E}">
        <p14:creationId xmlns:p14="http://schemas.microsoft.com/office/powerpoint/2010/main" val="1471001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fontScale="92500" lnSpcReduction="10000"/>
          </a:bodyPr>
          <a:lstStyle/>
          <a:p>
            <a:pPr marL="0" indent="0">
              <a:buNone/>
            </a:pPr>
            <a:r>
              <a:rPr lang="tr-TR" b="1" dirty="0"/>
              <a:t>Kapitalist burjuva toplumu, endüstri uygarlığının Avrupa’daki ilk aşamasıdır. </a:t>
            </a:r>
            <a:r>
              <a:rPr lang="tr-TR" dirty="0"/>
              <a:t>Feodal düzenden bu yeni topluma geçiş </a:t>
            </a:r>
            <a:r>
              <a:rPr lang="tr-TR" b="1" dirty="0"/>
              <a:t>birçok sürecin sonucu</a:t>
            </a:r>
            <a:r>
              <a:rPr lang="tr-TR" dirty="0"/>
              <a:t>dur:</a:t>
            </a:r>
            <a:endParaRPr lang="en-GB" dirty="0"/>
          </a:p>
          <a:p>
            <a:pPr marL="514350" indent="-514350">
              <a:buAutoNum type="arabicPeriod"/>
            </a:pPr>
            <a:r>
              <a:rPr lang="tr-TR" b="1" dirty="0"/>
              <a:t>Üretim teknolojisi alanında makineleşme ve sermaye birikimi,</a:t>
            </a:r>
          </a:p>
          <a:p>
            <a:pPr marL="514350" indent="-514350">
              <a:buAutoNum type="arabicPeriod"/>
            </a:pPr>
            <a:r>
              <a:rPr lang="tr-TR" b="1" dirty="0"/>
              <a:t>Ateşli silahların icadıyla savaş teknolojisi alanındaki değişiklikler,</a:t>
            </a:r>
          </a:p>
          <a:p>
            <a:pPr marL="514350" indent="-514350">
              <a:buAutoNum type="arabicPeriod"/>
            </a:pPr>
            <a:r>
              <a:rPr lang="tr-TR" b="1" dirty="0"/>
              <a:t>Üretim ilişkileri alanındaki devrim (katmanlı toplumdan, </a:t>
            </a:r>
            <a:r>
              <a:rPr lang="tr-TR" b="1" dirty="0" err="1"/>
              <a:t>başlıcaları</a:t>
            </a:r>
            <a:r>
              <a:rPr lang="tr-TR" b="1" dirty="0"/>
              <a:t> </a:t>
            </a:r>
            <a:r>
              <a:rPr lang="tr-TR" b="1" dirty="0" err="1"/>
              <a:t>proleterya</a:t>
            </a:r>
            <a:r>
              <a:rPr lang="tr-TR" b="1" dirty="0"/>
              <a:t> ve burjuvazi olan sınıflı topluma geçiş),</a:t>
            </a:r>
          </a:p>
          <a:p>
            <a:pPr marL="514350" indent="-514350">
              <a:buAutoNum type="arabicPeriod"/>
            </a:pPr>
            <a:r>
              <a:rPr lang="tr-TR" b="1" dirty="0"/>
              <a:t>Siyasal devrim (önce </a:t>
            </a:r>
            <a:r>
              <a:rPr lang="tr-TR" b="1" dirty="0" err="1"/>
              <a:t>mutlakiyete</a:t>
            </a:r>
            <a:r>
              <a:rPr lang="tr-TR" b="1" dirty="0"/>
              <a:t>, sonra burjuva demokrasilerine geçiş),</a:t>
            </a:r>
          </a:p>
          <a:p>
            <a:pPr marL="514350" indent="-514350">
              <a:buAutoNum type="arabicPeriod"/>
            </a:pPr>
            <a:r>
              <a:rPr lang="tr-TR" b="1" dirty="0"/>
              <a:t>Kültürel aydınlanma (dinsel düşünüşten bilimsel düşünüşe geçiş).</a:t>
            </a:r>
            <a:endParaRPr lang="tr-TR" dirty="0"/>
          </a:p>
        </p:txBody>
      </p:sp>
    </p:spTree>
    <p:extLst>
      <p:ext uri="{BB962C8B-B14F-4D97-AF65-F5344CB8AC3E}">
        <p14:creationId xmlns:p14="http://schemas.microsoft.com/office/powerpoint/2010/main" val="2503400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3B5BA23-8DF9-4478-8714-49A9B7C6E66D}"/>
              </a:ext>
            </a:extLst>
          </p:cNvPr>
          <p:cNvSpPr>
            <a:spLocks noGrp="1"/>
          </p:cNvSpPr>
          <p:nvPr>
            <p:ph idx="1"/>
          </p:nvPr>
        </p:nvSpPr>
        <p:spPr>
          <a:xfrm>
            <a:off x="35496" y="260648"/>
            <a:ext cx="8928992" cy="6480720"/>
          </a:xfrm>
        </p:spPr>
        <p:txBody>
          <a:bodyPr>
            <a:normAutofit lnSpcReduction="10000"/>
          </a:bodyPr>
          <a:lstStyle/>
          <a:p>
            <a:pPr marL="514350" indent="-514350">
              <a:buAutoNum type="arabicParenR"/>
            </a:pPr>
            <a:r>
              <a:rPr lang="tr-TR" b="1" dirty="0"/>
              <a:t>Üretim teknolojisi alanında makineleşme ve sermaye birikimi,</a:t>
            </a:r>
          </a:p>
          <a:p>
            <a:pPr marL="0" indent="0">
              <a:buNone/>
            </a:pPr>
            <a:r>
              <a:rPr lang="tr-TR" dirty="0"/>
              <a:t>Bölgeler arası ve denizaşırı ticaret, başta İtalya olmak üzere </a:t>
            </a:r>
            <a:r>
              <a:rPr lang="tr-TR" dirty="0" err="1"/>
              <a:t>pekçok</a:t>
            </a:r>
            <a:r>
              <a:rPr lang="tr-TR" dirty="0"/>
              <a:t> kıyı kentinde tüccarların artı elde etmesine yol açmıştır. Alışveriş o kadar büyür ki tüccarlar nitelikli, standart ve büyük tutarlarda yapılmış mallara ulaşmada sorun yaşamaya başlarlar. Önce köy köy dolaşıp mal toplarlar; olmadı hammaddeyi evlere götürüp istedikleri malları yaptırırlar; sonunda büyük imalâthaneler açıp malları burada kendi gözetimleri altında ürettirmeye başlarlar. Bu imalathanelerde mal üretim biçimine </a:t>
            </a:r>
            <a:r>
              <a:rPr lang="tr-TR" b="1" dirty="0" err="1"/>
              <a:t>manifaktür</a:t>
            </a:r>
            <a:r>
              <a:rPr lang="tr-TR" dirty="0"/>
              <a:t> adı verilir. </a:t>
            </a:r>
            <a:endParaRPr lang="tr-TR" b="1" dirty="0"/>
          </a:p>
          <a:p>
            <a:endParaRPr lang="tr-TR" dirty="0"/>
          </a:p>
        </p:txBody>
      </p:sp>
    </p:spTree>
    <p:extLst>
      <p:ext uri="{BB962C8B-B14F-4D97-AF65-F5344CB8AC3E}">
        <p14:creationId xmlns:p14="http://schemas.microsoft.com/office/powerpoint/2010/main" val="1061915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2D7CA4D-6B6F-4093-B226-D1E7E527B02C}"/>
              </a:ext>
            </a:extLst>
          </p:cNvPr>
          <p:cNvSpPr>
            <a:spLocks noGrp="1"/>
          </p:cNvSpPr>
          <p:nvPr>
            <p:ph idx="1"/>
          </p:nvPr>
        </p:nvSpPr>
        <p:spPr>
          <a:xfrm>
            <a:off x="457200" y="116632"/>
            <a:ext cx="8507288" cy="6009531"/>
          </a:xfrm>
        </p:spPr>
        <p:txBody>
          <a:bodyPr/>
          <a:lstStyle/>
          <a:p>
            <a:pPr marL="0" indent="0">
              <a:buNone/>
            </a:pPr>
            <a:r>
              <a:rPr lang="tr-TR" dirty="0"/>
              <a:t>Bu yöntemle hızlı, büyük tutarlarda, standart ve ucuz mal üretimi mümkün olur. Zamanla işi kolaylaştıran ve hızlandıran makineler geliştirilir ve böylece büyük fabrikaların yolu açılır. Ticaret kapitali, endüstri kapitaline dönüşür.</a:t>
            </a:r>
            <a:endParaRPr lang="en-GB" dirty="0"/>
          </a:p>
          <a:p>
            <a:pPr marL="0" indent="0">
              <a:buNone/>
            </a:pPr>
            <a:r>
              <a:rPr lang="tr-TR" dirty="0"/>
              <a:t>Bu </a:t>
            </a:r>
            <a:r>
              <a:rPr lang="tr-TR" dirty="0" err="1"/>
              <a:t>imalâhathane</a:t>
            </a:r>
            <a:r>
              <a:rPr lang="tr-TR" dirty="0"/>
              <a:t> (ve sonra fabrikalarda) en büyük sorunlardan biri makineleri çalıştıracak enerjinin bulunmasıdır. 17.yüzyılın sonunda, madenlerde biriken suyu atmak amacıyla ilk </a:t>
            </a:r>
            <a:r>
              <a:rPr lang="tr-TR" b="1" dirty="0"/>
              <a:t>buhar makinesi</a:t>
            </a:r>
            <a:r>
              <a:rPr lang="tr-TR" dirty="0"/>
              <a:t> kullanılır. </a:t>
            </a:r>
          </a:p>
        </p:txBody>
      </p:sp>
    </p:spTree>
    <p:extLst>
      <p:ext uri="{BB962C8B-B14F-4D97-AF65-F5344CB8AC3E}">
        <p14:creationId xmlns:p14="http://schemas.microsoft.com/office/powerpoint/2010/main" val="3159229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53300F-EF46-4CC3-8BF3-3C5A4CFBC10C}"/>
              </a:ext>
            </a:extLst>
          </p:cNvPr>
          <p:cNvSpPr>
            <a:spLocks noGrp="1"/>
          </p:cNvSpPr>
          <p:nvPr>
            <p:ph idx="1"/>
          </p:nvPr>
        </p:nvSpPr>
        <p:spPr>
          <a:xfrm>
            <a:off x="251520" y="332656"/>
            <a:ext cx="8712968" cy="6192688"/>
          </a:xfrm>
        </p:spPr>
        <p:txBody>
          <a:bodyPr>
            <a:normAutofit lnSpcReduction="10000"/>
          </a:bodyPr>
          <a:lstStyle/>
          <a:p>
            <a:pPr marL="0" indent="0">
              <a:buNone/>
            </a:pPr>
            <a:r>
              <a:rPr lang="tr-TR" dirty="0"/>
              <a:t>18.yüzyılın sonlarına dek enerjinin büyük kısmı ısı olarak yok olan verimsiz buhar makineleri su pompalamakta ve tekstil makinelerini çalıştırmakta kullanılır sadece. Daha sonra icat edilen buhar türbinleri sayesinde buharlı gemiler ve buharlı trenler yapılabilmiştir. Buhar makineleri </a:t>
            </a:r>
            <a:r>
              <a:rPr lang="tr-TR" b="1" dirty="0"/>
              <a:t>sanayi devrimi</a:t>
            </a:r>
            <a:r>
              <a:rPr lang="tr-TR" dirty="0"/>
              <a:t>ne giden yolda önemli bir dönüm noktasıdır. 	</a:t>
            </a:r>
            <a:r>
              <a:rPr lang="tr-TR" dirty="0" err="1"/>
              <a:t>Manifaktür</a:t>
            </a:r>
            <a:r>
              <a:rPr lang="tr-TR" dirty="0"/>
              <a:t> üretim yerini büyük fabrikalara bırakır. Standart ve ucuza üretim, eskiye göre daha fazla hammadde ve işgücü ihtiyacı, eskiye göre daha ucuz fiyatlar, tüketimi körükleme, kentleşme, nüfus artışı sanayi devriminin sonuçlarından bazılarıdır.</a:t>
            </a:r>
            <a:endParaRPr lang="en-GB" dirty="0"/>
          </a:p>
          <a:p>
            <a:pPr marL="0" indent="0">
              <a:buNone/>
            </a:pPr>
            <a:endParaRPr lang="tr-TR" dirty="0"/>
          </a:p>
        </p:txBody>
      </p:sp>
    </p:spTree>
    <p:extLst>
      <p:ext uri="{BB962C8B-B14F-4D97-AF65-F5344CB8AC3E}">
        <p14:creationId xmlns:p14="http://schemas.microsoft.com/office/powerpoint/2010/main" val="785769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3B5BA23-8DF9-4478-8714-49A9B7C6E66D}"/>
              </a:ext>
            </a:extLst>
          </p:cNvPr>
          <p:cNvSpPr>
            <a:spLocks noGrp="1"/>
          </p:cNvSpPr>
          <p:nvPr>
            <p:ph idx="1"/>
          </p:nvPr>
        </p:nvSpPr>
        <p:spPr>
          <a:xfrm>
            <a:off x="35496" y="260648"/>
            <a:ext cx="8928992" cy="6480720"/>
          </a:xfrm>
        </p:spPr>
        <p:txBody>
          <a:bodyPr/>
          <a:lstStyle/>
          <a:p>
            <a:pPr marL="0" indent="0">
              <a:buNone/>
            </a:pPr>
            <a:r>
              <a:rPr lang="tr-TR" dirty="0"/>
              <a:t>2) </a:t>
            </a:r>
            <a:r>
              <a:rPr lang="tr-TR" b="1" dirty="0"/>
              <a:t>Ateşli silahların icadıyla savaş teknolojisi alanındaki değişiklikler,</a:t>
            </a:r>
          </a:p>
          <a:p>
            <a:pPr marL="0" indent="0">
              <a:buNone/>
            </a:pPr>
            <a:r>
              <a:rPr lang="tr-TR" dirty="0"/>
              <a:t>Avrupa’da tüfek 15. yüzyılda kullanılmaya başlanır. Daha sonra toplar, feodal beyleri dize getirip kral olmak isteyenlerce kullanılır.</a:t>
            </a:r>
            <a:r>
              <a:rPr lang="tr-TR" b="1" dirty="0"/>
              <a:t> Kaleler, artık eskisi gibi yıkılmaz değildir.</a:t>
            </a:r>
            <a:r>
              <a:rPr lang="tr-TR" dirty="0"/>
              <a:t> Pahalı ateşli silahların gerektirdiği yatırımlar, kentlerde yapılabilir ancak. Böylece büyük feodal beyler, prensler ve kent devletleri güç kazanırlar. </a:t>
            </a:r>
          </a:p>
          <a:p>
            <a:pPr marL="0" indent="0">
              <a:buNone/>
            </a:pPr>
            <a:r>
              <a:rPr lang="tr-TR" dirty="0"/>
              <a:t>Ateşli silahlar aynı zamanda sömürgeciliğin de yolunu açar. </a:t>
            </a:r>
            <a:endParaRPr lang="tr-TR" b="1" dirty="0"/>
          </a:p>
          <a:p>
            <a:pPr marL="0" indent="0">
              <a:buNone/>
            </a:pPr>
            <a:endParaRPr lang="tr-TR" dirty="0"/>
          </a:p>
        </p:txBody>
      </p:sp>
    </p:spTree>
    <p:extLst>
      <p:ext uri="{BB962C8B-B14F-4D97-AF65-F5344CB8AC3E}">
        <p14:creationId xmlns:p14="http://schemas.microsoft.com/office/powerpoint/2010/main" val="3506377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dirty="0"/>
              <a:t>Ortaçağ </a:t>
            </a:r>
            <a:r>
              <a:rPr lang="tr-TR" dirty="0" err="1"/>
              <a:t>Avrupasında</a:t>
            </a:r>
            <a:r>
              <a:rPr lang="tr-TR" dirty="0"/>
              <a:t> </a:t>
            </a:r>
            <a:r>
              <a:rPr lang="tr-TR" b="1" dirty="0"/>
              <a:t>üretim</a:t>
            </a:r>
            <a:r>
              <a:rPr lang="tr-TR" dirty="0"/>
              <a:t>, şimdiye dek incelediğimiz uygarlıkların çoğu gibi </a:t>
            </a:r>
            <a:r>
              <a:rPr lang="tr-TR" b="1" dirty="0"/>
              <a:t>tarıma dayanmaktadır</a:t>
            </a:r>
            <a:r>
              <a:rPr lang="tr-TR" dirty="0"/>
              <a:t>. Üretimi tarıma dayanan toplumların çoğunda, feodal bir düzenin (derebeylik düzeninin) olduğu bir evre görülür. </a:t>
            </a:r>
          </a:p>
          <a:p>
            <a:pPr marL="0" indent="0">
              <a:buNone/>
            </a:pPr>
            <a:r>
              <a:rPr lang="tr-TR" dirty="0"/>
              <a:t>Avrupa feodalizminde </a:t>
            </a:r>
            <a:r>
              <a:rPr lang="tr-TR" b="1" dirty="0"/>
              <a:t>üç temel sınıf</a:t>
            </a:r>
            <a:r>
              <a:rPr lang="tr-TR" dirty="0"/>
              <a:t> vardır.</a:t>
            </a:r>
          </a:p>
          <a:p>
            <a:pPr marL="0" indent="0">
              <a:buNone/>
            </a:pPr>
            <a:r>
              <a:rPr lang="tr-TR" dirty="0"/>
              <a:t>-Dua edenler, </a:t>
            </a:r>
          </a:p>
          <a:p>
            <a:pPr marL="0" indent="0">
              <a:buNone/>
            </a:pPr>
            <a:r>
              <a:rPr lang="tr-TR" dirty="0"/>
              <a:t>-Savaşanlar </a:t>
            </a:r>
          </a:p>
          <a:p>
            <a:pPr marL="0" indent="0">
              <a:buNone/>
            </a:pPr>
            <a:r>
              <a:rPr lang="tr-TR" dirty="0"/>
              <a:t>-Çalışanlar</a:t>
            </a:r>
          </a:p>
        </p:txBody>
      </p:sp>
    </p:spTree>
    <p:extLst>
      <p:ext uri="{BB962C8B-B14F-4D97-AF65-F5344CB8AC3E}">
        <p14:creationId xmlns:p14="http://schemas.microsoft.com/office/powerpoint/2010/main" val="3224515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3B5BA23-8DF9-4478-8714-49A9B7C6E66D}"/>
              </a:ext>
            </a:extLst>
          </p:cNvPr>
          <p:cNvSpPr>
            <a:spLocks noGrp="1"/>
          </p:cNvSpPr>
          <p:nvPr>
            <p:ph idx="1"/>
          </p:nvPr>
        </p:nvSpPr>
        <p:spPr>
          <a:xfrm>
            <a:off x="35496" y="260648"/>
            <a:ext cx="8928992" cy="6480720"/>
          </a:xfrm>
        </p:spPr>
        <p:txBody>
          <a:bodyPr>
            <a:normAutofit fontScale="92500" lnSpcReduction="10000"/>
          </a:bodyPr>
          <a:lstStyle/>
          <a:p>
            <a:pPr marL="0" indent="0">
              <a:buNone/>
            </a:pPr>
            <a:r>
              <a:rPr lang="tr-TR" dirty="0"/>
              <a:t>3) </a:t>
            </a:r>
            <a:r>
              <a:rPr lang="tr-TR" b="1" dirty="0"/>
              <a:t>Üretim ilişkileri alanındaki devrim (katmanlı toplumdan, </a:t>
            </a:r>
            <a:r>
              <a:rPr lang="tr-TR" b="1" dirty="0" err="1"/>
              <a:t>başlıcaları</a:t>
            </a:r>
            <a:r>
              <a:rPr lang="tr-TR" b="1" dirty="0"/>
              <a:t> </a:t>
            </a:r>
            <a:r>
              <a:rPr lang="tr-TR" b="1" dirty="0" err="1"/>
              <a:t>proleterya</a:t>
            </a:r>
            <a:r>
              <a:rPr lang="tr-TR" b="1" dirty="0"/>
              <a:t> ve burjuvazi olan sınıflı topluma geçiş),</a:t>
            </a:r>
          </a:p>
          <a:p>
            <a:pPr marL="0" indent="0">
              <a:buNone/>
            </a:pPr>
            <a:r>
              <a:rPr lang="tr-TR" dirty="0"/>
              <a:t>Zanaatçı ve tüccarlar kentlerde yeni bir toplumsal sınıf oluştururlar: Burjuvazi/Kentsoylu (kökeni “surlarla çevrili kent” anlamındaki “</a:t>
            </a:r>
            <a:r>
              <a:rPr lang="tr-TR" dirty="0" err="1"/>
              <a:t>bourg”dur</a:t>
            </a:r>
            <a:r>
              <a:rPr lang="tr-TR" dirty="0"/>
              <a:t>; kentte yaşayan anlamına gelir.) Bu toplumsal sınıf zenginleşmeye başlamıştır ama nasıl yönetildikleri ve verecekleri vergiler senyörler (aristokratlar) ve Kilise’nin temsilcisi din adamları tarafından belirlenmektedir. Buna karşı kentlerdeki burjuvalar birlik olurlar. Zamanla </a:t>
            </a:r>
            <a:r>
              <a:rPr lang="tr-TR" dirty="0" err="1"/>
              <a:t>bazan</a:t>
            </a:r>
            <a:r>
              <a:rPr lang="tr-TR" dirty="0"/>
              <a:t> güç kullanarak (bir </a:t>
            </a:r>
            <a:r>
              <a:rPr lang="tr-TR" dirty="0" err="1"/>
              <a:t>psikoposu</a:t>
            </a:r>
            <a:r>
              <a:rPr lang="tr-TR" dirty="0"/>
              <a:t> öldürerek sözgelimi) çoğu zaman da yönetenlere para vererek onlarla antlaşmalar imzalar; böylece yönetenlerin keyfi isteklerini sınırlandırır ve özgürlüklerini satın alırlar. </a:t>
            </a:r>
            <a:endParaRPr lang="en-GB" dirty="0"/>
          </a:p>
          <a:p>
            <a:pPr marL="0" indent="0">
              <a:buNone/>
            </a:pPr>
            <a:endParaRPr lang="tr-TR" dirty="0"/>
          </a:p>
        </p:txBody>
      </p:sp>
    </p:spTree>
    <p:extLst>
      <p:ext uri="{BB962C8B-B14F-4D97-AF65-F5344CB8AC3E}">
        <p14:creationId xmlns:p14="http://schemas.microsoft.com/office/powerpoint/2010/main" val="145201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A49D395-783C-46CC-A6FA-AE43095D2A2E}"/>
              </a:ext>
            </a:extLst>
          </p:cNvPr>
          <p:cNvSpPr>
            <a:spLocks noGrp="1"/>
          </p:cNvSpPr>
          <p:nvPr>
            <p:ph idx="1"/>
          </p:nvPr>
        </p:nvSpPr>
        <p:spPr>
          <a:xfrm>
            <a:off x="323528" y="404664"/>
            <a:ext cx="8568952" cy="6192688"/>
          </a:xfrm>
        </p:spPr>
        <p:txBody>
          <a:bodyPr>
            <a:normAutofit lnSpcReduction="10000"/>
          </a:bodyPr>
          <a:lstStyle/>
          <a:p>
            <a:pPr marL="0" indent="0">
              <a:buNone/>
            </a:pPr>
            <a:r>
              <a:rPr lang="tr-TR" dirty="0"/>
              <a:t>1300’lerin başlarında Avrupa’da tarıma açılacak pek toprak kalmamıştır. Ancak nüfus artmaya devam etmektedir. Kapitalizmin “özgürleşme” olarak adlandırdığı süreçte, sayısı arttığı için serfler özgür bırakılarak topraklarından kovulurlar. Bu serflerin ve imalâthaneler nedeniyle işlerini kaybeden zanaatçıların oluşturduğu bir işçi sınıfı (</a:t>
            </a:r>
            <a:r>
              <a:rPr lang="tr-TR" dirty="0" err="1"/>
              <a:t>proleterya</a:t>
            </a:r>
            <a:r>
              <a:rPr lang="tr-TR" dirty="0"/>
              <a:t>) ortaya çıkar. </a:t>
            </a:r>
            <a:endParaRPr lang="en-GB" dirty="0"/>
          </a:p>
          <a:p>
            <a:pPr marL="0" indent="0">
              <a:buNone/>
            </a:pPr>
            <a:r>
              <a:rPr lang="tr-TR" dirty="0"/>
              <a:t>Tarım dışında iş bilmeyen bu köylüler, çeşitli yollardan toprak edinip özgür köylüler haline gelirler. Bir kısmı da kentlere gidip geleceğin fabrikasının temeli olan imalâthanelerde çalışmaya başlar.</a:t>
            </a:r>
          </a:p>
        </p:txBody>
      </p:sp>
    </p:spTree>
    <p:extLst>
      <p:ext uri="{BB962C8B-B14F-4D97-AF65-F5344CB8AC3E}">
        <p14:creationId xmlns:p14="http://schemas.microsoft.com/office/powerpoint/2010/main" val="11242964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3B5BA23-8DF9-4478-8714-49A9B7C6E66D}"/>
              </a:ext>
            </a:extLst>
          </p:cNvPr>
          <p:cNvSpPr>
            <a:spLocks noGrp="1"/>
          </p:cNvSpPr>
          <p:nvPr>
            <p:ph idx="1"/>
          </p:nvPr>
        </p:nvSpPr>
        <p:spPr>
          <a:xfrm>
            <a:off x="35496" y="260648"/>
            <a:ext cx="8928992" cy="6480720"/>
          </a:xfrm>
        </p:spPr>
        <p:txBody>
          <a:bodyPr>
            <a:normAutofit fontScale="92500" lnSpcReduction="10000"/>
          </a:bodyPr>
          <a:lstStyle/>
          <a:p>
            <a:pPr marL="0" indent="0">
              <a:buNone/>
            </a:pPr>
            <a:r>
              <a:rPr lang="tr-TR" dirty="0"/>
              <a:t>4) </a:t>
            </a:r>
            <a:r>
              <a:rPr lang="tr-TR" b="1" dirty="0"/>
              <a:t>Siyasal devrim (önce </a:t>
            </a:r>
            <a:r>
              <a:rPr lang="tr-TR" b="1" dirty="0" err="1"/>
              <a:t>mutlakiyete</a:t>
            </a:r>
            <a:r>
              <a:rPr lang="tr-TR" b="1" dirty="0"/>
              <a:t>, sonra burjuva demokrasilerine geçiş),</a:t>
            </a:r>
          </a:p>
          <a:p>
            <a:pPr marL="0" indent="0">
              <a:buNone/>
            </a:pPr>
            <a:r>
              <a:rPr lang="tr-TR" dirty="0"/>
              <a:t>Siyasal erkin ekonomik ve/veya askeri erke dayanması gerekir. </a:t>
            </a:r>
            <a:r>
              <a:rPr lang="tr-TR" b="1" dirty="0"/>
              <a:t>Ekonomik ve askeri erk, kentli burjuvaların eline geçmiştir</a:t>
            </a:r>
            <a:r>
              <a:rPr lang="tr-TR" dirty="0"/>
              <a:t>, dolayısıyla burjuvazi siyasal erk de talep etmeye başlamıştır. </a:t>
            </a:r>
            <a:endParaRPr lang="en-GB" dirty="0"/>
          </a:p>
          <a:p>
            <a:pPr marL="0" indent="0">
              <a:buNone/>
            </a:pPr>
            <a:r>
              <a:rPr lang="tr-TR" dirty="0"/>
              <a:t>Yoksullaşan </a:t>
            </a:r>
            <a:r>
              <a:rPr lang="tr-TR" b="1" dirty="0"/>
              <a:t>bazı feodal beyler,</a:t>
            </a:r>
            <a:r>
              <a:rPr lang="tr-TR" dirty="0"/>
              <a:t> kentler üzerindeki </a:t>
            </a:r>
            <a:r>
              <a:rPr lang="tr-TR" b="1" dirty="0"/>
              <a:t>ayrıcalıklarını zengin burjuvalara satmışlardır.</a:t>
            </a:r>
            <a:r>
              <a:rPr lang="tr-TR" dirty="0"/>
              <a:t> Bazı kentlere kendilerini yönetme beratını bağışlamışlardır. Uygun yerde bulunan bazı kentler zengin tüccarlardan oluşan kent kurullarınca cumhuriyet biçiminde yönetilmeye başlanmıştır ve bağımsızlıklarını ilan etmişlerdir. Floransa, Venedik, Cenova gibi İtalyan ticaret liman kentleri, Alman </a:t>
            </a:r>
            <a:r>
              <a:rPr lang="tr-TR" dirty="0" err="1"/>
              <a:t>Hanse</a:t>
            </a:r>
            <a:r>
              <a:rPr lang="tr-TR" dirty="0"/>
              <a:t> Birliği kentleri bunlara örnektir. </a:t>
            </a:r>
            <a:endParaRPr lang="en-GB" dirty="0"/>
          </a:p>
          <a:p>
            <a:pPr marL="0" indent="0">
              <a:buNone/>
            </a:pPr>
            <a:endParaRPr lang="tr-TR" dirty="0"/>
          </a:p>
        </p:txBody>
      </p:sp>
    </p:spTree>
    <p:extLst>
      <p:ext uri="{BB962C8B-B14F-4D97-AF65-F5344CB8AC3E}">
        <p14:creationId xmlns:p14="http://schemas.microsoft.com/office/powerpoint/2010/main" val="2816148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14A9806-9804-4BD6-A1DD-1997C38FCB57}"/>
              </a:ext>
            </a:extLst>
          </p:cNvPr>
          <p:cNvSpPr>
            <a:spLocks noGrp="1"/>
          </p:cNvSpPr>
          <p:nvPr>
            <p:ph idx="1"/>
          </p:nvPr>
        </p:nvSpPr>
        <p:spPr>
          <a:xfrm>
            <a:off x="251520" y="188640"/>
            <a:ext cx="8784976" cy="6552728"/>
          </a:xfrm>
        </p:spPr>
        <p:txBody>
          <a:bodyPr/>
          <a:lstStyle/>
          <a:p>
            <a:pPr marL="0" indent="0">
              <a:buNone/>
            </a:pPr>
            <a:r>
              <a:rPr lang="tr-TR" b="1" dirty="0"/>
              <a:t>Diğer yerlerde ise</a:t>
            </a:r>
            <a:r>
              <a:rPr lang="tr-TR" dirty="0"/>
              <a:t>, aynı dilin konuşulduğu bölgelerde birden çok feodal beyin olması yerine ticaretin güvenli yollarda yapılmasını sağlayan, bir tek vergi alan, pazarın kurallarını standart biçimde belirleyen </a:t>
            </a:r>
            <a:r>
              <a:rPr lang="tr-TR" b="1" dirty="0"/>
              <a:t>merkezî bir güç olmasını desteklerler</a:t>
            </a:r>
            <a:r>
              <a:rPr lang="tr-TR" dirty="0"/>
              <a:t>. Ulusal ve üniter devletler (krallıklar, monarşiler) kurulmasının yolu böylece açılmış olur. </a:t>
            </a:r>
          </a:p>
          <a:p>
            <a:pPr marL="0" indent="0">
              <a:buNone/>
            </a:pPr>
            <a:r>
              <a:rPr lang="tr-TR" dirty="0"/>
              <a:t>Ancak zamanla krallar hiç kimseyi umursamayan </a:t>
            </a:r>
            <a:r>
              <a:rPr lang="tr-TR" b="1" dirty="0"/>
              <a:t>keyfi yönetimleri</a:t>
            </a:r>
            <a:r>
              <a:rPr lang="tr-TR" dirty="0"/>
              <a:t>yle burjuvazinin taleplerini yerine getirmemeye başlar. Burjuvazi siyasal erk talep eder. </a:t>
            </a:r>
          </a:p>
        </p:txBody>
      </p:sp>
    </p:spTree>
    <p:extLst>
      <p:ext uri="{BB962C8B-B14F-4D97-AF65-F5344CB8AC3E}">
        <p14:creationId xmlns:p14="http://schemas.microsoft.com/office/powerpoint/2010/main" val="2034230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C0803C-3E65-4706-A021-2B1C61738EFF}"/>
              </a:ext>
            </a:extLst>
          </p:cNvPr>
          <p:cNvSpPr>
            <a:spLocks noGrp="1"/>
          </p:cNvSpPr>
          <p:nvPr>
            <p:ph idx="1"/>
          </p:nvPr>
        </p:nvSpPr>
        <p:spPr>
          <a:xfrm>
            <a:off x="251520" y="260648"/>
            <a:ext cx="8568952" cy="6336704"/>
          </a:xfrm>
        </p:spPr>
        <p:txBody>
          <a:bodyPr>
            <a:normAutofit fontScale="92500" lnSpcReduction="10000"/>
          </a:bodyPr>
          <a:lstStyle/>
          <a:p>
            <a:pPr marL="0" indent="0">
              <a:buNone/>
            </a:pPr>
            <a:r>
              <a:rPr lang="tr-TR" dirty="0"/>
              <a:t>-17.yy İngiltere’de </a:t>
            </a:r>
            <a:r>
              <a:rPr lang="tr-TR" dirty="0" err="1"/>
              <a:t>Lordlar</a:t>
            </a:r>
            <a:r>
              <a:rPr lang="tr-TR" dirty="0"/>
              <a:t> Meclisi ve Avam Meclisi yeniden yürürlüğe girer; yasalar değişir.</a:t>
            </a:r>
          </a:p>
          <a:p>
            <a:pPr marL="0" indent="0">
              <a:buNone/>
            </a:pPr>
            <a:r>
              <a:rPr lang="tr-TR" dirty="0"/>
              <a:t>-</a:t>
            </a:r>
            <a:r>
              <a:rPr lang="tr-TR" b="1" dirty="0"/>
              <a:t>1789 Fransız Devrimi</a:t>
            </a:r>
            <a:r>
              <a:rPr lang="tr-TR" dirty="0"/>
              <a:t> (ki onu </a:t>
            </a:r>
            <a:r>
              <a:rPr lang="tr-TR" b="1" dirty="0"/>
              <a:t>1848 devrimi </a:t>
            </a:r>
            <a:r>
              <a:rPr lang="tr-TR" dirty="0"/>
              <a:t>izleyecektir) ile birlikte Fransa’da bir burjuva cumhuriyeti kurulur. </a:t>
            </a:r>
          </a:p>
          <a:p>
            <a:pPr marL="0" indent="0">
              <a:buNone/>
            </a:pPr>
            <a:r>
              <a:rPr lang="tr-TR" dirty="0"/>
              <a:t>26 Ağustos 1789’da Fransa Ulusal Meclisi tarafından kabul edilen İ</a:t>
            </a:r>
            <a:r>
              <a:rPr lang="tr-TR" b="1" dirty="0"/>
              <a:t>nsan ve Yurttaş Hakları Bildirisi</a:t>
            </a:r>
            <a:r>
              <a:rPr lang="tr-TR" dirty="0"/>
              <a:t> insanların özgür doğduğu, eşit koşullarda yaşamaları gerektiği, egemenliğin millete dayanması gerektiği ve yönetenlerin yine millete karşı sorumlu olduğu, insanların zulme karşı direnme haklarının bulunduğu, hiç kimsenin dinsel ya da toplumsal inançları nedeniyle kınanamayacağını söyleyerek önemli bir değişimin temelini oluşturur.</a:t>
            </a:r>
            <a:endParaRPr lang="en-GB" dirty="0"/>
          </a:p>
          <a:p>
            <a:pPr marL="0" indent="0">
              <a:buNone/>
            </a:pPr>
            <a:endParaRPr lang="tr-TR" dirty="0"/>
          </a:p>
        </p:txBody>
      </p:sp>
    </p:spTree>
    <p:extLst>
      <p:ext uri="{BB962C8B-B14F-4D97-AF65-F5344CB8AC3E}">
        <p14:creationId xmlns:p14="http://schemas.microsoft.com/office/powerpoint/2010/main" val="9336636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3B5BA23-8DF9-4478-8714-49A9B7C6E66D}"/>
              </a:ext>
            </a:extLst>
          </p:cNvPr>
          <p:cNvSpPr>
            <a:spLocks noGrp="1"/>
          </p:cNvSpPr>
          <p:nvPr>
            <p:ph idx="1"/>
          </p:nvPr>
        </p:nvSpPr>
        <p:spPr>
          <a:xfrm>
            <a:off x="35496" y="260648"/>
            <a:ext cx="8928992" cy="6480720"/>
          </a:xfrm>
        </p:spPr>
        <p:txBody>
          <a:bodyPr>
            <a:normAutofit fontScale="92500" lnSpcReduction="10000"/>
          </a:bodyPr>
          <a:lstStyle/>
          <a:p>
            <a:pPr marL="0" indent="0">
              <a:buNone/>
            </a:pPr>
            <a:r>
              <a:rPr lang="tr-TR" b="1" dirty="0"/>
              <a:t>5) Kültürel aydınlanma (dinsel düşünüşten bilimsel düşünüşe geçiş).</a:t>
            </a:r>
            <a:endParaRPr lang="tr-TR" dirty="0"/>
          </a:p>
          <a:p>
            <a:pPr marL="0" indent="0">
              <a:buNone/>
            </a:pPr>
            <a:r>
              <a:rPr lang="tr-TR" b="1" dirty="0"/>
              <a:t>Hristiyanlık, faize karşıdır; sade bir yaşam biçimini öngörür</a:t>
            </a:r>
            <a:r>
              <a:rPr lang="tr-TR" dirty="0"/>
              <a:t>. Bu ikisi, zenginleşen burjuvazi için engeldir. </a:t>
            </a:r>
            <a:endParaRPr lang="en-GB" dirty="0"/>
          </a:p>
          <a:p>
            <a:pPr marL="0" indent="0">
              <a:buNone/>
            </a:pPr>
            <a:r>
              <a:rPr lang="tr-TR" dirty="0"/>
              <a:t>Ayrıca </a:t>
            </a:r>
            <a:r>
              <a:rPr lang="tr-TR" b="1" dirty="0"/>
              <a:t>endüstriyel üretim bilim sayesinde yaratılan teknolojiye gerek duymaktadır</a:t>
            </a:r>
            <a:r>
              <a:rPr lang="tr-TR" dirty="0"/>
              <a:t>.</a:t>
            </a:r>
          </a:p>
          <a:p>
            <a:pPr marL="0" indent="0">
              <a:buNone/>
            </a:pPr>
            <a:r>
              <a:rPr lang="tr-TR" b="1" dirty="0"/>
              <a:t>Bilimsel düşünüş</a:t>
            </a:r>
            <a:r>
              <a:rPr lang="tr-TR" dirty="0"/>
              <a:t>te </a:t>
            </a:r>
            <a:r>
              <a:rPr lang="tr-TR" b="1" dirty="0"/>
              <a:t>gözlem ve deney</a:t>
            </a:r>
            <a:r>
              <a:rPr lang="tr-TR" dirty="0"/>
              <a:t> ön plana geçer. Aynı türden olaylarla ilgili yeterli sayıda gözlemde bulunulduktan sonra o olaya dair neden-sonuç ilişkisi hakkında </a:t>
            </a:r>
            <a:r>
              <a:rPr lang="tr-TR" b="1" dirty="0"/>
              <a:t>tümevarım</a:t>
            </a:r>
            <a:r>
              <a:rPr lang="tr-TR" dirty="0"/>
              <a:t> yöntemiyle bir “</a:t>
            </a:r>
            <a:r>
              <a:rPr lang="tr-TR" b="1" dirty="0"/>
              <a:t>doğa </a:t>
            </a:r>
            <a:r>
              <a:rPr lang="tr-TR" b="1" dirty="0" err="1"/>
              <a:t>yasası</a:t>
            </a:r>
            <a:r>
              <a:rPr lang="tr-TR" dirty="0" err="1"/>
              <a:t>”na</a:t>
            </a:r>
            <a:r>
              <a:rPr lang="tr-TR" dirty="0"/>
              <a:t> ulaşılır. Yine deneylerle de aynı nedenin hep aynı sonuca ulaşıp ulaşmadığı denenir. Doğanın değişmez fizik yasalarıyla işlediğine ilişkin </a:t>
            </a:r>
            <a:r>
              <a:rPr lang="tr-TR" b="1" dirty="0"/>
              <a:t>pozitivist düşünce</a:t>
            </a:r>
            <a:r>
              <a:rPr lang="tr-TR" dirty="0"/>
              <a:t> egemendir. </a:t>
            </a:r>
            <a:endParaRPr lang="en-GB" dirty="0"/>
          </a:p>
          <a:p>
            <a:pPr marL="0" indent="0">
              <a:buNone/>
            </a:pPr>
            <a:endParaRPr lang="tr-TR" dirty="0"/>
          </a:p>
        </p:txBody>
      </p:sp>
    </p:spTree>
    <p:extLst>
      <p:ext uri="{BB962C8B-B14F-4D97-AF65-F5344CB8AC3E}">
        <p14:creationId xmlns:p14="http://schemas.microsoft.com/office/powerpoint/2010/main" val="2155299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a:bodyPr>
          <a:lstStyle/>
          <a:p>
            <a:pPr marL="0" indent="0">
              <a:buNone/>
            </a:pPr>
            <a:r>
              <a:rPr lang="tr-TR" b="1" dirty="0"/>
              <a:t>RÖNESANS</a:t>
            </a:r>
            <a:endParaRPr lang="en-GB" dirty="0"/>
          </a:p>
          <a:p>
            <a:pPr marL="0" indent="0">
              <a:buNone/>
            </a:pPr>
            <a:r>
              <a:rPr lang="tr-TR" dirty="0"/>
              <a:t>15. yüzyılda İtalya’da ortaya çıkan ve tüm Avrupa’ya yayılan yeni bir sanat ve mimarlık anlayışıdır Rönesans. Kelime anlamı “yeniden </a:t>
            </a:r>
            <a:r>
              <a:rPr lang="tr-TR" dirty="0" err="1"/>
              <a:t>doğuş”tur</a:t>
            </a:r>
            <a:r>
              <a:rPr lang="tr-TR" dirty="0"/>
              <a:t>; Germen istilalarıyla yıkılan uygarlığın (burada Roma Uygarlığı kastediliyor) uzun bir karanlık dönemden sonra yeniden doğduğunu müjdeler bu sözcük. </a:t>
            </a:r>
          </a:p>
        </p:txBody>
      </p:sp>
    </p:spTree>
    <p:extLst>
      <p:ext uri="{BB962C8B-B14F-4D97-AF65-F5344CB8AC3E}">
        <p14:creationId xmlns:p14="http://schemas.microsoft.com/office/powerpoint/2010/main" val="16790846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F41DA2E-48EE-468B-9D7E-D664418B7C6D}"/>
              </a:ext>
            </a:extLst>
          </p:cNvPr>
          <p:cNvSpPr>
            <a:spLocks noGrp="1"/>
          </p:cNvSpPr>
          <p:nvPr>
            <p:ph idx="1"/>
          </p:nvPr>
        </p:nvSpPr>
        <p:spPr>
          <a:xfrm>
            <a:off x="107504" y="404664"/>
            <a:ext cx="8579296" cy="6336704"/>
          </a:xfrm>
        </p:spPr>
        <p:txBody>
          <a:bodyPr>
            <a:normAutofit/>
          </a:bodyPr>
          <a:lstStyle/>
          <a:p>
            <a:pPr marL="0" indent="0">
              <a:buNone/>
            </a:pPr>
            <a:r>
              <a:rPr lang="tr-TR" dirty="0"/>
              <a:t>Aslında sanat ve mimari asla yok olmamıştır; Kilise, aristokratlar ve sonra da zengin burjuvalar yaşatmışlardır onu. Rönesans’ın farkı sanat ve mimaride Antik Yunan ve Roma düşünüşünden ve eserlerinden etkilenilmesidir. Ortaçağ skolastik düşüncesinden en önemli farkı, </a:t>
            </a:r>
            <a:r>
              <a:rPr lang="tr-TR" b="1" dirty="0"/>
              <a:t>insanı temel alması</a:t>
            </a:r>
            <a:r>
              <a:rPr lang="tr-TR" dirty="0"/>
              <a:t>dır. Matbaanın bulunması, Rönesans’ın hızla yayılmasını sağlamıştır. (Önemli isimlerden bazıları: </a:t>
            </a:r>
            <a:r>
              <a:rPr lang="tr-TR" dirty="0" err="1"/>
              <a:t>Erasmus</a:t>
            </a:r>
            <a:r>
              <a:rPr lang="tr-TR" dirty="0"/>
              <a:t>, Galileo </a:t>
            </a:r>
            <a:r>
              <a:rPr lang="tr-TR" dirty="0" err="1"/>
              <a:t>Galilei</a:t>
            </a:r>
            <a:r>
              <a:rPr lang="tr-TR" dirty="0"/>
              <a:t>, </a:t>
            </a:r>
            <a:r>
              <a:rPr lang="tr-TR" dirty="0" err="1"/>
              <a:t>Kopernik</a:t>
            </a:r>
            <a:r>
              <a:rPr lang="tr-TR" dirty="0"/>
              <a:t>, Montaigne, Thomas </a:t>
            </a:r>
            <a:r>
              <a:rPr lang="tr-TR" dirty="0" err="1"/>
              <a:t>More</a:t>
            </a:r>
            <a:r>
              <a:rPr lang="tr-TR" dirty="0"/>
              <a:t>, Francis Bacon, Leonardo da Vinci, </a:t>
            </a:r>
            <a:r>
              <a:rPr lang="tr-TR" dirty="0" err="1"/>
              <a:t>Michelangelo</a:t>
            </a:r>
            <a:r>
              <a:rPr lang="tr-TR" dirty="0"/>
              <a:t>, </a:t>
            </a:r>
            <a:r>
              <a:rPr lang="tr-TR" dirty="0" err="1"/>
              <a:t>Boticelli</a:t>
            </a:r>
            <a:r>
              <a:rPr lang="tr-TR" dirty="0"/>
              <a:t>, </a:t>
            </a:r>
            <a:r>
              <a:rPr lang="tr-TR" dirty="0" err="1"/>
              <a:t>Rafaello</a:t>
            </a:r>
            <a:r>
              <a:rPr lang="tr-TR" dirty="0"/>
              <a:t>, Jan </a:t>
            </a:r>
            <a:r>
              <a:rPr lang="tr-TR" dirty="0" err="1"/>
              <a:t>van</a:t>
            </a:r>
            <a:r>
              <a:rPr lang="tr-TR" dirty="0"/>
              <a:t> </a:t>
            </a:r>
            <a:r>
              <a:rPr lang="tr-TR" dirty="0" err="1"/>
              <a:t>Eyck</a:t>
            </a:r>
            <a:r>
              <a:rPr lang="tr-TR" dirty="0"/>
              <a:t>, </a:t>
            </a:r>
            <a:r>
              <a:rPr lang="tr-TR" dirty="0" err="1"/>
              <a:t>Bosch</a:t>
            </a:r>
            <a:r>
              <a:rPr lang="tr-TR" dirty="0"/>
              <a:t>, </a:t>
            </a:r>
            <a:r>
              <a:rPr lang="tr-TR" dirty="0" err="1"/>
              <a:t>Bruegel</a:t>
            </a:r>
            <a:r>
              <a:rPr lang="tr-TR" dirty="0"/>
              <a:t>)</a:t>
            </a:r>
            <a:endParaRPr lang="en-GB" dirty="0"/>
          </a:p>
          <a:p>
            <a:endParaRPr lang="tr-TR" dirty="0"/>
          </a:p>
        </p:txBody>
      </p:sp>
    </p:spTree>
    <p:extLst>
      <p:ext uri="{BB962C8B-B14F-4D97-AF65-F5344CB8AC3E}">
        <p14:creationId xmlns:p14="http://schemas.microsoft.com/office/powerpoint/2010/main" val="17436545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r>
              <a:rPr lang="tr-TR" b="1" dirty="0"/>
              <a:t>Hümanizm</a:t>
            </a:r>
            <a:endParaRPr lang="en-GB" dirty="0"/>
          </a:p>
          <a:p>
            <a:pPr marL="0" indent="0">
              <a:buNone/>
            </a:pPr>
            <a:r>
              <a:rPr lang="tr-TR" dirty="0" err="1"/>
              <a:t>Rönesansla</a:t>
            </a:r>
            <a:r>
              <a:rPr lang="tr-TR" dirty="0"/>
              <a:t> birlikte gelen yeni dünya ve insan anlayışı, felsefede Hümanizm olarak billurlaşır. Hümanizm, “</a:t>
            </a:r>
            <a:r>
              <a:rPr lang="tr-TR" dirty="0" err="1"/>
              <a:t>insanseverlik</a:t>
            </a:r>
            <a:r>
              <a:rPr lang="tr-TR" dirty="0"/>
              <a:t>” değildir. </a:t>
            </a:r>
            <a:r>
              <a:rPr lang="tr-TR" b="1" dirty="0"/>
              <a:t>Tanrı merkezciliğin yerine insanı merkeze alan</a:t>
            </a:r>
            <a:r>
              <a:rPr lang="tr-TR" dirty="0"/>
              <a:t> anlayıştır. Hümanizme göre insan gerçeği bulabilir ve bunu bilimsel düşünüşle yapar.</a:t>
            </a:r>
            <a:endParaRPr lang="en-GB" dirty="0"/>
          </a:p>
          <a:p>
            <a:pPr marL="0" indent="0">
              <a:buNone/>
            </a:pPr>
            <a:r>
              <a:rPr lang="tr-TR" dirty="0"/>
              <a:t>Hümanist felsefenin belirgin özelliği, </a:t>
            </a:r>
            <a:r>
              <a:rPr lang="tr-TR" b="1" dirty="0"/>
              <a:t>insanın yeteneklerine duyulan güven</a:t>
            </a:r>
            <a:r>
              <a:rPr lang="tr-TR" dirty="0"/>
              <a:t>dir.</a:t>
            </a:r>
          </a:p>
        </p:txBody>
      </p:sp>
    </p:spTree>
    <p:extLst>
      <p:ext uri="{BB962C8B-B14F-4D97-AF65-F5344CB8AC3E}">
        <p14:creationId xmlns:p14="http://schemas.microsoft.com/office/powerpoint/2010/main" val="6243769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lnSpcReduction="10000"/>
          </a:bodyPr>
          <a:lstStyle/>
          <a:p>
            <a:pPr marL="0" indent="0">
              <a:buNone/>
            </a:pPr>
            <a:r>
              <a:rPr lang="tr-TR" b="1" dirty="0"/>
              <a:t>REFORM</a:t>
            </a:r>
            <a:endParaRPr lang="en-GB" dirty="0"/>
          </a:p>
          <a:p>
            <a:pPr marL="0" indent="0">
              <a:buNone/>
            </a:pPr>
            <a:r>
              <a:rPr lang="tr-TR" dirty="0"/>
              <a:t>Katolik Kilisesi’ne karşı Alman keşiş Martin Luther’in başlattığı ve 15-17.yüzyıllar arasında tüm Avrupa’ya yayılan karşı çıkış hareketidir. </a:t>
            </a:r>
            <a:endParaRPr lang="en-GB" dirty="0"/>
          </a:p>
          <a:p>
            <a:pPr marL="0" indent="0">
              <a:buNone/>
            </a:pPr>
            <a:r>
              <a:rPr lang="tr-TR" dirty="0"/>
              <a:t>Hristiyanlığın yeniden gözden geçirilmesini, İncil’in Latince dışında da, yerel dillere çevrilmesini öngörür. Reform sonucunda Hristiyanlığın Ortodoksluk ve Katoliklik yanında üçüncü mezhebi olan </a:t>
            </a:r>
            <a:r>
              <a:rPr lang="tr-TR" b="1" dirty="0"/>
              <a:t>Protestanlık</a:t>
            </a:r>
            <a:r>
              <a:rPr lang="tr-TR" dirty="0"/>
              <a:t> ortaya çıkmıştır.</a:t>
            </a:r>
          </a:p>
          <a:p>
            <a:pPr marL="0" indent="0">
              <a:buNone/>
            </a:pPr>
            <a:r>
              <a:rPr lang="tr-TR" dirty="0"/>
              <a:t>Reform sonucunda birçok yerde</a:t>
            </a:r>
            <a:r>
              <a:rPr lang="tr-TR" b="1" dirty="0"/>
              <a:t> Kilisenin topraklarına el konur</a:t>
            </a:r>
            <a:r>
              <a:rPr lang="tr-TR" dirty="0"/>
              <a:t>. Böylece Kilisenin ekonomik ve siyasal gücü zayıflar. Ayrıca Kilise okullarının yanı sıra </a:t>
            </a:r>
            <a:r>
              <a:rPr lang="tr-TR" b="1" dirty="0"/>
              <a:t>laik okullar</a:t>
            </a:r>
            <a:r>
              <a:rPr lang="tr-TR" dirty="0"/>
              <a:t> da açılır. Bu okullar bilimsel düşünüşün yayıldığı ve geliştirildiği yerler olmuştur.</a:t>
            </a:r>
            <a:endParaRPr lang="en-GB" dirty="0"/>
          </a:p>
          <a:p>
            <a:pPr marL="0" indent="0">
              <a:buNone/>
            </a:pPr>
            <a:endParaRPr lang="tr-TR" dirty="0"/>
          </a:p>
        </p:txBody>
      </p:sp>
    </p:spTree>
    <p:extLst>
      <p:ext uri="{BB962C8B-B14F-4D97-AF65-F5344CB8AC3E}">
        <p14:creationId xmlns:p14="http://schemas.microsoft.com/office/powerpoint/2010/main" val="1710555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lnSpcReduction="10000"/>
          </a:bodyPr>
          <a:lstStyle/>
          <a:p>
            <a:r>
              <a:rPr lang="tr-TR" b="1" dirty="0"/>
              <a:t>Ortaçağ Avrupası’nın kökenleri</a:t>
            </a:r>
            <a:endParaRPr lang="en-GB" dirty="0"/>
          </a:p>
          <a:p>
            <a:pPr marL="0" indent="0">
              <a:buNone/>
            </a:pPr>
            <a:r>
              <a:rPr lang="tr-TR" dirty="0"/>
              <a:t>Ortaçağ Avrupası </a:t>
            </a:r>
            <a:r>
              <a:rPr lang="tr-TR" b="1" dirty="0"/>
              <a:t>uygar Batı Roma ile barbar Germen toplumlarının sentezi</a:t>
            </a:r>
            <a:r>
              <a:rPr lang="tr-TR" dirty="0"/>
              <a:t> sayılabilir. Bu iki kültürün kaynaşmasını sağlayan ise </a:t>
            </a:r>
            <a:r>
              <a:rPr lang="tr-TR" b="1" dirty="0"/>
              <a:t>Hristiyanlık</a:t>
            </a:r>
            <a:r>
              <a:rPr lang="tr-TR" dirty="0"/>
              <a:t> olmuştur.</a:t>
            </a:r>
          </a:p>
          <a:p>
            <a:pPr marL="0" indent="0">
              <a:buNone/>
            </a:pPr>
            <a:r>
              <a:rPr lang="tr-TR" b="1" dirty="0"/>
              <a:t>Batı Roma kökenler: </a:t>
            </a:r>
            <a:endParaRPr lang="en-GB" dirty="0"/>
          </a:p>
          <a:p>
            <a:pPr marL="0" lvl="0" indent="0">
              <a:buNone/>
            </a:pPr>
            <a:r>
              <a:rPr lang="tr-TR" dirty="0"/>
              <a:t>-Roma’da pazar için üretim yapan </a:t>
            </a:r>
            <a:r>
              <a:rPr lang="tr-TR" b="1" i="1" dirty="0" err="1"/>
              <a:t>latifundiya</a:t>
            </a:r>
            <a:r>
              <a:rPr lang="tr-TR" b="1" dirty="0" err="1"/>
              <a:t>lar</a:t>
            </a:r>
            <a:r>
              <a:rPr lang="tr-TR" b="1" dirty="0"/>
              <a:t>.</a:t>
            </a:r>
            <a:endParaRPr lang="en-GB" dirty="0"/>
          </a:p>
          <a:p>
            <a:pPr marL="0" lvl="0" indent="0">
              <a:buNone/>
            </a:pPr>
            <a:r>
              <a:rPr lang="tr-TR" b="1" dirty="0"/>
              <a:t>-Koruyan-korunan</a:t>
            </a:r>
            <a:r>
              <a:rPr lang="tr-TR" dirty="0"/>
              <a:t> ilişkisi.</a:t>
            </a:r>
            <a:endParaRPr lang="en-GB" dirty="0"/>
          </a:p>
          <a:p>
            <a:pPr marL="0" indent="0">
              <a:buNone/>
            </a:pPr>
            <a:r>
              <a:rPr lang="tr-TR" b="1" dirty="0"/>
              <a:t>Germen kökenler:</a:t>
            </a:r>
            <a:endParaRPr lang="en-GB" dirty="0"/>
          </a:p>
          <a:p>
            <a:pPr marL="0" lvl="0" indent="0">
              <a:buNone/>
            </a:pPr>
            <a:r>
              <a:rPr lang="tr-TR" b="1" dirty="0"/>
              <a:t>-Germen kabile şeflerinin</a:t>
            </a:r>
            <a:r>
              <a:rPr lang="tr-TR" dirty="0"/>
              <a:t> beylere (</a:t>
            </a:r>
            <a:r>
              <a:rPr lang="tr-TR" dirty="0" err="1"/>
              <a:t>lordlara</a:t>
            </a:r>
            <a:r>
              <a:rPr lang="tr-TR" dirty="0"/>
              <a:t>) dönüşerek Roma’nın eski uyrukları olan Avrupa çiftçileri üzerine </a:t>
            </a:r>
            <a:r>
              <a:rPr lang="tr-TR" b="1" dirty="0"/>
              <a:t>bir “savaşçı soyluluk” (</a:t>
            </a:r>
            <a:r>
              <a:rPr lang="tr-TR" b="1" dirty="0" err="1"/>
              <a:t>timokrasi</a:t>
            </a:r>
            <a:r>
              <a:rPr lang="tr-TR" b="1" dirty="0"/>
              <a:t>) olarak çöreklenmesi</a:t>
            </a:r>
            <a:r>
              <a:rPr lang="tr-TR" dirty="0"/>
              <a:t>.</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3529478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b="1" dirty="0"/>
              <a:t>Barbar Germen istilacı gruplar, </a:t>
            </a:r>
            <a:r>
              <a:rPr lang="tr-TR" dirty="0"/>
              <a:t>Batı Roma’yı yıkınca bir süre çapulcu toplulukları olarak gezgin ve yağmaya dayalı bir yaşam sürerler. Daha sonra Roma’nın uygar (yerleşik) kültürünün etkisinde kalarak toprağa yerleşmeye,</a:t>
            </a:r>
            <a:r>
              <a:rPr lang="tr-TR" b="1" dirty="0"/>
              <a:t> </a:t>
            </a:r>
            <a:r>
              <a:rPr lang="tr-TR" b="1" i="1" dirty="0" err="1"/>
              <a:t>latifundiya</a:t>
            </a:r>
            <a:r>
              <a:rPr lang="tr-TR" b="1" dirty="0" err="1"/>
              <a:t>ları</a:t>
            </a:r>
            <a:r>
              <a:rPr lang="tr-TR" b="1" dirty="0"/>
              <a:t> ele geçirmeye ve oraları malikânelere dönüştürmeye başlarlar. </a:t>
            </a:r>
            <a:r>
              <a:rPr lang="tr-TR" dirty="0"/>
              <a:t>Bu kabile aristokratları ele geçirdikleri toprağa yerleşince o </a:t>
            </a:r>
            <a:r>
              <a:rPr lang="tr-TR" b="1" dirty="0"/>
              <a:t>toprağın beyi (lordu/senyörü) haline gelirler.</a:t>
            </a:r>
            <a:r>
              <a:rPr lang="tr-TR" dirty="0"/>
              <a:t> Kendi toprağını ve orada yaşayanları diğer istilacılardan koruma karşılığında oranın artı ürününe el koyar ve çiftçileri </a:t>
            </a:r>
            <a:r>
              <a:rPr lang="tr-TR" dirty="0" err="1"/>
              <a:t>serfleştirirler</a:t>
            </a:r>
            <a:r>
              <a:rPr lang="tr-TR" dirty="0"/>
              <a:t>. Son derece güvensiz, çapulcuların kol gezdiği bir diyarda çiftçiler, feodal beyin korumasındadır.</a:t>
            </a:r>
            <a:r>
              <a:rPr lang="tr-TR" b="1" dirty="0"/>
              <a:t> </a:t>
            </a:r>
            <a:endParaRPr lang="en-GB" dirty="0"/>
          </a:p>
          <a:p>
            <a:pPr marL="0" indent="0">
              <a:buNone/>
            </a:pPr>
            <a:endParaRPr lang="tr-TR" dirty="0"/>
          </a:p>
        </p:txBody>
      </p:sp>
    </p:spTree>
    <p:extLst>
      <p:ext uri="{BB962C8B-B14F-4D97-AF65-F5344CB8AC3E}">
        <p14:creationId xmlns:p14="http://schemas.microsoft.com/office/powerpoint/2010/main" val="3562297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fontScale="92500"/>
          </a:bodyPr>
          <a:lstStyle/>
          <a:p>
            <a:pPr marL="0" indent="0">
              <a:buNone/>
            </a:pPr>
            <a:r>
              <a:rPr lang="tr-TR" dirty="0"/>
              <a:t>Serfleri “korumasına” alarak emeklerini sömüren</a:t>
            </a:r>
            <a:r>
              <a:rPr lang="tr-TR" b="1" dirty="0"/>
              <a:t> feodal beyler de kendilerinden daha güçlü bir feodal beyin korumasına girerler;</a:t>
            </a:r>
            <a:r>
              <a:rPr lang="tr-TR" dirty="0"/>
              <a:t> böylece kendi topraklarının sahipliğini ona verir, ama yararlanma hakkını ellerinde tutarlar. Karşılığında gerek duyulunca kendi askeri güçlerini onunkine katıp savaşa giderler. Başka malikânelerin </a:t>
            </a:r>
            <a:r>
              <a:rPr lang="tr-TR" dirty="0" err="1"/>
              <a:t>süzereni</a:t>
            </a:r>
            <a:r>
              <a:rPr lang="tr-TR" dirty="0"/>
              <a:t> olan bir bey, kendinden daha güçlü bir beyin </a:t>
            </a:r>
            <a:r>
              <a:rPr lang="tr-TR" dirty="0" err="1"/>
              <a:t>vassalı</a:t>
            </a:r>
            <a:r>
              <a:rPr lang="tr-TR" dirty="0"/>
              <a:t> olur. </a:t>
            </a:r>
            <a:r>
              <a:rPr lang="tr-TR" dirty="0" err="1"/>
              <a:t>Süzeren-vassal</a:t>
            </a:r>
            <a:r>
              <a:rPr lang="tr-TR" dirty="0"/>
              <a:t> ilişkisi hiyerarşik olarak böyle devam eder. Bu ilişki biçimi, bir merkezî otoritenin yüzyıllarca kurulamadığı bu dönemde güven arayışına bir çare olarak yaygınlaşacak; feodal düzenin belkemiğini oluşturacaktır. Ortaçağ’da benzer bir koruma ilişkisi yoksullar ile zenginler arasında da kurulabilmektedir.</a:t>
            </a:r>
            <a:endParaRPr lang="en-GB" dirty="0"/>
          </a:p>
          <a:p>
            <a:pPr marL="0" indent="0">
              <a:buNone/>
            </a:pPr>
            <a:endParaRPr lang="tr-TR" dirty="0"/>
          </a:p>
        </p:txBody>
      </p:sp>
    </p:spTree>
    <p:extLst>
      <p:ext uri="{BB962C8B-B14F-4D97-AF65-F5344CB8AC3E}">
        <p14:creationId xmlns:p14="http://schemas.microsoft.com/office/powerpoint/2010/main" val="3599116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b="1" dirty="0"/>
              <a:t>Kentler</a:t>
            </a:r>
            <a:r>
              <a:rPr lang="tr-TR" dirty="0"/>
              <a:t> de feodal beylere aittir. Ancak beyler kırdaki şatolarında yaşadıkları için kentler üzerinde etkili bir denetim kuramamışlardır. Burada tüccarlar ve zanaatçılar kendi aralarında loncalar biçiminde örgütlenmişlerdir. Ortaçağ sonlarında güçlendiklerinde kentin yönetimine talip olacaklardır.</a:t>
            </a:r>
            <a:endParaRPr lang="en-GB" dirty="0"/>
          </a:p>
          <a:p>
            <a:pPr marL="0" indent="0">
              <a:buNone/>
            </a:pPr>
            <a:r>
              <a:rPr lang="tr-TR" dirty="0"/>
              <a:t>Feodal dönemdeki </a:t>
            </a:r>
            <a:r>
              <a:rPr lang="tr-TR" b="1" dirty="0"/>
              <a:t>toplumsal konum babadan oğula geçmektedir.</a:t>
            </a:r>
            <a:r>
              <a:rPr lang="tr-TR" dirty="0"/>
              <a:t> </a:t>
            </a:r>
          </a:p>
        </p:txBody>
      </p:sp>
    </p:spTree>
    <p:extLst>
      <p:ext uri="{BB962C8B-B14F-4D97-AF65-F5344CB8AC3E}">
        <p14:creationId xmlns:p14="http://schemas.microsoft.com/office/powerpoint/2010/main" val="3739170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r>
              <a:rPr lang="tr-TR" b="1" dirty="0"/>
              <a:t>Feodal düzenin oluşması</a:t>
            </a:r>
            <a:endParaRPr lang="en-GB" dirty="0"/>
          </a:p>
          <a:p>
            <a:pPr marL="0" indent="0">
              <a:buNone/>
            </a:pPr>
            <a:r>
              <a:rPr lang="tr-TR" dirty="0"/>
              <a:t>Feodal örgütlenişin ilk belirtileri M.S. 5. yüzyılda görülür. Ancak barbar akınlarının durulmadığı ve Karanlık Çağ olarak adlandırılan dört yüzyıl boyunca kargaşa ağırlıkla hüküm sürecektir. Feodal düzen ancak </a:t>
            </a:r>
            <a:r>
              <a:rPr lang="tr-TR" b="1" dirty="0"/>
              <a:t>M.S. 9. yüzyılda tüm kurumlarıyla yerleşerek kesin biçimini alır.</a:t>
            </a:r>
            <a:r>
              <a:rPr lang="tr-TR" dirty="0"/>
              <a:t> </a:t>
            </a:r>
            <a:endParaRPr lang="en-GB" dirty="0"/>
          </a:p>
          <a:p>
            <a:pPr marL="0" indent="0">
              <a:buNone/>
            </a:pPr>
            <a:endParaRPr lang="tr-TR" dirty="0"/>
          </a:p>
        </p:txBody>
      </p:sp>
    </p:spTree>
    <p:extLst>
      <p:ext uri="{BB962C8B-B14F-4D97-AF65-F5344CB8AC3E}">
        <p14:creationId xmlns:p14="http://schemas.microsoft.com/office/powerpoint/2010/main" val="3334873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dirty="0"/>
              <a:t>Feodalizmin 9. yüzyılda yerleşmesinde </a:t>
            </a:r>
            <a:r>
              <a:rPr lang="tr-TR" b="1" dirty="0"/>
              <a:t>iki etmen rol oynayacak</a:t>
            </a:r>
            <a:r>
              <a:rPr lang="tr-TR" dirty="0"/>
              <a:t>tır: </a:t>
            </a:r>
            <a:endParaRPr lang="en-GB" dirty="0"/>
          </a:p>
          <a:p>
            <a:pPr marL="514350" indent="-514350">
              <a:buAutoNum type="arabicParenR"/>
            </a:pPr>
            <a:r>
              <a:rPr lang="tr-TR" dirty="0"/>
              <a:t>Zırhlı bir şövalyenin büyük mızrağı ile birlikte zırhlı bir ata binerek oluşturduğu </a:t>
            </a:r>
            <a:r>
              <a:rPr lang="tr-TR" b="1" dirty="0"/>
              <a:t>ağır atlı</a:t>
            </a:r>
            <a:r>
              <a:rPr lang="tr-TR" dirty="0"/>
              <a:t>nın feodal beylerin (senyörlerin) toprak savaşlarında elde ettiği başarı. (Şövalye sadakati karşılığında toprak alır.)</a:t>
            </a:r>
          </a:p>
          <a:p>
            <a:pPr marL="514350" indent="-514350">
              <a:buAutoNum type="arabicParenR"/>
            </a:pPr>
            <a:r>
              <a:rPr lang="tr-TR" dirty="0"/>
              <a:t>Atların çektiği ve toprağı daha derinden işleyebilen </a:t>
            </a:r>
            <a:r>
              <a:rPr lang="tr-TR" b="1" dirty="0"/>
              <a:t>ağır saban</a:t>
            </a:r>
            <a:r>
              <a:rPr lang="tr-TR" dirty="0"/>
              <a:t>ın tarımsal üretimi arttırarak feodal beylerin kendilerine bağladıkları çitçileri, şövalyeleri ve hizmetçileri beslemenin ötesinde artı ürün elde edebilmeleri.</a:t>
            </a:r>
          </a:p>
        </p:txBody>
      </p:sp>
    </p:spTree>
    <p:extLst>
      <p:ext uri="{BB962C8B-B14F-4D97-AF65-F5344CB8AC3E}">
        <p14:creationId xmlns:p14="http://schemas.microsoft.com/office/powerpoint/2010/main" val="4147471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fontScale="92500" lnSpcReduction="20000"/>
          </a:bodyPr>
          <a:lstStyle/>
          <a:p>
            <a:r>
              <a:rPr lang="tr-TR" b="1" dirty="0"/>
              <a:t>Monarşilerin oluşması</a:t>
            </a:r>
            <a:endParaRPr lang="en-GB" dirty="0"/>
          </a:p>
          <a:p>
            <a:pPr marL="0" indent="0">
              <a:buNone/>
            </a:pPr>
            <a:r>
              <a:rPr lang="tr-TR" dirty="0"/>
              <a:t>Zamanla </a:t>
            </a:r>
            <a:r>
              <a:rPr lang="tr-TR" dirty="0" err="1"/>
              <a:t>süzeren-vassal</a:t>
            </a:r>
            <a:r>
              <a:rPr lang="tr-TR" dirty="0"/>
              <a:t> hiyerarşisinin en üstünde krallar oluşur (monarşi). Ancak krallar, güçlü bir merkezi ordu kurmaya yetecek zenginliğe sahip olmadıkları için kendine bağlı feodal beylerin ordularına muhtaçtırlar. Ayrıca bu feodal beylerin korunaklı şatolarına girip onları ele geçirmek de kolay değildir. Bu nedenle </a:t>
            </a:r>
            <a:r>
              <a:rPr lang="tr-TR" b="1" dirty="0"/>
              <a:t>Ortaçağ </a:t>
            </a:r>
            <a:r>
              <a:rPr lang="tr-TR" b="1" dirty="0" err="1"/>
              <a:t>Avrupasının</a:t>
            </a:r>
            <a:r>
              <a:rPr lang="tr-TR" b="1" dirty="0"/>
              <a:t> çoğu yerinde güç, uzun süre merkezîleşmemiş, dağınık kalmıştır.</a:t>
            </a:r>
            <a:r>
              <a:rPr lang="tr-TR" dirty="0"/>
              <a:t> Bu </a:t>
            </a:r>
            <a:r>
              <a:rPr lang="tr-TR" b="1" dirty="0"/>
              <a:t>mutlaklaşmanın yaşandığı Fransa gibi yerlerde ise burjuvazi önce monarşiyi desteklemiştir; böylece geniş topraklar üzerinde birden çok senyörün keyfiliğine değil, sadece bir kralın sözüne bağlı olacaktır ticaret. Ancak kral burjuvazinin taleplerini yerine getirmeyince hak ve özgürlükler talebi toplumsal patlama ve (başta 1789 Fransız Devrimi olmak üzere) devrimlerle elde edilecektir.</a:t>
            </a:r>
            <a:endParaRPr lang="en-GB" dirty="0"/>
          </a:p>
          <a:p>
            <a:pPr marL="0" indent="0">
              <a:buNone/>
            </a:pPr>
            <a:endParaRPr lang="tr-TR" dirty="0"/>
          </a:p>
        </p:txBody>
      </p:sp>
    </p:spTree>
    <p:extLst>
      <p:ext uri="{BB962C8B-B14F-4D97-AF65-F5344CB8AC3E}">
        <p14:creationId xmlns:p14="http://schemas.microsoft.com/office/powerpoint/2010/main" val="109950563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2213</Words>
  <Application>Microsoft Office PowerPoint</Application>
  <PresentationFormat>Ekran Gösterisi (4:3)</PresentationFormat>
  <Paragraphs>81</Paragraphs>
  <Slides>29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29</vt:i4>
      </vt:variant>
    </vt:vector>
  </HeadingPairs>
  <TitlesOfParts>
    <vt:vector size="32" baseType="lpstr">
      <vt:lpstr>Arial</vt:lpstr>
      <vt:lpstr>Calibri</vt:lpstr>
      <vt:lpstr>Ofis Teması</vt:lpstr>
      <vt:lpstr>KONU 11  ORTAÇAĞ AVRUPASI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11  ORTAÇAĞ AVRUPASI</dc:title>
  <dc:creator>Nilüfer Pınar KILIÇ</dc:creator>
  <cp:lastModifiedBy>Author</cp:lastModifiedBy>
  <cp:revision>6</cp:revision>
  <dcterms:created xsi:type="dcterms:W3CDTF">2019-09-16T12:58:05Z</dcterms:created>
  <dcterms:modified xsi:type="dcterms:W3CDTF">2019-09-25T18:44:19Z</dcterms:modified>
</cp:coreProperties>
</file>