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2943-5F98-45C8-A43C-575030E7F269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2133-6D34-4FDB-8E38-465F9CD537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91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2943-5F98-45C8-A43C-575030E7F269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2133-6D34-4FDB-8E38-465F9CD537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08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r-TR" b="1" i="1">
                <a:solidFill>
                  <a:schemeClr val="accent2"/>
                </a:solidFill>
                <a:latin typeface="Times New Roman" panose="02020603050405020304" pitchFamily="18" charset="0"/>
              </a:rPr>
              <a:t>Diversity And Classification of Flowering Plants: </a:t>
            </a:r>
            <a:br>
              <a:rPr lang="en-US" altLang="tr-TR" b="1" i="1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tr-TR" sz="4200" b="1" i="1">
                <a:solidFill>
                  <a:srgbClr val="FF0000"/>
                </a:solidFill>
                <a:latin typeface="Times New Roman" panose="02020603050405020304" pitchFamily="18" charset="0"/>
              </a:rPr>
              <a:t>Eudicots:  Rosids</a:t>
            </a: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tr-TR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>
                <a:solidFill>
                  <a:srgbClr val="0000CC"/>
                </a:solidFill>
              </a:rPr>
              <a:t>Faboideae (Papilionoideae)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1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8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Rosaceae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>
                <a:solidFill>
                  <a:schemeClr val="tx1"/>
                </a:solidFill>
                <a:latin typeface="Times New Roman" panose="02020603050405020304" pitchFamily="18" charset="0"/>
              </a:rPr>
              <a:t>Rose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Latin for various roses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95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2,800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6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noProof="1">
                <a:latin typeface="Times New Roman" panose="02020603050405020304" pitchFamily="18" charset="0"/>
              </a:rPr>
              <a:t>pentamerous</a:t>
            </a:r>
            <a:r>
              <a:rPr lang="tr-TR" altLang="tr-TR" noProof="1">
                <a:latin typeface="Times New Roman" panose="02020603050405020304" pitchFamily="18" charset="0"/>
              </a:rPr>
              <a:t> flower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0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5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800"/>
              <a:t>Rosaceae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Cucurbitaceae</a:t>
            </a:r>
            <a:b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3600">
                <a:solidFill>
                  <a:schemeClr val="tx1"/>
                </a:solidFill>
                <a:latin typeface="Times New Roman" panose="02020603050405020304" pitchFamily="18" charset="0"/>
              </a:rPr>
              <a:t>Cucumber / Gourd family  </a:t>
            </a:r>
            <a:br>
              <a:rPr lang="en-US" altLang="tr-TR" sz="36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(L. for gourd).  120 genera / 775 species.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6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26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6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ROSIDS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99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Brassicales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20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2800" b="1">
                <a:solidFill>
                  <a:schemeClr val="tx1"/>
                </a:solidFill>
                <a:latin typeface="Times-Bold" charset="0"/>
              </a:rPr>
              <a:t>Brassicaceae (Cruciferae) — </a:t>
            </a:r>
            <a:r>
              <a:rPr lang="en-US" altLang="tr-TR" sz="2800">
                <a:solidFill>
                  <a:schemeClr val="tx1"/>
                </a:solidFill>
                <a:latin typeface="Times-Bold" charset="0"/>
              </a:rPr>
              <a:t>Mustard family</a:t>
            </a:r>
            <a:r>
              <a:rPr lang="en-US" altLang="tr-TR">
                <a:solidFill>
                  <a:schemeClr val="tx1"/>
                </a:solidFill>
                <a:latin typeface="Times-Bold" charset="0"/>
              </a:rPr>
              <a:t> </a:t>
            </a:r>
            <a:br>
              <a:rPr lang="en-US" altLang="tr-TR">
                <a:solidFill>
                  <a:schemeClr val="tx1"/>
                </a:solidFill>
                <a:latin typeface="Times-Bold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-Bold" charset="0"/>
              </a:rPr>
              <a:t>(name used by Pliny for cabbagelike plants). </a:t>
            </a:r>
            <a:br>
              <a:rPr lang="en-US" altLang="tr-TR" sz="2400">
                <a:solidFill>
                  <a:schemeClr val="tx1"/>
                </a:solidFill>
                <a:latin typeface="Times-Bold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-Bold" charset="0"/>
              </a:rPr>
              <a:t>365 genera / 3250 species.</a:t>
            </a:r>
            <a:endParaRPr lang="en-US" altLang="tr-TR">
              <a:solidFill>
                <a:schemeClr val="tx1"/>
              </a:solidFill>
              <a:latin typeface="Times-Bold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0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i="1">
                <a:latin typeface="Times-Roman" charset="0"/>
              </a:rPr>
              <a:t>perianth cruciate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00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i="1">
                <a:latin typeface="Times-Roman" charset="0"/>
              </a:rPr>
              <a:t>axile-parietal placentation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99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24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21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16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77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Malvaceae, s.s.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>
                <a:solidFill>
                  <a:schemeClr val="tx1"/>
                </a:solidFill>
                <a:latin typeface="Times New Roman" panose="02020603050405020304" pitchFamily="18" charset="0"/>
              </a:rPr>
              <a:t>Mallow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name used by Pliny, meaning "soft"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111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1,800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4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41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07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600"/>
              <a:t>COTTON   </a:t>
            </a:r>
            <a:r>
              <a:rPr lang="en-US" altLang="tr-TR" sz="3600" i="1"/>
              <a:t>Gossypium</a:t>
            </a:r>
            <a:r>
              <a:rPr lang="en-US" altLang="tr-TR" sz="3600"/>
              <a:t> spp.   Malvaceae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3601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2800"/>
              <a:t>Old World diploids (2n=26)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4190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800"/>
              <a:t>Apomorphies of Malvaceae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7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Epicalyx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56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tr-TR" b="1" i="1">
                <a:solidFill>
                  <a:schemeClr val="accent2"/>
                </a:solidFill>
                <a:latin typeface="Times New Roman" panose="02020603050405020304" pitchFamily="18" charset="0"/>
              </a:rPr>
              <a:t>Diversity And Classification of Flowering Plants: </a:t>
            </a:r>
            <a:br>
              <a:rPr lang="en-US" altLang="tr-TR" b="1" i="1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tr-TR" sz="4200" b="1" i="1">
                <a:solidFill>
                  <a:srgbClr val="FF0000"/>
                </a:solidFill>
                <a:latin typeface="Times New Roman" panose="02020603050405020304" pitchFamily="18" charset="0"/>
              </a:rPr>
              <a:t>Eudicots:  Asterids</a:t>
            </a: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tr-TR" b="1" i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tr-TR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46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Asterids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99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tr-TR"/>
              <a:t>Ovules unitegmic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45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24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9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3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Boraginaceae, s.l.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2400" b="1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Borage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2400"/>
              <a:t>(Latin </a:t>
            </a:r>
            <a:r>
              <a:rPr lang="en-US" altLang="tr-TR" sz="2400" i="1"/>
              <a:t>burra</a:t>
            </a:r>
            <a:r>
              <a:rPr lang="en-US" altLang="tr-TR" sz="2400"/>
              <a:t>, a hairy garment, in allusion to the hairy leaves). </a:t>
            </a:r>
            <a:br>
              <a:rPr lang="en-US" altLang="tr-TR" sz="2400"/>
            </a:br>
            <a:r>
              <a:rPr lang="en-US" altLang="tr-TR" sz="2400"/>
              <a:t>142–148 genera/ca. 2450–2740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46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Boraginaceae, s.l.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2400" b="1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Borage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37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6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Lamiaceae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noProof="1">
                <a:solidFill>
                  <a:schemeClr val="tx1"/>
                </a:solidFill>
                <a:latin typeface="Times New Roman" panose="02020603050405020304" pitchFamily="18" charset="0"/>
              </a:rPr>
              <a:t>(=Labiatae) </a:t>
            </a:r>
            <a:r>
              <a:rPr lang="en-US" altLang="tr-TR" sz="3600" b="1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tr-TR" sz="3600" noProof="1">
                <a:solidFill>
                  <a:schemeClr val="tx1"/>
                </a:solidFill>
                <a:latin typeface="Times New Roman" panose="02020603050405020304" pitchFamily="18" charset="0"/>
              </a:rPr>
              <a:t>Mint</a:t>
            </a:r>
            <a:r>
              <a:rPr lang="en-US" altLang="tr-TR" sz="3600">
                <a:solidFill>
                  <a:schemeClr val="tx1"/>
                </a:solidFill>
                <a:latin typeface="Times New Roman" panose="02020603050405020304" pitchFamily="18" charset="0"/>
              </a:rPr>
              <a:t> family  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Lamium, gullet, after the shape of the corolla tube or old Latin name used by Pliny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251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6,700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species.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2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64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75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Apiaceae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3600" noProof="1">
                <a:solidFill>
                  <a:schemeClr val="tx1"/>
                </a:solidFill>
                <a:latin typeface="Times New Roman" panose="02020603050405020304" pitchFamily="18" charset="0"/>
              </a:rPr>
              <a:t>(=Umbelliferae) </a:t>
            </a:r>
            <a:r>
              <a:rPr lang="en-US" altLang="tr-TR" sz="3600" b="1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3600" noProof="1">
                <a:solidFill>
                  <a:schemeClr val="tx1"/>
                </a:solidFill>
                <a:latin typeface="Times New Roman" panose="02020603050405020304" pitchFamily="18" charset="0"/>
              </a:rPr>
              <a:t>Carrot</a:t>
            </a:r>
            <a:r>
              <a:rPr lang="en-US" altLang="tr-TR" sz="3600">
                <a:solidFill>
                  <a:schemeClr val="tx1"/>
                </a:solidFill>
                <a:latin typeface="Times New Roman" panose="02020603050405020304" pitchFamily="18" charset="0"/>
              </a:rPr>
              <a:t> family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b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Apium, used in Pliny for a celery-like plant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446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3,540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spp.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68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573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97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>
                <a:solidFill>
                  <a:srgbClr val="CC0000"/>
                </a:solidFill>
              </a:rPr>
              <a:t>Asteraceae  (Compositae)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4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3600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FABALES</a:t>
            </a:r>
            <a:br>
              <a:rPr lang="tr-TR" altLang="tr-TR" sz="3600" b="1" noProof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tr-TR" altLang="tr-TR" sz="3600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Fabaceae</a:t>
            </a:r>
            <a:r>
              <a:rPr lang="en-US" altLang="tr-TR" sz="3600" b="1">
                <a:solidFill>
                  <a:schemeClr val="tx1"/>
                </a:solidFill>
                <a:latin typeface="Times New Roman" panose="02020603050405020304" pitchFamily="18" charset="0"/>
              </a:rPr>
              <a:t> (Leguminosae) </a:t>
            </a:r>
            <a:br>
              <a:rPr lang="en-US" altLang="tr-TR" sz="3600" b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3600" b="1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tr-TR" sz="3600" noProof="1">
                <a:solidFill>
                  <a:schemeClr val="tx1"/>
                </a:solidFill>
                <a:latin typeface="Times New Roman" panose="02020603050405020304" pitchFamily="18" charset="0"/>
              </a:rPr>
              <a:t>Bean/Pea</a:t>
            </a:r>
            <a:r>
              <a:rPr lang="en-US" altLang="tr-TR" sz="360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 sz="36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after faba, Latin name for broad bean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643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18,000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43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82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Asteraceae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noProof="1">
                <a:solidFill>
                  <a:schemeClr val="tx1"/>
                </a:solidFill>
                <a:latin typeface="Times New Roman" panose="02020603050405020304" pitchFamily="18" charset="0"/>
              </a:rPr>
              <a:t>(=Compositae)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550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altLang="tr-TR" b="1" noProof="1">
                <a:solidFill>
                  <a:schemeClr val="tx1"/>
                </a:solidFill>
                <a:latin typeface="Times New Roman" panose="02020603050405020304" pitchFamily="18" charset="0"/>
              </a:rPr>
              <a:t>Asteraceae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noProof="1">
                <a:solidFill>
                  <a:schemeClr val="tx1"/>
                </a:solidFill>
                <a:latin typeface="Times New Roman" panose="02020603050405020304" pitchFamily="18" charset="0"/>
              </a:rPr>
              <a:t>(=Compositae) </a:t>
            </a:r>
            <a:r>
              <a:rPr lang="en-US" altLang="tr-TR" b="1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tr-TR" noProof="1">
                <a:solidFill>
                  <a:schemeClr val="tx1"/>
                </a:solidFill>
                <a:latin typeface="Times New Roman" panose="02020603050405020304" pitchFamily="18" charset="0"/>
              </a:rPr>
              <a:t>Sunflower</a:t>
            </a:r>
            <a: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  <a:t> family  </a:t>
            </a:r>
            <a:br>
              <a:rPr lang="en-US" altLang="tr-TR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after Aster, meaning star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1,528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>
                <a:solidFill>
                  <a:schemeClr val="tx1"/>
                </a:solidFill>
                <a:latin typeface="Times New Roman" panose="02020603050405020304" pitchFamily="18" charset="0"/>
              </a:rPr>
              <a:t>22,750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species.  </a:t>
            </a:r>
            <a:b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tr-T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197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>
                <a:solidFill>
                  <a:srgbClr val="CC0000"/>
                </a:solidFill>
              </a:rPr>
              <a:t>Asteraceae:  floral variation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597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Five types of heads: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2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noProof="1">
                <a:latin typeface="Times New Roman" panose="02020603050405020304" pitchFamily="18" charset="0"/>
              </a:rPr>
              <a:t>stipulate</a:t>
            </a:r>
            <a:endParaRPr lang="tr-TR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4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>
                <a:solidFill>
                  <a:srgbClr val="CC0000"/>
                </a:solidFill>
              </a:rPr>
              <a:t>Fabaceae:  3 subfamilies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1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>
                <a:solidFill>
                  <a:srgbClr val="0000CC"/>
                </a:solidFill>
              </a:rPr>
              <a:t>Caesalpinioideae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1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>
                <a:solidFill>
                  <a:srgbClr val="0000CC"/>
                </a:solidFill>
              </a:rPr>
              <a:t>Mimosoideae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81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Macintosh PowerPoint</Application>
  <PresentationFormat>Ekran Gösterisi (4:3)</PresentationFormat>
  <Paragraphs>33</Paragraphs>
  <Slides>54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Times-Bold</vt:lpstr>
      <vt:lpstr>Times-Roman</vt:lpstr>
      <vt:lpstr>Office Teması</vt:lpstr>
      <vt:lpstr>Diversity And Classification of Flowering Plants:   Eudicots:  Rosids    </vt:lpstr>
      <vt:lpstr>ROSIDS</vt:lpstr>
      <vt:lpstr>PowerPoint Sunusu</vt:lpstr>
      <vt:lpstr>PowerPoint Sunusu</vt:lpstr>
      <vt:lpstr>FABALES Fabaceae (Leguminosae)  - Bean/Pea family  (after faba, Latin name for broad bean).  643 genera / 18,000 species</vt:lpstr>
      <vt:lpstr>stipulate</vt:lpstr>
      <vt:lpstr>Fabaceae:  3 subfamilies</vt:lpstr>
      <vt:lpstr>Caesalpinioideae</vt:lpstr>
      <vt:lpstr>Mimosoideae</vt:lpstr>
      <vt:lpstr>Faboideae (Papilionoideae)</vt:lpstr>
      <vt:lpstr>PowerPoint Sunusu</vt:lpstr>
      <vt:lpstr>Rosaceae - Rose family  (Latin for various roses).  95 genera / 2,800 species</vt:lpstr>
      <vt:lpstr>pentamerous flower</vt:lpstr>
      <vt:lpstr>PowerPoint Sunusu</vt:lpstr>
      <vt:lpstr>PowerPoint Sunusu</vt:lpstr>
      <vt:lpstr>Rosaceae</vt:lpstr>
      <vt:lpstr>Cucurbitaceae Cucumber / Gourd family   (L. for gourd).  120 genera / 775 species.</vt:lpstr>
      <vt:lpstr>PowerPoint Sunusu</vt:lpstr>
      <vt:lpstr>PowerPoint Sunusu</vt:lpstr>
      <vt:lpstr>Brassicales</vt:lpstr>
      <vt:lpstr>Brassicaceae (Cruciferae) — Mustard family  (name used by Pliny for cabbagelike plants).  365 genera / 3250 species.</vt:lpstr>
      <vt:lpstr>perianth cruciate</vt:lpstr>
      <vt:lpstr>axile-parietal placentation</vt:lpstr>
      <vt:lpstr>PowerPoint Sunusu</vt:lpstr>
      <vt:lpstr>PowerPoint Sunusu</vt:lpstr>
      <vt:lpstr>PowerPoint Sunusu</vt:lpstr>
      <vt:lpstr>PowerPoint Sunusu</vt:lpstr>
      <vt:lpstr>PowerPoint Sunusu</vt:lpstr>
      <vt:lpstr>Malvaceae, s.s. - Mallow family  (name used by Pliny, meaning "soft").  111 genera / 1,800 species</vt:lpstr>
      <vt:lpstr>PowerPoint Sunusu</vt:lpstr>
      <vt:lpstr>COTTON   Gossypium spp.   Malvaceae</vt:lpstr>
      <vt:lpstr>Old World diploids (2n=26)</vt:lpstr>
      <vt:lpstr>Apomorphies of Malvaceae</vt:lpstr>
      <vt:lpstr>Epicalyx</vt:lpstr>
      <vt:lpstr>Diversity And Classification of Flowering Plants:   Eudicots:  Asterids    </vt:lpstr>
      <vt:lpstr>Asterids</vt:lpstr>
      <vt:lpstr>Ovules unitegmic</vt:lpstr>
      <vt:lpstr>PowerPoint Sunusu</vt:lpstr>
      <vt:lpstr>PowerPoint Sunusu</vt:lpstr>
      <vt:lpstr>Boraginaceae, s.l. - Borage family   (Latin burra, a hairy garment, in allusion to the hairy leaves).  142–148 genera/ca. 2450–2740 species</vt:lpstr>
      <vt:lpstr>Boraginaceae, s.l. - Borage family </vt:lpstr>
      <vt:lpstr>PowerPoint Sunusu</vt:lpstr>
      <vt:lpstr>Lamiaceae (=Labiatae) - Mint family  (Lamium, gullet, after the shape of the corolla tube or old Latin name used by Pliny).  251 genera / 6,700 species.</vt:lpstr>
      <vt:lpstr>PowerPoint Sunusu</vt:lpstr>
      <vt:lpstr>PowerPoint Sunusu</vt:lpstr>
      <vt:lpstr>Apiaceae (=Umbelliferae) - Carrot family   (Apium, used in Pliny for a celery-like plant).  446 genera / 3,540 spp. </vt:lpstr>
      <vt:lpstr>PowerPoint Sunusu</vt:lpstr>
      <vt:lpstr>PowerPoint Sunusu</vt:lpstr>
      <vt:lpstr>Asteraceae  (Compositae)</vt:lpstr>
      <vt:lpstr>PowerPoint Sunusu</vt:lpstr>
      <vt:lpstr>Asteraceae (=Compositae)</vt:lpstr>
      <vt:lpstr>Asteraceae (=Compositae) - Sunflower family   (after Aster, meaning star).  1,528 genera / 22,750 species.   </vt:lpstr>
      <vt:lpstr>Asteraceae:  floral variation</vt:lpstr>
      <vt:lpstr>Five types of heads: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And Classification of Flowering Plants:   Eudicots:  Rosids    </dc:title>
  <dc:creator>isabaskose@gmail.com</dc:creator>
  <cp:lastModifiedBy>Ahmet Emre Yaprak</cp:lastModifiedBy>
  <cp:revision>2</cp:revision>
  <dcterms:created xsi:type="dcterms:W3CDTF">2020-01-24T12:58:59Z</dcterms:created>
  <dcterms:modified xsi:type="dcterms:W3CDTF">2020-10-16T12:45:03Z</dcterms:modified>
</cp:coreProperties>
</file>