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74" r:id="rId4"/>
    <p:sldId id="259" r:id="rId5"/>
    <p:sldId id="260" r:id="rId6"/>
    <p:sldId id="261" r:id="rId7"/>
    <p:sldId id="263" r:id="rId8"/>
    <p:sldId id="264" r:id="rId9"/>
    <p:sldId id="265" r:id="rId10"/>
    <p:sldId id="270" r:id="rId11"/>
    <p:sldId id="267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0636DC7-7C09-B747-A54E-F3B887663B4F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E38BDDB-7746-E947-A8EB-6BC268AA85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0" y="3548075"/>
            <a:ext cx="6498158" cy="1724867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THOMAS LUCKMANN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415" y="1476095"/>
            <a:ext cx="7896384" cy="1229830"/>
          </a:xfrm>
        </p:spPr>
        <p:txBody>
          <a:bodyPr>
            <a:noAutofit/>
          </a:bodyPr>
          <a:lstStyle/>
          <a:p>
            <a:r>
              <a:rPr lang="en-US" sz="7200" dirty="0" smtClean="0"/>
              <a:t>GÖRÜNMEYEN DİN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53360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MODERN TOPLUMDA DİN </a:t>
            </a:r>
            <a:r>
              <a:rPr lang="en-US" sz="3200" dirty="0" err="1" smtClean="0"/>
              <a:t>ve</a:t>
            </a:r>
            <a:r>
              <a:rPr lang="en-US" sz="3200" dirty="0" smtClean="0"/>
              <a:t> ŞAHSİ KİMLİK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formuyla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işlev</a:t>
            </a:r>
            <a:r>
              <a:rPr lang="en-US" dirty="0" smtClean="0"/>
              <a:t>, </a:t>
            </a:r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yayılır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Dinin</a:t>
            </a:r>
            <a:r>
              <a:rPr lang="en-US" dirty="0" smtClean="0"/>
              <a:t> </a:t>
            </a:r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hususileşmesi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bilincin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yapıdan</a:t>
            </a:r>
            <a:r>
              <a:rPr lang="en-US" dirty="0" smtClean="0"/>
              <a:t> ‘</a:t>
            </a:r>
            <a:r>
              <a:rPr lang="en-US" dirty="0" err="1" smtClean="0"/>
              <a:t>kurtuluşu</a:t>
            </a:r>
            <a:r>
              <a:rPr lang="en-US" dirty="0" smtClean="0"/>
              <a:t>’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alandaki</a:t>
            </a:r>
            <a:r>
              <a:rPr lang="en-US" dirty="0" smtClean="0"/>
              <a:t>’ ‘</a:t>
            </a:r>
            <a:r>
              <a:rPr lang="en-US" dirty="0" err="1" smtClean="0"/>
              <a:t>özgürlük</a:t>
            </a:r>
            <a:r>
              <a:rPr lang="en-US" dirty="0" smtClean="0"/>
              <a:t>’, modern </a:t>
            </a:r>
            <a:r>
              <a:rPr lang="en-US" dirty="0" err="1" smtClean="0"/>
              <a:t>toplumdaki</a:t>
            </a:r>
            <a:r>
              <a:rPr lang="en-US" dirty="0" smtClean="0"/>
              <a:t> </a:t>
            </a:r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şahsı</a:t>
            </a:r>
            <a:r>
              <a:rPr lang="en-US" dirty="0" smtClean="0"/>
              <a:t> </a:t>
            </a:r>
            <a:r>
              <a:rPr lang="en-US" dirty="0" err="1" smtClean="0"/>
              <a:t>karakterize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özerkliğin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hayali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endParaRPr lang="en-US" dirty="0"/>
          </a:p>
          <a:p>
            <a:r>
              <a:rPr lang="en-US" dirty="0" smtClean="0"/>
              <a:t>Modern </a:t>
            </a: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toplumunda</a:t>
            </a:r>
            <a:r>
              <a:rPr lang="en-US" dirty="0" smtClean="0"/>
              <a:t> </a:t>
            </a:r>
            <a:r>
              <a:rPr lang="en-US" dirty="0" err="1" smtClean="0"/>
              <a:t>kilisenin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işlevi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MODERN DİNİ TEMALAR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3927"/>
            <a:ext cx="8042276" cy="2196377"/>
          </a:xfrm>
        </p:spPr>
        <p:txBody>
          <a:bodyPr/>
          <a:lstStyle/>
          <a:p>
            <a:r>
              <a:rPr lang="en-US" dirty="0" err="1" smtClean="0"/>
              <a:t>Seküler</a:t>
            </a:r>
            <a:r>
              <a:rPr lang="en-US" dirty="0" smtClean="0"/>
              <a:t> </a:t>
            </a:r>
            <a:r>
              <a:rPr lang="en-US" dirty="0" err="1" smtClean="0"/>
              <a:t>ideoloji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endParaRPr lang="en-US" dirty="0" smtClean="0"/>
          </a:p>
          <a:p>
            <a:r>
              <a:rPr lang="en-US" dirty="0" err="1" smtClean="0"/>
              <a:t>Özerklik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marL="0" indent="0" algn="ctr">
              <a:buNone/>
            </a:pPr>
            <a:r>
              <a:rPr lang="en-US" sz="4000" dirty="0" smtClean="0"/>
              <a:t>SONUÇ VE DEĞERLENDİRME</a:t>
            </a:r>
          </a:p>
        </p:txBody>
      </p:sp>
    </p:spTree>
    <p:extLst>
      <p:ext uri="{BB962C8B-B14F-4D97-AF65-F5344CB8AC3E}">
        <p14:creationId xmlns:p14="http://schemas.microsoft.com/office/powerpoint/2010/main" val="1016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DİN, KİLİSE </a:t>
            </a:r>
            <a:r>
              <a:rPr lang="en-US" sz="3200" dirty="0" err="1" smtClean="0"/>
              <a:t>ve</a:t>
            </a:r>
            <a:r>
              <a:rPr lang="en-US" sz="3200" dirty="0" smtClean="0"/>
              <a:t> SOSYOLOJİ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Din </a:t>
            </a:r>
            <a:r>
              <a:rPr lang="en-US" dirty="0" err="1" smtClean="0"/>
              <a:t>sosyolojisinin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otuzlu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kırklı</a:t>
            </a:r>
            <a:r>
              <a:rPr lang="en-US" dirty="0" smtClean="0"/>
              <a:t> </a:t>
            </a:r>
            <a:r>
              <a:rPr lang="en-US" dirty="0" err="1" smtClean="0"/>
              <a:t>yılların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,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sosyolojinin</a:t>
            </a:r>
            <a:r>
              <a:rPr lang="en-US" dirty="0" smtClean="0"/>
              <a:t> </a:t>
            </a:r>
            <a:r>
              <a:rPr lang="en-US" dirty="0" err="1" smtClean="0"/>
              <a:t>kilise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keşfedilmesi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 smtClean="0"/>
              <a:t>dikkatleri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çekmesi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Mezhebi</a:t>
            </a:r>
            <a:r>
              <a:rPr lang="en-US" dirty="0" smtClean="0"/>
              <a:t> din </a:t>
            </a:r>
            <a:r>
              <a:rPr lang="en-US" dirty="0" err="1" smtClean="0"/>
              <a:t>sosyolojisinin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: </a:t>
            </a:r>
            <a:r>
              <a:rPr lang="en-US" dirty="0" err="1" smtClean="0"/>
              <a:t>Katolik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bi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Protestan</a:t>
            </a:r>
            <a:r>
              <a:rPr lang="en-US" dirty="0" smtClean="0"/>
              <a:t>, </a:t>
            </a:r>
            <a:r>
              <a:rPr lang="en-US" dirty="0" err="1" smtClean="0"/>
              <a:t>Yahudi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din </a:t>
            </a:r>
            <a:r>
              <a:rPr lang="en-US" dirty="0" err="1" smtClean="0"/>
              <a:t>sosyolojisi</a:t>
            </a:r>
            <a:r>
              <a:rPr lang="en-US" dirty="0" smtClean="0"/>
              <a:t> </a:t>
            </a:r>
            <a:r>
              <a:rPr lang="en-US" dirty="0" err="1" smtClean="0"/>
              <a:t>metodolojisine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duyulması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6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55589"/>
            <a:ext cx="8042276" cy="5488012"/>
          </a:xfrm>
        </p:spPr>
        <p:txBody>
          <a:bodyPr/>
          <a:lstStyle/>
          <a:p>
            <a:r>
              <a:rPr lang="en-US" dirty="0" err="1" smtClean="0"/>
              <a:t>Dinin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ilisenin</a:t>
            </a:r>
            <a:r>
              <a:rPr lang="en-US" dirty="0" smtClean="0"/>
              <a:t> </a:t>
            </a:r>
            <a:r>
              <a:rPr lang="en-US" dirty="0" err="1" smtClean="0"/>
              <a:t>özdeşmesi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faraziyenin</a:t>
            </a:r>
            <a:r>
              <a:rPr lang="en-US" dirty="0" smtClean="0"/>
              <a:t> </a:t>
            </a:r>
            <a:r>
              <a:rPr lang="en-US" dirty="0" err="1" smtClean="0"/>
              <a:t>metodolojik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formüle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: Din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şey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organize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kurumsal</a:t>
            </a:r>
            <a:r>
              <a:rPr lang="en-US" dirty="0" smtClean="0"/>
              <a:t> hale </a:t>
            </a:r>
            <a:r>
              <a:rPr lang="en-US" dirty="0" err="1" smtClean="0"/>
              <a:t>geldiği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tahlile</a:t>
            </a:r>
            <a:r>
              <a:rPr lang="en-US" dirty="0" smtClean="0"/>
              <a:t> </a:t>
            </a:r>
            <a:r>
              <a:rPr lang="en-US" dirty="0" err="1" smtClean="0"/>
              <a:t>elverişli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bağlamda</a:t>
            </a:r>
            <a:r>
              <a:rPr lang="en-US" dirty="0" smtClean="0"/>
              <a:t>, </a:t>
            </a:r>
            <a:r>
              <a:rPr lang="en-US" dirty="0" err="1" smtClean="0"/>
              <a:t>sekülerleşme</a:t>
            </a:r>
            <a:r>
              <a:rPr lang="en-US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anlaşılması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anlaşılması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yürütülen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Dindarlığın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boyutu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farkın</a:t>
            </a:r>
            <a:r>
              <a:rPr lang="en-US" dirty="0"/>
              <a:t> </a:t>
            </a:r>
            <a:r>
              <a:rPr lang="en-US" dirty="0" err="1" smtClean="0"/>
              <a:t>metodoloji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01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MODERN TOPLUMUN KIYISINDA KİLİSE- YÖNELİMLİ DİN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74690"/>
          </a:xfrm>
        </p:spPr>
        <p:txBody>
          <a:bodyPr>
            <a:normAutofit/>
          </a:bodyPr>
          <a:lstStyle/>
          <a:p>
            <a:r>
              <a:rPr lang="en-US" dirty="0" err="1" smtClean="0"/>
              <a:t>Avrupa’da</a:t>
            </a:r>
            <a:r>
              <a:rPr lang="en-US" dirty="0" smtClean="0"/>
              <a:t> </a:t>
            </a:r>
            <a:r>
              <a:rPr lang="en-US" dirty="0" err="1" smtClean="0"/>
              <a:t>köyün</a:t>
            </a:r>
            <a:r>
              <a:rPr lang="en-US" dirty="0" smtClean="0"/>
              <a:t>, </a:t>
            </a:r>
            <a:r>
              <a:rPr lang="en-US" dirty="0" err="1" smtClean="0"/>
              <a:t>şehirden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dindar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kiliseye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oranlarından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defin</a:t>
            </a:r>
            <a:r>
              <a:rPr lang="en-US" dirty="0" smtClean="0"/>
              <a:t> </a:t>
            </a:r>
            <a:r>
              <a:rPr lang="en-US" dirty="0" err="1" smtClean="0"/>
              <a:t>raporlarına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oranlarının</a:t>
            </a:r>
            <a:r>
              <a:rPr lang="en-US" dirty="0" smtClean="0"/>
              <a:t> </a:t>
            </a:r>
            <a:r>
              <a:rPr lang="en-US" dirty="0" err="1" smtClean="0"/>
              <a:t>kırsal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ayrımın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geçtikçe</a:t>
            </a:r>
            <a:r>
              <a:rPr lang="en-US" dirty="0" smtClean="0"/>
              <a:t> </a:t>
            </a:r>
            <a:r>
              <a:rPr lang="en-US" dirty="0" err="1" smtClean="0"/>
              <a:t>azalmasının</a:t>
            </a:r>
            <a:r>
              <a:rPr lang="en-US" dirty="0" smtClean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kırsal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ekonomilerinin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orandaki</a:t>
            </a:r>
            <a:r>
              <a:rPr lang="en-US" dirty="0" smtClean="0"/>
              <a:t> </a:t>
            </a:r>
            <a:r>
              <a:rPr lang="en-US" dirty="0" err="1" smtClean="0"/>
              <a:t>sirayeti</a:t>
            </a:r>
            <a:r>
              <a:rPr lang="en-US" dirty="0" smtClean="0"/>
              <a:t>, </a:t>
            </a:r>
            <a:r>
              <a:rPr lang="en-US" dirty="0" err="1" smtClean="0"/>
              <a:t>çiftçiliğin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rasyonelleşmesi</a:t>
            </a:r>
            <a:r>
              <a:rPr lang="en-US" dirty="0" smtClean="0"/>
              <a:t>,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kültürünün</a:t>
            </a:r>
            <a:r>
              <a:rPr lang="en-US" dirty="0" smtClean="0"/>
              <a:t> </a:t>
            </a:r>
            <a:r>
              <a:rPr lang="en-US" dirty="0" err="1" smtClean="0"/>
              <a:t>kırsal</a:t>
            </a:r>
            <a:r>
              <a:rPr lang="en-US" dirty="0" smtClean="0"/>
              <a:t> </a:t>
            </a:r>
            <a:r>
              <a:rPr lang="en-US" dirty="0" err="1" smtClean="0"/>
              <a:t>alana</a:t>
            </a:r>
            <a:r>
              <a:rPr lang="en-US" dirty="0" smtClean="0"/>
              <a:t> </a:t>
            </a:r>
            <a:r>
              <a:rPr lang="en-US" dirty="0" err="1" smtClean="0"/>
              <a:t>yayılması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erkeklere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gençler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yaşlıların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gruplarına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dindar</a:t>
            </a:r>
            <a:r>
              <a:rPr lang="en-US" dirty="0" smtClean="0"/>
              <a:t> </a:t>
            </a:r>
            <a:r>
              <a:rPr lang="en-US" dirty="0" err="1" smtClean="0"/>
              <a:t>oldukları</a:t>
            </a:r>
            <a:r>
              <a:rPr lang="en-US" dirty="0" smtClean="0"/>
              <a:t> </a:t>
            </a:r>
            <a:r>
              <a:rPr lang="en-US" dirty="0" err="1" smtClean="0"/>
              <a:t>bulgularının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gözden</a:t>
            </a:r>
            <a:r>
              <a:rPr lang="en-US" dirty="0" smtClean="0"/>
              <a:t> </a:t>
            </a:r>
            <a:r>
              <a:rPr lang="en-US" dirty="0" err="1" smtClean="0"/>
              <a:t>geçirilme</a:t>
            </a:r>
            <a:r>
              <a:rPr lang="en-US" dirty="0" smtClean="0"/>
              <a:t> </a:t>
            </a:r>
            <a:r>
              <a:rPr lang="en-US" dirty="0" err="1" smtClean="0"/>
              <a:t>ihtiyacı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3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93280"/>
            <a:ext cx="8042276" cy="1518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08186"/>
            <a:ext cx="8042276" cy="3479046"/>
          </a:xfrm>
        </p:spPr>
        <p:txBody>
          <a:bodyPr/>
          <a:lstStyle/>
          <a:p>
            <a:r>
              <a:rPr lang="en-US" dirty="0" err="1" smtClean="0"/>
              <a:t>Kilise</a:t>
            </a:r>
            <a:r>
              <a:rPr lang="en-US" dirty="0" smtClean="0"/>
              <a:t> </a:t>
            </a:r>
            <a:r>
              <a:rPr lang="en-US" dirty="0" err="1" smtClean="0"/>
              <a:t>yönelimli</a:t>
            </a:r>
            <a:r>
              <a:rPr lang="en-US" dirty="0" smtClean="0"/>
              <a:t> </a:t>
            </a:r>
            <a:r>
              <a:rPr lang="en-US" dirty="0" err="1" smtClean="0"/>
              <a:t>dinin</a:t>
            </a:r>
            <a:r>
              <a:rPr lang="en-US" dirty="0" smtClean="0"/>
              <a:t> </a:t>
            </a:r>
            <a:r>
              <a:rPr lang="en-US" dirty="0" err="1" smtClean="0"/>
              <a:t>dağılımında</a:t>
            </a:r>
            <a:r>
              <a:rPr lang="en-US" dirty="0" smtClean="0"/>
              <a:t> </a:t>
            </a:r>
            <a:r>
              <a:rPr lang="en-US" dirty="0" err="1" smtClean="0"/>
              <a:t>iktisadi</a:t>
            </a:r>
            <a:r>
              <a:rPr lang="en-US" dirty="0" smtClean="0"/>
              <a:t>,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değişkenlerinin</a:t>
            </a:r>
            <a:r>
              <a:rPr lang="en-US" dirty="0" smtClean="0"/>
              <a:t> </a:t>
            </a:r>
            <a:r>
              <a:rPr lang="en-US" dirty="0" err="1" smtClean="0"/>
              <a:t>etkilerinin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ardı</a:t>
            </a:r>
            <a:r>
              <a:rPr lang="en-US" dirty="0" smtClean="0"/>
              <a:t> </a:t>
            </a:r>
            <a:r>
              <a:rPr lang="en-US" dirty="0" err="1" smtClean="0"/>
              <a:t>edilmemesi</a:t>
            </a:r>
            <a:endParaRPr lang="en-US" dirty="0" smtClean="0"/>
          </a:p>
          <a:p>
            <a:r>
              <a:rPr lang="en-US" dirty="0" err="1" smtClean="0"/>
              <a:t>Kilise</a:t>
            </a:r>
            <a:r>
              <a:rPr lang="en-US" dirty="0" smtClean="0"/>
              <a:t> </a:t>
            </a:r>
            <a:r>
              <a:rPr lang="en-US" dirty="0" err="1" smtClean="0"/>
              <a:t>dininin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farklar</a:t>
            </a:r>
            <a:endParaRPr lang="en-US" dirty="0" smtClean="0"/>
          </a:p>
          <a:p>
            <a:r>
              <a:rPr lang="en-US" dirty="0" err="1" smtClean="0"/>
              <a:t>Sekülerleşme</a:t>
            </a:r>
            <a:r>
              <a:rPr lang="en-US" dirty="0" smtClean="0"/>
              <a:t> </a:t>
            </a:r>
            <a:r>
              <a:rPr lang="en-US" dirty="0" err="1" smtClean="0"/>
              <a:t>teorisiyle</a:t>
            </a:r>
            <a:r>
              <a:rPr lang="en-US" dirty="0" smtClean="0"/>
              <a:t> </a:t>
            </a:r>
            <a:r>
              <a:rPr lang="en-US" dirty="0" err="1" smtClean="0"/>
              <a:t>girilen</a:t>
            </a:r>
            <a:r>
              <a:rPr lang="en-US" dirty="0" smtClean="0"/>
              <a:t> </a:t>
            </a:r>
            <a:r>
              <a:rPr lang="en-US" dirty="0" err="1" smtClean="0"/>
              <a:t>çıkmaz</a:t>
            </a:r>
            <a:r>
              <a:rPr lang="en-US" dirty="0" smtClean="0"/>
              <a:t>, </a:t>
            </a:r>
            <a:r>
              <a:rPr lang="en-US" dirty="0" err="1" smtClean="0"/>
              <a:t>sekülerleşme</a:t>
            </a:r>
            <a:r>
              <a:rPr lang="en-US" dirty="0" smtClean="0"/>
              <a:t> </a:t>
            </a:r>
            <a:r>
              <a:rPr lang="en-US" dirty="0" err="1" smtClean="0"/>
              <a:t>sebeplerinin</a:t>
            </a:r>
            <a:r>
              <a:rPr lang="en-US" dirty="0" smtClean="0"/>
              <a:t> </a:t>
            </a:r>
            <a:r>
              <a:rPr lang="en-US" dirty="0" err="1" smtClean="0"/>
              <a:t>tartışılması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8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DİNİN ANTROPOLOJİK DURUMU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48704"/>
            <a:ext cx="8042276" cy="3397476"/>
          </a:xfrm>
        </p:spPr>
        <p:txBody>
          <a:bodyPr/>
          <a:lstStyle/>
          <a:p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evrenlerin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kozmosun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nesnelleştiğinin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kozmosun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temelinin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kurumsallaştığı</a:t>
            </a:r>
            <a:r>
              <a:rPr lang="en-US" dirty="0" smtClean="0"/>
              <a:t> </a:t>
            </a:r>
            <a:r>
              <a:rPr lang="en-US" dirty="0" err="1" smtClean="0"/>
              <a:t>şartlar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endParaRPr lang="en-US" dirty="0"/>
          </a:p>
          <a:p>
            <a:r>
              <a:rPr lang="en-US" dirty="0" smtClean="0"/>
              <a:t>Ben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işlevsel</a:t>
            </a:r>
            <a:r>
              <a:rPr lang="en-US" dirty="0" smtClean="0"/>
              <a:t> </a:t>
            </a:r>
            <a:r>
              <a:rPr lang="en-US" dirty="0" err="1" smtClean="0"/>
              <a:t>ilişkisinin</a:t>
            </a:r>
            <a:r>
              <a:rPr lang="en-US" dirty="0" smtClean="0"/>
              <a:t> </a:t>
            </a:r>
            <a:r>
              <a:rPr lang="en-US" dirty="0" err="1" smtClean="0"/>
              <a:t>anlaşılması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9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DİNİN TOPLUMSAL FORMLARI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r>
              <a:rPr lang="en-US" dirty="0"/>
              <a:t>: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öznel</a:t>
            </a:r>
            <a:r>
              <a:rPr lang="en-US" dirty="0" smtClean="0"/>
              <a:t>, </a:t>
            </a:r>
            <a:r>
              <a:rPr lang="en-US" dirty="0" err="1" smtClean="0"/>
              <a:t>nesnel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tarihseldir</a:t>
            </a:r>
            <a:r>
              <a:rPr lang="en-US" dirty="0" smtClean="0"/>
              <a:t>.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tasnif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mantık</a:t>
            </a:r>
            <a:r>
              <a:rPr lang="en-US" dirty="0" smtClean="0"/>
              <a:t> </a:t>
            </a:r>
            <a:r>
              <a:rPr lang="en-US" dirty="0" err="1" smtClean="0"/>
              <a:t>bütünüdür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Görüşünün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nesnelleşme</a:t>
            </a:r>
            <a:r>
              <a:rPr lang="en-US" dirty="0" smtClean="0"/>
              <a:t> </a:t>
            </a:r>
            <a:r>
              <a:rPr lang="en-US" dirty="0" err="1" smtClean="0"/>
              <a:t>aracı</a:t>
            </a:r>
            <a:r>
              <a:rPr lang="en-US" dirty="0" smtClean="0"/>
              <a:t> </a:t>
            </a:r>
            <a:r>
              <a:rPr lang="en-US" dirty="0" err="1" smtClean="0"/>
              <a:t>dildir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9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49275" y="0"/>
            <a:ext cx="8042276" cy="107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9275" y="635064"/>
            <a:ext cx="8042276" cy="5480878"/>
          </a:xfrm>
        </p:spPr>
        <p:txBody>
          <a:bodyPr/>
          <a:lstStyle/>
          <a:p>
            <a:r>
              <a:rPr lang="en-US" dirty="0" err="1" smtClean="0"/>
              <a:t>Gündelik</a:t>
            </a:r>
            <a:r>
              <a:rPr lang="en-US" dirty="0" smtClean="0"/>
              <a:t> </a:t>
            </a:r>
            <a:r>
              <a:rPr lang="en-US" dirty="0" err="1" smtClean="0"/>
              <a:t>hayattaki</a:t>
            </a:r>
            <a:r>
              <a:rPr lang="en-US" dirty="0" smtClean="0"/>
              <a:t> </a:t>
            </a:r>
            <a:r>
              <a:rPr lang="en-US" dirty="0" err="1" smtClean="0"/>
              <a:t>somut</a:t>
            </a:r>
            <a:r>
              <a:rPr lang="en-US" dirty="0" smtClean="0"/>
              <a:t> </a:t>
            </a:r>
            <a:r>
              <a:rPr lang="en-US" dirty="0" err="1" smtClean="0"/>
              <a:t>nesneler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tipleştirmeleri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Görüşünün</a:t>
            </a:r>
            <a:r>
              <a:rPr lang="en-US" dirty="0" smtClean="0"/>
              <a:t> en </a:t>
            </a:r>
            <a:r>
              <a:rPr lang="en-US" dirty="0" err="1" smtClean="0"/>
              <a:t>aşağı</a:t>
            </a:r>
            <a:r>
              <a:rPr lang="en-US" dirty="0" smtClean="0"/>
              <a:t> </a:t>
            </a:r>
            <a:r>
              <a:rPr lang="en-US" dirty="0" err="1" smtClean="0"/>
              <a:t>düzeyini</a:t>
            </a:r>
            <a:r>
              <a:rPr lang="en-US" dirty="0" smtClean="0"/>
              <a:t> </a:t>
            </a:r>
            <a:r>
              <a:rPr lang="en-US" dirty="0" err="1" smtClean="0"/>
              <a:t>oluşturmaktadır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Gündelik</a:t>
            </a:r>
            <a:r>
              <a:rPr lang="en-US" dirty="0" smtClean="0"/>
              <a:t>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ayırt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i="1" dirty="0" err="1" smtClean="0"/>
              <a:t>profan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aşkın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tanımlayan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de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i="1" dirty="0" err="1" smtClean="0"/>
              <a:t>kutsal</a:t>
            </a:r>
            <a:r>
              <a:rPr lang="en-US" i="1" dirty="0" smtClean="0"/>
              <a:t> </a:t>
            </a:r>
            <a:r>
              <a:rPr lang="en-US" dirty="0" err="1" smtClean="0"/>
              <a:t>olmasıdır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kutsal</a:t>
            </a:r>
            <a:r>
              <a:rPr lang="en-US" dirty="0" smtClean="0"/>
              <a:t> </a:t>
            </a:r>
            <a:r>
              <a:rPr lang="en-US" dirty="0" err="1" smtClean="0"/>
              <a:t>evren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temsiller</a:t>
            </a:r>
            <a:r>
              <a:rPr lang="en-US" dirty="0" smtClean="0"/>
              <a:t> </a:t>
            </a:r>
            <a:r>
              <a:rPr lang="en-US" dirty="0" err="1" smtClean="0"/>
              <a:t>bütünü</a:t>
            </a:r>
            <a:r>
              <a:rPr lang="en-US" dirty="0" smtClean="0"/>
              <a:t>, </a:t>
            </a:r>
            <a:r>
              <a:rPr lang="en-US" dirty="0" err="1" smtClean="0"/>
              <a:t>dinin</a:t>
            </a:r>
            <a:r>
              <a:rPr lang="en-US" dirty="0" smtClean="0"/>
              <a:t> </a:t>
            </a:r>
            <a:r>
              <a:rPr lang="en-US" dirty="0" err="1" smtClean="0"/>
              <a:t>hususi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/>
              <a:t> </a:t>
            </a:r>
            <a:r>
              <a:rPr lang="en-US" dirty="0" err="1" smtClean="0"/>
              <a:t>tanımlanabilir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62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BİREYSEL DİNDARLIK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29443"/>
            <a:ext cx="8042276" cy="3354795"/>
          </a:xfrm>
        </p:spPr>
        <p:txBody>
          <a:bodyPr/>
          <a:lstStyle/>
          <a:p>
            <a:r>
              <a:rPr lang="en-US" dirty="0" err="1" smtClean="0"/>
              <a:t>Toplumsallaşma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içselleşen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ünya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endParaRPr lang="en-US" dirty="0" smtClean="0"/>
          </a:p>
          <a:p>
            <a:r>
              <a:rPr lang="en-US" dirty="0" err="1" smtClean="0"/>
              <a:t>Bilincin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vicdanın</a:t>
            </a:r>
            <a:r>
              <a:rPr lang="en-US" dirty="0" smtClean="0"/>
              <a:t> </a:t>
            </a:r>
            <a:r>
              <a:rPr lang="en-US" dirty="0" err="1" smtClean="0"/>
              <a:t>bireyselleşmesi</a:t>
            </a:r>
            <a:endParaRPr lang="en-US" dirty="0" smtClean="0"/>
          </a:p>
          <a:p>
            <a:r>
              <a:rPr lang="en-US" dirty="0" err="1" smtClean="0"/>
              <a:t>Dinin</a:t>
            </a:r>
            <a:r>
              <a:rPr lang="en-US" dirty="0" smtClean="0"/>
              <a:t> tam </a:t>
            </a:r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hususileşmesi</a:t>
            </a:r>
            <a:r>
              <a:rPr lang="en-US" dirty="0" smtClean="0"/>
              <a:t> </a:t>
            </a:r>
            <a:r>
              <a:rPr lang="en-US" dirty="0" err="1" smtClean="0"/>
              <a:t>yanlızca</a:t>
            </a:r>
            <a:r>
              <a:rPr lang="en-US" dirty="0" smtClean="0"/>
              <a:t> </a:t>
            </a:r>
            <a:r>
              <a:rPr lang="en-US" dirty="0" err="1" smtClean="0"/>
              <a:t>hususi</a:t>
            </a:r>
            <a:r>
              <a:rPr lang="en-US" dirty="0" smtClean="0"/>
              <a:t> </a:t>
            </a:r>
            <a:r>
              <a:rPr lang="en-US" dirty="0" err="1" smtClean="0"/>
              <a:t>sosyo-tarihsel</a:t>
            </a:r>
            <a:r>
              <a:rPr lang="en-US" dirty="0" smtClean="0"/>
              <a:t> </a:t>
            </a:r>
            <a:r>
              <a:rPr lang="en-US" dirty="0" err="1" smtClean="0"/>
              <a:t>şartlar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vuku</a:t>
            </a:r>
            <a:r>
              <a:rPr lang="en-US" dirty="0" smtClean="0"/>
              <a:t> </a:t>
            </a:r>
            <a:r>
              <a:rPr lang="en-US" dirty="0" err="1" smtClean="0"/>
              <a:t>bulur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Dinin</a:t>
            </a:r>
            <a:r>
              <a:rPr lang="en-US" dirty="0" smtClean="0"/>
              <a:t> ‘</a:t>
            </a:r>
            <a:r>
              <a:rPr lang="en-US" dirty="0" err="1" smtClean="0"/>
              <a:t>resmi</a:t>
            </a:r>
            <a:r>
              <a:rPr lang="en-US" dirty="0" smtClean="0"/>
              <a:t>’ </a:t>
            </a:r>
            <a:r>
              <a:rPr lang="en-US" dirty="0" err="1" smtClean="0"/>
              <a:t>modeli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05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271</TotalTime>
  <Words>428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 THOMAS LUCKMANN</vt:lpstr>
      <vt:lpstr>DİN, KİLİSE ve SOSYOLOJİ</vt:lpstr>
      <vt:lpstr>PowerPoint Presentation</vt:lpstr>
      <vt:lpstr>MODERN TOPLUMUN KIYISINDA KİLİSE- YÖNELİMLİ DİN</vt:lpstr>
      <vt:lpstr>PowerPoint Presentation</vt:lpstr>
      <vt:lpstr>DİNİN ANTROPOLOJİK DURUMU</vt:lpstr>
      <vt:lpstr>DİNİN TOPLUMSAL FORMLARI</vt:lpstr>
      <vt:lpstr>PowerPoint Presentation</vt:lpstr>
      <vt:lpstr>BİREYSEL DİNDARLIK</vt:lpstr>
      <vt:lpstr>MODERN TOPLUMDA DİN ve ŞAHSİ KİMLİK</vt:lpstr>
      <vt:lpstr>MODERN DİNİ TEMALAR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THOMAS LUCKMANN</dc:title>
  <dc:creator>machd</dc:creator>
  <cp:lastModifiedBy>machd</cp:lastModifiedBy>
  <cp:revision>21</cp:revision>
  <dcterms:created xsi:type="dcterms:W3CDTF">2019-10-08T20:14:16Z</dcterms:created>
  <dcterms:modified xsi:type="dcterms:W3CDTF">2019-10-10T20:05:32Z</dcterms:modified>
</cp:coreProperties>
</file>