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47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1082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62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04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746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48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09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444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67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17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68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93D06-1CC4-4B57-BFA1-D967D124AF31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883E3-4CC7-41A7-9ABA-D3726974C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30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gyarora.com/grammar/igeragozas_felszolito_targyas.pdf" TargetMode="External"/><Relationship Id="rId2" Type="http://schemas.openxmlformats.org/officeDocument/2006/relationships/hyperlink" Target="http://www.magyarora.com/grammar/igeragozas_felszolito_alanyi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gyarora.com/grammar/igeragozas_felszolito_targyas.pdf" TargetMode="External"/><Relationship Id="rId2" Type="http://schemas.openxmlformats.org/officeDocument/2006/relationships/hyperlink" Target="http://www.magyarora.com/grammar/igeragozas_felszolito_alanyi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</a:t>
            </a:r>
            <a:br>
              <a:rPr lang="tr-TR" dirty="0" smtClean="0"/>
            </a:br>
            <a:r>
              <a:rPr lang="tr-TR" dirty="0" smtClean="0"/>
              <a:t>6.Hafta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err="1"/>
              <a:t>Felszólító</a:t>
            </a:r>
            <a:r>
              <a:rPr lang="tr-TR" b="1" dirty="0"/>
              <a:t> </a:t>
            </a:r>
            <a:r>
              <a:rPr lang="tr-TR" b="1" dirty="0" err="1"/>
              <a:t>mód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725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“Ne </a:t>
            </a:r>
            <a:r>
              <a:rPr lang="tr-TR" dirty="0" err="1"/>
              <a:t>beszélj</a:t>
            </a:r>
            <a:r>
              <a:rPr lang="tr-TR" dirty="0"/>
              <a:t> </a:t>
            </a:r>
            <a:r>
              <a:rPr lang="tr-TR" dirty="0" err="1"/>
              <a:t>róla</a:t>
            </a:r>
            <a:r>
              <a:rPr lang="tr-TR" dirty="0"/>
              <a:t> a hata </a:t>
            </a:r>
            <a:r>
              <a:rPr lang="tr-TR" dirty="0" err="1"/>
              <a:t>mögött</a:t>
            </a:r>
            <a:r>
              <a:rPr lang="tr-TR" dirty="0"/>
              <a:t>!” (N.Császi,1991:94)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“</a:t>
            </a:r>
            <a:r>
              <a:rPr lang="tr-TR" dirty="0" err="1"/>
              <a:t>És</a:t>
            </a:r>
            <a:r>
              <a:rPr lang="tr-TR" dirty="0"/>
              <a:t> te </a:t>
            </a:r>
            <a:r>
              <a:rPr lang="tr-TR" dirty="0" err="1"/>
              <a:t>szólíts</a:t>
            </a:r>
            <a:r>
              <a:rPr lang="tr-TR" dirty="0"/>
              <a:t> </a:t>
            </a:r>
            <a:r>
              <a:rPr lang="tr-TR" dirty="0" err="1"/>
              <a:t>Áginak</a:t>
            </a:r>
            <a:r>
              <a:rPr lang="tr-TR" dirty="0"/>
              <a:t>!”(</a:t>
            </a:r>
            <a:r>
              <a:rPr lang="tr-TR" dirty="0" err="1"/>
              <a:t>Erdős-Prileszky</a:t>
            </a:r>
            <a:r>
              <a:rPr lang="tr-TR" dirty="0"/>
              <a:t>: 111)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“</a:t>
            </a:r>
            <a:r>
              <a:rPr lang="tr-TR" dirty="0" err="1"/>
              <a:t>Gyerekek</a:t>
            </a:r>
            <a:r>
              <a:rPr lang="tr-TR" dirty="0"/>
              <a:t>, </a:t>
            </a:r>
            <a:r>
              <a:rPr lang="tr-TR" dirty="0" err="1"/>
              <a:t>segítsetek</a:t>
            </a:r>
            <a:r>
              <a:rPr lang="tr-TR" dirty="0"/>
              <a:t> az </a:t>
            </a:r>
            <a:r>
              <a:rPr lang="tr-TR" dirty="0" err="1"/>
              <a:t>idősebb</a:t>
            </a:r>
            <a:r>
              <a:rPr lang="tr-TR" dirty="0"/>
              <a:t> </a:t>
            </a:r>
            <a:r>
              <a:rPr lang="tr-TR" dirty="0" err="1"/>
              <a:t>embereknek</a:t>
            </a:r>
            <a:r>
              <a:rPr lang="tr-TR" dirty="0"/>
              <a:t> a </a:t>
            </a:r>
            <a:r>
              <a:rPr lang="tr-TR" dirty="0" err="1"/>
              <a:t>ház</a:t>
            </a:r>
            <a:r>
              <a:rPr lang="tr-TR" dirty="0"/>
              <a:t> </a:t>
            </a:r>
            <a:r>
              <a:rPr lang="tr-TR" dirty="0" err="1"/>
              <a:t>körüli</a:t>
            </a:r>
            <a:r>
              <a:rPr lang="tr-TR" dirty="0"/>
              <a:t> </a:t>
            </a:r>
            <a:r>
              <a:rPr lang="tr-TR" dirty="0" err="1"/>
              <a:t>munkákban</a:t>
            </a:r>
            <a:r>
              <a:rPr lang="tr-TR" dirty="0"/>
              <a:t>!” (N.Császi,1991:73)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2235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“</a:t>
            </a:r>
            <a:r>
              <a:rPr lang="tr-TR" dirty="0" err="1"/>
              <a:t>Etessétek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itassátok</a:t>
            </a:r>
            <a:r>
              <a:rPr lang="tr-TR" dirty="0"/>
              <a:t> </a:t>
            </a:r>
            <a:r>
              <a:rPr lang="tr-TR" dirty="0" err="1"/>
              <a:t>meg</a:t>
            </a:r>
            <a:r>
              <a:rPr lang="tr-TR" dirty="0"/>
              <a:t> az </a:t>
            </a:r>
            <a:r>
              <a:rPr lang="tr-TR" dirty="0" err="1"/>
              <a:t>apróbb</a:t>
            </a:r>
            <a:r>
              <a:rPr lang="tr-TR" dirty="0"/>
              <a:t> </a:t>
            </a:r>
            <a:r>
              <a:rPr lang="tr-TR" dirty="0" err="1"/>
              <a:t>állatokat</a:t>
            </a:r>
            <a:r>
              <a:rPr lang="tr-TR" dirty="0"/>
              <a:t>!” (N.Császi,1991:73)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“</a:t>
            </a:r>
            <a:r>
              <a:rPr lang="tr-TR" dirty="0" err="1"/>
              <a:t>Álljatok</a:t>
            </a:r>
            <a:r>
              <a:rPr lang="tr-TR" dirty="0"/>
              <a:t> </a:t>
            </a:r>
            <a:r>
              <a:rPr lang="tr-TR" dirty="0" err="1"/>
              <a:t>sorba</a:t>
            </a:r>
            <a:r>
              <a:rPr lang="tr-TR" dirty="0"/>
              <a:t>, </a:t>
            </a:r>
            <a:r>
              <a:rPr lang="tr-TR" dirty="0" err="1"/>
              <a:t>várjátok</a:t>
            </a:r>
            <a:r>
              <a:rPr lang="tr-TR" dirty="0"/>
              <a:t> </a:t>
            </a:r>
            <a:r>
              <a:rPr lang="tr-TR" dirty="0" err="1"/>
              <a:t>meg</a:t>
            </a:r>
            <a:r>
              <a:rPr lang="tr-TR" dirty="0"/>
              <a:t> a </a:t>
            </a:r>
            <a:r>
              <a:rPr lang="tr-TR" dirty="0" err="1"/>
              <a:t>tanító</a:t>
            </a:r>
            <a:r>
              <a:rPr lang="tr-TR" dirty="0"/>
              <a:t> </a:t>
            </a:r>
            <a:r>
              <a:rPr lang="tr-TR" dirty="0" err="1"/>
              <a:t>bácsit</a:t>
            </a:r>
            <a:r>
              <a:rPr lang="tr-TR" dirty="0"/>
              <a:t>!” (N.Császi,1991:73)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717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visz</a:t>
            </a:r>
            <a:r>
              <a:rPr lang="tr-TR" dirty="0"/>
              <a:t>, </a:t>
            </a:r>
            <a:r>
              <a:rPr lang="tr-TR" dirty="0" err="1"/>
              <a:t>tesz</a:t>
            </a:r>
            <a:r>
              <a:rPr lang="tr-TR" dirty="0"/>
              <a:t>, jön, </a:t>
            </a:r>
            <a:r>
              <a:rPr lang="tr-TR" dirty="0" err="1"/>
              <a:t>lat</a:t>
            </a:r>
            <a:r>
              <a:rPr lang="tr-TR" dirty="0"/>
              <a:t>, </a:t>
            </a:r>
            <a:r>
              <a:rPr lang="tr-TR" dirty="0" err="1"/>
              <a:t>ír</a:t>
            </a:r>
            <a:r>
              <a:rPr lang="tr-TR" dirty="0"/>
              <a:t>, </a:t>
            </a:r>
            <a:r>
              <a:rPr lang="tr-TR" dirty="0" err="1"/>
              <a:t>dolgoz</a:t>
            </a:r>
            <a:r>
              <a:rPr lang="tr-TR" dirty="0"/>
              <a:t>, </a:t>
            </a:r>
            <a:r>
              <a:rPr lang="tr-TR" dirty="0" err="1"/>
              <a:t>tanul</a:t>
            </a:r>
            <a:r>
              <a:rPr lang="tr-TR" dirty="0"/>
              <a:t>, </a:t>
            </a:r>
            <a:r>
              <a:rPr lang="tr-TR" dirty="0" err="1"/>
              <a:t>megy</a:t>
            </a:r>
            <a:r>
              <a:rPr lang="tr-TR" dirty="0"/>
              <a:t>, </a:t>
            </a:r>
            <a:r>
              <a:rPr lang="tr-TR" dirty="0" err="1"/>
              <a:t>marad</a:t>
            </a:r>
            <a:r>
              <a:rPr lang="tr-TR" dirty="0"/>
              <a:t>, </a:t>
            </a:r>
            <a:r>
              <a:rPr lang="tr-TR" dirty="0" err="1"/>
              <a:t>halad</a:t>
            </a:r>
            <a:r>
              <a:rPr lang="tr-TR" dirty="0"/>
              <a:t>, akar, </a:t>
            </a:r>
            <a:r>
              <a:rPr lang="tr-TR" dirty="0" err="1"/>
              <a:t>alszik</a:t>
            </a:r>
            <a:r>
              <a:rPr lang="tr-TR" dirty="0"/>
              <a:t>, </a:t>
            </a:r>
            <a:r>
              <a:rPr lang="tr-TR" dirty="0" err="1"/>
              <a:t>fekszik</a:t>
            </a:r>
            <a:r>
              <a:rPr lang="tr-TR" dirty="0"/>
              <a:t>, </a:t>
            </a:r>
            <a:r>
              <a:rPr lang="tr-TR" dirty="0" err="1"/>
              <a:t>játszik</a:t>
            </a:r>
            <a:r>
              <a:rPr lang="tr-TR" dirty="0"/>
              <a:t>, fut, </a:t>
            </a:r>
            <a:r>
              <a:rPr lang="tr-TR" dirty="0" err="1"/>
              <a:t>áll</a:t>
            </a:r>
            <a:r>
              <a:rPr lang="tr-TR" dirty="0"/>
              <a:t>, </a:t>
            </a:r>
            <a:r>
              <a:rPr lang="tr-TR" dirty="0" err="1"/>
              <a:t>mond</a:t>
            </a:r>
            <a:r>
              <a:rPr lang="tr-TR" dirty="0"/>
              <a:t>, </a:t>
            </a:r>
            <a:r>
              <a:rPr lang="tr-TR" dirty="0" err="1"/>
              <a:t>kezd</a:t>
            </a:r>
            <a:r>
              <a:rPr lang="tr-TR" dirty="0"/>
              <a:t>, mesel, </a:t>
            </a:r>
            <a:r>
              <a:rPr lang="tr-TR" dirty="0" err="1"/>
              <a:t>nő</a:t>
            </a:r>
            <a:r>
              <a:rPr lang="tr-TR" dirty="0"/>
              <a:t>, üt, </a:t>
            </a:r>
            <a:r>
              <a:rPr lang="tr-TR" dirty="0" err="1"/>
              <a:t>tesz</a:t>
            </a:r>
            <a:r>
              <a:rPr lang="tr-TR" dirty="0"/>
              <a:t>, </a:t>
            </a:r>
            <a:r>
              <a:rPr lang="tr-TR" dirty="0" err="1"/>
              <a:t>lesz</a:t>
            </a:r>
            <a:r>
              <a:rPr lang="tr-TR" dirty="0"/>
              <a:t>, </a:t>
            </a:r>
            <a:r>
              <a:rPr lang="tr-TR" dirty="0" err="1"/>
              <a:t>hisz</a:t>
            </a:r>
            <a:r>
              <a:rPr lang="tr-TR" dirty="0"/>
              <a:t>, jön, </a:t>
            </a:r>
            <a:r>
              <a:rPr lang="tr-TR" dirty="0" err="1"/>
              <a:t>tud</a:t>
            </a:r>
            <a:r>
              <a:rPr lang="tr-TR" dirty="0"/>
              <a:t>, akar, </a:t>
            </a:r>
            <a:r>
              <a:rPr lang="tr-TR" dirty="0" err="1"/>
              <a:t>néz</a:t>
            </a:r>
            <a:r>
              <a:rPr lang="tr-TR" dirty="0"/>
              <a:t>, </a:t>
            </a:r>
            <a:r>
              <a:rPr lang="tr-TR" dirty="0" err="1"/>
              <a:t>segít</a:t>
            </a:r>
            <a:r>
              <a:rPr lang="tr-TR" dirty="0"/>
              <a:t>, </a:t>
            </a:r>
            <a:r>
              <a:rPr lang="tr-TR" dirty="0" err="1"/>
              <a:t>fordít</a:t>
            </a:r>
            <a:r>
              <a:rPr lang="tr-TR" dirty="0"/>
              <a:t> </a:t>
            </a:r>
            <a:r>
              <a:rPr lang="tr-TR" dirty="0" err="1"/>
              <a:t>vb</a:t>
            </a:r>
            <a:r>
              <a:rPr lang="tr-TR" dirty="0"/>
              <a:t>… </a:t>
            </a:r>
            <a:r>
              <a:rPr lang="tr-TR" dirty="0" err="1"/>
              <a:t>felszolító</a:t>
            </a:r>
            <a:r>
              <a:rPr lang="tr-TR" dirty="0"/>
              <a:t> </a:t>
            </a:r>
            <a:r>
              <a:rPr lang="tr-TR" dirty="0" err="1"/>
              <a:t>mód</a:t>
            </a:r>
            <a:r>
              <a:rPr lang="tr-TR" dirty="0"/>
              <a:t> biçimleri. Kural ve kural dışı durumların açıklanması.</a:t>
            </a:r>
          </a:p>
        </p:txBody>
      </p:sp>
    </p:spTree>
    <p:extLst>
      <p:ext uri="{BB962C8B-B14F-4D97-AF65-F5344CB8AC3E}">
        <p14:creationId xmlns:p14="http://schemas.microsoft.com/office/powerpoint/2010/main" val="4187197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 </a:t>
            </a:r>
            <a:br>
              <a:rPr lang="tr-TR" dirty="0"/>
            </a:br>
            <a:r>
              <a:rPr lang="tr-TR" dirty="0"/>
              <a:t>Örnekler için kullanılan kaynaklar: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N.Császi</a:t>
            </a:r>
            <a:r>
              <a:rPr lang="tr-TR" dirty="0"/>
              <a:t>, </a:t>
            </a:r>
            <a:r>
              <a:rPr lang="tr-TR" dirty="0" err="1"/>
              <a:t>Ildikó</a:t>
            </a:r>
            <a:r>
              <a:rPr lang="tr-TR" dirty="0"/>
              <a:t>. </a:t>
            </a:r>
            <a:r>
              <a:rPr lang="tr-TR" dirty="0" err="1"/>
              <a:t>Példaszövegek</a:t>
            </a:r>
            <a:r>
              <a:rPr lang="tr-TR" dirty="0"/>
              <a:t> A Magyar </a:t>
            </a:r>
            <a:r>
              <a:rPr lang="tr-TR" dirty="0" err="1"/>
              <a:t>Nyelvtan</a:t>
            </a:r>
            <a:r>
              <a:rPr lang="tr-TR" dirty="0"/>
              <a:t> </a:t>
            </a:r>
            <a:r>
              <a:rPr lang="tr-TR" dirty="0" err="1"/>
              <a:t>Tanításához</a:t>
            </a:r>
            <a:r>
              <a:rPr lang="tr-TR" dirty="0"/>
              <a:t>. </a:t>
            </a:r>
            <a:r>
              <a:rPr lang="tr-TR" dirty="0" err="1"/>
              <a:t>Trezor</a:t>
            </a:r>
            <a:r>
              <a:rPr lang="tr-TR" dirty="0"/>
              <a:t> </a:t>
            </a:r>
            <a:r>
              <a:rPr lang="tr-TR" dirty="0" err="1"/>
              <a:t>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1991.</a:t>
            </a:r>
          </a:p>
          <a:p>
            <a:r>
              <a:rPr lang="tr-TR" dirty="0" err="1"/>
              <a:t>Erdős</a:t>
            </a:r>
            <a:r>
              <a:rPr lang="tr-TR" dirty="0"/>
              <a:t>, </a:t>
            </a:r>
            <a:r>
              <a:rPr lang="tr-TR" dirty="0" err="1"/>
              <a:t>József</a:t>
            </a:r>
            <a:r>
              <a:rPr lang="tr-TR" dirty="0"/>
              <a:t> - </a:t>
            </a:r>
            <a:r>
              <a:rPr lang="tr-TR" dirty="0" err="1"/>
              <a:t>Prileszky</a:t>
            </a:r>
            <a:r>
              <a:rPr lang="tr-TR" dirty="0"/>
              <a:t>, </a:t>
            </a:r>
            <a:r>
              <a:rPr lang="tr-TR" dirty="0" err="1"/>
              <a:t>Csilla</a:t>
            </a:r>
            <a:r>
              <a:rPr lang="tr-TR" dirty="0"/>
              <a:t>. </a:t>
            </a:r>
            <a:r>
              <a:rPr lang="tr-TR" dirty="0" err="1"/>
              <a:t>Halló</a:t>
            </a:r>
            <a:r>
              <a:rPr lang="tr-TR" dirty="0"/>
              <a:t>, </a:t>
            </a:r>
            <a:r>
              <a:rPr lang="tr-TR" dirty="0" err="1"/>
              <a:t>itt</a:t>
            </a:r>
            <a:r>
              <a:rPr lang="tr-TR" dirty="0"/>
              <a:t> Magyarország!. II. </a:t>
            </a:r>
            <a:r>
              <a:rPr lang="tr-TR" dirty="0" err="1"/>
              <a:t>Akadémiai</a:t>
            </a:r>
            <a:r>
              <a:rPr lang="tr-TR" dirty="0"/>
              <a:t> </a:t>
            </a:r>
            <a:r>
              <a:rPr lang="tr-TR" dirty="0" err="1"/>
              <a:t>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1997.</a:t>
            </a:r>
          </a:p>
          <a:p>
            <a:r>
              <a:rPr lang="tr-TR" u="sng" dirty="0">
                <a:hlinkClick r:id="rId2"/>
              </a:rPr>
              <a:t>http://www.magyarora.com/grammar/igeragozas_felszolito_alanyi.pdf</a:t>
            </a:r>
            <a:endParaRPr lang="tr-TR" dirty="0"/>
          </a:p>
          <a:p>
            <a:r>
              <a:rPr lang="tr-TR" u="sng" dirty="0">
                <a:hlinkClick r:id="rId3"/>
              </a:rPr>
              <a:t>http://www.magyarora.com/grammar/igeragozas_felszolito_targyas.pdf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4639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Felszólító</a:t>
            </a:r>
            <a:r>
              <a:rPr lang="tr-TR" b="1" dirty="0"/>
              <a:t> </a:t>
            </a:r>
            <a:r>
              <a:rPr lang="tr-TR" b="1" dirty="0" err="1"/>
              <a:t>mód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Düzenli fiiller için:</a:t>
            </a:r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225562"/>
              </p:ext>
            </p:extLst>
          </p:nvPr>
        </p:nvGraphicFramePr>
        <p:xfrm>
          <a:off x="1078173" y="2606724"/>
          <a:ext cx="4681182" cy="29888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3376"/>
                <a:gridCol w="3187806"/>
              </a:tblGrid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Belirsiz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én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-jak, -jek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89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-j,-jál, -jél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ő/ön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-jon, -jön, -jen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-junk,-jünk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-jatok, -jetek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4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ők/önök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r>
                        <a:rPr lang="tr-TR" sz="1200" dirty="0" err="1">
                          <a:effectLst/>
                        </a:rPr>
                        <a:t>janak</a:t>
                      </a:r>
                      <a:r>
                        <a:rPr lang="tr-TR" sz="1200" dirty="0">
                          <a:effectLst/>
                        </a:rPr>
                        <a:t>, -</a:t>
                      </a:r>
                      <a:r>
                        <a:rPr lang="tr-TR" sz="1200" dirty="0" err="1">
                          <a:effectLst/>
                        </a:rPr>
                        <a:t>jenek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997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Düzenli fiiller için: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876921"/>
              </p:ext>
            </p:extLst>
          </p:nvPr>
        </p:nvGraphicFramePr>
        <p:xfrm>
          <a:off x="1023583" y="2470248"/>
          <a:ext cx="5363570" cy="33436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1069"/>
                <a:gridCol w="3652501"/>
              </a:tblGrid>
              <a:tr h="447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Belirli	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7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én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-jam,-jem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617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-d, -jad, -jed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7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ő/ön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r>
                        <a:rPr lang="tr-TR" sz="1200" dirty="0" err="1">
                          <a:effectLst/>
                        </a:rPr>
                        <a:t>ja</a:t>
                      </a:r>
                      <a:r>
                        <a:rPr lang="tr-TR" sz="1200" dirty="0">
                          <a:effectLst/>
                        </a:rPr>
                        <a:t>, -je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7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-juk, -jük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47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-játok, -jétek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46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ők/önök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r>
                        <a:rPr lang="tr-TR" sz="1200" dirty="0" err="1">
                          <a:effectLst/>
                        </a:rPr>
                        <a:t>ják</a:t>
                      </a:r>
                      <a:r>
                        <a:rPr lang="tr-TR" sz="1200" dirty="0">
                          <a:effectLst/>
                        </a:rPr>
                        <a:t>, -</a:t>
                      </a:r>
                      <a:r>
                        <a:rPr lang="tr-TR" sz="1200" dirty="0" err="1">
                          <a:effectLst/>
                        </a:rPr>
                        <a:t>jék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782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-s,-</a:t>
            </a:r>
            <a:r>
              <a:rPr lang="tr-TR" dirty="0" err="1"/>
              <a:t>sz</a:t>
            </a:r>
            <a:r>
              <a:rPr lang="tr-TR" dirty="0"/>
              <a:t>, -z, -</a:t>
            </a:r>
            <a:r>
              <a:rPr lang="tr-TR" dirty="0" err="1"/>
              <a:t>ít</a:t>
            </a:r>
            <a:r>
              <a:rPr lang="tr-TR" dirty="0"/>
              <a:t> ile biten fiillerde emir kipi farklı bir biçimde kullanılırlar. Emir kipi jeli olan “-j” sesinde –s, -z ve –</a:t>
            </a:r>
            <a:r>
              <a:rPr lang="tr-TR" dirty="0" err="1"/>
              <a:t>sz</a:t>
            </a:r>
            <a:r>
              <a:rPr lang="tr-TR" dirty="0"/>
              <a:t> gibi değişmeler meydana </a:t>
            </a:r>
            <a:r>
              <a:rPr lang="tr-TR" dirty="0" smtClean="0"/>
              <a:t>gelir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/>
              <a:t>olvas+jak</a:t>
            </a:r>
            <a:r>
              <a:rPr lang="tr-TR" dirty="0"/>
              <a:t>! = </a:t>
            </a:r>
            <a:r>
              <a:rPr lang="tr-TR" dirty="0" err="1"/>
              <a:t>olvassak</a:t>
            </a:r>
            <a:r>
              <a:rPr lang="tr-TR" dirty="0"/>
              <a:t>!</a:t>
            </a:r>
          </a:p>
          <a:p>
            <a:r>
              <a:rPr lang="tr-TR" dirty="0" err="1"/>
              <a:t>néz+jek</a:t>
            </a:r>
            <a:r>
              <a:rPr lang="tr-TR" dirty="0"/>
              <a:t>! = </a:t>
            </a:r>
            <a:r>
              <a:rPr lang="tr-TR" dirty="0" err="1"/>
              <a:t>nézzek</a:t>
            </a:r>
            <a:r>
              <a:rPr lang="tr-TR" dirty="0"/>
              <a:t>!</a:t>
            </a:r>
          </a:p>
          <a:p>
            <a:r>
              <a:rPr lang="tr-TR" dirty="0" err="1"/>
              <a:t>dolgoz+jon</a:t>
            </a:r>
            <a:r>
              <a:rPr lang="tr-TR" dirty="0"/>
              <a:t>! = </a:t>
            </a:r>
            <a:r>
              <a:rPr lang="tr-TR" dirty="0" err="1"/>
              <a:t>dolgozzon</a:t>
            </a:r>
            <a:r>
              <a:rPr lang="tr-TR" dirty="0"/>
              <a:t>!</a:t>
            </a:r>
          </a:p>
          <a:p>
            <a:r>
              <a:rPr lang="tr-TR" dirty="0" err="1"/>
              <a:t>tanít+jak</a:t>
            </a:r>
            <a:r>
              <a:rPr lang="tr-TR" dirty="0"/>
              <a:t>! = </a:t>
            </a:r>
            <a:r>
              <a:rPr lang="tr-TR" dirty="0" err="1"/>
              <a:t>tanítsak</a:t>
            </a:r>
            <a:r>
              <a:rPr lang="tr-TR" dirty="0"/>
              <a:t>!</a:t>
            </a:r>
          </a:p>
          <a:p>
            <a:r>
              <a:rPr lang="tr-TR" dirty="0" err="1"/>
              <a:t>utaz+j</a:t>
            </a:r>
            <a:r>
              <a:rPr lang="tr-TR" dirty="0"/>
              <a:t>!=</a:t>
            </a:r>
            <a:r>
              <a:rPr lang="tr-TR" dirty="0" err="1"/>
              <a:t>utazz</a:t>
            </a:r>
            <a:r>
              <a:rPr lang="tr-TR" dirty="0"/>
              <a:t>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7732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Bu kural ve –</a:t>
            </a:r>
            <a:r>
              <a:rPr lang="tr-TR" dirty="0" err="1"/>
              <a:t>ik’li</a:t>
            </a:r>
            <a:r>
              <a:rPr lang="tr-TR" dirty="0"/>
              <a:t> fiil çekimlerinin belirli ve belirsiz çekimleri ile ilgili olarak bkz.:</a:t>
            </a:r>
          </a:p>
          <a:p>
            <a:pPr marL="0" indent="0">
              <a:buNone/>
            </a:pPr>
            <a:r>
              <a:rPr lang="tr-TR" u="sng" dirty="0">
                <a:hlinkClick r:id="rId2"/>
              </a:rPr>
              <a:t>http://www.magyarora.com/grammar/igeragozas_felszolito_alanyi.pdf</a:t>
            </a:r>
            <a:endParaRPr lang="tr-TR" dirty="0"/>
          </a:p>
          <a:p>
            <a:pPr marL="0" indent="0">
              <a:buNone/>
            </a:pPr>
            <a:r>
              <a:rPr lang="tr-TR" u="sng" dirty="0">
                <a:hlinkClick r:id="rId3"/>
              </a:rPr>
              <a:t>http://www.magyarora.com/grammar/igeragozas_felszolito_targyas.pdf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5978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dirty="0" smtClean="0"/>
              <a:t>Aşağıdaki örnekte düzenli iki fiil olan </a:t>
            </a:r>
            <a:r>
              <a:rPr lang="tr-TR" sz="3200" dirty="0" err="1" smtClean="0"/>
              <a:t>vár</a:t>
            </a:r>
            <a:r>
              <a:rPr lang="tr-TR" sz="3200" dirty="0" smtClean="0"/>
              <a:t> ve </a:t>
            </a:r>
            <a:r>
              <a:rPr lang="tr-TR" sz="3200" dirty="0" err="1" smtClean="0"/>
              <a:t>kér</a:t>
            </a:r>
            <a:r>
              <a:rPr lang="tr-TR" sz="3200" dirty="0" smtClean="0"/>
              <a:t> fiilleri ile bu çekimlerin belirli ve belirsiz biçimlerini daha net bir biçimde görebiliriz: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2676005"/>
              </p:ext>
            </p:extLst>
          </p:nvPr>
        </p:nvGraphicFramePr>
        <p:xfrm>
          <a:off x="2047165" y="1690691"/>
          <a:ext cx="5500047" cy="36197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9902"/>
                <a:gridCol w="3110145"/>
              </a:tblGrid>
              <a:tr h="3730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Berlili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41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várjak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várjam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41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várj/várjál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várd/ várjad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41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várjon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várja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41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várjunk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várjuk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41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várjatok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várjátok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41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várjanak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várják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842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0794795"/>
              </p:ext>
            </p:extLst>
          </p:nvPr>
        </p:nvGraphicFramePr>
        <p:xfrm>
          <a:off x="1659989" y="2307099"/>
          <a:ext cx="6523420" cy="3545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5940"/>
                <a:gridCol w="3457480"/>
              </a:tblGrid>
              <a:tr h="365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Berlili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9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kérjek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kérjem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9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kérj/kérjél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kérjed/kérd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9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kérjen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kérje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9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kérjünk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kérjük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9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kérjetek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kérjétek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9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kérjenek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kérjék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9701519" y="0"/>
            <a:ext cx="2601239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780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“</a:t>
            </a:r>
            <a:r>
              <a:rPr lang="tr-TR" dirty="0" err="1"/>
              <a:t>Hozz</a:t>
            </a:r>
            <a:r>
              <a:rPr lang="tr-TR" dirty="0"/>
              <a:t> </a:t>
            </a:r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pohár</a:t>
            </a:r>
            <a:r>
              <a:rPr lang="tr-TR" dirty="0"/>
              <a:t> </a:t>
            </a:r>
            <a:r>
              <a:rPr lang="tr-TR" dirty="0" err="1"/>
              <a:t>vizet</a:t>
            </a:r>
            <a:r>
              <a:rPr lang="tr-TR" dirty="0"/>
              <a:t>!” (N.Császi,1991: 97)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“</a:t>
            </a:r>
            <a:r>
              <a:rPr lang="tr-TR" dirty="0" err="1"/>
              <a:t>Kóstold</a:t>
            </a:r>
            <a:r>
              <a:rPr lang="tr-TR" dirty="0"/>
              <a:t> </a:t>
            </a:r>
            <a:r>
              <a:rPr lang="tr-TR" dirty="0" err="1"/>
              <a:t>meg</a:t>
            </a:r>
            <a:r>
              <a:rPr lang="tr-TR" dirty="0"/>
              <a:t> a </a:t>
            </a:r>
            <a:r>
              <a:rPr lang="tr-TR" dirty="0" err="1"/>
              <a:t>gulyást</a:t>
            </a:r>
            <a:r>
              <a:rPr lang="tr-TR" dirty="0"/>
              <a:t>!” (Erdős-Prileszky:111)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“</a:t>
            </a:r>
            <a:r>
              <a:rPr lang="tr-TR" dirty="0" err="1"/>
              <a:t>Vidd</a:t>
            </a:r>
            <a:r>
              <a:rPr lang="tr-TR" dirty="0"/>
              <a:t> ki a </a:t>
            </a:r>
            <a:r>
              <a:rPr lang="tr-TR" dirty="0" err="1"/>
              <a:t>tányérokat</a:t>
            </a:r>
            <a:r>
              <a:rPr lang="tr-TR" dirty="0"/>
              <a:t>!” (N.Császi,1991: 97)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8064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“</a:t>
            </a:r>
            <a:r>
              <a:rPr lang="tr-TR" dirty="0" err="1" smtClean="0"/>
              <a:t>Gyere</a:t>
            </a:r>
            <a:r>
              <a:rPr lang="tr-TR" dirty="0" smtClean="0"/>
              <a:t>, </a:t>
            </a:r>
            <a:r>
              <a:rPr lang="tr-TR" dirty="0" err="1" smtClean="0"/>
              <a:t>segíts</a:t>
            </a:r>
            <a:r>
              <a:rPr lang="tr-TR" dirty="0" smtClean="0"/>
              <a:t>! </a:t>
            </a:r>
            <a:r>
              <a:rPr lang="tr-TR" dirty="0" err="1" smtClean="0"/>
              <a:t>Tolmácsolj</a:t>
            </a:r>
            <a:r>
              <a:rPr lang="tr-TR" dirty="0" smtClean="0"/>
              <a:t> </a:t>
            </a:r>
            <a:r>
              <a:rPr lang="tr-TR" dirty="0" err="1" smtClean="0"/>
              <a:t>nekünk</a:t>
            </a:r>
            <a:r>
              <a:rPr lang="tr-TR" dirty="0" smtClean="0"/>
              <a:t>! (</a:t>
            </a:r>
            <a:r>
              <a:rPr lang="tr-TR" dirty="0" err="1" smtClean="0"/>
              <a:t>Erdős-Prileszky</a:t>
            </a:r>
            <a:r>
              <a:rPr lang="tr-TR" dirty="0" smtClean="0"/>
              <a:t>: 111)</a:t>
            </a:r>
          </a:p>
          <a:p>
            <a:pPr>
              <a:lnSpc>
                <a:spcPct val="150000"/>
              </a:lnSpc>
            </a:pP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“-</a:t>
            </a:r>
            <a:r>
              <a:rPr lang="tr-TR" dirty="0" err="1" smtClean="0"/>
              <a:t>Cseréljünk</a:t>
            </a:r>
            <a:r>
              <a:rPr lang="tr-TR" dirty="0" smtClean="0"/>
              <a:t> </a:t>
            </a:r>
            <a:r>
              <a:rPr lang="tr-TR" dirty="0" err="1" smtClean="0"/>
              <a:t>tollat</a:t>
            </a:r>
            <a:r>
              <a:rPr lang="tr-TR" dirty="0" smtClean="0"/>
              <a:t>! </a:t>
            </a:r>
            <a:r>
              <a:rPr lang="tr-TR" dirty="0" err="1" smtClean="0"/>
              <a:t>Én</a:t>
            </a:r>
            <a:r>
              <a:rPr lang="tr-TR" dirty="0" smtClean="0"/>
              <a:t> </a:t>
            </a:r>
            <a:r>
              <a:rPr lang="tr-TR" dirty="0" err="1" smtClean="0"/>
              <a:t>neked</a:t>
            </a:r>
            <a:r>
              <a:rPr lang="tr-TR" dirty="0" smtClean="0"/>
              <a:t> </a:t>
            </a:r>
            <a:r>
              <a:rPr lang="tr-TR" dirty="0" err="1" smtClean="0"/>
              <a:t>adom</a:t>
            </a:r>
            <a:r>
              <a:rPr lang="tr-TR" dirty="0" smtClean="0"/>
              <a:t> az </a:t>
            </a:r>
            <a:r>
              <a:rPr lang="tr-TR" dirty="0" err="1" smtClean="0"/>
              <a:t>enyémet</a:t>
            </a:r>
            <a:r>
              <a:rPr lang="tr-TR" dirty="0" smtClean="0"/>
              <a:t>, te </a:t>
            </a:r>
            <a:r>
              <a:rPr lang="tr-TR" dirty="0" err="1" smtClean="0"/>
              <a:t>add</a:t>
            </a:r>
            <a:r>
              <a:rPr lang="tr-TR" dirty="0" smtClean="0"/>
              <a:t> </a:t>
            </a:r>
            <a:r>
              <a:rPr lang="tr-TR" dirty="0" err="1" smtClean="0"/>
              <a:t>nekem</a:t>
            </a:r>
            <a:r>
              <a:rPr lang="tr-TR" dirty="0" smtClean="0"/>
              <a:t> a </a:t>
            </a:r>
            <a:r>
              <a:rPr lang="tr-TR" dirty="0" err="1" smtClean="0"/>
              <a:t>tiedet</a:t>
            </a:r>
            <a:r>
              <a:rPr lang="tr-TR" dirty="0" smtClean="0"/>
              <a:t>!” (N.Császi,1991: 112)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156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481</Words>
  <Application>Microsoft Office PowerPoint</Application>
  <PresentationFormat>Geniş ekran</PresentationFormat>
  <Paragraphs>110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Teması</vt:lpstr>
      <vt:lpstr>Sözcük Bilgisi 6.Hafta</vt:lpstr>
      <vt:lpstr>Felszólító mód </vt:lpstr>
      <vt:lpstr>PowerPoint Sunusu</vt:lpstr>
      <vt:lpstr>PowerPoint Sunusu</vt:lpstr>
      <vt:lpstr>PowerPoint Sunusu</vt:lpstr>
      <vt:lpstr>Aşağıdaki örnekte düzenli iki fiil olan vár ve kér fiilleri ile bu çekimlerin belirli ve belirsiz biçimlerini daha net bir biçimde görebiliriz: </vt:lpstr>
      <vt:lpstr>PowerPoint Sunusu</vt:lpstr>
      <vt:lpstr>Örnek cümleler: </vt:lpstr>
      <vt:lpstr>PowerPoint Sunusu</vt:lpstr>
      <vt:lpstr>PowerPoint Sunusu</vt:lpstr>
      <vt:lpstr>PowerPoint Sunusu</vt:lpstr>
      <vt:lpstr>Alıştırmalar</vt:lpstr>
      <vt:lpstr>  Örnekler için kullanılan kaynaklar: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6.Hafta</dc:title>
  <dc:creator>Alpertunga Altaylı</dc:creator>
  <cp:lastModifiedBy>Pc</cp:lastModifiedBy>
  <cp:revision>2</cp:revision>
  <dcterms:created xsi:type="dcterms:W3CDTF">2018-04-01T16:12:35Z</dcterms:created>
  <dcterms:modified xsi:type="dcterms:W3CDTF">2018-04-02T07:52:30Z</dcterms:modified>
</cp:coreProperties>
</file>