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7.xml" ContentType="application/vnd.openxmlformats-officedocument.theme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8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11.xml" ContentType="application/vnd.openxmlformats-officedocument.theme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theme/theme12.xml" ContentType="application/vnd.openxmlformats-officedocument.theme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heme/theme13.xml" ContentType="application/vnd.openxmlformats-officedocument.theme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4.xml" ContentType="application/vnd.openxmlformats-officedocument.theme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2" r:id="rId6"/>
    <p:sldMasterId id="2147483725" r:id="rId7"/>
    <p:sldMasterId id="2147483738" r:id="rId8"/>
    <p:sldMasterId id="2147483751" r:id="rId9"/>
    <p:sldMasterId id="2147483764" r:id="rId10"/>
    <p:sldMasterId id="2147483777" r:id="rId11"/>
    <p:sldMasterId id="2147483790" r:id="rId12"/>
    <p:sldMasterId id="2147483802" r:id="rId13"/>
    <p:sldMasterId id="2147483814" r:id="rId14"/>
    <p:sldMasterId id="2147483826" r:id="rId15"/>
  </p:sldMasterIdLst>
  <p:notesMasterIdLst>
    <p:notesMasterId r:id="rId30"/>
  </p:notesMasterIdLst>
  <p:sldIdLst>
    <p:sldId id="269" r:id="rId16"/>
    <p:sldId id="256" r:id="rId17"/>
    <p:sldId id="257" r:id="rId18"/>
    <p:sldId id="258" r:id="rId19"/>
    <p:sldId id="259" r:id="rId20"/>
    <p:sldId id="260" r:id="rId21"/>
    <p:sldId id="261" r:id="rId22"/>
    <p:sldId id="262" r:id="rId23"/>
    <p:sldId id="263" r:id="rId24"/>
    <p:sldId id="264" r:id="rId25"/>
    <p:sldId id="265" r:id="rId26"/>
    <p:sldId id="266" r:id="rId27"/>
    <p:sldId id="267" r:id="rId28"/>
    <p:sldId id="268" r:id="rId2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3.xml"/><Relationship Id="rId26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6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9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8.xml"/><Relationship Id="rId28" Type="http://schemas.openxmlformats.org/officeDocument/2006/relationships/slide" Target="slides/slide13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4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7.xml"/><Relationship Id="rId27" Type="http://schemas.openxmlformats.org/officeDocument/2006/relationships/slide" Target="slides/slide12.xml"/><Relationship Id="rId30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3944FF-2CA6-4B82-AC7A-C6476371CD97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5B5FC7-7D5C-48DB-9C96-74C00EEC832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6232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6563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024313"/>
          </a:xfrm>
          <a:noFill/>
          <a:ln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0975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758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024313"/>
          </a:xfrm>
          <a:noFill/>
          <a:ln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2199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88" y="0"/>
            <a:ext cx="1587" cy="158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1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024313"/>
          </a:xfrm>
          <a:noFill/>
          <a:ln/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966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4638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90741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45077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6056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99363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93900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60577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455505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579308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41630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4511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22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129151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4941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812458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12870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662612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40150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48964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5004719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48946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0867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65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8528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03106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7835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2711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79465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00851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96524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34474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62420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079440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4628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481667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787664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81582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2645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03876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014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12906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220954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0745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67748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943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549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08762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552366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068140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1716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68713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9928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83410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573129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70568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2161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11988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981277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000323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11125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66541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87646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6886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245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6715068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83951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1754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096198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02800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2151852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047760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264975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87597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1725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825774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325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144597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6375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36570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8851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85907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82444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95054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331553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7834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26494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65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5678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5145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186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0839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693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27983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52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3768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4541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36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20871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183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007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43412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998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2060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40383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44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379202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08157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10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70780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2728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763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973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2975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777866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27871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613407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5163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787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5547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7683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60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28482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58511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6536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36022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966980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083978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458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0751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574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502666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5920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35494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5807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9310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9629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7498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24334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47179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08775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44229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745548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7878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59108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3940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17576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135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94515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56912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52959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4805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4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6384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675680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95440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35370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40015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3891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99408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9415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35004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48849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109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057443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6752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43659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370302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986340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91205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4" y="214314"/>
            <a:ext cx="10388600" cy="1462087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77883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58000" y="2017713"/>
            <a:ext cx="5080000" cy="423386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C72D0D-D736-48E6-8EB0-B4EDA185CDFF}" type="slidenum">
              <a:rPr lang="en-GB" smtClean="0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3522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1903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33764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DBF5F9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1491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559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7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126.xml"/><Relationship Id="rId12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120.xml"/><Relationship Id="rId6" Type="http://schemas.openxmlformats.org/officeDocument/2006/relationships/slideLayout" Target="../slideLayouts/slideLayout125.xml"/><Relationship Id="rId11" Type="http://schemas.openxmlformats.org/officeDocument/2006/relationships/slideLayout" Target="../slideLayouts/slideLayout130.xml"/><Relationship Id="rId5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129.xml"/><Relationship Id="rId4" Type="http://schemas.openxmlformats.org/officeDocument/2006/relationships/slideLayout" Target="../slideLayouts/slideLayout123.xml"/><Relationship Id="rId9" Type="http://schemas.openxmlformats.org/officeDocument/2006/relationships/slideLayout" Target="../slideLayouts/slideLayout128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34.xml"/><Relationship Id="rId7" Type="http://schemas.openxmlformats.org/officeDocument/2006/relationships/slideLayout" Target="../slideLayouts/slideLayout13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3.xml"/><Relationship Id="rId1" Type="http://schemas.openxmlformats.org/officeDocument/2006/relationships/slideLayout" Target="../slideLayouts/slideLayout132.xml"/><Relationship Id="rId6" Type="http://schemas.openxmlformats.org/officeDocument/2006/relationships/slideLayout" Target="../slideLayouts/slideLayout137.xml"/><Relationship Id="rId11" Type="http://schemas.openxmlformats.org/officeDocument/2006/relationships/slideLayout" Target="../slideLayouts/slideLayout142.xml"/><Relationship Id="rId5" Type="http://schemas.openxmlformats.org/officeDocument/2006/relationships/slideLayout" Target="../slideLayouts/slideLayout136.xml"/><Relationship Id="rId10" Type="http://schemas.openxmlformats.org/officeDocument/2006/relationships/slideLayout" Target="../slideLayouts/slideLayout141.xml"/><Relationship Id="rId4" Type="http://schemas.openxmlformats.org/officeDocument/2006/relationships/slideLayout" Target="../slideLayouts/slideLayout135.xml"/><Relationship Id="rId9" Type="http://schemas.openxmlformats.org/officeDocument/2006/relationships/slideLayout" Target="../slideLayouts/slideLayout14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45.xml"/><Relationship Id="rId7" Type="http://schemas.openxmlformats.org/officeDocument/2006/relationships/slideLayout" Target="../slideLayouts/slideLayout14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44.xml"/><Relationship Id="rId1" Type="http://schemas.openxmlformats.org/officeDocument/2006/relationships/slideLayout" Target="../slideLayouts/slideLayout143.xml"/><Relationship Id="rId6" Type="http://schemas.openxmlformats.org/officeDocument/2006/relationships/slideLayout" Target="../slideLayouts/slideLayout148.xml"/><Relationship Id="rId11" Type="http://schemas.openxmlformats.org/officeDocument/2006/relationships/slideLayout" Target="../slideLayouts/slideLayout153.xml"/><Relationship Id="rId5" Type="http://schemas.openxmlformats.org/officeDocument/2006/relationships/slideLayout" Target="../slideLayouts/slideLayout147.xml"/><Relationship Id="rId10" Type="http://schemas.openxmlformats.org/officeDocument/2006/relationships/slideLayout" Target="../slideLayouts/slideLayout152.xml"/><Relationship Id="rId4" Type="http://schemas.openxmlformats.org/officeDocument/2006/relationships/slideLayout" Target="../slideLayouts/slideLayout146.xml"/><Relationship Id="rId9" Type="http://schemas.openxmlformats.org/officeDocument/2006/relationships/slideLayout" Target="../slideLayouts/slideLayout15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1.xml"/><Relationship Id="rId3" Type="http://schemas.openxmlformats.org/officeDocument/2006/relationships/slideLayout" Target="../slideLayouts/slideLayout156.xml"/><Relationship Id="rId7" Type="http://schemas.openxmlformats.org/officeDocument/2006/relationships/slideLayout" Target="../slideLayouts/slideLayout16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55.xml"/><Relationship Id="rId1" Type="http://schemas.openxmlformats.org/officeDocument/2006/relationships/slideLayout" Target="../slideLayouts/slideLayout154.xml"/><Relationship Id="rId6" Type="http://schemas.openxmlformats.org/officeDocument/2006/relationships/slideLayout" Target="../slideLayouts/slideLayout159.xml"/><Relationship Id="rId11" Type="http://schemas.openxmlformats.org/officeDocument/2006/relationships/slideLayout" Target="../slideLayouts/slideLayout164.xml"/><Relationship Id="rId5" Type="http://schemas.openxmlformats.org/officeDocument/2006/relationships/slideLayout" Target="../slideLayouts/slideLayout158.xml"/><Relationship Id="rId10" Type="http://schemas.openxmlformats.org/officeDocument/2006/relationships/slideLayout" Target="../slideLayouts/slideLayout163.xml"/><Relationship Id="rId4" Type="http://schemas.openxmlformats.org/officeDocument/2006/relationships/slideLayout" Target="../slideLayouts/slideLayout157.xml"/><Relationship Id="rId9" Type="http://schemas.openxmlformats.org/officeDocument/2006/relationships/slideLayout" Target="../slideLayouts/slideLayout16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67.xml"/><Relationship Id="rId7" Type="http://schemas.openxmlformats.org/officeDocument/2006/relationships/slideLayout" Target="../slideLayouts/slideLayout17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6.xml"/><Relationship Id="rId1" Type="http://schemas.openxmlformats.org/officeDocument/2006/relationships/slideLayout" Target="../slideLayouts/slideLayout165.xml"/><Relationship Id="rId6" Type="http://schemas.openxmlformats.org/officeDocument/2006/relationships/slideLayout" Target="../slideLayouts/slideLayout170.xml"/><Relationship Id="rId11" Type="http://schemas.openxmlformats.org/officeDocument/2006/relationships/slideLayout" Target="../slideLayouts/slideLayout175.xml"/><Relationship Id="rId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74.xml"/><Relationship Id="rId4" Type="http://schemas.openxmlformats.org/officeDocument/2006/relationships/slideLayout" Target="../slideLayouts/slideLayout168.xml"/><Relationship Id="rId9" Type="http://schemas.openxmlformats.org/officeDocument/2006/relationships/slideLayout" Target="../slideLayouts/slideLayout17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6.xml"/><Relationship Id="rId7" Type="http://schemas.openxmlformats.org/officeDocument/2006/relationships/slideLayout" Target="../slideLayouts/slideLayout90.xml"/><Relationship Id="rId12" Type="http://schemas.openxmlformats.org/officeDocument/2006/relationships/slideLayout" Target="../slideLayouts/slideLayout95.xml"/><Relationship Id="rId2" Type="http://schemas.openxmlformats.org/officeDocument/2006/relationships/slideLayout" Target="../slideLayouts/slideLayout85.xml"/><Relationship Id="rId1" Type="http://schemas.openxmlformats.org/officeDocument/2006/relationships/slideLayout" Target="../slideLayouts/slideLayout84.xml"/><Relationship Id="rId6" Type="http://schemas.openxmlformats.org/officeDocument/2006/relationships/slideLayout" Target="../slideLayouts/slideLayout89.xml"/><Relationship Id="rId11" Type="http://schemas.openxmlformats.org/officeDocument/2006/relationships/slideLayout" Target="../slideLayouts/slideLayout94.xml"/><Relationship Id="rId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93.xml"/><Relationship Id="rId4" Type="http://schemas.openxmlformats.org/officeDocument/2006/relationships/slideLayout" Target="../slideLayouts/slideLayout87.xml"/><Relationship Id="rId9" Type="http://schemas.openxmlformats.org/officeDocument/2006/relationships/slideLayout" Target="../slideLayouts/slideLayout92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12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11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9.xml"/><Relationship Id="rId9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59708-12BD-4278-9A82-B2BE320D621E}" type="datetimeFigureOut">
              <a:rPr lang="tr-TR" smtClean="0"/>
              <a:t>31.07.2019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820C9-9F79-49ED-9A0D-3EEEA2D4D7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1065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0769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3833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9914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282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57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57985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  <p:sldLayoutId id="2147483836" r:id="rId10"/>
    <p:sldLayoutId id="214748383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58532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889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1149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4346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35766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833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01172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nstantia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9A2D14E-6122-481E-A339-7DC33815269E}" type="datetimeFigureOut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31.07.2019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669D04-800A-4F65-8B1B-0A875F229DB9}" type="slidenum">
              <a:rPr lang="tr-TR" smtClean="0">
                <a:solidFill>
                  <a:srgbClr val="04617B">
                    <a:shade val="90000"/>
                  </a:srgbClr>
                </a:solidFill>
              </a:rPr>
              <a:pPr/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1 Grup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nstantia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36262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/>
              <a:t>EGZERSİZİN SİSTEMLER </a:t>
            </a:r>
            <a:r>
              <a:rPr lang="tr-TR"/>
              <a:t>ÜZERİNE </a:t>
            </a:r>
            <a:r>
              <a:rPr lang="tr-TR" smtClean="0"/>
              <a:t>ETKİLERİ (DEVAMI)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270902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tr-TR" sz="3600" dirty="0">
                <a:latin typeface="Comic Sans MS" pitchFamily="66" charset="0"/>
              </a:rPr>
              <a:t>Aerobik ve dirençli egzersizler için rölatif </a:t>
            </a:r>
            <a:r>
              <a:rPr lang="tr-TR" sz="3600" dirty="0" err="1">
                <a:latin typeface="Comic Sans MS" pitchFamily="66" charset="0"/>
              </a:rPr>
              <a:t>kontrendikasyonlar</a:t>
            </a:r>
            <a:endParaRPr lang="tr-TR" sz="3600" dirty="0">
              <a:latin typeface="Comic Sans MS" pitchFamily="66" charset="0"/>
            </a:endParaRPr>
          </a:p>
        </p:txBody>
      </p:sp>
      <p:sp>
        <p:nvSpPr>
          <p:cNvPr id="317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 err="1">
                <a:latin typeface="Comic Sans MS" pitchFamily="66" charset="0"/>
              </a:rPr>
              <a:t>Kardiyomyopati</a:t>
            </a:r>
            <a:endParaRPr lang="tr-TR" sz="2800" dirty="0">
              <a:latin typeface="Comic Sans MS" pitchFamily="66" charset="0"/>
            </a:endParaRPr>
          </a:p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 err="1">
                <a:latin typeface="Comic Sans MS" pitchFamily="66" charset="0"/>
              </a:rPr>
              <a:t>Valvüler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>
                <a:latin typeface="Comic Sans MS" pitchFamily="66" charset="0"/>
              </a:rPr>
              <a:t>kalp hastalığı</a:t>
            </a:r>
          </a:p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>
                <a:latin typeface="Comic Sans MS" pitchFamily="66" charset="0"/>
              </a:rPr>
              <a:t>Kompleks </a:t>
            </a:r>
            <a:r>
              <a:rPr lang="tr-TR" sz="2800" dirty="0" err="1">
                <a:latin typeface="Comic Sans MS" pitchFamily="66" charset="0"/>
              </a:rPr>
              <a:t>ventriküler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ektopi</a:t>
            </a:r>
            <a:endParaRPr lang="tr-TR" sz="2800" dirty="0">
              <a:latin typeface="Comic Sans MS" pitchFamily="66" charset="0"/>
            </a:endParaRPr>
          </a:p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5417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3200">
                <a:solidFill>
                  <a:srgbClr val="0000FF"/>
                </a:solidFill>
                <a:latin typeface="Comic Sans MS" pitchFamily="66" charset="0"/>
              </a:rPr>
              <a:t>Egzersize Katılım Öncesi Klinik Egzersiz Testi ve Tıbbi Muayene için Öneriler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55914" y="5157788"/>
            <a:ext cx="6911975" cy="1439862"/>
          </a:xfrm>
        </p:spPr>
        <p:txBody>
          <a:bodyPr/>
          <a:lstStyle/>
          <a:p>
            <a:pPr marL="342900" indent="-342900">
              <a:lnSpc>
                <a:spcPct val="81000"/>
              </a:lnSpc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tr-TR" sz="2400">
                <a:latin typeface="Comic Sans MS" pitchFamily="66" charset="0"/>
              </a:rPr>
              <a:t>American College of Sports Medicine. ACSM’s guidelines for exercise testing and prescription, 6 th ed. Philadelphia: Lipincott, Williams&amp;Wilkins</a:t>
            </a:r>
          </a:p>
          <a:p>
            <a:pPr marL="342900" indent="-342900">
              <a:lnSpc>
                <a:spcPct val="81000"/>
              </a:lnSpc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endParaRPr lang="tr-TR" sz="900">
              <a:latin typeface="Times New Roman" pitchFamily="18" charset="0"/>
            </a:endParaRPr>
          </a:p>
        </p:txBody>
      </p:sp>
      <p:graphicFrame>
        <p:nvGraphicFramePr>
          <p:cNvPr id="73769" name="Group 41"/>
          <p:cNvGraphicFramePr>
            <a:graphicFrameLocks noGrp="1"/>
          </p:cNvGraphicFramePr>
          <p:nvPr>
            <p:ph sz="half" idx="2"/>
          </p:nvPr>
        </p:nvGraphicFramePr>
        <p:xfrm>
          <a:off x="2495551" y="2276475"/>
          <a:ext cx="7561263" cy="2208340"/>
        </p:xfrm>
        <a:graphic>
          <a:graphicData uri="http://schemas.openxmlformats.org/drawingml/2006/table">
            <a:tbl>
              <a:tblPr/>
              <a:tblGrid>
                <a:gridCol w="1892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89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1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18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476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endParaRPr kumimoji="0" lang="tr-TR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  <a:ea typeface="Lucida Sans Unicode" pitchFamily="34" charset="0"/>
                        <a:cs typeface="Lucida Sans Unicode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Düşük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Orta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Yüksek Risk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Orta Egzersiz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Gerek 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Gerek 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Önerilir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Ağır Egzersiz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Gerek Yok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Önerilir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99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1000"/>
                        </a:lnSpc>
                        <a:spcBef>
                          <a:spcPts val="8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0000"/>
                        <a:buFont typeface="Wingdings" pitchFamily="2" charset="2"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mic Sans MS" pitchFamily="66" charset="0"/>
                          <a:ea typeface="Lucida Sans Unicode" pitchFamily="34" charset="0"/>
                          <a:cs typeface="Lucida Sans Unicode" pitchFamily="34" charset="0"/>
                        </a:rPr>
                        <a:t>Önerilir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576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/>
              <a:t>EGZERSİZİN OLUMSUZ ETKİLERİ VE RİSKLERİ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Koşu, ağırlık kaldırma, yürüme, bisiklet, tenis, yüzme, kürek gibi egzersizlerde başlangıçta yumuşak doku sorunları olabilir. Bunlar görülme sıklığına göre </a:t>
            </a:r>
            <a:r>
              <a:rPr lang="tr-TR" dirty="0" err="1"/>
              <a:t>strain</a:t>
            </a:r>
            <a:r>
              <a:rPr lang="tr-TR" dirty="0"/>
              <a:t> (kas), </a:t>
            </a:r>
            <a:r>
              <a:rPr lang="tr-TR" dirty="0" err="1"/>
              <a:t>tendinit</a:t>
            </a:r>
            <a:r>
              <a:rPr lang="tr-TR" dirty="0"/>
              <a:t>, </a:t>
            </a:r>
            <a:r>
              <a:rPr lang="tr-TR" dirty="0" err="1"/>
              <a:t>sprain</a:t>
            </a:r>
            <a:r>
              <a:rPr lang="tr-TR" dirty="0"/>
              <a:t> (</a:t>
            </a:r>
            <a:r>
              <a:rPr lang="tr-TR" dirty="0" err="1"/>
              <a:t>ligaman</a:t>
            </a:r>
            <a:r>
              <a:rPr lang="tr-TR" dirty="0"/>
              <a:t>), </a:t>
            </a:r>
            <a:r>
              <a:rPr lang="tr-TR" dirty="0" err="1"/>
              <a:t>inflamasyon</a:t>
            </a:r>
            <a:r>
              <a:rPr lang="tr-TR" dirty="0"/>
              <a:t>, </a:t>
            </a:r>
            <a:r>
              <a:rPr lang="tr-TR" dirty="0" err="1"/>
              <a:t>kontüzyon</a:t>
            </a:r>
            <a:r>
              <a:rPr lang="tr-TR" dirty="0"/>
              <a:t>, </a:t>
            </a:r>
            <a:r>
              <a:rPr lang="tr-TR" dirty="0" err="1"/>
              <a:t>bursit</a:t>
            </a:r>
            <a:r>
              <a:rPr lang="tr-TR" dirty="0"/>
              <a:t>, </a:t>
            </a:r>
            <a:r>
              <a:rPr lang="tr-TR" dirty="0" err="1"/>
              <a:t>laserasyon</a:t>
            </a:r>
            <a:r>
              <a:rPr lang="tr-TR" dirty="0"/>
              <a:t> ve kıkırdak hasarı şeklinde sıralanabilir.   </a:t>
            </a:r>
          </a:p>
        </p:txBody>
      </p:sp>
    </p:spTree>
    <p:extLst>
      <p:ext uri="{BB962C8B-B14F-4D97-AF65-F5344CB8AC3E}">
        <p14:creationId xmlns:p14="http://schemas.microsoft.com/office/powerpoint/2010/main" val="1994680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390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Patellar</a:t>
            </a:r>
            <a:r>
              <a:rPr lang="tr-TR" dirty="0"/>
              <a:t> </a:t>
            </a:r>
            <a:r>
              <a:rPr lang="tr-TR" dirty="0" err="1"/>
              <a:t>tendinit</a:t>
            </a:r>
            <a:r>
              <a:rPr lang="tr-TR" dirty="0"/>
              <a:t>, </a:t>
            </a:r>
            <a:r>
              <a:rPr lang="tr-TR" dirty="0" err="1"/>
              <a:t>lateral</a:t>
            </a:r>
            <a:r>
              <a:rPr lang="tr-TR" dirty="0"/>
              <a:t> </a:t>
            </a:r>
            <a:r>
              <a:rPr lang="tr-TR" dirty="0" err="1"/>
              <a:t>epikondilit</a:t>
            </a:r>
            <a:r>
              <a:rPr lang="tr-TR" dirty="0"/>
              <a:t> gibi yaralanmalar daha çok kas </a:t>
            </a:r>
            <a:r>
              <a:rPr lang="tr-TR" dirty="0" err="1"/>
              <a:t>imbalansına</a:t>
            </a:r>
            <a:r>
              <a:rPr lang="tr-TR" dirty="0"/>
              <a:t> bağlıdır. Bu nedenle kaslar antagonistleri ile birlikte güçlendirilmelidir. </a:t>
            </a:r>
          </a:p>
          <a:p>
            <a:endParaRPr lang="tr-TR" dirty="0"/>
          </a:p>
          <a:p>
            <a:r>
              <a:rPr lang="tr-TR" dirty="0"/>
              <a:t>Gergin </a:t>
            </a:r>
            <a:r>
              <a:rPr lang="tr-TR" dirty="0"/>
              <a:t>ve ağrılı kasların antagonistleri daha önce çalıştırılmalıdır. </a:t>
            </a:r>
          </a:p>
          <a:p>
            <a:endParaRPr lang="tr-TR" dirty="0"/>
          </a:p>
          <a:p>
            <a:r>
              <a:rPr lang="tr-TR" dirty="0"/>
              <a:t>Normal </a:t>
            </a:r>
            <a:r>
              <a:rPr lang="tr-TR" dirty="0"/>
              <a:t>antrenmanlarda eklemin, kasın ortaya çıkabilecek zararlı etkilerden korunması gerekir.  Bunun için egzersize ısınmadan ve germe egzersizleri yapmadan başlamamak gerekir.</a:t>
            </a:r>
          </a:p>
        </p:txBody>
      </p:sp>
    </p:spTree>
    <p:extLst>
      <p:ext uri="{BB962C8B-B14F-4D97-AF65-F5344CB8AC3E}">
        <p14:creationId xmlns:p14="http://schemas.microsoft.com/office/powerpoint/2010/main" val="11612536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err="1"/>
              <a:t>Rezistif</a:t>
            </a:r>
            <a:r>
              <a:rPr lang="tr-TR" dirty="0"/>
              <a:t> egzersizlerde ağırlık kaldırırken </a:t>
            </a:r>
            <a:r>
              <a:rPr lang="tr-TR" dirty="0" err="1"/>
              <a:t>valsalva</a:t>
            </a:r>
            <a:r>
              <a:rPr lang="tr-TR" dirty="0"/>
              <a:t> manevrası ile hava yolu kapanır, kalbe dönen kan miktarı artar, kan basıncı yükselir. Bu şekilde kalp ve damarlara aşırı yük biner. O nedenle hastaya ağırlık kaldırırken nefes vermesini, ağırlığı indirirken nefes alması öğretilmelidir.</a:t>
            </a:r>
          </a:p>
          <a:p>
            <a:pPr>
              <a:lnSpc>
                <a:spcPct val="90000"/>
              </a:lnSpc>
            </a:pPr>
            <a:endParaRPr lang="tr-TR" dirty="0" smtClean="0"/>
          </a:p>
          <a:p>
            <a:pPr>
              <a:lnSpc>
                <a:spcPct val="90000"/>
              </a:lnSpc>
            </a:pPr>
            <a:r>
              <a:rPr lang="tr-TR" b="1" dirty="0" smtClean="0"/>
              <a:t>NEFES HİÇBİR </a:t>
            </a:r>
            <a:r>
              <a:rPr lang="tr-TR" b="1" smtClean="0"/>
              <a:t>ZAMAN TUTULMAMALIDIR!!!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20109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2674939" y="214314"/>
            <a:ext cx="7793037" cy="1463675"/>
          </a:xfrm>
        </p:spPr>
        <p:txBody>
          <a:bodyPr vert="horz" lIns="0" tIns="0" rIns="0" bIns="0" anchor="ctr">
            <a:normAutofit/>
          </a:bodyPr>
          <a:lstStyle/>
          <a:p>
            <a:pPr marL="342900" indent="-342900" algn="ctr">
              <a:lnSpc>
                <a:spcPct val="117000"/>
              </a:lnSpc>
              <a:tabLst>
                <a:tab pos="741363" algn="l"/>
                <a:tab pos="1655763" algn="l"/>
                <a:tab pos="2570163" algn="l"/>
                <a:tab pos="3484563" algn="l"/>
                <a:tab pos="4398963" algn="l"/>
                <a:tab pos="5313363" algn="l"/>
                <a:tab pos="6227763" algn="l"/>
                <a:tab pos="7142163" algn="l"/>
                <a:tab pos="8056563" algn="l"/>
                <a:tab pos="8970963" algn="l"/>
                <a:tab pos="9885363" algn="l"/>
                <a:tab pos="10799763" algn="l"/>
              </a:tabLst>
            </a:pP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Düzenli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egzersiz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pro</a:t>
            </a:r>
            <a:r>
              <a:rPr lang="tr-TR" sz="3600" dirty="0">
                <a:solidFill>
                  <a:srgbClr val="3333FF"/>
                </a:solidFill>
                <a:latin typeface="Comic Sans MS" pitchFamily="66" charset="0"/>
              </a:rPr>
              <a:t>g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ramının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faydaları</a:t>
            </a:r>
            <a:endParaRPr lang="en-GB" sz="3600" dirty="0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7171" name="Rectangle 2"/>
          <p:cNvSpPr>
            <a:spLocks noGrp="1" noChangeArrowheads="1"/>
          </p:cNvSpPr>
          <p:nvPr>
            <p:ph idx="1"/>
          </p:nvPr>
        </p:nvSpPr>
        <p:spPr>
          <a:xfrm>
            <a:off x="2640014" y="1844675"/>
            <a:ext cx="7839075" cy="4408488"/>
          </a:xfrm>
        </p:spPr>
        <p:txBody>
          <a:bodyPr vert="horz" lIns="0" tIns="0" rIns="0" bIns="0">
            <a:normAutofit lnSpcReduction="10000"/>
          </a:bodyPr>
          <a:lstStyle/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>
                <a:latin typeface="Comic Sans MS" pitchFamily="66" charset="0"/>
              </a:rPr>
              <a:t>Kas </a:t>
            </a:r>
            <a:r>
              <a:rPr lang="tr-TR" sz="2800" dirty="0">
                <a:latin typeface="Comic Sans MS" pitchFamily="66" charset="0"/>
              </a:rPr>
              <a:t>kaybı azalır</a:t>
            </a: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 dirty="0">
                <a:latin typeface="Comic Sans MS" pitchFamily="66" charset="0"/>
              </a:rPr>
              <a:t>Denge </a:t>
            </a:r>
            <a:r>
              <a:rPr lang="tr-TR" sz="2800" dirty="0">
                <a:latin typeface="Comic Sans MS" pitchFamily="66" charset="0"/>
              </a:rPr>
              <a:t>üzerine olumlu etki ve düşmeler önlenir</a:t>
            </a: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 err="1">
                <a:latin typeface="Comic Sans MS" pitchFamily="66" charset="0"/>
              </a:rPr>
              <a:t>Tüm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nedenlere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bağlı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mortalitede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azalma</a:t>
            </a:r>
            <a:endParaRPr lang="en-GB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 err="1">
                <a:latin typeface="Comic Sans MS" pitchFamily="66" charset="0"/>
              </a:rPr>
              <a:t>Kardiyovasküler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hastalık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riskinde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azalma</a:t>
            </a:r>
            <a:endParaRPr lang="en-GB" sz="28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68196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/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>
                <a:latin typeface="Comic Sans MS" pitchFamily="66" charset="0"/>
              </a:rPr>
              <a:t>Kan </a:t>
            </a:r>
            <a:r>
              <a:rPr lang="en-GB" sz="2800" dirty="0" err="1">
                <a:latin typeface="Comic Sans MS" pitchFamily="66" charset="0"/>
              </a:rPr>
              <a:t>basıncı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regülasyonu</a:t>
            </a:r>
            <a:endParaRPr lang="en-GB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 err="1">
                <a:latin typeface="Comic Sans MS" pitchFamily="66" charset="0"/>
              </a:rPr>
              <a:t>Lipidler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üzerine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etkileri</a:t>
            </a:r>
            <a:endParaRPr lang="en-GB" sz="2800" dirty="0">
              <a:latin typeface="Comic Sans MS" pitchFamily="66" charset="0"/>
            </a:endParaRPr>
          </a:p>
          <a:p>
            <a:pPr lvl="1"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Comic Sans MS" pitchFamily="66" charset="0"/>
              </a:rPr>
              <a:t>Trigliserid</a:t>
            </a:r>
            <a:r>
              <a:rPr lang="en-GB" dirty="0">
                <a:latin typeface="Comic Sans MS" pitchFamily="66" charset="0"/>
              </a:rPr>
              <a:t> </a:t>
            </a:r>
            <a:r>
              <a:rPr lang="tr-TR" dirty="0">
                <a:latin typeface="Comic Sans MS" pitchFamily="66" charset="0"/>
              </a:rPr>
              <a:t> ve düşük</a:t>
            </a:r>
            <a:r>
              <a:rPr lang="en-GB" dirty="0">
                <a:latin typeface="Comic Sans MS" pitchFamily="66" charset="0"/>
              </a:rPr>
              <a:t> </a:t>
            </a:r>
            <a:r>
              <a:rPr lang="en-GB" dirty="0" err="1">
                <a:latin typeface="Comic Sans MS" pitchFamily="66" charset="0"/>
              </a:rPr>
              <a:t>dansiteli</a:t>
            </a:r>
            <a:r>
              <a:rPr lang="en-GB" dirty="0">
                <a:latin typeface="Comic Sans MS" pitchFamily="66" charset="0"/>
              </a:rPr>
              <a:t> lipoprotein </a:t>
            </a:r>
            <a:r>
              <a:rPr lang="en-GB" dirty="0" err="1">
                <a:latin typeface="Comic Sans MS" pitchFamily="66" charset="0"/>
              </a:rPr>
              <a:t>kolesterol</a:t>
            </a:r>
            <a:r>
              <a:rPr lang="tr-TR" dirty="0">
                <a:latin typeface="Comic Sans MS" pitchFamily="66" charset="0"/>
              </a:rPr>
              <a:t> azalır</a:t>
            </a:r>
            <a:endParaRPr lang="en-GB" dirty="0">
              <a:latin typeface="Comic Sans MS" pitchFamily="66" charset="0"/>
            </a:endParaRPr>
          </a:p>
          <a:p>
            <a:pPr lvl="1"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dirty="0" err="1">
                <a:latin typeface="Comic Sans MS" pitchFamily="66" charset="0"/>
              </a:rPr>
              <a:t>Yüksek</a:t>
            </a:r>
            <a:r>
              <a:rPr lang="en-GB" dirty="0">
                <a:latin typeface="Comic Sans MS" pitchFamily="66" charset="0"/>
              </a:rPr>
              <a:t> </a:t>
            </a:r>
            <a:r>
              <a:rPr lang="en-GB" dirty="0" err="1">
                <a:latin typeface="Comic Sans MS" pitchFamily="66" charset="0"/>
              </a:rPr>
              <a:t>dansiteli</a:t>
            </a:r>
            <a:r>
              <a:rPr lang="en-GB" dirty="0">
                <a:latin typeface="Comic Sans MS" pitchFamily="66" charset="0"/>
              </a:rPr>
              <a:t> lipoprotein </a:t>
            </a:r>
            <a:r>
              <a:rPr lang="en-GB" dirty="0" err="1">
                <a:latin typeface="Comic Sans MS" pitchFamily="66" charset="0"/>
              </a:rPr>
              <a:t>kolesterol</a:t>
            </a:r>
            <a:r>
              <a:rPr lang="tr-TR" dirty="0">
                <a:latin typeface="Comic Sans MS" pitchFamily="66" charset="0"/>
              </a:rPr>
              <a:t> artar</a:t>
            </a:r>
            <a:endParaRPr lang="en-GB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2800" dirty="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 dirty="0" err="1">
                <a:latin typeface="Comic Sans MS" pitchFamily="66" charset="0"/>
              </a:rPr>
              <a:t>Ağırlık</a:t>
            </a:r>
            <a:r>
              <a:rPr lang="en-GB" sz="2800" dirty="0">
                <a:latin typeface="Comic Sans MS" pitchFamily="66" charset="0"/>
              </a:rPr>
              <a:t> </a:t>
            </a:r>
            <a:r>
              <a:rPr lang="en-GB" sz="2800" dirty="0" err="1">
                <a:latin typeface="Comic Sans MS" pitchFamily="66" charset="0"/>
              </a:rPr>
              <a:t>kontrolü</a:t>
            </a:r>
            <a:endParaRPr lang="en-GB" sz="2800" dirty="0">
              <a:latin typeface="Comic Sans MS" pitchFamily="66" charset="0"/>
            </a:endParaRPr>
          </a:p>
          <a:p>
            <a:pPr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0381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2238349" y="214314"/>
            <a:ext cx="8229627" cy="1463675"/>
          </a:xfrm>
        </p:spPr>
        <p:txBody>
          <a:bodyPr vert="horz" lIns="0" tIns="0" rIns="0" bIns="0" anchor="ctr">
            <a:normAutofit/>
          </a:bodyPr>
          <a:lstStyle/>
          <a:p>
            <a:pPr marL="342900" indent="-342900" algn="ctr">
              <a:lnSpc>
                <a:spcPct val="117000"/>
              </a:lnSpc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Düzenli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egzersiz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pro</a:t>
            </a:r>
            <a:r>
              <a:rPr lang="tr-TR" sz="3600" dirty="0">
                <a:solidFill>
                  <a:srgbClr val="3333FF"/>
                </a:solidFill>
                <a:latin typeface="Comic Sans MS" pitchFamily="66" charset="0"/>
              </a:rPr>
              <a:t>g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ramının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 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faydaları</a:t>
            </a:r>
            <a:endParaRPr lang="en-GB" sz="3600" dirty="0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9219" name="Rectangle 2"/>
          <p:cNvSpPr>
            <a:spLocks noGrp="1" noChangeArrowheads="1"/>
          </p:cNvSpPr>
          <p:nvPr>
            <p:ph idx="1"/>
          </p:nvPr>
        </p:nvSpPr>
        <p:spPr>
          <a:xfrm>
            <a:off x="2063750" y="1979613"/>
            <a:ext cx="8604250" cy="4545012"/>
          </a:xfrm>
        </p:spPr>
        <p:txBody>
          <a:bodyPr vert="horz" lIns="0" tIns="0" rIns="0" bIns="0">
            <a:normAutofit/>
          </a:bodyPr>
          <a:lstStyle/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Tip 2 DM riskinde</a:t>
            </a:r>
            <a:r>
              <a:rPr lang="tr-TR" sz="2800">
                <a:latin typeface="Comic Sans MS" pitchFamily="66" charset="0"/>
              </a:rPr>
              <a:t> </a:t>
            </a:r>
            <a:r>
              <a:rPr lang="en-GB" sz="2800">
                <a:latin typeface="Comic Sans MS" pitchFamily="66" charset="0"/>
              </a:rPr>
              <a:t>, mevcut DM daha iyi kontrolü</a:t>
            </a: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Psikososyal durum ve hayat kalitesinin düzelmesi</a:t>
            </a: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Kemik yoğunluğunda artış-yaşa bağlı kayıp riskinde azalma</a:t>
            </a: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Trombotik olayların gelişim riskinde azalma (fibrinojen seviyesi</a:t>
            </a:r>
            <a:r>
              <a:rPr lang="tr-TR" sz="2800">
                <a:latin typeface="Comic Sans MS" pitchFamily="66" charset="0"/>
              </a:rPr>
              <a:t> </a:t>
            </a:r>
            <a:r>
              <a:rPr lang="en-GB" sz="2800">
                <a:latin typeface="Comic Sans MS" pitchFamily="66" charset="0"/>
              </a:rPr>
              <a:t>, plazma inhibitör 1</a:t>
            </a:r>
            <a:r>
              <a:rPr lang="tr-TR" sz="2800">
                <a:latin typeface="Comic Sans MS" pitchFamily="66" charset="0"/>
              </a:rPr>
              <a:t> </a:t>
            </a:r>
            <a:r>
              <a:rPr lang="en-GB" sz="2800">
                <a:latin typeface="Comic Sans MS" pitchFamily="66" charset="0"/>
              </a:rPr>
              <a:t>, </a:t>
            </a:r>
            <a:endParaRPr lang="tr-TR" sz="2800">
              <a:latin typeface="Comic Sans MS" pitchFamily="66" charset="0"/>
            </a:endParaRPr>
          </a:p>
          <a:p>
            <a:pPr>
              <a:lnSpc>
                <a:spcPct val="117000"/>
              </a:lnSpc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2800">
                <a:latin typeface="Comic Sans MS" pitchFamily="66" charset="0"/>
              </a:rPr>
              <a:t>	</a:t>
            </a:r>
            <a:r>
              <a:rPr lang="en-GB" sz="2800">
                <a:latin typeface="Comic Sans MS" pitchFamily="66" charset="0"/>
              </a:rPr>
              <a:t>platelet agregasyonu</a:t>
            </a:r>
            <a:r>
              <a:rPr lang="tr-TR" sz="2800">
                <a:latin typeface="Comic Sans MS" pitchFamily="66" charset="0"/>
              </a:rPr>
              <a:t> </a:t>
            </a:r>
            <a:r>
              <a:rPr lang="en-GB" sz="2800">
                <a:latin typeface="Comic Sans MS" pitchFamily="66" charset="0"/>
              </a:rPr>
              <a:t>, doku plazminojen aktivatör seviyesi</a:t>
            </a:r>
            <a:r>
              <a:rPr lang="tr-TR" sz="2800">
                <a:latin typeface="Comic Sans MS" pitchFamily="66" charset="0"/>
              </a:rPr>
              <a:t>  </a:t>
            </a:r>
            <a:r>
              <a:rPr lang="en-GB" sz="2800">
                <a:latin typeface="Comic Sans MS" pitchFamily="66" charset="0"/>
              </a:rPr>
              <a:t>)</a:t>
            </a:r>
            <a:r>
              <a:rPr lang="ar-SA" sz="2800">
                <a:latin typeface="Comic Sans MS" pitchFamily="66" charset="0"/>
                <a:cs typeface="Arial" charset="0"/>
              </a:rPr>
              <a:t>‏</a:t>
            </a:r>
            <a:endParaRPr lang="en-GB" sz="2800">
              <a:latin typeface="Comic Sans MS" pitchFamily="66" charset="0"/>
            </a:endParaRPr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5448300" y="2060576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221" name="Line 5"/>
          <p:cNvSpPr>
            <a:spLocks noChangeShapeType="1"/>
          </p:cNvSpPr>
          <p:nvPr/>
        </p:nvSpPr>
        <p:spPr bwMode="auto">
          <a:xfrm>
            <a:off x="5664200" y="48688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222" name="Line 6"/>
          <p:cNvSpPr>
            <a:spLocks noChangeShapeType="1"/>
          </p:cNvSpPr>
          <p:nvPr/>
        </p:nvSpPr>
        <p:spPr bwMode="auto">
          <a:xfrm>
            <a:off x="5951538" y="55165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223" name="Line 7"/>
          <p:cNvSpPr>
            <a:spLocks noChangeShapeType="1"/>
          </p:cNvSpPr>
          <p:nvPr/>
        </p:nvSpPr>
        <p:spPr bwMode="auto">
          <a:xfrm>
            <a:off x="8904288" y="48688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224" name="Line 10"/>
          <p:cNvSpPr>
            <a:spLocks noChangeShapeType="1"/>
          </p:cNvSpPr>
          <p:nvPr/>
        </p:nvSpPr>
        <p:spPr bwMode="auto">
          <a:xfrm flipV="1">
            <a:off x="3863975" y="5949950"/>
            <a:ext cx="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22251400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2381225" y="214314"/>
            <a:ext cx="8086751" cy="1463675"/>
          </a:xfrm>
        </p:spPr>
        <p:txBody>
          <a:bodyPr vert="horz" lIns="0" tIns="0" rIns="0" bIns="0" anchor="ctr">
            <a:normAutofit/>
          </a:bodyPr>
          <a:lstStyle/>
          <a:p>
            <a:pPr marL="342900" indent="-342900" algn="ctr">
              <a:lnSpc>
                <a:spcPct val="117000"/>
              </a:lnSpc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Düzenli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egzersiz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pro</a:t>
            </a:r>
            <a:r>
              <a:rPr lang="tr-TR" sz="3600" dirty="0">
                <a:solidFill>
                  <a:srgbClr val="3333FF"/>
                </a:solidFill>
                <a:latin typeface="Comic Sans MS" pitchFamily="66" charset="0"/>
              </a:rPr>
              <a:t>g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ramının</a:t>
            </a:r>
            <a:r>
              <a:rPr lang="en-GB" sz="3600" dirty="0">
                <a:solidFill>
                  <a:srgbClr val="3333FF"/>
                </a:solidFill>
                <a:latin typeface="Comic Sans MS" pitchFamily="66" charset="0"/>
              </a:rPr>
              <a:t> </a:t>
            </a:r>
            <a:r>
              <a:rPr lang="en-GB" sz="3600" dirty="0" err="1">
                <a:solidFill>
                  <a:srgbClr val="3333FF"/>
                </a:solidFill>
                <a:latin typeface="Comic Sans MS" pitchFamily="66" charset="0"/>
              </a:rPr>
              <a:t>faydaları</a:t>
            </a:r>
            <a:endParaRPr lang="en-GB" sz="3600" dirty="0">
              <a:solidFill>
                <a:srgbClr val="3333FF"/>
              </a:solidFill>
              <a:latin typeface="Comic Sans MS" pitchFamily="66" charset="0"/>
            </a:endParaRPr>
          </a:p>
        </p:txBody>
      </p:sp>
      <p:sp>
        <p:nvSpPr>
          <p:cNvPr id="10243" name="Rectangle 2"/>
          <p:cNvSpPr>
            <a:spLocks noGrp="1" noChangeArrowheads="1"/>
          </p:cNvSpPr>
          <p:nvPr>
            <p:ph idx="1"/>
          </p:nvPr>
        </p:nvSpPr>
        <p:spPr>
          <a:xfrm>
            <a:off x="2706688" y="2017713"/>
            <a:ext cx="7772400" cy="4235450"/>
          </a:xfrm>
        </p:spPr>
        <p:txBody>
          <a:bodyPr vert="horz" lIns="0" tIns="0" rIns="0" bIns="0">
            <a:normAutofit/>
          </a:bodyPr>
          <a:lstStyle/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İnflamatuar belirteçlerde azalma (CRP</a:t>
            </a:r>
            <a:r>
              <a:rPr lang="tr-TR" sz="2800">
                <a:latin typeface="Comic Sans MS" pitchFamily="66" charset="0"/>
              </a:rPr>
              <a:t> </a:t>
            </a:r>
            <a:r>
              <a:rPr lang="en-GB" sz="2800">
                <a:latin typeface="Comic Sans MS" pitchFamily="66" charset="0"/>
              </a:rPr>
              <a:t>)</a:t>
            </a:r>
            <a:r>
              <a:rPr lang="ar-SA" sz="2800">
                <a:latin typeface="Comic Sans MS" pitchFamily="66" charset="0"/>
                <a:cs typeface="Arial" charset="0"/>
              </a:rPr>
              <a:t>‏</a:t>
            </a:r>
            <a:endParaRPr lang="en-GB" sz="280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Endotel fonksiyonlarında düzelme</a:t>
            </a: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Antiaritmik etki (va</a:t>
            </a:r>
            <a:r>
              <a:rPr lang="tr-TR" sz="2800">
                <a:latin typeface="Comic Sans MS" pitchFamily="66" charset="0"/>
              </a:rPr>
              <a:t>g</a:t>
            </a:r>
            <a:r>
              <a:rPr lang="en-GB" sz="2800">
                <a:latin typeface="Comic Sans MS" pitchFamily="66" charset="0"/>
              </a:rPr>
              <a:t>al tonus</a:t>
            </a:r>
            <a:r>
              <a:rPr lang="tr-TR" sz="2800">
                <a:latin typeface="Comic Sans MS" pitchFamily="66" charset="0"/>
              </a:rPr>
              <a:t> </a:t>
            </a:r>
            <a:r>
              <a:rPr lang="en-GB" sz="2800">
                <a:latin typeface="Comic Sans MS" pitchFamily="66" charset="0"/>
              </a:rPr>
              <a:t>, sempatik aktivite</a:t>
            </a:r>
            <a:r>
              <a:rPr lang="tr-TR" sz="2800">
                <a:latin typeface="Comic Sans MS" pitchFamily="66" charset="0"/>
              </a:rPr>
              <a:t>  </a:t>
            </a:r>
            <a:r>
              <a:rPr lang="en-GB" sz="2800">
                <a:latin typeface="Comic Sans MS" pitchFamily="66" charset="0"/>
              </a:rPr>
              <a:t>)</a:t>
            </a:r>
            <a:r>
              <a:rPr lang="ar-SA" sz="2800">
                <a:latin typeface="Comic Sans MS" pitchFamily="66" charset="0"/>
                <a:cs typeface="Arial" charset="0"/>
              </a:rPr>
              <a:t>‏</a:t>
            </a:r>
            <a:endParaRPr lang="en-GB" sz="2800">
              <a:latin typeface="Comic Sans MS" pitchFamily="66" charset="0"/>
            </a:endParaRP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Uyku düzenlemesi</a:t>
            </a:r>
          </a:p>
          <a:p>
            <a:pPr>
              <a:lnSpc>
                <a:spcPct val="117000"/>
              </a:lnSpc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en-GB" sz="2800">
                <a:latin typeface="Comic Sans MS" pitchFamily="66" charset="0"/>
              </a:rPr>
              <a:t>Kanser riskinde azalma (kolon, meme, prostat, akciğer)</a:t>
            </a:r>
            <a:r>
              <a:rPr lang="ar-SA" sz="2800">
                <a:latin typeface="Comic Sans MS" pitchFamily="66" charset="0"/>
                <a:cs typeface="Arial" charset="0"/>
              </a:rPr>
              <a:t>‏</a:t>
            </a:r>
            <a:endParaRPr lang="en-GB" sz="2800">
              <a:latin typeface="Comic Sans MS" pitchFamily="66" charset="0"/>
            </a:endParaRPr>
          </a:p>
        </p:txBody>
      </p:sp>
      <p:sp>
        <p:nvSpPr>
          <p:cNvPr id="10244" name="Line 4"/>
          <p:cNvSpPr>
            <a:spLocks noChangeShapeType="1"/>
          </p:cNvSpPr>
          <p:nvPr/>
        </p:nvSpPr>
        <p:spPr bwMode="auto">
          <a:xfrm>
            <a:off x="9409113" y="2060576"/>
            <a:ext cx="0" cy="358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0245" name="Line 5"/>
          <p:cNvSpPr>
            <a:spLocks noChangeShapeType="1"/>
          </p:cNvSpPr>
          <p:nvPr/>
        </p:nvSpPr>
        <p:spPr bwMode="auto">
          <a:xfrm>
            <a:off x="4440238" y="3789363"/>
            <a:ext cx="0" cy="360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10246" name="Line 7"/>
          <p:cNvSpPr>
            <a:spLocks noChangeShapeType="1"/>
          </p:cNvSpPr>
          <p:nvPr/>
        </p:nvSpPr>
        <p:spPr bwMode="auto">
          <a:xfrm flipV="1">
            <a:off x="7896225" y="3284539"/>
            <a:ext cx="0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>
              <a:solidFill>
                <a:prstClr val="black"/>
              </a:solidFill>
              <a:latin typeface="Constantia"/>
            </a:endParaRPr>
          </a:p>
        </p:txBody>
      </p:sp>
    </p:spTree>
    <p:extLst>
      <p:ext uri="{BB962C8B-B14F-4D97-AF65-F5344CB8AC3E}">
        <p14:creationId xmlns:p14="http://schemas.microsoft.com/office/powerpoint/2010/main" val="16007792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sz="4000" dirty="0">
                <a:solidFill>
                  <a:srgbClr val="0000FF"/>
                </a:solidFill>
                <a:latin typeface="Comic Sans MS" pitchFamily="66" charset="0"/>
              </a:rPr>
              <a:t>Risk Faktörleri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1000"/>
              </a:lnSpc>
            </a:pPr>
            <a:r>
              <a:rPr lang="tr-TR" sz="2400">
                <a:latin typeface="Comic Sans MS" pitchFamily="66" charset="0"/>
              </a:rPr>
              <a:t>Orta-ileri yaştaki egzersiz önerilen  kişilerde ortaya çıkabilecek sorun; ani kardiyak ölüm ve diğer kardiyak komplikasyonlar riskidir. </a:t>
            </a:r>
          </a:p>
          <a:p>
            <a:pPr eaLnBrk="1" hangingPunct="1">
              <a:lnSpc>
                <a:spcPct val="91000"/>
              </a:lnSpc>
            </a:pPr>
            <a:r>
              <a:rPr lang="tr-TR" sz="2400">
                <a:latin typeface="Comic Sans MS" pitchFamily="66" charset="0"/>
              </a:rPr>
              <a:t>Risk belirlenmesi egzersiz programının oluşturulmasında yol göstericidir.</a:t>
            </a:r>
          </a:p>
          <a:p>
            <a:pPr lvl="1" eaLnBrk="1" hangingPunct="1">
              <a:lnSpc>
                <a:spcPct val="91000"/>
              </a:lnSpc>
            </a:pPr>
            <a:r>
              <a:rPr lang="tr-TR" sz="2000">
                <a:latin typeface="Comic Sans MS" pitchFamily="66" charset="0"/>
              </a:rPr>
              <a:t>Erkek&lt;45yaş, Kadın&lt;55 yaş, semptomsuz, 1 risk faktörü</a:t>
            </a:r>
          </a:p>
          <a:p>
            <a:pPr lvl="1" eaLnBrk="1" hangingPunct="1">
              <a:lnSpc>
                <a:spcPct val="91000"/>
              </a:lnSpc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					</a:t>
            </a:r>
            <a:r>
              <a:rPr lang="tr-TR" sz="2000">
                <a:solidFill>
                  <a:srgbClr val="FF0000"/>
                </a:solidFill>
                <a:latin typeface="Comic Sans MS" pitchFamily="66" charset="0"/>
              </a:rPr>
              <a:t>= </a:t>
            </a:r>
            <a:r>
              <a:rPr lang="tr-TR" sz="2000" b="1">
                <a:solidFill>
                  <a:srgbClr val="FF0000"/>
                </a:solidFill>
                <a:latin typeface="Comic Sans MS" pitchFamily="66" charset="0"/>
              </a:rPr>
              <a:t>DÜŞÜK RİSK</a:t>
            </a:r>
          </a:p>
          <a:p>
            <a:pPr lvl="1" eaLnBrk="1" hangingPunct="1">
              <a:lnSpc>
                <a:spcPct val="91000"/>
              </a:lnSpc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	</a:t>
            </a:r>
          </a:p>
          <a:p>
            <a:pPr lvl="1" eaLnBrk="1" hangingPunct="1">
              <a:lnSpc>
                <a:spcPct val="91000"/>
              </a:lnSpc>
            </a:pPr>
            <a:r>
              <a:rPr lang="tr-TR" sz="2000">
                <a:latin typeface="Comic Sans MS" pitchFamily="66" charset="0"/>
              </a:rPr>
              <a:t>Erkek≥45yaş, Kadın ≥55yaş veya ≥2 risk faktörü</a:t>
            </a:r>
          </a:p>
          <a:p>
            <a:pPr lvl="1" eaLnBrk="1" hangingPunct="1">
              <a:lnSpc>
                <a:spcPct val="91000"/>
              </a:lnSpc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					</a:t>
            </a:r>
            <a:r>
              <a:rPr lang="tr-TR" sz="2000">
                <a:solidFill>
                  <a:srgbClr val="FF0000"/>
                </a:solidFill>
                <a:latin typeface="Comic Sans MS" pitchFamily="66" charset="0"/>
              </a:rPr>
              <a:t>= </a:t>
            </a:r>
            <a:r>
              <a:rPr lang="tr-TR" sz="2000" b="1">
                <a:solidFill>
                  <a:srgbClr val="FF0000"/>
                </a:solidFill>
                <a:latin typeface="Comic Sans MS" pitchFamily="66" charset="0"/>
              </a:rPr>
              <a:t>ORTA RİSK</a:t>
            </a:r>
          </a:p>
          <a:p>
            <a:pPr lvl="1" eaLnBrk="1" hangingPunct="1">
              <a:lnSpc>
                <a:spcPct val="91000"/>
              </a:lnSpc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	</a:t>
            </a:r>
          </a:p>
          <a:p>
            <a:pPr eaLnBrk="1" hangingPunct="1">
              <a:lnSpc>
                <a:spcPct val="91000"/>
              </a:lnSpc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2462014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4000">
                <a:solidFill>
                  <a:srgbClr val="0000FF"/>
                </a:solidFill>
                <a:latin typeface="Comic Sans MS" pitchFamily="66" charset="0"/>
              </a:rPr>
              <a:t>Risk Faktörleri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2063750" y="1773238"/>
            <a:ext cx="8413750" cy="4622800"/>
          </a:xfrm>
        </p:spPr>
        <p:txBody>
          <a:bodyPr/>
          <a:lstStyle/>
          <a:p>
            <a:pPr eaLnBrk="1" hangingPunct="1"/>
            <a:r>
              <a:rPr lang="tr-TR" sz="2000">
                <a:latin typeface="Comic Sans MS" pitchFamily="66" charset="0"/>
              </a:rPr>
              <a:t>≥2 Kardiyovasküler veya Pulmoner Hastalığı Düşündüren Major Semptom, Bulguların Olması, veya,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Ağrı, rahatsızlık verici boyutta göğüs, boyun, çene, kollar veya iskemiye bağlı olduğunu düşündürebilen diğer alanlar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Dinlenme sırasında veya orta derece eforla kesikli solunum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Baş dönmesi veya baygınlık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Ortopne veya paroksismal nokturnal dispne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Ayak-bileği ödemi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Çarpıntı veya taşikardi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İntermittent kladikasyo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Kalpte  üfürüm olduğunun bilinmesi</a:t>
            </a:r>
          </a:p>
          <a:p>
            <a:pPr lvl="1" eaLnBrk="1" hangingPunct="1"/>
            <a:r>
              <a:rPr lang="tr-TR" sz="1600">
                <a:latin typeface="Comic Sans MS" pitchFamily="66" charset="0"/>
              </a:rPr>
              <a:t>Alışılagelmiş aktiviteler ile alışılmamış boyutta yorgunluk ve kesik solunum</a:t>
            </a:r>
          </a:p>
          <a:p>
            <a:pPr eaLnBrk="1" hangingPunct="1"/>
            <a:r>
              <a:rPr lang="tr-TR" sz="2000">
                <a:latin typeface="Comic Sans MS" pitchFamily="66" charset="0"/>
              </a:rPr>
              <a:t>Bilinen Kardiyovasküler, Pulmoner, Metabolik Hastalık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000">
                <a:latin typeface="Comic Sans MS" pitchFamily="66" charset="0"/>
              </a:rPr>
              <a:t>							</a:t>
            </a:r>
            <a:r>
              <a:rPr lang="tr-TR" sz="2000">
                <a:solidFill>
                  <a:srgbClr val="FF0000"/>
                </a:solidFill>
                <a:latin typeface="Comic Sans MS" pitchFamily="66" charset="0"/>
              </a:rPr>
              <a:t>= </a:t>
            </a:r>
            <a:r>
              <a:rPr lang="tr-TR" sz="2000" b="1">
                <a:solidFill>
                  <a:srgbClr val="FF0000"/>
                </a:solidFill>
                <a:latin typeface="Comic Sans MS" pitchFamily="66" charset="0"/>
              </a:rPr>
              <a:t>YÜKSEK RİSK</a:t>
            </a:r>
          </a:p>
          <a:p>
            <a:pPr eaLnBrk="1" hangingPunct="1"/>
            <a:endParaRPr lang="tr-TR" sz="2000">
              <a:latin typeface="Comic Sans MS" pitchFamily="66" charset="0"/>
            </a:endParaRPr>
          </a:p>
          <a:p>
            <a:pPr eaLnBrk="1" hangingPunct="1"/>
            <a:endParaRPr lang="tr-TR" sz="200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31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662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>
                <a:latin typeface="Comic Sans MS" pitchFamily="66" charset="0"/>
              </a:rPr>
              <a:t>Orta ve yüksek risk grubundaki hastalara egzersiz tolerans testi yapılarak, egzersize kontrendikasyon oluşturabilecek durumlar açısından değerlendirilmeli ve aerobik kapasiteleri saptanarak buna göre egzersiz programına alınmalıdırlar</a:t>
            </a:r>
          </a:p>
        </p:txBody>
      </p:sp>
    </p:spTree>
    <p:extLst>
      <p:ext uri="{BB962C8B-B14F-4D97-AF65-F5344CB8AC3E}">
        <p14:creationId xmlns:p14="http://schemas.microsoft.com/office/powerpoint/2010/main" val="3017249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/>
            <a:r>
              <a:rPr lang="tr-TR" sz="3600" dirty="0">
                <a:latin typeface="Comic Sans MS" pitchFamily="66" charset="0"/>
              </a:rPr>
              <a:t>Aerobik ve dirençli egzersizler için mutlak </a:t>
            </a:r>
            <a:r>
              <a:rPr lang="tr-TR" sz="3600" dirty="0" err="1">
                <a:latin typeface="Comic Sans MS" pitchFamily="66" charset="0"/>
              </a:rPr>
              <a:t>kontrendikasyonlar</a:t>
            </a:r>
            <a:endParaRPr lang="tr-TR" sz="3600" dirty="0">
              <a:latin typeface="Comic Sans MS" pitchFamily="66" charset="0"/>
            </a:endParaRPr>
          </a:p>
        </p:txBody>
      </p:sp>
      <p:sp>
        <p:nvSpPr>
          <p:cNvPr id="3072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/>
            <a:r>
              <a:rPr lang="tr-TR" sz="2800" dirty="0">
                <a:latin typeface="Comic Sans MS" pitchFamily="66" charset="0"/>
              </a:rPr>
              <a:t>Yakın dönemde EKG değişikliği ya da </a:t>
            </a:r>
            <a:r>
              <a:rPr lang="tr-TR" sz="2800" dirty="0" err="1">
                <a:latin typeface="Comic Sans MS" pitchFamily="66" charset="0"/>
              </a:rPr>
              <a:t>myokardiyal</a:t>
            </a:r>
            <a:r>
              <a:rPr lang="tr-TR" sz="2800" dirty="0">
                <a:latin typeface="Comic Sans MS" pitchFamily="66" charset="0"/>
              </a:rPr>
              <a:t> enfarktüs </a:t>
            </a:r>
          </a:p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 err="1">
                <a:latin typeface="Comic Sans MS" pitchFamily="66" charset="0"/>
              </a:rPr>
              <a:t>Unstabil</a:t>
            </a: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800" dirty="0" err="1">
                <a:latin typeface="Comic Sans MS" pitchFamily="66" charset="0"/>
              </a:rPr>
              <a:t>anjina</a:t>
            </a:r>
            <a:endParaRPr lang="tr-TR" sz="2800" dirty="0">
              <a:latin typeface="Comic Sans MS" pitchFamily="66" charset="0"/>
            </a:endParaRPr>
          </a:p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>
                <a:latin typeface="Comic Sans MS" pitchFamily="66" charset="0"/>
              </a:rPr>
              <a:t>Üçüncü </a:t>
            </a:r>
            <a:r>
              <a:rPr lang="tr-TR" sz="2800" dirty="0">
                <a:latin typeface="Comic Sans MS" pitchFamily="66" charset="0"/>
              </a:rPr>
              <a:t>derece kalp bloğu</a:t>
            </a:r>
          </a:p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>
                <a:latin typeface="Comic Sans MS" pitchFamily="66" charset="0"/>
              </a:rPr>
              <a:t>Akut </a:t>
            </a:r>
            <a:r>
              <a:rPr lang="tr-TR" sz="2800" dirty="0" err="1">
                <a:latin typeface="Comic Sans MS" pitchFamily="66" charset="0"/>
              </a:rPr>
              <a:t>konjestif</a:t>
            </a:r>
            <a:r>
              <a:rPr lang="tr-TR" sz="2800" dirty="0">
                <a:latin typeface="Comic Sans MS" pitchFamily="66" charset="0"/>
              </a:rPr>
              <a:t> kalp yetmezliği</a:t>
            </a:r>
          </a:p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>
                <a:latin typeface="Comic Sans MS" pitchFamily="66" charset="0"/>
              </a:rPr>
              <a:t>Kontrol </a:t>
            </a:r>
            <a:r>
              <a:rPr lang="tr-TR" sz="2800" dirty="0">
                <a:latin typeface="Comic Sans MS" pitchFamily="66" charset="0"/>
              </a:rPr>
              <a:t>edilemeyen hipertansiyon</a:t>
            </a:r>
          </a:p>
          <a:p>
            <a:pPr eaLnBrk="1" hangingPunct="1"/>
            <a:endParaRPr lang="tr-TR" sz="2800" dirty="0">
              <a:latin typeface="Comic Sans MS" pitchFamily="66" charset="0"/>
            </a:endParaRPr>
          </a:p>
          <a:p>
            <a:pPr eaLnBrk="1" hangingPunct="1"/>
            <a:r>
              <a:rPr lang="tr-TR" sz="2800" dirty="0">
                <a:latin typeface="Comic Sans MS" pitchFamily="66" charset="0"/>
              </a:rPr>
              <a:t>Kontrol </a:t>
            </a:r>
            <a:r>
              <a:rPr lang="tr-TR" sz="2800" dirty="0">
                <a:latin typeface="Comic Sans MS" pitchFamily="66" charset="0"/>
              </a:rPr>
              <a:t>edilemeyen </a:t>
            </a:r>
            <a:r>
              <a:rPr lang="tr-TR" sz="2800" dirty="0" err="1">
                <a:latin typeface="Comic Sans MS" pitchFamily="66" charset="0"/>
              </a:rPr>
              <a:t>metabolik</a:t>
            </a:r>
            <a:r>
              <a:rPr lang="tr-TR" sz="2800" dirty="0">
                <a:latin typeface="Comic Sans MS" pitchFamily="66" charset="0"/>
              </a:rPr>
              <a:t> hastalık</a:t>
            </a:r>
          </a:p>
        </p:txBody>
      </p:sp>
    </p:spTree>
    <p:extLst>
      <p:ext uri="{BB962C8B-B14F-4D97-AF65-F5344CB8AC3E}">
        <p14:creationId xmlns:p14="http://schemas.microsoft.com/office/powerpoint/2010/main" val="140132814"/>
      </p:ext>
    </p:extLst>
  </p:cSld>
  <p:clrMapOvr>
    <a:masterClrMapping/>
  </p:clrMapOvr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0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1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7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536</Words>
  <Application>Microsoft Office PowerPoint</Application>
  <PresentationFormat>Geniş ekran</PresentationFormat>
  <Paragraphs>94</Paragraphs>
  <Slides>14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9</vt:i4>
      </vt:variant>
      <vt:variant>
        <vt:lpstr>Tema</vt:lpstr>
      </vt:variant>
      <vt:variant>
        <vt:i4>15</vt:i4>
      </vt:variant>
      <vt:variant>
        <vt:lpstr>Slayt Başlıkları</vt:lpstr>
      </vt:variant>
      <vt:variant>
        <vt:i4>14</vt:i4>
      </vt:variant>
    </vt:vector>
  </HeadingPairs>
  <TitlesOfParts>
    <vt:vector size="38" baseType="lpstr">
      <vt:lpstr>Arial</vt:lpstr>
      <vt:lpstr>Calibri</vt:lpstr>
      <vt:lpstr>Calibri Light</vt:lpstr>
      <vt:lpstr>Comic Sans MS</vt:lpstr>
      <vt:lpstr>Constantia</vt:lpstr>
      <vt:lpstr>Lucida Sans Unicode</vt:lpstr>
      <vt:lpstr>Times New Roman</vt:lpstr>
      <vt:lpstr>Wingdings</vt:lpstr>
      <vt:lpstr>Wingdings 2</vt:lpstr>
      <vt:lpstr>Office Teması</vt:lpstr>
      <vt:lpstr>Akış</vt:lpstr>
      <vt:lpstr>1_Akış</vt:lpstr>
      <vt:lpstr>2_Akış</vt:lpstr>
      <vt:lpstr>3_Akış</vt:lpstr>
      <vt:lpstr>4_Akış</vt:lpstr>
      <vt:lpstr>5_Akış</vt:lpstr>
      <vt:lpstr>6_Akış</vt:lpstr>
      <vt:lpstr>7_Akış</vt:lpstr>
      <vt:lpstr>8_Akış</vt:lpstr>
      <vt:lpstr>9_Akış</vt:lpstr>
      <vt:lpstr>10_Akış</vt:lpstr>
      <vt:lpstr>11_Akış</vt:lpstr>
      <vt:lpstr>12_Akış</vt:lpstr>
      <vt:lpstr>13_Akış</vt:lpstr>
      <vt:lpstr>EGZERSİZİN SİSTEMLER ÜZERİNE ETKİLERİ (DEVAMI)</vt:lpstr>
      <vt:lpstr>Düzenli egzersiz programının faydaları</vt:lpstr>
      <vt:lpstr>PowerPoint Sunusu</vt:lpstr>
      <vt:lpstr>Düzenli egzersiz programının  faydaları</vt:lpstr>
      <vt:lpstr>Düzenli egzersiz programının faydaları</vt:lpstr>
      <vt:lpstr>Risk Faktörleri</vt:lpstr>
      <vt:lpstr>Risk Faktörleri</vt:lpstr>
      <vt:lpstr>PowerPoint Sunusu</vt:lpstr>
      <vt:lpstr>Aerobik ve dirençli egzersizler için mutlak kontrendikasyonlar</vt:lpstr>
      <vt:lpstr>Aerobik ve dirençli egzersizler için rölatif kontrendikasyonlar</vt:lpstr>
      <vt:lpstr>Egzersize Katılım Öncesi Klinik Egzersiz Testi ve Tıbbi Muayene için Öneriler</vt:lpstr>
      <vt:lpstr>EGZERSİZİN OLUMSUZ ETKİLERİ VE RİSKLERİ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EGZERSİZİN SİSTEMLER ÜZERİNE ETKİLERİ (DEVAMI)</dc:title>
  <dc:creator>sinan sert</dc:creator>
  <cp:lastModifiedBy>sinan sert</cp:lastModifiedBy>
  <cp:revision>1</cp:revision>
  <dcterms:created xsi:type="dcterms:W3CDTF">2019-07-31T10:46:19Z</dcterms:created>
  <dcterms:modified xsi:type="dcterms:W3CDTF">2019-07-31T10:52:10Z</dcterms:modified>
</cp:coreProperties>
</file>