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551FEF"/>
    <a:srgbClr val="FF3399"/>
    <a:srgbClr val="07CB36"/>
    <a:srgbClr val="29F75A"/>
    <a:srgbClr val="6286F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371E8-4A13-443E-80CC-8A0041D38FDB}" type="datetimeFigureOut">
              <a:rPr lang="tr-TR" smtClean="0"/>
              <a:t>12.04.2011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4DE2D-9C3B-4A4D-A4FA-CF50AF7DCB5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F9527-18BC-45EC-A1F7-BB960E0FA25A}" type="datetime1">
              <a:rPr lang="tr-TR" smtClean="0"/>
              <a:t>12.04.2011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2C7B-4F72-4BD6-95DC-8A792B7051A1}" type="datetime1">
              <a:rPr lang="tr-TR" smtClean="0"/>
              <a:t>12.04.2011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A22D-9AD0-4B0C-9306-BC46DE528031}" type="datetime1">
              <a:rPr lang="tr-TR" smtClean="0"/>
              <a:t>12.04.2011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D20E-9031-4171-B3D3-28C065024A90}" type="datetime1">
              <a:rPr lang="tr-TR" smtClean="0"/>
              <a:t>12.04.2011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D1F6-0562-484A-A61D-5498266BB3FD}" type="datetime1">
              <a:rPr lang="tr-TR" smtClean="0"/>
              <a:t>12.04.2011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07A3-0CF8-4F36-A7DE-F54F193C4C4B}" type="datetime1">
              <a:rPr lang="tr-TR" smtClean="0"/>
              <a:t>12.04.2011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4F44-F642-4BC2-B446-60B8E330EBB2}" type="datetime1">
              <a:rPr lang="tr-TR" smtClean="0"/>
              <a:t>12.04.2011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08F0-0818-4078-99F1-6DEE090A98D5}" type="datetime1">
              <a:rPr lang="tr-TR" smtClean="0"/>
              <a:t>12.04.2011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E242-50D1-470F-9D90-939B53965192}" type="datetime1">
              <a:rPr lang="tr-TR" smtClean="0"/>
              <a:t>12.04.2011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3991-6A77-4341-B38F-814C07AA842F}" type="datetime1">
              <a:rPr lang="tr-TR" smtClean="0"/>
              <a:t>12.04.2011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Dikdörtgen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29F481F-5F3F-40F0-A2BC-EFB830BA58FA}" type="datetime1">
              <a:rPr lang="tr-TR" smtClean="0"/>
              <a:t>12.04.2011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Dikdörtgen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CAEB766-C983-4B3A-BF0E-5C0CCB6B37F3}" type="datetime1">
              <a:rPr lang="tr-TR" smtClean="0"/>
              <a:t>12.04.2011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34F752C-6A23-46C9-AAB4-32E6DF2E8B2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8077200" cy="5072098"/>
          </a:xfrm>
        </p:spPr>
        <p:txBody>
          <a:bodyPr>
            <a:noAutofit/>
          </a:bodyPr>
          <a:lstStyle/>
          <a:p>
            <a:r>
              <a:rPr lang="tr-TR" sz="2000" dirty="0" smtClean="0">
                <a:solidFill>
                  <a:srgbClr val="00B0F0"/>
                </a:solidFill>
              </a:rPr>
              <a:t>- Kaynak dağılımını ve toplam ekonomik etkinliğin belirlenmesini inceleyen alanın adıdır. </a:t>
            </a:r>
            <a:r>
              <a:rPr lang="tr-TR" sz="2000" dirty="0" smtClean="0">
                <a:solidFill>
                  <a:srgbClr val="00B0F0"/>
                </a:solidFill>
              </a:rPr>
              <a:t/>
            </a:r>
            <a:br>
              <a:rPr lang="tr-TR" sz="2000" dirty="0" smtClean="0">
                <a:solidFill>
                  <a:srgbClr val="00B0F0"/>
                </a:solidFill>
              </a:rPr>
            </a:br>
            <a:r>
              <a:rPr lang="tr-TR" sz="2000" dirty="0" smtClean="0">
                <a:solidFill>
                  <a:srgbClr val="FFC000"/>
                </a:solidFill>
              </a:rPr>
              <a:t>- Kavram ilk kez 1611’de L.de </a:t>
            </a:r>
            <a:r>
              <a:rPr lang="tr-TR" sz="2000" dirty="0" err="1" smtClean="0">
                <a:solidFill>
                  <a:srgbClr val="FFC000"/>
                </a:solidFill>
              </a:rPr>
              <a:t>Mayern</a:t>
            </a:r>
            <a:r>
              <a:rPr lang="tr-TR" sz="2000" dirty="0" smtClean="0">
                <a:solidFill>
                  <a:srgbClr val="FFC000"/>
                </a:solidFill>
              </a:rPr>
              <a:t> </a:t>
            </a:r>
            <a:r>
              <a:rPr lang="tr-TR" sz="2000" dirty="0" err="1" smtClean="0">
                <a:solidFill>
                  <a:srgbClr val="FFC000"/>
                </a:solidFill>
              </a:rPr>
              <a:t>Tourguet</a:t>
            </a:r>
            <a:r>
              <a:rPr lang="tr-TR" sz="2000" dirty="0" smtClean="0">
                <a:solidFill>
                  <a:srgbClr val="FFC000"/>
                </a:solidFill>
              </a:rPr>
              <a:t> tarafından kullanılmıştır.</a:t>
            </a:r>
            <a:r>
              <a:rPr lang="tr-TR" sz="2000" dirty="0" smtClean="0">
                <a:solidFill>
                  <a:srgbClr val="00B0F0"/>
                </a:solidFill>
              </a:rPr>
              <a:t/>
            </a:r>
            <a:br>
              <a:rPr lang="tr-TR" sz="2000" dirty="0" smtClean="0">
                <a:solidFill>
                  <a:srgbClr val="00B0F0"/>
                </a:solidFill>
              </a:rPr>
            </a:br>
            <a:r>
              <a:rPr lang="tr-TR" sz="2000" dirty="0" smtClean="0">
                <a:solidFill>
                  <a:srgbClr val="00B0F0"/>
                </a:solidFill>
              </a:rPr>
              <a:t>- Ekonomi biliminin tarihi içinde klasik iktisat dönemini ifade için kullanılan bir kavramdı. </a:t>
            </a:r>
            <a:br>
              <a:rPr lang="tr-TR" sz="2000" dirty="0" smtClean="0">
                <a:solidFill>
                  <a:srgbClr val="00B0F0"/>
                </a:solidFill>
              </a:rPr>
            </a:br>
            <a:r>
              <a:rPr lang="tr-TR" sz="2000" dirty="0" smtClean="0">
                <a:solidFill>
                  <a:srgbClr val="FFC000"/>
                </a:solidFill>
              </a:rPr>
              <a:t>- Klasik iktisat 1776’da Adam </a:t>
            </a:r>
            <a:r>
              <a:rPr lang="tr-TR" sz="2000" dirty="0" err="1" smtClean="0">
                <a:solidFill>
                  <a:srgbClr val="FFC000"/>
                </a:solidFill>
              </a:rPr>
              <a:t>Smith’in</a:t>
            </a:r>
            <a:r>
              <a:rPr lang="tr-TR" sz="2000" dirty="0" smtClean="0">
                <a:solidFill>
                  <a:srgbClr val="FFC000"/>
                </a:solidFill>
              </a:rPr>
              <a:t> </a:t>
            </a:r>
            <a:r>
              <a:rPr lang="tr-TR" sz="2000" i="1" dirty="0" smtClean="0">
                <a:solidFill>
                  <a:srgbClr val="FFC000"/>
                </a:solidFill>
              </a:rPr>
              <a:t>Ulusların Zenginliği  </a:t>
            </a:r>
            <a:r>
              <a:rPr lang="tr-TR" sz="2000" dirty="0" smtClean="0">
                <a:solidFill>
                  <a:srgbClr val="FFC000"/>
                </a:solidFill>
              </a:rPr>
              <a:t>kitabı ile başlamış; 1870’li yıllarda </a:t>
            </a:r>
            <a:r>
              <a:rPr lang="tr-TR" sz="2000" dirty="0" err="1" smtClean="0">
                <a:solidFill>
                  <a:srgbClr val="FFC000"/>
                </a:solidFill>
              </a:rPr>
              <a:t>neoklasik</a:t>
            </a:r>
            <a:r>
              <a:rPr lang="tr-TR" sz="2000" dirty="0" smtClean="0">
                <a:solidFill>
                  <a:srgbClr val="FFC000"/>
                </a:solidFill>
              </a:rPr>
              <a:t> iktisadın ortaya çıkışına kadar sürmüştür. Bu dönemde ekonomi bilimine, ekonomi-politik denmiştir.</a:t>
            </a:r>
            <a:r>
              <a:rPr lang="tr-TR" sz="2000" dirty="0" smtClean="0">
                <a:solidFill>
                  <a:srgbClr val="00B0F0"/>
                </a:solidFill>
              </a:rPr>
              <a:t/>
            </a:r>
            <a:br>
              <a:rPr lang="tr-TR" sz="2000" dirty="0" smtClean="0">
                <a:solidFill>
                  <a:srgbClr val="00B0F0"/>
                </a:solidFill>
              </a:rPr>
            </a:br>
            <a:r>
              <a:rPr lang="tr-TR" sz="2000" dirty="0" smtClean="0">
                <a:solidFill>
                  <a:srgbClr val="00B0F0"/>
                </a:solidFill>
              </a:rPr>
              <a:t>A.</a:t>
            </a:r>
            <a:r>
              <a:rPr lang="tr-TR" sz="2000" dirty="0" err="1" smtClean="0">
                <a:solidFill>
                  <a:srgbClr val="00B0F0"/>
                </a:solidFill>
              </a:rPr>
              <a:t>Smith</a:t>
            </a:r>
            <a:r>
              <a:rPr lang="tr-TR" sz="2000" dirty="0" smtClean="0">
                <a:solidFill>
                  <a:srgbClr val="00B0F0"/>
                </a:solidFill>
              </a:rPr>
              <a:t>, D.</a:t>
            </a:r>
            <a:r>
              <a:rPr lang="tr-TR" sz="2000" dirty="0" err="1" smtClean="0">
                <a:solidFill>
                  <a:srgbClr val="00B0F0"/>
                </a:solidFill>
              </a:rPr>
              <a:t>Ricardo</a:t>
            </a:r>
            <a:r>
              <a:rPr lang="tr-TR" sz="2000" dirty="0" smtClean="0">
                <a:solidFill>
                  <a:srgbClr val="00B0F0"/>
                </a:solidFill>
              </a:rPr>
              <a:t>, R.</a:t>
            </a:r>
            <a:r>
              <a:rPr lang="tr-TR" sz="2000" dirty="0" err="1" smtClean="0">
                <a:solidFill>
                  <a:srgbClr val="00B0F0"/>
                </a:solidFill>
              </a:rPr>
              <a:t>Malthus</a:t>
            </a:r>
            <a:r>
              <a:rPr lang="tr-TR" sz="2000" dirty="0" smtClean="0">
                <a:solidFill>
                  <a:srgbClr val="00B0F0"/>
                </a:solidFill>
              </a:rPr>
              <a:t> ve J.</a:t>
            </a:r>
            <a:r>
              <a:rPr lang="tr-TR" sz="2000" dirty="0" err="1" smtClean="0">
                <a:solidFill>
                  <a:srgbClr val="00B0F0"/>
                </a:solidFill>
              </a:rPr>
              <a:t>Smill</a:t>
            </a:r>
            <a:r>
              <a:rPr lang="tr-TR" sz="2000" dirty="0" smtClean="0">
                <a:solidFill>
                  <a:srgbClr val="00B0F0"/>
                </a:solidFill>
              </a:rPr>
              <a:t> bu dönemin başlıca iktisatçılarıdır.</a:t>
            </a:r>
            <a:br>
              <a:rPr lang="tr-TR" sz="2000" dirty="0" smtClean="0">
                <a:solidFill>
                  <a:srgbClr val="00B0F0"/>
                </a:solidFill>
              </a:rPr>
            </a:br>
            <a:r>
              <a:rPr lang="tr-TR" sz="2000" dirty="0" smtClean="0">
                <a:solidFill>
                  <a:srgbClr val="FFC000"/>
                </a:solidFill>
              </a:rPr>
              <a:t>-Temelde zenginliğin niteliği ve kaynakların araştırılmasına odaklanmışlardır. </a:t>
            </a:r>
            <a:br>
              <a:rPr lang="tr-TR" sz="2000" dirty="0" smtClean="0">
                <a:solidFill>
                  <a:srgbClr val="FFC000"/>
                </a:solidFill>
              </a:rPr>
            </a:br>
            <a:r>
              <a:rPr lang="tr-TR" sz="2000" dirty="0" smtClean="0">
                <a:solidFill>
                  <a:srgbClr val="00B0F0"/>
                </a:solidFill>
              </a:rPr>
              <a:t/>
            </a:r>
            <a:br>
              <a:rPr lang="tr-TR" sz="2000" dirty="0" smtClean="0">
                <a:solidFill>
                  <a:srgbClr val="00B0F0"/>
                </a:solidFill>
              </a:rPr>
            </a:br>
            <a:r>
              <a:rPr lang="tr-TR" sz="2000" dirty="0" smtClean="0">
                <a:solidFill>
                  <a:srgbClr val="00B0F0"/>
                </a:solidFill>
              </a:rPr>
              <a:t>- </a:t>
            </a:r>
            <a:r>
              <a:rPr lang="tr-TR" sz="2000" dirty="0" err="1" smtClean="0">
                <a:solidFill>
                  <a:srgbClr val="00B0F0"/>
                </a:solidFill>
              </a:rPr>
              <a:t>Marx</a:t>
            </a:r>
            <a:r>
              <a:rPr lang="tr-TR" sz="2000" dirty="0" smtClean="0">
                <a:solidFill>
                  <a:srgbClr val="00B0F0"/>
                </a:solidFill>
              </a:rPr>
              <a:t> hariç bu dönemin iktisatçılarının hepsi, iktisadi mübadelenin bütün tarafların çıkarına olduğu görüşüne sahiptiler: </a:t>
            </a:r>
            <a:r>
              <a:rPr lang="tr-TR" sz="2000" dirty="0" err="1" smtClean="0">
                <a:solidFill>
                  <a:srgbClr val="00B0F0"/>
                </a:solidFill>
              </a:rPr>
              <a:t>Laisser</a:t>
            </a:r>
            <a:r>
              <a:rPr lang="tr-TR" sz="2000" dirty="0" smtClean="0">
                <a:solidFill>
                  <a:srgbClr val="00B0F0"/>
                </a:solidFill>
              </a:rPr>
              <a:t>- </a:t>
            </a:r>
            <a:r>
              <a:rPr lang="tr-TR" sz="2000" dirty="0" err="1" smtClean="0">
                <a:solidFill>
                  <a:srgbClr val="00B0F0"/>
                </a:solidFill>
              </a:rPr>
              <a:t>faire</a:t>
            </a:r>
            <a:r>
              <a:rPr lang="tr-TR" sz="2000" dirty="0" smtClean="0">
                <a:solidFill>
                  <a:srgbClr val="00B0F0"/>
                </a:solidFill>
              </a:rPr>
              <a:t> (bırakınız yapsınlar)</a:t>
            </a:r>
            <a:br>
              <a:rPr lang="tr-TR" sz="2000" dirty="0" smtClean="0">
                <a:solidFill>
                  <a:srgbClr val="00B0F0"/>
                </a:solidFill>
              </a:rPr>
            </a:br>
            <a:r>
              <a:rPr lang="tr-TR" sz="2000" dirty="0" smtClean="0">
                <a:solidFill>
                  <a:srgbClr val="FFC000"/>
                </a:solidFill>
              </a:rPr>
              <a:t>-İktisadi büyüme, para teorisi, sermaye birikimi  ve nüfus artışının ekonomiye etkisiyle ilgilenmişlerdir.</a:t>
            </a:r>
            <a:r>
              <a:rPr lang="tr-TR" sz="2000" dirty="0" smtClean="0">
                <a:solidFill>
                  <a:srgbClr val="00B0F0"/>
                </a:solidFill>
              </a:rPr>
              <a:t/>
            </a:r>
            <a:br>
              <a:rPr lang="tr-TR" sz="2000" dirty="0" smtClean="0">
                <a:solidFill>
                  <a:srgbClr val="00B0F0"/>
                </a:solidFill>
              </a:rPr>
            </a:br>
            <a:endParaRPr lang="tr-TR" sz="2000" dirty="0">
              <a:solidFill>
                <a:srgbClr val="00B0F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85800" y="214290"/>
            <a:ext cx="8077200" cy="714380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</a:rPr>
              <a:t>EKONOMİ POLİTİK NEDİR?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Kapitalizminin Periyodik  Bunalımı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829188"/>
          </a:xfrm>
        </p:spPr>
        <p:txBody>
          <a:bodyPr/>
          <a:lstStyle/>
          <a:p>
            <a:r>
              <a:rPr lang="tr-TR" dirty="0" smtClean="0"/>
              <a:t>Ekonomik bir planı olmadığı için, azalan kar oranları yasası nedeniyle, aşırı üretim ve </a:t>
            </a:r>
            <a:r>
              <a:rPr lang="tr-TR" dirty="0" err="1" smtClean="0"/>
              <a:t>azaln</a:t>
            </a:r>
            <a:r>
              <a:rPr lang="tr-TR" dirty="0" smtClean="0"/>
              <a:t> tüketim nedeniyle, sermayenin farklı bileşenleri arasındaki eşitsiz gelişme nedeniyle kapitalizm, dönemsel bunalımlar yaşar.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Ekonomi Politiği 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72065"/>
          </a:xfrm>
        </p:spPr>
        <p:txBody>
          <a:bodyPr>
            <a:normAutofit lnSpcReduction="10000"/>
          </a:bodyPr>
          <a:lstStyle/>
          <a:p>
            <a:r>
              <a:rPr lang="tr-TR" sz="2800" dirty="0" smtClean="0"/>
              <a:t>Medya endüstrilerinin </a:t>
            </a:r>
            <a:r>
              <a:rPr lang="tr-TR" sz="2800" dirty="0" smtClean="0">
                <a:solidFill>
                  <a:srgbClr val="FF0000"/>
                </a:solidFill>
              </a:rPr>
              <a:t>ekonomik örgütlenmeleri </a:t>
            </a:r>
            <a:r>
              <a:rPr lang="tr-TR" sz="2800" dirty="0" smtClean="0"/>
              <a:t>üzerine odaklanmıştır.</a:t>
            </a:r>
          </a:p>
          <a:p>
            <a:r>
              <a:rPr lang="tr-TR" sz="2800" dirty="0" smtClean="0"/>
              <a:t>Kültürel üretimin bir bileşeni olan medya endüstrilerinin </a:t>
            </a:r>
            <a:r>
              <a:rPr lang="tr-TR" sz="2800" dirty="0" smtClean="0">
                <a:solidFill>
                  <a:srgbClr val="FF0000"/>
                </a:solidFill>
              </a:rPr>
              <a:t>üretim ve dağıtım süreçlerine </a:t>
            </a:r>
            <a:r>
              <a:rPr lang="tr-TR" sz="2800" dirty="0" smtClean="0"/>
              <a:t>ilgi gösterir.</a:t>
            </a:r>
          </a:p>
          <a:p>
            <a:r>
              <a:rPr lang="tr-TR" sz="2800" dirty="0" smtClean="0"/>
              <a:t>Medya sektöründeki </a:t>
            </a:r>
            <a:r>
              <a:rPr lang="tr-TR" sz="2800" dirty="0" smtClean="0">
                <a:solidFill>
                  <a:srgbClr val="FF0000"/>
                </a:solidFill>
              </a:rPr>
              <a:t>mülkiyet yapılarına ve ilişkilerine </a:t>
            </a:r>
            <a:r>
              <a:rPr lang="tr-TR" sz="2800" dirty="0" smtClean="0"/>
              <a:t>ilgi gösterir.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tr-TR" dirty="0" smtClean="0"/>
              <a:t>Sınıf, iktidar ve ideoloji arasındaki bağlantıları 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üretim ilişkilerine ve üretim tarzına</a:t>
            </a:r>
            <a:r>
              <a:rPr lang="tr-TR" dirty="0" smtClean="0">
                <a:solidFill>
                  <a:srgbClr val="FF0000"/>
                </a:solidFill>
              </a:rPr>
              <a:t> yerleştirir</a:t>
            </a:r>
            <a:r>
              <a:rPr lang="tr-TR" dirty="0" smtClean="0">
                <a:solidFill>
                  <a:srgbClr val="FF0000"/>
                </a:solidFill>
              </a:rPr>
              <a:t>.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tr-TR" dirty="0" smtClean="0"/>
              <a:t>Mülkiyet sahibinin </a:t>
            </a:r>
            <a:r>
              <a:rPr lang="tr-TR" dirty="0" smtClean="0"/>
              <a:t>eylemlerine </a:t>
            </a:r>
            <a:r>
              <a:rPr lang="tr-TR" dirty="0" smtClean="0"/>
              <a:t>ile seçimlerine belirli bir 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sınırlılık</a:t>
            </a:r>
            <a:r>
              <a:rPr lang="tr-T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tr-TR" dirty="0" smtClean="0"/>
              <a:t>yükler</a:t>
            </a:r>
            <a:r>
              <a:rPr lang="tr-TR" dirty="0" smtClean="0"/>
              <a:t>.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tr-TR" dirty="0" smtClean="0"/>
              <a:t>Sermayenin dinamiklerine, </a:t>
            </a:r>
            <a:r>
              <a:rPr lang="tr-TR" dirty="0" smtClean="0"/>
              <a:t>yapısına odaklanır.</a:t>
            </a:r>
            <a:endParaRPr lang="tr-TR" dirty="0" smtClean="0"/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endParaRPr lang="tr-TR" dirty="0" smtClean="0">
              <a:solidFill>
                <a:srgbClr val="FF0000"/>
              </a:solidFill>
            </a:endParaRP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Medyanın Ekonomi Politiği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82918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tr-TR" sz="2800" dirty="0" smtClean="0"/>
              <a:t>Kapitalist  toplumlar, </a:t>
            </a:r>
            <a:r>
              <a:rPr lang="tr-TR" sz="2800" dirty="0" smtClean="0">
                <a:solidFill>
                  <a:srgbClr val="FF3399"/>
                </a:solidFill>
              </a:rPr>
              <a:t>kültürel üretimi de kar ve pazar merkezli </a:t>
            </a:r>
            <a:r>
              <a:rPr lang="tr-TR" sz="2800" dirty="0" smtClean="0"/>
              <a:t>kılmışlardır.</a:t>
            </a:r>
          </a:p>
          <a:p>
            <a:pPr>
              <a:spcBef>
                <a:spcPts val="600"/>
              </a:spcBef>
            </a:pPr>
            <a:r>
              <a:rPr lang="tr-TR" sz="2800" dirty="0" smtClean="0"/>
              <a:t>Bunu sürdürebilmek için </a:t>
            </a:r>
            <a:r>
              <a:rPr lang="tr-TR" sz="2800" dirty="0" smtClean="0">
                <a:solidFill>
                  <a:srgbClr val="FF3399"/>
                </a:solidFill>
              </a:rPr>
              <a:t>kurumları ve pratikleri, sermaye birikiminin </a:t>
            </a:r>
            <a:r>
              <a:rPr lang="tr-TR" sz="2800" dirty="0" smtClean="0"/>
              <a:t>ve metalaşmanın </a:t>
            </a:r>
            <a:r>
              <a:rPr lang="tr-TR" sz="2800" dirty="0" smtClean="0">
                <a:solidFill>
                  <a:srgbClr val="FF3399"/>
                </a:solidFill>
              </a:rPr>
              <a:t>mantığına uygun </a:t>
            </a:r>
            <a:r>
              <a:rPr lang="tr-TR" sz="2800" dirty="0" smtClean="0"/>
              <a:t>olarak </a:t>
            </a:r>
            <a:r>
              <a:rPr lang="tr-TR" sz="2800" dirty="0" smtClean="0">
                <a:solidFill>
                  <a:srgbClr val="FF3399"/>
                </a:solidFill>
              </a:rPr>
              <a:t>yapılandıran</a:t>
            </a:r>
            <a:r>
              <a:rPr lang="tr-TR" sz="2800" dirty="0" smtClean="0"/>
              <a:t> bir üretim tarzı örgütlenmesi geliştirmişlerdir. </a:t>
            </a:r>
          </a:p>
          <a:p>
            <a:pPr>
              <a:spcBef>
                <a:spcPts val="600"/>
              </a:spcBef>
            </a:pPr>
            <a:r>
              <a:rPr lang="tr-TR" sz="2800" dirty="0" smtClean="0"/>
              <a:t>Medya endüstrisinde </a:t>
            </a:r>
            <a:r>
              <a:rPr lang="tr-TR" sz="2800" dirty="0" smtClean="0">
                <a:solidFill>
                  <a:srgbClr val="FF3399"/>
                </a:solidFill>
              </a:rPr>
              <a:t>bütün üretici güçler </a:t>
            </a:r>
            <a:r>
              <a:rPr lang="tr-TR" sz="2800" dirty="0" smtClean="0"/>
              <a:t>(Medya teknolojisi ve uygulamaları) hangi kültürel ürünlerin üretileceği ve bunların nasıl tüketileceğini belirleyen </a:t>
            </a:r>
            <a:r>
              <a:rPr lang="tr-TR" sz="2800" dirty="0" smtClean="0">
                <a:solidFill>
                  <a:srgbClr val="FF3399"/>
                </a:solidFill>
              </a:rPr>
              <a:t>hakim ilişkilere göre konumlandırılmışlardır</a:t>
            </a:r>
            <a:r>
              <a:rPr lang="tr-TR" sz="2800" dirty="0" smtClean="0"/>
              <a:t>. </a:t>
            </a:r>
          </a:p>
          <a:p>
            <a:pPr>
              <a:spcBef>
                <a:spcPts val="600"/>
              </a:spcBef>
              <a:buNone/>
            </a:pPr>
            <a:endParaRPr lang="tr-TR" sz="2800" dirty="0" smtClean="0"/>
          </a:p>
          <a:p>
            <a:pPr>
              <a:spcBef>
                <a:spcPts val="600"/>
              </a:spcBef>
            </a:pPr>
            <a:endParaRPr lang="tr-TR" sz="2800" dirty="0" smtClean="0"/>
          </a:p>
          <a:p>
            <a:pPr>
              <a:spcBef>
                <a:spcPts val="600"/>
              </a:spcBef>
            </a:pPr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Medya ekonomi politiği 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82918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tr-TR" dirty="0" smtClean="0"/>
              <a:t>Kültürün, </a:t>
            </a:r>
            <a:r>
              <a:rPr lang="tr-TR" dirty="0" smtClean="0">
                <a:solidFill>
                  <a:srgbClr val="551FEF"/>
                </a:solidFill>
              </a:rPr>
              <a:t>yöneten- yönetilen ilişkisi içerisinde </a:t>
            </a:r>
            <a:r>
              <a:rPr lang="tr-TR" dirty="0" smtClean="0"/>
              <a:t>üretildiğini hatırlatır.</a:t>
            </a:r>
          </a:p>
          <a:p>
            <a:pPr>
              <a:spcAft>
                <a:spcPts val="600"/>
              </a:spcAft>
            </a:pPr>
            <a:r>
              <a:rPr lang="tr-TR" dirty="0" smtClean="0"/>
              <a:t>Bu nedenle de </a:t>
            </a:r>
            <a:r>
              <a:rPr lang="tr-TR" dirty="0" smtClean="0">
                <a:solidFill>
                  <a:srgbClr val="551FEF"/>
                </a:solidFill>
              </a:rPr>
              <a:t>kültürel üretimin, </a:t>
            </a:r>
            <a:r>
              <a:rPr lang="tr-TR" dirty="0" err="1" smtClean="0">
                <a:solidFill>
                  <a:srgbClr val="551FEF"/>
                </a:solidFill>
              </a:rPr>
              <a:t>varolan</a:t>
            </a:r>
            <a:r>
              <a:rPr lang="tr-TR" dirty="0" smtClean="0">
                <a:solidFill>
                  <a:srgbClr val="551FEF"/>
                </a:solidFill>
              </a:rPr>
              <a:t> güç yapılarını yeniden ürettiği </a:t>
            </a:r>
            <a:r>
              <a:rPr lang="tr-TR" dirty="0" smtClean="0"/>
              <a:t>veya onlara karşı mücadele ettiği gerçeğine dikkat çeker</a:t>
            </a:r>
          </a:p>
          <a:p>
            <a:pPr>
              <a:spcAft>
                <a:spcPts val="600"/>
              </a:spcAft>
            </a:pPr>
            <a:r>
              <a:rPr lang="tr-TR" dirty="0" smtClean="0"/>
              <a:t>Ne tür ürünlerin üretileceğini, bu ürünlere ne tür yapısal sınırlamalar getirileceğini, metnin izleyicide ne tür beklentiler oluşturabileceğini çoğunlukla </a:t>
            </a:r>
            <a:r>
              <a:rPr lang="tr-TR" dirty="0" smtClean="0">
                <a:solidFill>
                  <a:srgbClr val="551FEF"/>
                </a:solidFill>
              </a:rPr>
              <a:t>üretim sistemi belirler.</a:t>
            </a:r>
            <a:endParaRPr lang="tr-TR" dirty="0">
              <a:solidFill>
                <a:srgbClr val="551FEF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Ürünlerinin Anlamı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tr-TR" dirty="0" smtClean="0"/>
              <a:t>Ticari medya sisteminde </a:t>
            </a:r>
            <a:r>
              <a:rPr lang="tr-TR" dirty="0" smtClean="0">
                <a:solidFill>
                  <a:srgbClr val="CC00CC"/>
                </a:solidFill>
              </a:rPr>
              <a:t>üretim</a:t>
            </a:r>
            <a:r>
              <a:rPr lang="tr-TR" dirty="0" smtClean="0"/>
              <a:t>, kendine özgü kodları olan ve sınırları çizilmiş </a:t>
            </a:r>
            <a:r>
              <a:rPr lang="tr-TR" dirty="0" smtClean="0">
                <a:solidFill>
                  <a:srgbClr val="CC00CC"/>
                </a:solidFill>
              </a:rPr>
              <a:t>belirli türlere </a:t>
            </a:r>
            <a:r>
              <a:rPr lang="tr-TR" dirty="0" smtClean="0"/>
              <a:t>göre örgütlenir: Örneğin, talk-</a:t>
            </a:r>
            <a:r>
              <a:rPr lang="tr-TR" dirty="0" err="1" smtClean="0"/>
              <a:t>show</a:t>
            </a:r>
            <a:r>
              <a:rPr lang="tr-TR" dirty="0" smtClean="0"/>
              <a:t>, diziler, durum komedileri, yarışma programları türleri gibi. </a:t>
            </a:r>
          </a:p>
          <a:p>
            <a:pPr>
              <a:spcAft>
                <a:spcPts val="600"/>
              </a:spcAft>
            </a:pPr>
            <a:r>
              <a:rPr lang="tr-TR" dirty="0" smtClean="0"/>
              <a:t>Medya ürünlerinin yapılarını ve anlamlarını  anlamak için, onları şekillendiren </a:t>
            </a:r>
            <a:r>
              <a:rPr lang="tr-TR" dirty="0" smtClean="0">
                <a:solidFill>
                  <a:srgbClr val="CC00CC"/>
                </a:solidFill>
              </a:rPr>
              <a:t>üretim sistemi ve toplumsal yapı içinde konumlandırmak</a:t>
            </a:r>
            <a:r>
              <a:rPr lang="tr-TR" dirty="0" smtClean="0"/>
              <a:t> gerekir.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Ekonomi Politik Çözümlemelerin Yararı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82918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tr-TR" dirty="0" smtClean="0"/>
              <a:t>Medya endüstrisindeki </a:t>
            </a:r>
            <a:r>
              <a:rPr lang="tr-TR" dirty="0" smtClean="0">
                <a:solidFill>
                  <a:srgbClr val="00B050"/>
                </a:solidFill>
              </a:rPr>
              <a:t>ekonomik eğilimler</a:t>
            </a:r>
            <a:r>
              <a:rPr lang="tr-TR" dirty="0" smtClean="0"/>
              <a:t>, geçen yıllar içinde </a:t>
            </a:r>
            <a:r>
              <a:rPr lang="tr-TR" dirty="0" smtClean="0">
                <a:solidFill>
                  <a:srgbClr val="00B050"/>
                </a:solidFill>
              </a:rPr>
              <a:t>ne tür içeriklerin üretildiğini anlamaya yardımcı </a:t>
            </a:r>
            <a:r>
              <a:rPr lang="tr-TR" dirty="0" smtClean="0"/>
              <a:t>olur.</a:t>
            </a:r>
          </a:p>
          <a:p>
            <a:pPr>
              <a:spcAft>
                <a:spcPts val="600"/>
              </a:spcAft>
            </a:pPr>
            <a:r>
              <a:rPr lang="tr-TR" dirty="0" smtClean="0"/>
              <a:t>Örneğin, TV haberleri ile eğlence ilişkisinin temellerinin nasıl atıldığı ekonomi-politik bir çalışmayla açığa çıkarılabilir.</a:t>
            </a:r>
          </a:p>
          <a:p>
            <a:pPr>
              <a:spcAft>
                <a:spcPts val="600"/>
              </a:spcAft>
            </a:pPr>
            <a:r>
              <a:rPr lang="tr-TR" dirty="0" smtClean="0"/>
              <a:t>Bilgi ve eğlence endüstrilerindeki </a:t>
            </a:r>
            <a:r>
              <a:rPr lang="tr-TR" dirty="0" smtClean="0">
                <a:solidFill>
                  <a:srgbClr val="00B050"/>
                </a:solidFill>
              </a:rPr>
              <a:t>dönemsel ve genel eğilimlerin aydınlatılmasını </a:t>
            </a:r>
            <a:r>
              <a:rPr lang="tr-TR" dirty="0" smtClean="0"/>
              <a:t>sağlar.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 politiğin handikapları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829188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tr-TR" dirty="0" smtClean="0"/>
              <a:t>Metnin anlamını, </a:t>
            </a:r>
            <a:r>
              <a:rPr lang="tr-TR" dirty="0" smtClean="0">
                <a:solidFill>
                  <a:srgbClr val="FF0000"/>
                </a:solidFill>
              </a:rPr>
              <a:t>kapitalist ideolojinin gereğini yerine getiren yapılar </a:t>
            </a:r>
            <a:r>
              <a:rPr lang="tr-TR" dirty="0" smtClean="0"/>
              <a:t>olarak görür.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tr-TR" dirty="0" smtClean="0">
                <a:solidFill>
                  <a:srgbClr val="FF0000"/>
                </a:solidFill>
              </a:rPr>
              <a:t>Medya kültürü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0000"/>
                </a:solidFill>
              </a:rPr>
              <a:t>kapitalist değerleri </a:t>
            </a:r>
            <a:r>
              <a:rPr lang="tr-TR" dirty="0" smtClean="0"/>
              <a:t>kapsasa da sadece ondan </a:t>
            </a:r>
            <a:r>
              <a:rPr lang="tr-TR" dirty="0" smtClean="0">
                <a:solidFill>
                  <a:srgbClr val="FF0000"/>
                </a:solidFill>
              </a:rPr>
              <a:t>ibaret değildir</a:t>
            </a:r>
            <a:r>
              <a:rPr lang="tr-TR" dirty="0" smtClean="0"/>
              <a:t>. Farklı ırk, sınıf, cinsiyet ve gruplar arasındaki bir mücadele alanıdır aynı zamanda.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tr-TR" dirty="0" err="1" smtClean="0">
                <a:solidFill>
                  <a:srgbClr val="FF0000"/>
                </a:solidFill>
              </a:rPr>
              <a:t>İzlerkitleyi</a:t>
            </a:r>
            <a:r>
              <a:rPr lang="tr-TR" dirty="0" smtClean="0"/>
              <a:t>, başat kültürel üretim sisteminin </a:t>
            </a:r>
            <a:r>
              <a:rPr lang="tr-TR" dirty="0" smtClean="0">
                <a:solidFill>
                  <a:srgbClr val="FF0000"/>
                </a:solidFill>
              </a:rPr>
              <a:t>edilgin tüketicileri veya nesneleri </a:t>
            </a:r>
            <a:r>
              <a:rPr lang="tr-TR" dirty="0" smtClean="0"/>
              <a:t>olarak görür.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16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MARX’IN FARKI VE KATKISI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5"/>
            <a:ext cx="8229600" cy="4900626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/>
              <a:t>Klasik iktisatçılar, emek-değer teorisinden hareketle bölüşüm sorunlarına çözüm bulmayla ilgilendiler</a:t>
            </a:r>
          </a:p>
          <a:p>
            <a:r>
              <a:rPr lang="tr-TR" sz="2400" dirty="0" err="1" smtClean="0">
                <a:solidFill>
                  <a:srgbClr val="00B050"/>
                </a:solidFill>
              </a:rPr>
              <a:t>Marx</a:t>
            </a:r>
            <a:r>
              <a:rPr lang="tr-TR" sz="2400" dirty="0" smtClean="0">
                <a:solidFill>
                  <a:srgbClr val="00B050"/>
                </a:solidFill>
              </a:rPr>
              <a:t>, iktisadi değerin, bu değeri ortaya çıkaran üretim faktörlerine bütünüyle dağıtılmadığını, bir artı değerin kaldığını ve bu artı değerin sermaye sahiplerince sömürüldüğünü dile getirmiştir. </a:t>
            </a:r>
          </a:p>
          <a:p>
            <a:r>
              <a:rPr lang="tr-TR" sz="2400" dirty="0" smtClean="0"/>
              <a:t>1830-1870 yılların arasında </a:t>
            </a:r>
            <a:r>
              <a:rPr lang="tr-TR" sz="2400" dirty="0" err="1" smtClean="0"/>
              <a:t>Marx</a:t>
            </a:r>
            <a:r>
              <a:rPr lang="tr-TR" sz="2400" dirty="0" smtClean="0"/>
              <a:t>, ekonomi politiğin kavramları yoluyla ekonomi politiğin eleştirisini geliştirmiştir.</a:t>
            </a:r>
          </a:p>
          <a:p>
            <a:r>
              <a:rPr lang="tr-TR" sz="2400" dirty="0" smtClean="0">
                <a:solidFill>
                  <a:srgbClr val="00B050"/>
                </a:solidFill>
              </a:rPr>
              <a:t>1870’li yılların sonlarında klasik iktisatta, emek-değer teorisi bırakılıp fayda-değer analizine geçilmiştir. </a:t>
            </a:r>
          </a:p>
          <a:p>
            <a:r>
              <a:rPr lang="tr-TR" sz="2400" dirty="0" smtClean="0"/>
              <a:t>Böylelikle iktisadi değerin temeli emek değil, fayda olarak görülmeye başlanmıştır. </a:t>
            </a:r>
          </a:p>
          <a:p>
            <a:r>
              <a:rPr lang="tr-TR" sz="2400" dirty="0" smtClean="0">
                <a:solidFill>
                  <a:srgbClr val="00B050"/>
                </a:solidFill>
              </a:rPr>
              <a:t>Böylelikle klasik ekonomi politik, fiyat teorisine kavuşup Marksist analiz bütünüyle paradigma dışına itilmiştir.</a:t>
            </a:r>
          </a:p>
          <a:p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HAKİM EKONOMİ PARADİGMASI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Ekonomi bilimi zenginliğin kökeni ve niteliğinin dinamik analizinden kopmuştur.</a:t>
            </a:r>
          </a:p>
          <a:p>
            <a:r>
              <a:rPr lang="tr-TR" dirty="0" smtClean="0">
                <a:solidFill>
                  <a:srgbClr val="FF3399"/>
                </a:solidFill>
              </a:rPr>
              <a:t>Bireysel tercihleri analiz temeli yapan bir rasyonel seçim teorisine dönüşmüştür.</a:t>
            </a:r>
          </a:p>
          <a:p>
            <a:r>
              <a:rPr lang="tr-TR" dirty="0" smtClean="0"/>
              <a:t>Hakim paradigma haline gelmiş ve ekonomi politik ifadesinden ‘politik’ de atılmıştır. </a:t>
            </a:r>
          </a:p>
          <a:p>
            <a:r>
              <a:rPr lang="tr-TR" dirty="0" smtClean="0">
                <a:solidFill>
                  <a:srgbClr val="FF3399"/>
                </a:solidFill>
              </a:rPr>
              <a:t>Rasyonel seçim mantığı, ekonomi biliminin matematikselleşmesinin de önünü açmıştır. </a:t>
            </a:r>
          </a:p>
          <a:p>
            <a:r>
              <a:rPr lang="tr-TR" dirty="0" smtClean="0"/>
              <a:t>Matematikselleşme 1930-1950 arasında bugünkü düzeyine ulaşmıştır.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HAKİM NEOKLASİK İKTİSAT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tr-TR" dirty="0" smtClean="0">
                <a:solidFill>
                  <a:srgbClr val="07CB36"/>
                </a:solidFill>
              </a:rPr>
              <a:t>Ekonomi biliminin doğa bilimlerine benzer yasalara sahip bir bilim olmasını hedeflemiştir.</a:t>
            </a:r>
          </a:p>
          <a:p>
            <a:pPr>
              <a:spcAft>
                <a:spcPts val="600"/>
              </a:spcAft>
            </a:pPr>
            <a:r>
              <a:rPr lang="tr-TR" dirty="0" smtClean="0"/>
              <a:t>Bu hedef, iktisadı analizden politik, toplumsal ve tarihsel olanın uzaklaştırılmasına yol açmıştır.</a:t>
            </a:r>
          </a:p>
          <a:p>
            <a:pPr>
              <a:spcAft>
                <a:spcPts val="600"/>
              </a:spcAft>
            </a:pPr>
            <a:r>
              <a:rPr lang="tr-TR" dirty="0" smtClean="0">
                <a:solidFill>
                  <a:srgbClr val="07CB36"/>
                </a:solidFill>
              </a:rPr>
              <a:t>Ekonomi bilimi, politik, sosyolojik, felsefi unsurlardan arınarak doğa bilimlerindeki gibi matematiksel kesinliği olan bir soyutlamaya dönüşmüştür.</a:t>
            </a:r>
            <a:endParaRPr lang="tr-TR" dirty="0">
              <a:solidFill>
                <a:srgbClr val="07CB36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‘</a:t>
            </a:r>
            <a:r>
              <a:rPr lang="tr-TR" sz="3600" dirty="0" smtClean="0"/>
              <a:t>Politik’ kavramı 1960’larda Radikal Ekonomi Politik Yaklaşım olarak  geri dönmüştür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5"/>
            <a:ext cx="8229600" cy="4900626"/>
          </a:xfrm>
        </p:spPr>
        <p:txBody>
          <a:bodyPr>
            <a:normAutofit/>
          </a:bodyPr>
          <a:lstStyle/>
          <a:p>
            <a:r>
              <a:rPr lang="tr-TR" sz="2800" dirty="0" smtClean="0"/>
              <a:t>Amaçları eleştirel bir sosyal bilim kurmaktır. </a:t>
            </a:r>
          </a:p>
          <a:p>
            <a:r>
              <a:rPr lang="tr-TR" sz="2800" dirty="0" smtClean="0">
                <a:solidFill>
                  <a:srgbClr val="CC00CC"/>
                </a:solidFill>
              </a:rPr>
              <a:t>Hakim </a:t>
            </a:r>
            <a:r>
              <a:rPr lang="tr-TR" sz="2800" dirty="0" err="1" smtClean="0">
                <a:solidFill>
                  <a:srgbClr val="CC00CC"/>
                </a:solidFill>
              </a:rPr>
              <a:t>neo</a:t>
            </a:r>
            <a:r>
              <a:rPr lang="tr-TR" sz="2800" dirty="0" smtClean="0">
                <a:solidFill>
                  <a:srgbClr val="CC00CC"/>
                </a:solidFill>
              </a:rPr>
              <a:t> klasik iktisadın kapitalizmin ürettiği eşitsizlikleri hem ihmal ettiğini hem de meşrulaştırdığını söylerler.</a:t>
            </a:r>
          </a:p>
          <a:p>
            <a:r>
              <a:rPr lang="tr-TR" sz="2800" dirty="0" smtClean="0"/>
              <a:t>Ekonominin ,toplumsal ve politik ilişkilerden bağımsız anlaşılamayacağını söylerler</a:t>
            </a:r>
          </a:p>
          <a:p>
            <a:r>
              <a:rPr lang="tr-TR" sz="2800" dirty="0" smtClean="0">
                <a:solidFill>
                  <a:srgbClr val="CC00CC"/>
                </a:solidFill>
              </a:rPr>
              <a:t>Kapitalizmin daha bütüncül ve eleştirel bir analizini hedeflerler.</a:t>
            </a:r>
          </a:p>
          <a:p>
            <a:r>
              <a:rPr lang="tr-TR" sz="2800" dirty="0" err="1" smtClean="0"/>
              <a:t>Varolan</a:t>
            </a:r>
            <a:r>
              <a:rPr lang="tr-TR" sz="2800" dirty="0" smtClean="0"/>
              <a:t> eşitsizlik üreten bu düzenin nasıl değiştirilebileceğini saptamaya çalışırlar.</a:t>
            </a:r>
          </a:p>
          <a:p>
            <a:pPr>
              <a:buNone/>
            </a:pPr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Yeni/Radikal ekonomi politik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Bütüncül analizler yapmayı yeğler</a:t>
            </a:r>
          </a:p>
          <a:p>
            <a:r>
              <a:rPr lang="tr-TR" dirty="0" smtClean="0">
                <a:solidFill>
                  <a:srgbClr val="6286FA"/>
                </a:solidFill>
              </a:rPr>
              <a:t>Kapitalist ekonominin kendi içindeki spesifik özelliklerine odaklanırlar</a:t>
            </a:r>
          </a:p>
          <a:p>
            <a:r>
              <a:rPr lang="tr-TR" dirty="0" smtClean="0"/>
              <a:t>Bu spesifik özellikler, kurumsal yapılar, hukuki düzenleyici  çerçeveler veya bireylerin algılama tarzları olabilir. </a:t>
            </a:r>
          </a:p>
          <a:p>
            <a:r>
              <a:rPr lang="tr-TR" dirty="0" smtClean="0">
                <a:solidFill>
                  <a:srgbClr val="6286FA"/>
                </a:solidFill>
              </a:rPr>
              <a:t>Mülkiyet hakları ile insan hakları arasındaki bağı sorgularlar</a:t>
            </a:r>
          </a:p>
          <a:p>
            <a:r>
              <a:rPr lang="tr-TR" dirty="0" smtClean="0"/>
              <a:t>Kapitalist ekonominin ürettiği artı değer ve onun paylaşımını sorgularlar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Marksist Ekonomi Politikçilerle Farkı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829188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tr-TR" dirty="0" smtClean="0">
                <a:solidFill>
                  <a:srgbClr val="FF3399"/>
                </a:solidFill>
              </a:rPr>
              <a:t>Standart Marksist analizde artı değer sorunu emek-sermaye arasındaki sömürü ilişkilerini ifade eder.</a:t>
            </a:r>
          </a:p>
          <a:p>
            <a:pPr>
              <a:spcAft>
                <a:spcPts val="600"/>
              </a:spcAft>
            </a:pPr>
            <a:r>
              <a:rPr lang="tr-TR" dirty="0" smtClean="0"/>
              <a:t>Radikal ekonomi politikçiler, artı değer sorununu kalkınma sorunları bağlamında tartışır.</a:t>
            </a:r>
          </a:p>
          <a:p>
            <a:pPr>
              <a:spcAft>
                <a:spcPts val="600"/>
              </a:spcAft>
            </a:pPr>
            <a:r>
              <a:rPr lang="tr-TR" dirty="0" smtClean="0">
                <a:solidFill>
                  <a:srgbClr val="FF3399"/>
                </a:solidFill>
              </a:rPr>
              <a:t>Geri kalmış ekonomilerin mevcut kapitalist dünya sisteminde nasıl kalkınacakları sorusu temel konularındandır. </a:t>
            </a:r>
          </a:p>
          <a:p>
            <a:pPr>
              <a:spcAft>
                <a:spcPts val="600"/>
              </a:spcAft>
            </a:pPr>
            <a:r>
              <a:rPr lang="tr-TR" dirty="0" smtClean="0"/>
              <a:t>Gelir dağılımı eşitsizlikleri ve güç ilişkilerinin kapitalist bir düzende dağılım biçimi de temel araştırma konularındandır.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Marksist Ekonomi Politik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5"/>
            <a:ext cx="8229600" cy="490062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</a:pPr>
            <a:r>
              <a:rPr lang="tr-TR" dirty="0" smtClean="0"/>
              <a:t>Emek, değerin hem ölçüsü hem de kaynağı olarak çelişki barındırır.</a:t>
            </a:r>
          </a:p>
          <a:p>
            <a:pPr>
              <a:spcBef>
                <a:spcPts val="600"/>
              </a:spcBef>
            </a:pPr>
            <a:r>
              <a:rPr lang="tr-TR" dirty="0" smtClean="0">
                <a:solidFill>
                  <a:srgbClr val="FF0000"/>
                </a:solidFill>
              </a:rPr>
              <a:t>Kapitalizm, emek-sermaye arasındaki karşıtlığın sınıf mücadelesi ile aşılacağı tarihsel bir üretim tarzıdır.</a:t>
            </a:r>
          </a:p>
          <a:p>
            <a:pPr>
              <a:spcBef>
                <a:spcPts val="600"/>
              </a:spcBef>
            </a:pPr>
            <a:r>
              <a:rPr lang="tr-TR" dirty="0" smtClean="0"/>
              <a:t>Bireysel çıkar peşindeki etkinlikler, kamu çıkarına ve ortak bir akılcılığa yol açmaz, kapitalizmde bunalımları ortaya çıkarır.</a:t>
            </a:r>
          </a:p>
          <a:p>
            <a:pPr>
              <a:spcBef>
                <a:spcPts val="600"/>
              </a:spcBef>
            </a:pPr>
            <a:r>
              <a:rPr lang="tr-TR" dirty="0" smtClean="0">
                <a:solidFill>
                  <a:srgbClr val="FF0000"/>
                </a:solidFill>
              </a:rPr>
              <a:t>Bunalımları yenme yönündeki çabalar kapitalizmin çöküşünü hızlandırır.</a:t>
            </a:r>
          </a:p>
          <a:p>
            <a:pPr>
              <a:spcBef>
                <a:spcPts val="600"/>
              </a:spcBef>
            </a:pPr>
            <a:r>
              <a:rPr lang="tr-TR" dirty="0" smtClean="0"/>
              <a:t>Klasik ekonomi politiğin kategorileri evrensel değil, tarihseldir.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Marksist Ekonomi Politik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5"/>
            <a:ext cx="8229600" cy="4900626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tr-TR" dirty="0" smtClean="0"/>
              <a:t>Kapitalist toplumda değer, pazardaki bir kişinin, nesne veya hizmetin değişim değeridir. </a:t>
            </a:r>
          </a:p>
          <a:p>
            <a:pPr>
              <a:spcAft>
                <a:spcPts val="600"/>
              </a:spcAft>
            </a:pPr>
            <a:r>
              <a:rPr lang="tr-TR" dirty="0" smtClean="0">
                <a:solidFill>
                  <a:srgbClr val="7030A0"/>
                </a:solidFill>
              </a:rPr>
              <a:t>Pazarın kurduğu değer, metalaşma sürecine içkindir: her şey pazardaki değeri ve fiyatı üzerinden bir </a:t>
            </a:r>
            <a:r>
              <a:rPr lang="tr-TR" dirty="0" err="1" smtClean="0">
                <a:solidFill>
                  <a:srgbClr val="7030A0"/>
                </a:solidFill>
              </a:rPr>
              <a:t>metaya</a:t>
            </a:r>
            <a:r>
              <a:rPr lang="tr-TR" dirty="0" smtClean="0">
                <a:solidFill>
                  <a:srgbClr val="7030A0"/>
                </a:solidFill>
              </a:rPr>
              <a:t> dönüşebilir. </a:t>
            </a:r>
          </a:p>
          <a:p>
            <a:pPr>
              <a:spcAft>
                <a:spcPts val="600"/>
              </a:spcAft>
            </a:pPr>
            <a:r>
              <a:rPr lang="tr-TR" dirty="0" smtClean="0"/>
              <a:t>Üretimde, bireyler emek gücünü ücret karşılığında mübadele ederler; böylelikle kölelik ücretine boyun eğerler.</a:t>
            </a:r>
          </a:p>
          <a:p>
            <a:pPr>
              <a:spcAft>
                <a:spcPts val="600"/>
              </a:spcAft>
            </a:pPr>
            <a:r>
              <a:rPr lang="tr-TR" dirty="0" smtClean="0">
                <a:solidFill>
                  <a:srgbClr val="7030A0"/>
                </a:solidFill>
              </a:rPr>
              <a:t>Kapitalistler ise kar için mübadeleye girerler ve </a:t>
            </a:r>
            <a:r>
              <a:rPr lang="tr-TR" dirty="0" err="1" smtClean="0">
                <a:solidFill>
                  <a:srgbClr val="7030A0"/>
                </a:solidFill>
              </a:rPr>
              <a:t>üretilern</a:t>
            </a:r>
            <a:r>
              <a:rPr lang="tr-TR" dirty="0" smtClean="0">
                <a:solidFill>
                  <a:srgbClr val="7030A0"/>
                </a:solidFill>
              </a:rPr>
              <a:t> artı değeri mülk edinirler.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752C-6A23-46C9-AAB4-32E6DF2E8B2A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ül">
  <a:themeElements>
    <a:clrScheme name="Modü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ü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ü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159</TotalTime>
  <Words>904</Words>
  <Application>Microsoft Office PowerPoint</Application>
  <PresentationFormat>Ekran Gösterisi (4:3)</PresentationFormat>
  <Paragraphs>93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Modül</vt:lpstr>
      <vt:lpstr>- Kaynak dağılımını ve toplam ekonomik etkinliğin belirlenmesini inceleyen alanın adıdır.  - Kavram ilk kez 1611’de L.de Mayern Tourguet tarafından kullanılmıştır. - Ekonomi biliminin tarihi içinde klasik iktisat dönemini ifade için kullanılan bir kavramdı.  - Klasik iktisat 1776’da Adam Smith’in Ulusların Zenginliği  kitabı ile başlamış; 1870’li yıllarda neoklasik iktisadın ortaya çıkışına kadar sürmüştür. Bu dönemde ekonomi bilimine, ekonomi-politik denmiştir. A.Smith, D.Ricardo, R.Malthus ve J.Smill bu dönemin başlıca iktisatçılarıdır. -Temelde zenginliğin niteliği ve kaynakların araştırılmasına odaklanmışlardır.   - Marx hariç bu dönemin iktisatçılarının hepsi, iktisadi mübadelenin bütün tarafların çıkarına olduğu görüşüne sahiptiler: Laisser- faire (bırakınız yapsınlar) -İktisadi büyüme, para teorisi, sermaye birikimi  ve nüfus artışının ekonomiye etkisiyle ilgilenmişlerdir. </vt:lpstr>
      <vt:lpstr>MARX’IN FARKI VE KATKISI</vt:lpstr>
      <vt:lpstr>HAKİM EKONOMİ PARADİGMASI</vt:lpstr>
      <vt:lpstr>HAKİM NEOKLASİK İKTİSAT</vt:lpstr>
      <vt:lpstr>‘Politik’ kavramı 1960’larda Radikal Ekonomi Politik Yaklaşım olarak  geri dönmüştür</vt:lpstr>
      <vt:lpstr>Yeni/Radikal ekonomi politik</vt:lpstr>
      <vt:lpstr>Marksist Ekonomi Politikçilerle Farkı</vt:lpstr>
      <vt:lpstr>Marksist Ekonomi Politik</vt:lpstr>
      <vt:lpstr>Marksist Ekonomi Politik</vt:lpstr>
      <vt:lpstr>Kapitalizminin Periyodik  Bunalımı</vt:lpstr>
      <vt:lpstr>Medya Ekonomi Politiği 1</vt:lpstr>
      <vt:lpstr>Medyanın Ekonomi Politiği 2</vt:lpstr>
      <vt:lpstr>Medya ekonomi politiği 3</vt:lpstr>
      <vt:lpstr>Medya Ürünlerinin Anlamı</vt:lpstr>
      <vt:lpstr>Ekonomi Politik Çözümlemelerin Yararı</vt:lpstr>
      <vt:lpstr>Ekonomi politiğin handikapları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Yücel</dc:creator>
  <cp:lastModifiedBy>Yücel</cp:lastModifiedBy>
  <cp:revision>62</cp:revision>
  <dcterms:created xsi:type="dcterms:W3CDTF">2011-04-11T20:49:00Z</dcterms:created>
  <dcterms:modified xsi:type="dcterms:W3CDTF">2011-04-11T23:28:58Z</dcterms:modified>
</cp:coreProperties>
</file>