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21"/>
  </p:notesMasterIdLst>
  <p:sldIdLst>
    <p:sldId id="1082" r:id="rId4"/>
    <p:sldId id="1094" r:id="rId5"/>
    <p:sldId id="1096" r:id="rId6"/>
    <p:sldId id="1097" r:id="rId7"/>
    <p:sldId id="1098" r:id="rId8"/>
    <p:sldId id="1095" r:id="rId9"/>
    <p:sldId id="1099" r:id="rId10"/>
    <p:sldId id="1100" r:id="rId11"/>
    <p:sldId id="1101" r:id="rId12"/>
    <p:sldId id="1102" r:id="rId13"/>
    <p:sldId id="1103" r:id="rId14"/>
    <p:sldId id="1104" r:id="rId15"/>
    <p:sldId id="1105" r:id="rId16"/>
    <p:sldId id="1106" r:id="rId17"/>
    <p:sldId id="1107" r:id="rId18"/>
    <p:sldId id="1108" r:id="rId19"/>
    <p:sldId id="1109" r:id="rId2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08" y="-2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23980"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Dr.H.Murat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33400" y="1600200"/>
            <a:ext cx="8260080" cy="4084320"/>
          </a:xfrm>
        </p:spPr>
        <p:txBody>
          <a:bodyPr/>
          <a:lstStyle/>
          <a:p>
            <a:pPr>
              <a:buNone/>
            </a:pPr>
            <a:r>
              <a:rPr lang="tr-TR" dirty="0" smtClean="0"/>
              <a:t>f) </a:t>
            </a:r>
            <a:r>
              <a:rPr lang="tr-TR" dirty="0" err="1" smtClean="0"/>
              <a:t>Anagayrimenkulün</a:t>
            </a:r>
            <a:r>
              <a:rPr lang="tr-TR" dirty="0" smtClean="0"/>
              <a:t> tümünü ilgilendiren tebligatın kabulü;</a:t>
            </a:r>
          </a:p>
          <a:p>
            <a:pPr>
              <a:buNone/>
            </a:pPr>
            <a:r>
              <a:rPr lang="tr-TR" dirty="0" smtClean="0"/>
              <a:t>g) </a:t>
            </a:r>
            <a:r>
              <a:rPr lang="tr-TR" dirty="0" err="1" smtClean="0"/>
              <a:t>Anagayrimenkulü</a:t>
            </a:r>
            <a:r>
              <a:rPr lang="tr-TR" dirty="0" smtClean="0"/>
              <a:t> ilgilendiren bir sürenin geçmesinden veya bir hakkın kaybına meydan vermeyecek gerekli tedbirlerin alınması; </a:t>
            </a:r>
          </a:p>
          <a:p>
            <a:pPr>
              <a:buNone/>
            </a:pPr>
            <a:r>
              <a:rPr lang="tr-TR" dirty="0" smtClean="0"/>
              <a:t>h) </a:t>
            </a:r>
            <a:r>
              <a:rPr lang="tr-TR" dirty="0" err="1" smtClean="0"/>
              <a:t>Anagayrimenkulün</a:t>
            </a:r>
            <a:r>
              <a:rPr lang="tr-TR" dirty="0" smtClean="0"/>
              <a:t> korunması ve bakımı için kat maliklerinin yararına olan hususlarda gerekli tedbirlerin, onlar adına alınması;</a:t>
            </a:r>
          </a:p>
          <a:p>
            <a:pPr marL="0" indent="0">
              <a:buNone/>
            </a:pPr>
            <a:r>
              <a:rPr lang="tr-TR" dirty="0" smtClean="0"/>
              <a:t>i) Kat mülkiyetine ilişkin borç ve yükümlerini yerine getirmeyen kat maliklerine karşı dava ve icra takibi yapılması ve kanuni ipotek hakkının kat mülkiyeti kütüğüne tescil ettirilmesi; </a:t>
            </a:r>
          </a:p>
          <a:p>
            <a:pPr marL="0" indent="0">
              <a:buNone/>
            </a:pPr>
            <a:r>
              <a:rPr lang="tr-TR" dirty="0" smtClean="0"/>
              <a:t>j) Topladığı paraları ve avansları yatırmak ve gerektiğinde almak üzere muteber bir bankada kendi adına ve fakat </a:t>
            </a:r>
            <a:r>
              <a:rPr lang="tr-TR" dirty="0" err="1" smtClean="0"/>
              <a:t>anagayrimenkulün</a:t>
            </a:r>
            <a:r>
              <a:rPr lang="tr-TR" dirty="0" smtClean="0"/>
              <a:t> yönetici sıfatı gösterilmek suretiyle, hesap açtırılması;</a:t>
            </a:r>
          </a:p>
          <a:p>
            <a:pPr marL="0" indent="0">
              <a:buNone/>
            </a:pPr>
            <a:r>
              <a:rPr lang="tr-TR" dirty="0" smtClean="0"/>
              <a:t>k) Kat malikleri kurulunun toplantıya çağırılması.</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41960" y="1463040"/>
            <a:ext cx="8321040" cy="3577742"/>
          </a:xfrm>
        </p:spPr>
        <p:txBody>
          <a:bodyPr/>
          <a:lstStyle/>
          <a:p>
            <a:pPr>
              <a:buNone/>
            </a:pPr>
            <a:r>
              <a:rPr lang="tr-TR" sz="2200" b="1" dirty="0" smtClean="0"/>
              <a:t>Defter tutulması ve belgelerin saklanması: </a:t>
            </a:r>
          </a:p>
          <a:p>
            <a:pPr>
              <a:buNone/>
            </a:pPr>
            <a:endParaRPr lang="tr-TR" sz="2200" b="1" dirty="0" smtClean="0"/>
          </a:p>
          <a:p>
            <a:r>
              <a:rPr lang="tr-TR" sz="2200" dirty="0" smtClean="0"/>
              <a:t>Yönetici, kat malikleri kurulunun kararlarını protokolleri, yapılan ihtar ve tebligatın özetini ve tarihlerini ve bütün giderleri, yönetim defterine tarih sırasıyla yazmaya ve bu defteri ve giderlerin belgeleriyle diğer bütün belgeleri bir dosyada saklamaya mecburdur. </a:t>
            </a:r>
          </a:p>
          <a:p>
            <a:endParaRPr lang="tr-TR" sz="2200" dirty="0" smtClean="0"/>
          </a:p>
          <a:p>
            <a:r>
              <a:rPr lang="tr-TR" sz="2200" dirty="0" smtClean="0"/>
              <a:t>Bu defterin, her takvim yılının bitmesinden başlayarak bir ay içinde yönetici tarafından notere kapattırılması mecburidir. </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82880" y="1249680"/>
            <a:ext cx="8763000" cy="4358640"/>
          </a:xfrm>
        </p:spPr>
        <p:txBody>
          <a:bodyPr/>
          <a:lstStyle/>
          <a:p>
            <a:pPr>
              <a:buNone/>
            </a:pPr>
            <a:r>
              <a:rPr lang="tr-TR" sz="2200" b="1" dirty="0" smtClean="0"/>
              <a:t>	İşletme projesinin yapılması: </a:t>
            </a:r>
          </a:p>
          <a:p>
            <a:pPr>
              <a:buNone/>
            </a:pPr>
            <a:endParaRPr lang="tr-TR" sz="1900" b="1" dirty="0" smtClean="0"/>
          </a:p>
          <a:p>
            <a:r>
              <a:rPr lang="tr-TR" sz="1900" dirty="0" smtClean="0"/>
              <a:t>Kat malikleri kurulunca kabul edilmiş işletme projesi yoksa, yönetici gecikmeksizin bir işletme projesi yapar. Bu projede özellikle: </a:t>
            </a:r>
          </a:p>
          <a:p>
            <a:pPr>
              <a:buNone/>
            </a:pPr>
            <a:r>
              <a:rPr lang="tr-TR" sz="1900" dirty="0" smtClean="0"/>
              <a:t>a) </a:t>
            </a:r>
            <a:r>
              <a:rPr lang="tr-TR" sz="1900" dirty="0" err="1" smtClean="0"/>
              <a:t>Anagayrimenkulün</a:t>
            </a:r>
            <a:r>
              <a:rPr lang="tr-TR" sz="1900" dirty="0" smtClean="0"/>
              <a:t> bir yıllık yönetiminde tahmini olarak gelir ve gider tutarları; </a:t>
            </a:r>
          </a:p>
          <a:p>
            <a:pPr>
              <a:buNone/>
            </a:pPr>
            <a:r>
              <a:rPr lang="tr-TR" sz="1900" dirty="0" smtClean="0"/>
              <a:t>b) Tüm giderlerden her kat malikine, düşecek tahmini miktar; </a:t>
            </a:r>
          </a:p>
          <a:p>
            <a:pPr>
              <a:buNone/>
            </a:pPr>
            <a:r>
              <a:rPr lang="tr-TR" sz="1900" dirty="0" smtClean="0"/>
              <a:t>c) Tahmini giderlerle diğer muhtemel giderleri karşılamak üzere her kat vermesi gereken avans tutarı gösterir. </a:t>
            </a:r>
          </a:p>
          <a:p>
            <a:r>
              <a:rPr lang="tr-TR" sz="1900" dirty="0" smtClean="0"/>
              <a:t>Bu proje,kat maliklerine veya bağımsız bölümden fiilen yararlananlara, imzaları karşılığında veya taahhütlü mektupla bildirilir. Bildirimden başlayarak yedi gün içinde projeye itiraz edilirse durum kat malikleri kurulunda incelenir ve proje hakkında, karar verilir, gerekirse yeni bir proje hazırlanır.</a:t>
            </a:r>
          </a:p>
          <a:p>
            <a:endParaRPr lang="tr-TR" sz="19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41960" y="1539240"/>
            <a:ext cx="8351520" cy="3501542"/>
          </a:xfrm>
        </p:spPr>
        <p:txBody>
          <a:bodyPr/>
          <a:lstStyle/>
          <a:p>
            <a:pPr>
              <a:buNone/>
            </a:pPr>
            <a:r>
              <a:rPr lang="tr-TR" b="1" dirty="0" smtClean="0"/>
              <a:t>Sorumluluğu: </a:t>
            </a:r>
          </a:p>
          <a:p>
            <a:pPr>
              <a:buNone/>
            </a:pPr>
            <a:endParaRPr lang="tr-TR" b="1" dirty="0" smtClean="0"/>
          </a:p>
          <a:p>
            <a:r>
              <a:rPr lang="tr-TR" dirty="0" smtClean="0"/>
              <a:t>Yönetici, kat maliklerine karşı aynen bir vekil gibi sorumludur. Kat malikleri kurulu, ada temsilciler kurulu veya toplu yapı temsilciler kurulu kararlarının iptaline ilişkin davalar, kat maliklerini temsilen yöneticiye, toplu yapılarda ise ada temsilciler kurulu veya toplu yapı temsilciler kurulunca seçilen yöneticiye husumet yöneltilmesi suretiyle açılabilir.</a:t>
            </a:r>
          </a:p>
          <a:p>
            <a:endParaRPr lang="tr-TR" dirty="0" smtClean="0"/>
          </a:p>
          <a:p>
            <a:r>
              <a:rPr lang="tr-TR" dirty="0" smtClean="0"/>
              <a:t>Yönetici, açılan davayı bütün kat maliklerine ve ada veya toplu yapı temsilciler kuruluna duyurur. Kurul kararının iptali halinde bu konudaki yargılama giderleri ortak giderlerden karşılanır.</a:t>
            </a:r>
          </a:p>
          <a:p>
            <a:endParaRPr lang="tr-TR" dirty="0" smtClean="0"/>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18160" y="1508760"/>
            <a:ext cx="8122920" cy="3532022"/>
          </a:xfrm>
        </p:spPr>
        <p:txBody>
          <a:bodyPr/>
          <a:lstStyle/>
          <a:p>
            <a:pPr>
              <a:buNone/>
            </a:pPr>
            <a:r>
              <a:rPr lang="tr-TR" b="1" dirty="0" smtClean="0"/>
              <a:t>Hesap Verme: </a:t>
            </a:r>
          </a:p>
          <a:p>
            <a:pPr>
              <a:buNone/>
            </a:pPr>
            <a:endParaRPr lang="tr-TR" b="1" dirty="0" smtClean="0"/>
          </a:p>
          <a:p>
            <a:r>
              <a:rPr lang="tr-TR" dirty="0" smtClean="0"/>
              <a:t>Yönetici, yönetim planında yazılı zamanlarda eğer böyle bir zaman yazılmamışsa her takvim yılının birinci ayı içinde kat malikleri kuruluna, </a:t>
            </a:r>
            <a:r>
              <a:rPr lang="tr-TR" dirty="0" err="1" smtClean="0"/>
              <a:t>anagayrimenkul</a:t>
            </a:r>
            <a:r>
              <a:rPr lang="tr-TR" dirty="0" smtClean="0"/>
              <a:t> dolayısıyla o tarihe kadar elde edilen gelirlerin ve yapılmış olan giderlerin hesabına vermekle yükümlüdür. </a:t>
            </a:r>
          </a:p>
          <a:p>
            <a:endParaRPr lang="tr-TR" dirty="0" smtClean="0"/>
          </a:p>
          <a:p>
            <a:r>
              <a:rPr lang="tr-TR" dirty="0" smtClean="0"/>
              <a:t>Kat maliklerinin yarısı isterse, bunların arsa payları ne olursa, olsun yönetim planında yazılı zamanlar dışında da hesabın gösterilmesi yöneticiden istenebilir.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54480"/>
            <a:ext cx="8290560" cy="3672840"/>
          </a:xfrm>
        </p:spPr>
        <p:txBody>
          <a:bodyPr/>
          <a:lstStyle/>
          <a:p>
            <a:pPr>
              <a:buNone/>
            </a:pPr>
            <a:r>
              <a:rPr lang="tr-TR" b="1" dirty="0" smtClean="0"/>
              <a:t>Hakları: </a:t>
            </a:r>
          </a:p>
          <a:p>
            <a:r>
              <a:rPr lang="tr-TR" sz="1800" dirty="0" smtClean="0"/>
              <a:t>Yönetici, kaide olarak vekilin haklarına sahiptir. Kat malikleri, kendilerine düşen borçları ve yükümleri yönetici tarafından noterlikçe yaptırılan ihtara rağmen vaktinde ve tamamen yerine getirmezlerse, yönetici, hiçbir tazminat ödemeye mecbur olmaksızın, kendine ait sözleşmeyi  feshedip yöneticilikten çekilerek bu yüzden uğradığı zararın tazminini kat maliklerinden isteyebilir. Yönetici, yönetim planında veya kendisiyle yapılan sözleşmede bir ücret tayin edilmemiş  olsa bile, kat maliklerinden uygun bir ücret isteyebilir.</a:t>
            </a:r>
          </a:p>
          <a:p>
            <a:endParaRPr lang="tr-TR" sz="1800" dirty="0" smtClean="0"/>
          </a:p>
          <a:p>
            <a:r>
              <a:rPr lang="tr-TR" sz="1800" dirty="0" smtClean="0"/>
              <a:t>Kat malikleri kurulu, kat malikleri arasından atanmış yöneticinin normal yönetim giderlerine katılıp katılmayacağı, katılacaksa, ne oranda katılacağını kararlaştırır. Bu yolda, bir karar  alınmamış ise, yönetici yönetim süresince kendisine  düşen normal yönetim giderlerinin  yarısına katılmaz.</a:t>
            </a:r>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69320" y="1357782"/>
            <a:ext cx="8624160" cy="4174338"/>
          </a:xfrm>
        </p:spPr>
        <p:txBody>
          <a:bodyPr/>
          <a:lstStyle/>
          <a:p>
            <a:pPr>
              <a:buNone/>
            </a:pPr>
            <a:r>
              <a:rPr lang="tr-TR" b="1" dirty="0" smtClean="0"/>
              <a:t>Yönetimin denetlenmesi</a:t>
            </a:r>
            <a:r>
              <a:rPr lang="tr-TR" dirty="0" smtClean="0"/>
              <a:t>: </a:t>
            </a:r>
          </a:p>
          <a:p>
            <a:pPr>
              <a:buNone/>
            </a:pPr>
            <a:endParaRPr lang="tr-TR" dirty="0" smtClean="0"/>
          </a:p>
          <a:p>
            <a:r>
              <a:rPr lang="tr-TR" dirty="0" smtClean="0"/>
              <a:t>Kat malikleri kurulu, yöneticinin bu görevdeki tutumunu devamlı olarak denetler ve haklı bir sebebin çıkması halinde onu her zaman değiştirebilir. </a:t>
            </a:r>
          </a:p>
          <a:p>
            <a:endParaRPr lang="tr-TR" dirty="0" smtClean="0"/>
          </a:p>
          <a:p>
            <a:r>
              <a:rPr lang="tr-TR" dirty="0" smtClean="0"/>
              <a:t>Hesapların denetlenmesi için yönetim planında, belli bir zaman konulmamışsa; bu denetim her üç ayda bir yapılır; bununla beraber haklı bir sebep çıkarsa, hesap denetlenmesi her zaman yapılabilir. </a:t>
            </a:r>
          </a:p>
          <a:p>
            <a:endParaRPr lang="tr-TR" dirty="0" smtClean="0"/>
          </a:p>
          <a:p>
            <a:r>
              <a:rPr lang="tr-TR" dirty="0" smtClean="0"/>
              <a:t>Kat malikleri kurulu denetim işini, kendi aralarından sayı ve arsa payı çoğunluğuyla seçecekleri bir denetçiye veya üç kişilik bir denetim kuruluna verebilir; </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96240" y="1676400"/>
            <a:ext cx="8077200" cy="3516782"/>
          </a:xfrm>
        </p:spPr>
        <p:txBody>
          <a:bodyPr/>
          <a:lstStyle/>
          <a:p>
            <a:r>
              <a:rPr lang="tr-TR" sz="2100" dirty="0" smtClean="0"/>
              <a:t>Bu halde denetçi veya denetim kurulu yönetim planında yazılı zamanlarda, eğer zaman yazılmamışsa, her takvim yılının birinci ayı içinde kat malikleri kuruluna verecekleri bir raporla denetimin sonucunu ve </a:t>
            </a:r>
            <a:r>
              <a:rPr lang="tr-TR" sz="2100" dirty="0" err="1" smtClean="0"/>
              <a:t>anagayrimenkulün</a:t>
            </a:r>
            <a:r>
              <a:rPr lang="tr-TR" sz="2100" dirty="0" smtClean="0"/>
              <a:t> yönetim tarzı hakkındaki düşüncelerini bildirir; bu rapor çoğaltılarak birer örneği taahhütlü mektupla kat maliklerine gönderilir. </a:t>
            </a:r>
          </a:p>
          <a:p>
            <a:endParaRPr lang="tr-TR" sz="2100" dirty="0" smtClean="0"/>
          </a:p>
          <a:p>
            <a:r>
              <a:rPr lang="tr-TR" sz="2100" dirty="0" smtClean="0"/>
              <a:t>Denetçiler bu raporu ve verecekleri kararları ve gerekli gördükleri diğer hususları, (1) den başlayıp sıra ile giden sayfa numaraları taşıyan ve her sayfası noter mührüyle tasdikli bir deftere geçirip tarih koyarak altını imza ederler. </a:t>
            </a:r>
          </a:p>
          <a:p>
            <a:endParaRPr lang="tr-TR" sz="2100" dirty="0" smtClean="0"/>
          </a:p>
          <a:p>
            <a:endParaRPr lang="tr-TR" sz="21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2880" y="563880"/>
            <a:ext cx="8216617" cy="457200"/>
          </a:xfrm>
        </p:spPr>
        <p:txBody>
          <a:bodyPr/>
          <a:lstStyle/>
          <a:p>
            <a:pPr algn="ctr"/>
            <a:r>
              <a:rPr lang="tr-TR" sz="2400" dirty="0" smtClean="0"/>
              <a:t>TOPLU YAPILARDA YÖNETİM KURULU (YÖNETİCİ)</a:t>
            </a:r>
            <a:endParaRPr lang="tr-TR" sz="2400" dirty="0"/>
          </a:p>
        </p:txBody>
      </p:sp>
      <p:sp>
        <p:nvSpPr>
          <p:cNvPr id="3" name="2 Metin Yer Tutucusu"/>
          <p:cNvSpPr>
            <a:spLocks noGrp="1"/>
          </p:cNvSpPr>
          <p:nvPr>
            <p:ph type="body" idx="1"/>
          </p:nvPr>
        </p:nvSpPr>
        <p:spPr>
          <a:xfrm>
            <a:off x="396240" y="1508760"/>
            <a:ext cx="8214360" cy="3840480"/>
          </a:xfrm>
        </p:spPr>
        <p:txBody>
          <a:bodyPr/>
          <a:lstStyle/>
          <a:p>
            <a:r>
              <a:rPr lang="tr-TR" dirty="0" smtClean="0"/>
              <a:t>Kat mülkiyetinde yönetim konusunda, kat malikleri kurulunun yanında önem arz eden organlardan birisini de yönetici (veya yönetim kurulu) oluşturmaktadır. </a:t>
            </a:r>
          </a:p>
          <a:p>
            <a:endParaRPr lang="tr-TR" dirty="0" smtClean="0"/>
          </a:p>
          <a:p>
            <a:r>
              <a:rPr lang="tr-TR" dirty="0" smtClean="0"/>
              <a:t>Kat malikleri, </a:t>
            </a:r>
            <a:r>
              <a:rPr lang="tr-TR" dirty="0" err="1" smtClean="0"/>
              <a:t>anagayrimenkulün</a:t>
            </a:r>
            <a:r>
              <a:rPr lang="tr-TR" dirty="0" smtClean="0"/>
              <a:t> yönetimini kendi aralarından veya dışarıdan seçecekleri bir kimseye veya üç kişilik bir kurula verebilirler; sözü edilen kimseye “yönetici”, kurula da “yönetim kurulu” denir.</a:t>
            </a:r>
          </a:p>
          <a:p>
            <a:endParaRPr lang="tr-TR" dirty="0" smtClean="0"/>
          </a:p>
          <a:p>
            <a:r>
              <a:rPr lang="tr-TR" dirty="0" smtClean="0"/>
              <a:t> Kanun koyucu, yöneticinin bir tek kişiden veya üç kişilik bir kuruldan oluşabileceğini düzenlemiştir. Kanun, yönetim kurulunun üç kişiden oluşacağını belirtmişse de, bu sayının kesin olup olmadığı ile ilgili herhangi bir düzenleme yapılmamıştır. </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65760" y="1554480"/>
            <a:ext cx="8290560" cy="3931920"/>
          </a:xfrm>
        </p:spPr>
        <p:txBody>
          <a:bodyPr/>
          <a:lstStyle/>
          <a:p>
            <a:r>
              <a:rPr lang="tr-TR" dirty="0" err="1" smtClean="0"/>
              <a:t>Anagayrimenkulde</a:t>
            </a:r>
            <a:r>
              <a:rPr lang="tr-TR" dirty="0" smtClean="0"/>
              <a:t> bulunan bağımsız bölüm sayısı 8 veya daha fazla ise, yönetici atanması mecburidir. </a:t>
            </a:r>
            <a:r>
              <a:rPr lang="tr-TR" dirty="0" err="1" smtClean="0"/>
              <a:t>Anagayrimenkulün</a:t>
            </a:r>
            <a:r>
              <a:rPr lang="tr-TR" dirty="0" smtClean="0"/>
              <a:t> bütün bağımsız bölümleri bir kişinin mülkiyetinde bulunmakta ise, malik kanunen yönetici durumundadır.</a:t>
            </a:r>
          </a:p>
          <a:p>
            <a:endParaRPr lang="tr-TR" dirty="0" smtClean="0"/>
          </a:p>
          <a:p>
            <a:r>
              <a:rPr lang="tr-TR" dirty="0" smtClean="0"/>
              <a:t>Yönetici (veya yönetim kurulu), kat malikleri kurulu toplantısında kat maliklerinin sayı ve arsa payı bakımından çoğunluğu tarafından atanır.</a:t>
            </a:r>
          </a:p>
          <a:p>
            <a:endParaRPr lang="tr-TR" dirty="0" smtClean="0"/>
          </a:p>
          <a:p>
            <a:r>
              <a:rPr lang="tr-TR" dirty="0" smtClean="0"/>
              <a:t>Yönetici her yıl kat malikleri kurulu yıllık toplantısında yeniden atanır; eski yönetici tekrar atanabilir. Bu düzenlemeler ışığında, yöneticinin yıllık olarak seçileceğini, ancak bir yöneticinin yeniden görev yapması için bir engel olmadığı söylenebilir.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20040" y="1584960"/>
            <a:ext cx="8427720" cy="3627120"/>
          </a:xfrm>
        </p:spPr>
        <p:txBody>
          <a:bodyPr/>
          <a:lstStyle/>
          <a:p>
            <a:r>
              <a:rPr lang="tr-TR" dirty="0" smtClean="0"/>
              <a:t>Yönetici, kat maliklerinden birisi olabileceği gibi, bir üçüncü kişi de olabilir. Ancak rızası alınmadan yönetici seçilen kişi, bunu kabule mecbur tutulamaz. Çünkü bu konuda sadece kat malikleri kurulunun rızası yeterli olmayıp, yöneticinin rızası da gereklidir. Ancak yöneticinin de rızası alınınca, kat malikleri kurulu ile yönetici arasındaki vekalet sözleşmesi kurulmuş sayılır. Buradaki vekalet sözleşmesinin, bir adi vekalet sözleşmesi olduğu sonucuna varılabilir. </a:t>
            </a:r>
          </a:p>
          <a:p>
            <a:endParaRPr lang="tr-TR" dirty="0" smtClean="0"/>
          </a:p>
          <a:p>
            <a:r>
              <a:rPr lang="tr-TR" dirty="0" smtClean="0"/>
              <a:t>Yöneticinin kendisi ile yapılan sözleşmede, teminat göstermesi şart edilebilir; sözleşmede böyle bir şart yer almasa bile, haklı bir sebebin ortaya çıkması halinde, kat malikleri kurulu, yöneticiden teminat göstermesini isteyebilir.</a:t>
            </a:r>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624840" y="1661160"/>
            <a:ext cx="7802880" cy="3745382"/>
          </a:xfrm>
        </p:spPr>
        <p:txBody>
          <a:bodyPr/>
          <a:lstStyle/>
          <a:p>
            <a:r>
              <a:rPr lang="tr-TR" sz="2400" dirty="0" smtClean="0"/>
              <a:t>Yöneticinin isminin kapıya asılması hususu Kanun’da düzenlenmiştir. Buna göre, yöneticinin adı ve soyadı ile iş ve ev adresinin </a:t>
            </a:r>
            <a:r>
              <a:rPr lang="tr-TR" sz="2400" dirty="0" err="1" smtClean="0"/>
              <a:t>anagayrimenkulün</a:t>
            </a:r>
            <a:r>
              <a:rPr lang="tr-TR" sz="2400" dirty="0" smtClean="0"/>
              <a:t> kapısı yanına veya girişte görülecek bir yere çerçeve içinde asılması mecburidir. </a:t>
            </a:r>
          </a:p>
          <a:p>
            <a:endParaRPr lang="tr-TR" sz="2400" dirty="0" smtClean="0"/>
          </a:p>
          <a:p>
            <a:r>
              <a:rPr lang="tr-TR" sz="2400" dirty="0" smtClean="0"/>
              <a:t>Bu yapılmazsa, yöneticiye veya yönetim kurulu üyelerinin her birine, ilgilinin başvurması üzerine aynı mahkemece, elli Türk Lirasından </a:t>
            </a:r>
            <a:r>
              <a:rPr lang="tr-TR" sz="2400" dirty="0" err="1" smtClean="0"/>
              <a:t>ikiyüzelli</a:t>
            </a:r>
            <a:r>
              <a:rPr lang="tr-TR" sz="2400" dirty="0" smtClean="0"/>
              <a:t> Türk Lirasına kadar idari para cezası verilir. </a:t>
            </a:r>
            <a:endParaRPr lang="tr-TR" sz="24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96240" y="1447800"/>
            <a:ext cx="8412480" cy="4099560"/>
          </a:xfrm>
        </p:spPr>
        <p:txBody>
          <a:bodyPr/>
          <a:lstStyle/>
          <a:p>
            <a:pPr>
              <a:buNone/>
            </a:pPr>
            <a:r>
              <a:rPr lang="tr-TR" sz="2200" b="1" dirty="0" smtClean="0"/>
              <a:t>Toplu Yapılarda Yönetici (veya Yönetim Kurulu)</a:t>
            </a:r>
            <a:r>
              <a:rPr lang="tr-TR" sz="2200" dirty="0" smtClean="0"/>
              <a:t> </a:t>
            </a:r>
          </a:p>
          <a:p>
            <a:pPr>
              <a:buNone/>
            </a:pPr>
            <a:endParaRPr lang="tr-TR" sz="2200" dirty="0" smtClean="0"/>
          </a:p>
          <a:p>
            <a:r>
              <a:rPr lang="tr-TR" sz="2200" dirty="0" smtClean="0"/>
              <a:t>Yönetici (veya yönetim kurulu), toplu yapılarda yönetim konusunda önemli organlardan birisini oluşturmaktadır. Toplu yapılarda yönetici kavramını kanun koyucu tek bir madde ile düzenlemiştir. </a:t>
            </a:r>
          </a:p>
          <a:p>
            <a:endParaRPr lang="tr-TR" sz="2200" dirty="0" smtClean="0"/>
          </a:p>
          <a:p>
            <a:r>
              <a:rPr lang="tr-TR" sz="2200" dirty="0"/>
              <a:t>Yönetici aynen bir vekil gibi sorumlu olduğundan Borçlar Kanunu’nun vekalete ilişkin hükümlerinin kıyasen uygulanması gerekmektedir. 40. Madde gereğince yöneticinin sözleşmede kararlaştırılmamış olsa bile ücret talep etme hakkı bulunmaktadır.</a:t>
            </a:r>
          </a:p>
          <a:p>
            <a:endParaRPr lang="tr-TR" sz="2200" dirty="0" smtClean="0"/>
          </a:p>
          <a:p>
            <a:endParaRPr lang="tr-TR" sz="2200" dirty="0" smtClean="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426720" y="1508760"/>
            <a:ext cx="8503920" cy="4053840"/>
          </a:xfrm>
        </p:spPr>
        <p:txBody>
          <a:bodyPr/>
          <a:lstStyle/>
          <a:p>
            <a:r>
              <a:rPr lang="tr-TR" sz="2200" dirty="0" smtClean="0"/>
              <a:t>Sözü </a:t>
            </a:r>
            <a:r>
              <a:rPr lang="tr-TR" sz="2200" dirty="0"/>
              <a:t>edilen KMK.’</a:t>
            </a:r>
            <a:r>
              <a:rPr lang="tr-TR" sz="2200" dirty="0" err="1"/>
              <a:t>nın</a:t>
            </a:r>
            <a:r>
              <a:rPr lang="tr-TR" sz="2200" dirty="0"/>
              <a:t> 71. maddesinin birinci fıkrası uyarınca; yönetim planında başka türlü düzenlenmedikçe, blok kat malikleri kurulu blok için, blok niteliğinde olmayan yapıların yer aldığı parseldeki kat malikleri kendilerine özgülenen ortak yer ve tesisler için, toplu yapı temsilciler kurulu ise toplu yapı kapsamındaki bütün ortak yer ve tesisler için yönetici ve denetçi atar. </a:t>
            </a:r>
          </a:p>
          <a:p>
            <a:endParaRPr lang="tr-TR" sz="2200" dirty="0" smtClean="0"/>
          </a:p>
          <a:p>
            <a:r>
              <a:rPr lang="tr-TR" sz="2200" dirty="0" smtClean="0"/>
              <a:t>Şunu belirtmekte fayda vardır ki; KMK.’</a:t>
            </a:r>
            <a:r>
              <a:rPr lang="tr-TR" sz="2200" dirty="0" err="1" smtClean="0"/>
              <a:t>nın</a:t>
            </a:r>
            <a:r>
              <a:rPr lang="tr-TR" sz="2200" dirty="0" smtClean="0"/>
              <a:t> 71. maddesinin ilk cümlesinde “yönetim planında başka türlü düzenlenmedikçe” ibaresinin yer alması, bu hükmün emredici nitelikte bir düzenleme olmadığını göstermektedir. </a:t>
            </a:r>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563880" y="1478280"/>
            <a:ext cx="8061960" cy="3703320"/>
          </a:xfrm>
        </p:spPr>
        <p:txBody>
          <a:bodyPr/>
          <a:lstStyle/>
          <a:p>
            <a:r>
              <a:rPr lang="tr-TR" dirty="0" smtClean="0"/>
              <a:t>Toplu yapı kapsamında yönetici her ne kadar tek bir madde ile düzenlenmişse de, KMK.’</a:t>
            </a:r>
            <a:r>
              <a:rPr lang="tr-TR" dirty="0" err="1" smtClean="0"/>
              <a:t>nın</a:t>
            </a:r>
            <a:r>
              <a:rPr lang="tr-TR" dirty="0" smtClean="0"/>
              <a:t> 74. maddesi gereğince, KMK.’da yönetici için düzenlenen hükümler uygun düştüğü ölçüde uygulama konusu yapılacaktır. </a:t>
            </a:r>
          </a:p>
          <a:p>
            <a:endParaRPr lang="tr-TR" dirty="0" smtClean="0"/>
          </a:p>
          <a:p>
            <a:pPr>
              <a:buNone/>
            </a:pPr>
            <a:r>
              <a:rPr lang="tr-TR" b="1" dirty="0" smtClean="0"/>
              <a:t>Yöneticinin Görevleri: </a:t>
            </a:r>
          </a:p>
          <a:p>
            <a:r>
              <a:rPr lang="tr-TR" dirty="0" smtClean="0"/>
              <a:t>Yöneticinin görevleri, yönetim planında belirtilir; yönetim planında aksine hüküm olmadıkça, yönetici aşağıdaki işleri görür:</a:t>
            </a:r>
          </a:p>
          <a:p>
            <a:pPr>
              <a:buNone/>
            </a:pPr>
            <a:r>
              <a:rPr lang="tr-TR" dirty="0" smtClean="0"/>
              <a:t>a) Kat malikleri kurulunca verilen kararların yerine getirilmesi;</a:t>
            </a:r>
          </a:p>
          <a:p>
            <a:pPr>
              <a:buNone/>
            </a:pPr>
            <a:r>
              <a:rPr lang="tr-TR" dirty="0" smtClean="0"/>
              <a:t>b) </a:t>
            </a:r>
            <a:r>
              <a:rPr lang="tr-TR" dirty="0" err="1" smtClean="0"/>
              <a:t>Anagayrimenkulün</a:t>
            </a:r>
            <a:r>
              <a:rPr lang="tr-TR" dirty="0" smtClean="0"/>
              <a:t> gayesine uygun olarak kullanılması, korunması, bakımı ve onarımı için gereken tedbirlerin alınması;</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350520" y="1569720"/>
            <a:ext cx="8305800" cy="3471062"/>
          </a:xfrm>
        </p:spPr>
        <p:txBody>
          <a:bodyPr/>
          <a:lstStyle/>
          <a:p>
            <a:pPr>
              <a:buNone/>
            </a:pPr>
            <a:r>
              <a:rPr lang="tr-TR" sz="2200" dirty="0" smtClean="0"/>
              <a:t>c) </a:t>
            </a:r>
            <a:r>
              <a:rPr lang="tr-TR" sz="2200" dirty="0" err="1" smtClean="0"/>
              <a:t>Anagayrimenkulün</a:t>
            </a:r>
            <a:r>
              <a:rPr lang="tr-TR" sz="2200" dirty="0" smtClean="0"/>
              <a:t> sigorta ettirilmesi; </a:t>
            </a:r>
          </a:p>
          <a:p>
            <a:pPr>
              <a:buNone/>
            </a:pPr>
            <a:r>
              <a:rPr lang="tr-TR" sz="2200" dirty="0" smtClean="0"/>
              <a:t>d) </a:t>
            </a:r>
            <a:r>
              <a:rPr lang="tr-TR" sz="2200" dirty="0" err="1" smtClean="0"/>
              <a:t>Anagayrimenkulün</a:t>
            </a:r>
            <a:r>
              <a:rPr lang="tr-TR" sz="2200" dirty="0" smtClean="0"/>
              <a:t> genel yönetim işleriyle korunma, onarım, temizlik gibi bakım işleri ve asansör ve kalorifer, sıcak ve soğuk hava işletmesi ve sigorta için yönetim planında gösterilen zamanda, eğer böyle bir zaman gösterilmemişse, her takvim yılının ilk ayı içinde, kat maliklerinden avans olarak münasip miktarda paranın toplanması ve bu avansın harcanıp bitmesi halinde, geri kalan işler için tekrar avans toplanması; </a:t>
            </a:r>
          </a:p>
          <a:p>
            <a:pPr>
              <a:buNone/>
            </a:pPr>
            <a:r>
              <a:rPr lang="tr-TR" sz="2200" dirty="0" smtClean="0"/>
              <a:t>e) </a:t>
            </a:r>
            <a:r>
              <a:rPr lang="tr-TR" sz="2200" dirty="0" err="1" smtClean="0"/>
              <a:t>Anagayrimenkulün</a:t>
            </a:r>
            <a:r>
              <a:rPr lang="tr-TR" sz="2200" dirty="0" smtClean="0"/>
              <a:t> yönetimiyle ilgili diğer bütün ödemelerin kabulü, yönetim dolayısıyla doğan borçların ödenmesi ve kat malikleri tarafından ayrıca yetkili kılınmışsa, bağımsız bölümlere ait kiraların toplanması;</a:t>
            </a:r>
          </a:p>
          <a:p>
            <a:endParaRPr lang="tr-TR" sz="2200"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12761</TotalTime>
  <Words>1310</Words>
  <Application>Microsoft Office PowerPoint</Application>
  <PresentationFormat>On-screen Show (4:3)</PresentationFormat>
  <Paragraphs>80</Paragraphs>
  <Slides>17</Slides>
  <Notes>0</Notes>
  <HiddenSlides>0</HiddenSlides>
  <MMClips>0</MMClip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ekonomi</vt:lpstr>
      <vt:lpstr>1_Rics</vt:lpstr>
      <vt:lpstr>h.t.</vt:lpstr>
      <vt:lpstr>PowerPoint Presentation</vt:lpstr>
      <vt:lpstr>TOPLU YAPILARDA YÖNETİM KURULU (YÖNETİCİ)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825</cp:revision>
  <cp:lastPrinted>2016-10-24T07:53:35Z</cp:lastPrinted>
  <dcterms:created xsi:type="dcterms:W3CDTF">2016-09-18T09:35:24Z</dcterms:created>
  <dcterms:modified xsi:type="dcterms:W3CDTF">2020-04-06T19:05:15Z</dcterms:modified>
</cp:coreProperties>
</file>