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6">
  <p:sldMasterIdLst>
    <p:sldMasterId id="2147483660" r:id="rId1"/>
    <p:sldMasterId id="2147483673" r:id="rId2"/>
    <p:sldMasterId id="2147483690" r:id="rId3"/>
  </p:sldMasterIdLst>
  <p:notesMasterIdLst>
    <p:notesMasterId r:id="rId10"/>
  </p:notesMasterIdLst>
  <p:sldIdLst>
    <p:sldId id="1082" r:id="rId4"/>
    <p:sldId id="1177" r:id="rId5"/>
    <p:sldId id="1178" r:id="rId6"/>
    <p:sldId id="1180" r:id="rId7"/>
    <p:sldId id="1181" r:id="rId8"/>
    <p:sldId id="1182" r:id="rId9"/>
  </p:sldIdLst>
  <p:sldSz cx="9144000" cy="6858000" type="screen4x3"/>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7176C"/>
    <a:srgbClr val="46166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Orta Stil 2 - Vurgu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D5ABB26-0587-4C30-8999-92F81FD0307C}" styleName="Stil Yok, Kılavuz Yok">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0E3FDE45-AF77-4B5C-9715-49D594BDF05E}" styleName="Açık Stil 1 - Vurgu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5940675A-B579-460E-94D1-54222C63F5DA}" styleName="Stil Yok, Tablo Kılavuzu">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7164" autoAdjust="0"/>
    <p:restoredTop sz="91471" autoAdjust="0"/>
  </p:normalViewPr>
  <p:slideViewPr>
    <p:cSldViewPr snapToGrid="0">
      <p:cViewPr varScale="1">
        <p:scale>
          <a:sx n="63" d="100"/>
          <a:sy n="63" d="100"/>
        </p:scale>
        <p:origin x="66" y="384"/>
      </p:cViewPr>
      <p:guideLst>
        <p:guide orient="horz" pos="2160"/>
        <p:guide pos="2880"/>
      </p:guideLst>
    </p:cSldViewPr>
  </p:slideViewPr>
  <p:notesTextViewPr>
    <p:cViewPr>
      <p:scale>
        <a:sx n="66" d="100"/>
        <a:sy n="66" d="100"/>
      </p:scale>
      <p:origin x="0" y="0"/>
    </p:cViewPr>
  </p:notesTextViewPr>
  <p:sorterViewPr>
    <p:cViewPr>
      <p:scale>
        <a:sx n="100" d="100"/>
        <a:sy n="100" d="100"/>
      </p:scale>
      <p:origin x="0" y="0"/>
    </p:cViewPr>
  </p:sorterViewPr>
  <p:notesViewPr>
    <p:cSldViewPr snapToGrid="0" showGuides="1">
      <p:cViewPr varScale="1">
        <p:scale>
          <a:sx n="61" d="100"/>
          <a:sy n="61" d="100"/>
        </p:scale>
        <p:origin x="3378" y="9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theme" Target="theme/theme1.xml"/><Relationship Id="rId3" Type="http://schemas.openxmlformats.org/officeDocument/2006/relationships/slideMaster" Target="slideMasters/slideMaster3.xml"/><Relationship Id="rId7" Type="http://schemas.openxmlformats.org/officeDocument/2006/relationships/slide" Target="slides/slide4.xml"/><Relationship Id="rId12" Type="http://schemas.openxmlformats.org/officeDocument/2006/relationships/viewProps" Target="view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presProps" Target="presProps.xml"/><Relationship Id="rId5" Type="http://schemas.openxmlformats.org/officeDocument/2006/relationships/slide" Target="slides/slide2.xml"/><Relationship Id="rId10"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45659" cy="498056"/>
          </a:xfrm>
          <a:prstGeom prst="rect">
            <a:avLst/>
          </a:prstGeom>
        </p:spPr>
        <p:txBody>
          <a:bodyPr vert="horz" lIns="91440" tIns="45720" rIns="91440" bIns="45720" rtlCol="0"/>
          <a:lstStyle>
            <a:lvl1pPr algn="l">
              <a:defRPr sz="1200"/>
            </a:lvl1pPr>
          </a:lstStyle>
          <a:p>
            <a:endParaRPr lang="en-US"/>
          </a:p>
        </p:txBody>
      </p:sp>
      <p:sp>
        <p:nvSpPr>
          <p:cNvPr id="3" name="Veri Yer Tutucusu 2"/>
          <p:cNvSpPr>
            <a:spLocks noGrp="1"/>
          </p:cNvSpPr>
          <p:nvPr>
            <p:ph type="dt" idx="1"/>
          </p:nvPr>
        </p:nvSpPr>
        <p:spPr>
          <a:xfrm>
            <a:off x="3850443" y="0"/>
            <a:ext cx="2945659" cy="498056"/>
          </a:xfrm>
          <a:prstGeom prst="rect">
            <a:avLst/>
          </a:prstGeom>
        </p:spPr>
        <p:txBody>
          <a:bodyPr vert="horz" lIns="91440" tIns="45720" rIns="91440" bIns="45720" rtlCol="0"/>
          <a:lstStyle>
            <a:lvl1pPr algn="r">
              <a:defRPr sz="1200"/>
            </a:lvl1pPr>
          </a:lstStyle>
          <a:p>
            <a:fld id="{C3F88CA5-4B52-431F-9D0B-7834703D4155}" type="datetimeFigureOut">
              <a:rPr lang="en-US" smtClean="0"/>
              <a:t>2/28/2020</a:t>
            </a:fld>
            <a:endParaRPr lang="en-US"/>
          </a:p>
        </p:txBody>
      </p:sp>
      <p:sp>
        <p:nvSpPr>
          <p:cNvPr id="4" name="Slayt Görüntüsü Yer Tutucusu 3"/>
          <p:cNvSpPr>
            <a:spLocks noGrp="1" noRot="1" noChangeAspect="1"/>
          </p:cNvSpPr>
          <p:nvPr>
            <p:ph type="sldImg" idx="2"/>
          </p:nvPr>
        </p:nvSpPr>
        <p:spPr>
          <a:xfrm>
            <a:off x="1165225" y="1241425"/>
            <a:ext cx="4467225" cy="3349625"/>
          </a:xfrm>
          <a:prstGeom prst="rect">
            <a:avLst/>
          </a:prstGeom>
          <a:noFill/>
          <a:ln w="12700">
            <a:solidFill>
              <a:prstClr val="black"/>
            </a:solidFill>
          </a:ln>
        </p:spPr>
        <p:txBody>
          <a:bodyPr vert="horz" lIns="91440" tIns="45720" rIns="91440" bIns="45720" rtlCol="0" anchor="ctr"/>
          <a:lstStyle/>
          <a:p>
            <a:endParaRPr lang="en-US"/>
          </a:p>
        </p:txBody>
      </p:sp>
      <p:sp>
        <p:nvSpPr>
          <p:cNvPr id="5" name="Not Yer Tutucusu 4"/>
          <p:cNvSpPr>
            <a:spLocks noGrp="1"/>
          </p:cNvSpPr>
          <p:nvPr>
            <p:ph type="body" sz="quarter" idx="3"/>
          </p:nvPr>
        </p:nvSpPr>
        <p:spPr>
          <a:xfrm>
            <a:off x="679768" y="4777194"/>
            <a:ext cx="5438140" cy="3908614"/>
          </a:xfrm>
          <a:prstGeom prst="rect">
            <a:avLst/>
          </a:prstGeom>
        </p:spPr>
        <p:txBody>
          <a:bodyPr vert="horz" lIns="91440" tIns="45720" rIns="91440" bIns="45720" rtlCol="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6" name="Altbilgi Yer Tutucusu 5"/>
          <p:cNvSpPr>
            <a:spLocks noGrp="1"/>
          </p:cNvSpPr>
          <p:nvPr>
            <p:ph type="ftr" sz="quarter" idx="4"/>
          </p:nvPr>
        </p:nvSpPr>
        <p:spPr>
          <a:xfrm>
            <a:off x="0" y="9428584"/>
            <a:ext cx="2945659" cy="498055"/>
          </a:xfrm>
          <a:prstGeom prst="rect">
            <a:avLst/>
          </a:prstGeom>
        </p:spPr>
        <p:txBody>
          <a:bodyPr vert="horz" lIns="91440" tIns="45720" rIns="91440" bIns="45720" rtlCol="0" anchor="b"/>
          <a:lstStyle>
            <a:lvl1pPr algn="l">
              <a:defRPr sz="1200"/>
            </a:lvl1pPr>
          </a:lstStyle>
          <a:p>
            <a:endParaRPr lang="en-US"/>
          </a:p>
        </p:txBody>
      </p:sp>
      <p:sp>
        <p:nvSpPr>
          <p:cNvPr id="7" name="Slayt Numarası Yer Tutucusu 6"/>
          <p:cNvSpPr>
            <a:spLocks noGrp="1"/>
          </p:cNvSpPr>
          <p:nvPr>
            <p:ph type="sldNum" sz="quarter" idx="5"/>
          </p:nvPr>
        </p:nvSpPr>
        <p:spPr>
          <a:xfrm>
            <a:off x="3850443" y="9428584"/>
            <a:ext cx="2945659" cy="498055"/>
          </a:xfrm>
          <a:prstGeom prst="rect">
            <a:avLst/>
          </a:prstGeom>
        </p:spPr>
        <p:txBody>
          <a:bodyPr vert="horz" lIns="91440" tIns="45720" rIns="91440" bIns="45720" rtlCol="0" anchor="b"/>
          <a:lstStyle>
            <a:lvl1pPr algn="r">
              <a:defRPr sz="1200"/>
            </a:lvl1pPr>
          </a:lstStyle>
          <a:p>
            <a:fld id="{5185FB67-13BD-4A07-A42B-F2DDB568A1B4}" type="slidenum">
              <a:rPr lang="en-US" smtClean="0"/>
              <a:t>‹#›</a:t>
            </a:fld>
            <a:endParaRPr lang="en-US"/>
          </a:p>
        </p:txBody>
      </p:sp>
    </p:spTree>
    <p:extLst>
      <p:ext uri="{BB962C8B-B14F-4D97-AF65-F5344CB8AC3E}">
        <p14:creationId xmlns:p14="http://schemas.microsoft.com/office/powerpoint/2010/main" val="9125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FAC2E16-D5DA-4D9C-92CB-3D0DDCA7AE5C}"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37714002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3DC021E8-F963-4E7B-98CE-B76E5E287BD9}"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6073875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9F771BD1-7858-4A7D-AB54-A4451F562A85}"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39668786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1066800" y="304800"/>
            <a:ext cx="7543800" cy="57912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3" name="Rectangle 17"/>
          <p:cNvSpPr>
            <a:spLocks noGrp="1" noChangeArrowheads="1"/>
          </p:cNvSpPr>
          <p:nvPr>
            <p:ph type="dt" sz="half" idx="10"/>
          </p:nvPr>
        </p:nvSpPr>
        <p:spPr>
          <a:ln/>
        </p:spPr>
        <p:txBody>
          <a:bodyPr/>
          <a:lstStyle>
            <a:lvl1pPr>
              <a:defRPr/>
            </a:lvl1pPr>
          </a:lstStyle>
          <a:p>
            <a:pPr>
              <a:defRPr/>
            </a:pPr>
            <a:endParaRPr lang="tr-TR"/>
          </a:p>
        </p:txBody>
      </p:sp>
      <p:sp>
        <p:nvSpPr>
          <p:cNvPr id="4" name="Rectangle 18"/>
          <p:cNvSpPr>
            <a:spLocks noGrp="1" noChangeArrowheads="1"/>
          </p:cNvSpPr>
          <p:nvPr>
            <p:ph type="ftr" sz="quarter" idx="11"/>
          </p:nvPr>
        </p:nvSpPr>
        <p:spPr>
          <a:ln/>
        </p:spPr>
        <p:txBody>
          <a:bodyPr/>
          <a:lstStyle>
            <a:lvl1pPr>
              <a:defRPr/>
            </a:lvl1pPr>
          </a:lstStyle>
          <a:p>
            <a:pPr>
              <a:defRPr/>
            </a:pPr>
            <a:endParaRPr lang="tr-TR"/>
          </a:p>
        </p:txBody>
      </p:sp>
      <p:sp>
        <p:nvSpPr>
          <p:cNvPr id="5" name="Rectangle 19"/>
          <p:cNvSpPr>
            <a:spLocks noGrp="1" noChangeArrowheads="1"/>
          </p:cNvSpPr>
          <p:nvPr>
            <p:ph type="sldNum" sz="quarter" idx="12"/>
          </p:nvPr>
        </p:nvSpPr>
        <p:spPr>
          <a:ln/>
        </p:spPr>
        <p:txBody>
          <a:bodyPr/>
          <a:lstStyle>
            <a:lvl1pPr>
              <a:defRPr/>
            </a:lvl1pPr>
          </a:lstStyle>
          <a:p>
            <a:fld id="{E24DB031-92E8-45A5-8D15-81850C813C05}" type="slidenum">
              <a:rPr lang="tr-TR" altLang="tr-TR"/>
              <a:pPr/>
              <a:t>‹#›</a:t>
            </a:fld>
            <a:endParaRPr lang="tr-TR" altLang="tr-TR"/>
          </a:p>
        </p:txBody>
      </p:sp>
    </p:spTree>
    <p:extLst>
      <p:ext uri="{BB962C8B-B14F-4D97-AF65-F5344CB8AC3E}">
        <p14:creationId xmlns:p14="http://schemas.microsoft.com/office/powerpoint/2010/main" val="50717126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8" name="Rectangle 7"/>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ctrTitle"/>
          </p:nvPr>
        </p:nvSpPr>
        <p:spPr>
          <a:xfrm>
            <a:off x="762000" y="3200400"/>
            <a:ext cx="7543800" cy="1524000"/>
          </a:xfrm>
        </p:spPr>
        <p:txBody>
          <a:bodyPr>
            <a:noAutofit/>
          </a:bodyPr>
          <a:lstStyle>
            <a:lvl1pPr>
              <a:defRPr sz="8000"/>
            </a:lvl1pPr>
          </a:lstStyle>
          <a:p>
            <a:r>
              <a:rPr lang="tr-TR"/>
              <a:t>Asıl başlık stili için tıklatın</a:t>
            </a:r>
            <a:endParaRPr lang="en-US" dirty="0"/>
          </a:p>
        </p:txBody>
      </p:sp>
      <p:sp>
        <p:nvSpPr>
          <p:cNvPr id="3" name="Subtitle 2"/>
          <p:cNvSpPr>
            <a:spLocks noGrp="1"/>
          </p:cNvSpPr>
          <p:nvPr>
            <p:ph type="subTitle" idx="1"/>
          </p:nvPr>
        </p:nvSpPr>
        <p:spPr>
          <a:xfrm>
            <a:off x="762000" y="4724400"/>
            <a:ext cx="6858000" cy="990600"/>
          </a:xfrm>
        </p:spPr>
        <p:txBody>
          <a:bodyPr anchor="t" anchorCtr="0">
            <a:normAutofit/>
          </a:bodyPr>
          <a:lstStyle>
            <a:lvl1pPr marL="0" indent="0" algn="l">
              <a:buNone/>
              <a:defRPr sz="280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A73093B4-1CC8-466C-AC69-8C4EAAC07B96}"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7" name="Rectangle 6"/>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32480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590254B-BB82-4C80-A262-98BD5C0B4A90}"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388757136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E3955901-25EF-4B6B-8217-40AE73B567A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26198684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A38C9F5-99EE-46C1-925D-08171F3997F5}"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28348045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B5ECB38C-929A-4885-8B3A-FB2E643FA28D}" type="datetime1">
              <a:rPr lang="en-US" smtClean="0"/>
              <a:t>2/28/2020</a:t>
            </a:fld>
            <a:endParaRPr lang="tr-TR"/>
          </a:p>
        </p:txBody>
      </p:sp>
      <p:sp>
        <p:nvSpPr>
          <p:cNvPr id="8" name="Footer Placeholder 7"/>
          <p:cNvSpPr>
            <a:spLocks noGrp="1"/>
          </p:cNvSpPr>
          <p:nvPr>
            <p:ph type="ftr" sz="quarter" idx="11"/>
          </p:nvPr>
        </p:nvSpPr>
        <p:spPr/>
        <p:txBody>
          <a:bodyPr/>
          <a:lstStyle/>
          <a:p>
            <a:r>
              <a:rPr lang="tr-TR"/>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B1DEFA8C-F947-479F-BE07-76B6B3F80BF1}" type="slidenum">
              <a:rPr lang="tr-TR" smtClean="0"/>
              <a:pPr/>
              <a:t>‹#›</a:t>
            </a:fld>
            <a:endParaRPr lang="tr-TR"/>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1492942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AEB3DAA0-B6AA-4ACD-9FB1-17185E43A90D}" type="datetime1">
              <a:rPr lang="en-US" smtClean="0"/>
              <a:t>2/28/2020</a:t>
            </a:fld>
            <a:endParaRPr lang="tr-TR"/>
          </a:p>
        </p:txBody>
      </p:sp>
      <p:sp>
        <p:nvSpPr>
          <p:cNvPr id="4" name="Footer Placeholder 3"/>
          <p:cNvSpPr>
            <a:spLocks noGrp="1"/>
          </p:cNvSpPr>
          <p:nvPr>
            <p:ph type="ftr" sz="quarter" idx="11"/>
          </p:nvPr>
        </p:nvSpPr>
        <p:spPr/>
        <p:txBody>
          <a:bodyPr/>
          <a:lstStyle/>
          <a:p>
            <a:r>
              <a:rPr lang="tr-TR"/>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7469024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1D7F1EA-F52B-42F5-8478-0AF9BFD7E958}" type="datetime1">
              <a:rPr lang="en-US" smtClean="0"/>
              <a:t>2/28/2020</a:t>
            </a:fld>
            <a:endParaRPr lang="tr-TR"/>
          </a:p>
        </p:txBody>
      </p:sp>
      <p:sp>
        <p:nvSpPr>
          <p:cNvPr id="3" name="Footer Placeholder 2"/>
          <p:cNvSpPr>
            <a:spLocks noGrp="1"/>
          </p:cNvSpPr>
          <p:nvPr>
            <p:ph type="ftr" sz="quarter" idx="11"/>
          </p:nvPr>
        </p:nvSpPr>
        <p:spPr/>
        <p:txBody>
          <a:bodyPr/>
          <a:lstStyle/>
          <a:p>
            <a:r>
              <a:rPr lang="tr-TR"/>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237475535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Tree>
    <p:extLst>
      <p:ext uri="{BB962C8B-B14F-4D97-AF65-F5344CB8AC3E}">
        <p14:creationId xmlns:p14="http://schemas.microsoft.com/office/powerpoint/2010/main" val="183211488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989E4876-F515-4632-ACBF-711C6699D7F1}"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1454458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6EC930EE-5137-4864-99E0-78D0AA38347E}" type="datetime1">
              <a:rPr lang="en-US" smtClean="0"/>
              <a:t>2/28/2020</a:t>
            </a:fld>
            <a:endParaRPr lang="tr-TR"/>
          </a:p>
        </p:txBody>
      </p:sp>
      <p:sp>
        <p:nvSpPr>
          <p:cNvPr id="6" name="Footer Placeholder 5"/>
          <p:cNvSpPr>
            <a:spLocks noGrp="1"/>
          </p:cNvSpPr>
          <p:nvPr>
            <p:ph type="ftr" sz="quarter" idx="11"/>
          </p:nvPr>
        </p:nvSpPr>
        <p:spPr/>
        <p:txBody>
          <a:bodyPr/>
          <a:lstStyle/>
          <a:p>
            <a:r>
              <a:rPr lang="tr-TR"/>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2854796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a:xfrm>
            <a:off x="914400" y="685800"/>
            <a:ext cx="7239000" cy="38862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DDDF37A8-D33E-4B0E-8235-475DB97D5147}"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103643762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62000" y="685803"/>
            <a:ext cx="1828800" cy="5410199"/>
          </a:xfrm>
        </p:spPr>
        <p:txBody>
          <a:bodyPr vert="eaVert"/>
          <a:lstStyle/>
          <a:p>
            <a:r>
              <a:rPr lang="tr-TR"/>
              <a:t>Asıl başlık stili için tıklatın</a:t>
            </a:r>
            <a:endParaRPr lang="en-US" dirty="0"/>
          </a:p>
        </p:txBody>
      </p:sp>
      <p:sp>
        <p:nvSpPr>
          <p:cNvPr id="3" name="Vertical Text Placeholder 2"/>
          <p:cNvSpPr>
            <a:spLocks noGrp="1"/>
          </p:cNvSpPr>
          <p:nvPr>
            <p:ph type="body" orient="vert" idx="1"/>
          </p:nvPr>
        </p:nvSpPr>
        <p:spPr>
          <a:xfrm>
            <a:off x="2590800" y="685801"/>
            <a:ext cx="5715000" cy="4876800"/>
          </a:xfrm>
        </p:spPr>
        <p:txBody>
          <a:bodyPr vert="eaVert" anchor="t" anchorCtr="0"/>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4" name="Date Placeholder 3"/>
          <p:cNvSpPr>
            <a:spLocks noGrp="1"/>
          </p:cNvSpPr>
          <p:nvPr>
            <p:ph type="dt" sz="half" idx="10"/>
          </p:nvPr>
        </p:nvSpPr>
        <p:spPr/>
        <p:txBody>
          <a:bodyPr/>
          <a:lstStyle/>
          <a:p>
            <a:fld id="{F4E96E1F-70EC-4C9F-84B9-309ABB33F145}" type="datetime1">
              <a:rPr lang="en-US" smtClean="0"/>
              <a:t>2/28/2020</a:t>
            </a:fld>
            <a:endParaRPr lang="tr-TR"/>
          </a:p>
        </p:txBody>
      </p:sp>
      <p:sp>
        <p:nvSpPr>
          <p:cNvPr id="5" name="Footer Placeholder 4"/>
          <p:cNvSpPr>
            <a:spLocks noGrp="1"/>
          </p:cNvSpPr>
          <p:nvPr>
            <p:ph type="ftr" sz="quarter" idx="11"/>
          </p:nvPr>
        </p:nvSpPr>
        <p:spPr/>
        <p:txBody>
          <a:bodyPr/>
          <a:lstStyle/>
          <a:p>
            <a:r>
              <a:rPr lang="tr-TR"/>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B1DEFA8C-F947-479F-BE07-76B6B3F80BF1}" type="slidenum">
              <a:rPr lang="tr-TR" smtClean="0"/>
              <a:pPr/>
              <a:t>‹#›</a:t>
            </a:fld>
            <a:endParaRPr lang="tr-TR"/>
          </a:p>
        </p:txBody>
      </p:sp>
    </p:spTree>
    <p:extLst>
      <p:ext uri="{BB962C8B-B14F-4D97-AF65-F5344CB8AC3E}">
        <p14:creationId xmlns:p14="http://schemas.microsoft.com/office/powerpoint/2010/main" val="479743910"/>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Only" preserve="1">
  <p:cSld name="İçerik">
    <p:spTree>
      <p:nvGrpSpPr>
        <p:cNvPr id="1" name=""/>
        <p:cNvGrpSpPr/>
        <p:nvPr/>
      </p:nvGrpSpPr>
      <p:grpSpPr>
        <a:xfrm>
          <a:off x="0" y="0"/>
          <a:ext cx="0" cy="0"/>
          <a:chOff x="0" y="0"/>
          <a:chExt cx="0" cy="0"/>
        </a:xfrm>
      </p:grpSpPr>
      <p:sp>
        <p:nvSpPr>
          <p:cNvPr id="2" name="İçerik Yer Tutucusu 1"/>
          <p:cNvSpPr>
            <a:spLocks noGrp="1"/>
          </p:cNvSpPr>
          <p:nvPr>
            <p:ph/>
          </p:nvPr>
        </p:nvSpPr>
        <p:spPr>
          <a:xfrm>
            <a:off x="457200" y="277813"/>
            <a:ext cx="8229600" cy="585311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3" name="Rectangle 44"/>
          <p:cNvSpPr>
            <a:spLocks noGrp="1" noChangeArrowheads="1"/>
          </p:cNvSpPr>
          <p:nvPr>
            <p:ph type="dt" sz="half" idx="10"/>
          </p:nvPr>
        </p:nvSpPr>
        <p:spPr>
          <a:ln/>
        </p:spPr>
        <p:txBody>
          <a:bodyPr/>
          <a:lstStyle>
            <a:lvl1pPr>
              <a:defRPr/>
            </a:lvl1pPr>
          </a:lstStyle>
          <a:p>
            <a:pPr>
              <a:defRPr/>
            </a:pPr>
            <a:fld id="{852F65B9-AF3F-4168-8F3A-EA905B549768}" type="datetime1">
              <a:rPr lang="en-US" smtClean="0"/>
              <a:t>2/28/2020</a:t>
            </a:fld>
            <a:endParaRPr lang="tr-TR"/>
          </a:p>
        </p:txBody>
      </p:sp>
      <p:sp>
        <p:nvSpPr>
          <p:cNvPr id="4"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5" name="Rectangle 46"/>
          <p:cNvSpPr>
            <a:spLocks noGrp="1" noChangeArrowheads="1"/>
          </p:cNvSpPr>
          <p:nvPr>
            <p:ph type="sldNum" sz="quarter" idx="12"/>
          </p:nvPr>
        </p:nvSpPr>
        <p:spPr>
          <a:ln/>
        </p:spPr>
        <p:txBody>
          <a:bodyPr/>
          <a:lstStyle>
            <a:lvl1pPr>
              <a:defRPr/>
            </a:lvl1pPr>
          </a:lstStyle>
          <a:p>
            <a:pPr>
              <a:defRPr/>
            </a:pPr>
            <a:fld id="{4ACC9CEF-1B2B-47A9-B112-A53E035B6F79}" type="slidenum">
              <a:rPr lang="tr-TR" smtClean="0"/>
              <a:pPr>
                <a:defRPr/>
              </a:pPr>
              <a:t>‹#›</a:t>
            </a:fld>
            <a:endParaRPr lang="tr-TR"/>
          </a:p>
        </p:txBody>
      </p:sp>
    </p:spTree>
    <p:extLst>
      <p:ext uri="{BB962C8B-B14F-4D97-AF65-F5344CB8AC3E}">
        <p14:creationId xmlns:p14="http://schemas.microsoft.com/office/powerpoint/2010/main" val="4112069330"/>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xAndObj" preserve="1">
  <p:cSld name="Başlık, Metin ve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Metin Yer Tutucusu 2"/>
          <p:cNvSpPr>
            <a:spLocks noGrp="1"/>
          </p:cNvSpPr>
          <p:nvPr>
            <p:ph type="body" sz="half" idx="1"/>
          </p:nvPr>
        </p:nvSpPr>
        <p:spPr>
          <a:xfrm>
            <a:off x="457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2"/>
            <a:ext cx="4038600" cy="4530725"/>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Rectangle 44"/>
          <p:cNvSpPr>
            <a:spLocks noGrp="1" noChangeArrowheads="1"/>
          </p:cNvSpPr>
          <p:nvPr>
            <p:ph type="dt" sz="half" idx="10"/>
          </p:nvPr>
        </p:nvSpPr>
        <p:spPr>
          <a:ln/>
        </p:spPr>
        <p:txBody>
          <a:bodyPr/>
          <a:lstStyle>
            <a:lvl1pPr>
              <a:defRPr/>
            </a:lvl1pPr>
          </a:lstStyle>
          <a:p>
            <a:pPr>
              <a:defRPr/>
            </a:pPr>
            <a:fld id="{06D7AFE2-252A-473E-B74B-445E14A41A1C}" type="datetime1">
              <a:rPr lang="en-US" smtClean="0"/>
              <a:t>2/28/2020</a:t>
            </a:fld>
            <a:endParaRPr lang="tr-TR"/>
          </a:p>
        </p:txBody>
      </p:sp>
      <p:sp>
        <p:nvSpPr>
          <p:cNvPr id="6"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7" name="Rectangle 46"/>
          <p:cNvSpPr>
            <a:spLocks noGrp="1" noChangeArrowheads="1"/>
          </p:cNvSpPr>
          <p:nvPr>
            <p:ph type="sldNum" sz="quarter" idx="12"/>
          </p:nvPr>
        </p:nvSpPr>
        <p:spPr>
          <a:ln/>
        </p:spPr>
        <p:txBody>
          <a:bodyPr/>
          <a:lstStyle>
            <a:lvl1pPr>
              <a:defRPr/>
            </a:lvl1pPr>
          </a:lstStyle>
          <a:p>
            <a:pPr>
              <a:defRPr/>
            </a:pPr>
            <a:fld id="{5F9C2CDE-511F-4CCA-A6CE-70569E99ECA7}" type="slidenum">
              <a:rPr lang="tr-TR" smtClean="0"/>
              <a:pPr>
                <a:defRPr/>
              </a:pPr>
              <a:t>‹#›</a:t>
            </a:fld>
            <a:endParaRPr lang="tr-TR"/>
          </a:p>
        </p:txBody>
      </p:sp>
    </p:spTree>
    <p:extLst>
      <p:ext uri="{BB962C8B-B14F-4D97-AF65-F5344CB8AC3E}">
        <p14:creationId xmlns:p14="http://schemas.microsoft.com/office/powerpoint/2010/main" val="24538909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bl" preserve="1">
  <p:cSld name="Başlık ve Tablo">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7813"/>
            <a:ext cx="8229600" cy="1143000"/>
          </a:xfrm>
        </p:spPr>
        <p:txBody>
          <a:bodyPr/>
          <a:lstStyle/>
          <a:p>
            <a:r>
              <a:rPr lang="tr-TR"/>
              <a:t>Asıl başlık stili için tıklatın</a:t>
            </a:r>
          </a:p>
        </p:txBody>
      </p:sp>
      <p:sp>
        <p:nvSpPr>
          <p:cNvPr id="3" name="Tablo Yer Tutucusu 2"/>
          <p:cNvSpPr>
            <a:spLocks noGrp="1"/>
          </p:cNvSpPr>
          <p:nvPr>
            <p:ph type="tbl" idx="1"/>
          </p:nvPr>
        </p:nvSpPr>
        <p:spPr>
          <a:xfrm>
            <a:off x="457200" y="1600202"/>
            <a:ext cx="8229600" cy="4530725"/>
          </a:xfrm>
        </p:spPr>
        <p:txBody>
          <a:bodyPr/>
          <a:lstStyle/>
          <a:p>
            <a:pPr lvl="0"/>
            <a:r>
              <a:rPr lang="tr-TR" noProof="0"/>
              <a:t>Tablo eklemek için simgeyi tıklatın</a:t>
            </a:r>
          </a:p>
        </p:txBody>
      </p:sp>
      <p:sp>
        <p:nvSpPr>
          <p:cNvPr id="4" name="Rectangle 44"/>
          <p:cNvSpPr>
            <a:spLocks noGrp="1" noChangeArrowheads="1"/>
          </p:cNvSpPr>
          <p:nvPr>
            <p:ph type="dt" sz="half" idx="10"/>
          </p:nvPr>
        </p:nvSpPr>
        <p:spPr>
          <a:ln/>
        </p:spPr>
        <p:txBody>
          <a:bodyPr/>
          <a:lstStyle>
            <a:lvl1pPr>
              <a:defRPr/>
            </a:lvl1pPr>
          </a:lstStyle>
          <a:p>
            <a:pPr>
              <a:defRPr/>
            </a:pPr>
            <a:fld id="{6A24C5B5-B0BC-4A99-9668-7AA50979CB18}" type="datetime1">
              <a:rPr lang="en-US" smtClean="0"/>
              <a:t>2/28/2020</a:t>
            </a:fld>
            <a:endParaRPr lang="tr-TR"/>
          </a:p>
        </p:txBody>
      </p:sp>
      <p:sp>
        <p:nvSpPr>
          <p:cNvPr id="5"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6" name="Rectangle 46"/>
          <p:cNvSpPr>
            <a:spLocks noGrp="1" noChangeArrowheads="1"/>
          </p:cNvSpPr>
          <p:nvPr>
            <p:ph type="sldNum" sz="quarter" idx="12"/>
          </p:nvPr>
        </p:nvSpPr>
        <p:spPr>
          <a:ln/>
        </p:spPr>
        <p:txBody>
          <a:bodyPr/>
          <a:lstStyle>
            <a:lvl1pPr>
              <a:defRPr/>
            </a:lvl1pPr>
          </a:lstStyle>
          <a:p>
            <a:pPr>
              <a:defRPr/>
            </a:pPr>
            <a:fld id="{B5694B09-DDCA-463B-A0FD-225071502900}" type="slidenum">
              <a:rPr lang="tr-TR" smtClean="0"/>
              <a:pPr>
                <a:defRPr/>
              </a:pPr>
              <a:t>‹#›</a:t>
            </a:fld>
            <a:endParaRPr lang="tr-TR"/>
          </a:p>
        </p:txBody>
      </p:sp>
    </p:spTree>
    <p:extLst>
      <p:ext uri="{BB962C8B-B14F-4D97-AF65-F5344CB8AC3E}">
        <p14:creationId xmlns:p14="http://schemas.microsoft.com/office/powerpoint/2010/main" val="247452489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fourObj" preserve="1">
  <p:cSld name="Başlık, 4 İçerik">
    <p:spTree>
      <p:nvGrpSpPr>
        <p:cNvPr id="1" name=""/>
        <p:cNvGrpSpPr/>
        <p:nvPr/>
      </p:nvGrpSpPr>
      <p:grpSpPr>
        <a:xfrm>
          <a:off x="0" y="0"/>
          <a:ext cx="0" cy="0"/>
          <a:chOff x="0" y="0"/>
          <a:chExt cx="0" cy="0"/>
        </a:xfrm>
      </p:grpSpPr>
      <p:sp>
        <p:nvSpPr>
          <p:cNvPr id="2" name="Başlık 1"/>
          <p:cNvSpPr>
            <a:spLocks noGrp="1"/>
          </p:cNvSpPr>
          <p:nvPr>
            <p:ph type="title" sz="quarter"/>
          </p:nvPr>
        </p:nvSpPr>
        <p:spPr>
          <a:xfrm>
            <a:off x="457200" y="277813"/>
            <a:ext cx="8229600" cy="1143000"/>
          </a:xfrm>
        </p:spPr>
        <p:txBody>
          <a:bodyPr/>
          <a:lstStyle/>
          <a:p>
            <a:r>
              <a:rPr lang="tr-TR"/>
              <a:t>Asıl başlık stili için tıklatın</a:t>
            </a:r>
          </a:p>
        </p:txBody>
      </p:sp>
      <p:sp>
        <p:nvSpPr>
          <p:cNvPr id="3" name="İçerik Yer Tutucusu 2"/>
          <p:cNvSpPr>
            <a:spLocks noGrp="1"/>
          </p:cNvSpPr>
          <p:nvPr>
            <p:ph sz="quarter" idx="1"/>
          </p:nvPr>
        </p:nvSpPr>
        <p:spPr>
          <a:xfrm>
            <a:off x="457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quarter" idx="2"/>
          </p:nvPr>
        </p:nvSpPr>
        <p:spPr>
          <a:xfrm>
            <a:off x="4648200" y="1600202"/>
            <a:ext cx="4038600" cy="218916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5" name="İçerik Yer Tutucusu 4"/>
          <p:cNvSpPr>
            <a:spLocks noGrp="1"/>
          </p:cNvSpPr>
          <p:nvPr>
            <p:ph sz="quarter" idx="3"/>
          </p:nvPr>
        </p:nvSpPr>
        <p:spPr>
          <a:xfrm>
            <a:off x="457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6" name="İçerik Yer Tutucusu 5"/>
          <p:cNvSpPr>
            <a:spLocks noGrp="1"/>
          </p:cNvSpPr>
          <p:nvPr>
            <p:ph sz="quarter" idx="4"/>
          </p:nvPr>
        </p:nvSpPr>
        <p:spPr>
          <a:xfrm>
            <a:off x="4648200" y="3941763"/>
            <a:ext cx="4038600" cy="218916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p>
        </p:txBody>
      </p:sp>
      <p:sp>
        <p:nvSpPr>
          <p:cNvPr id="7" name="Rectangle 44"/>
          <p:cNvSpPr>
            <a:spLocks noGrp="1" noChangeArrowheads="1"/>
          </p:cNvSpPr>
          <p:nvPr>
            <p:ph type="dt" sz="half" idx="10"/>
          </p:nvPr>
        </p:nvSpPr>
        <p:spPr>
          <a:ln/>
        </p:spPr>
        <p:txBody>
          <a:bodyPr/>
          <a:lstStyle>
            <a:lvl1pPr>
              <a:defRPr/>
            </a:lvl1pPr>
          </a:lstStyle>
          <a:p>
            <a:pPr>
              <a:defRPr/>
            </a:pPr>
            <a:fld id="{37B4A527-8F12-4586-8896-F9A7002F02D4}" type="datetime1">
              <a:rPr lang="en-US" smtClean="0"/>
              <a:t>2/28/2020</a:t>
            </a:fld>
            <a:endParaRPr lang="tr-TR"/>
          </a:p>
        </p:txBody>
      </p:sp>
      <p:sp>
        <p:nvSpPr>
          <p:cNvPr id="8" name="Rectangle 45"/>
          <p:cNvSpPr>
            <a:spLocks noGrp="1" noChangeArrowheads="1"/>
          </p:cNvSpPr>
          <p:nvPr>
            <p:ph type="ftr" sz="quarter" idx="11"/>
          </p:nvPr>
        </p:nvSpPr>
        <p:spPr>
          <a:ln/>
        </p:spPr>
        <p:txBody>
          <a:bodyPr/>
          <a:lstStyle>
            <a:lvl1pPr>
              <a:defRPr/>
            </a:lvl1pPr>
          </a:lstStyle>
          <a:p>
            <a:pPr>
              <a:defRPr/>
            </a:pPr>
            <a:r>
              <a:rPr lang="tr-TR"/>
              <a:t>Prof. Dr. Harun TANRIVERMİŞ, Yrd. Doç. Dr. Yeşim ALİEFENDİOĞLU Ekonomi I 2016-2017 Güz Dönemi</a:t>
            </a:r>
          </a:p>
        </p:txBody>
      </p:sp>
      <p:sp>
        <p:nvSpPr>
          <p:cNvPr id="9" name="Rectangle 46"/>
          <p:cNvSpPr>
            <a:spLocks noGrp="1" noChangeArrowheads="1"/>
          </p:cNvSpPr>
          <p:nvPr>
            <p:ph type="sldNum" sz="quarter" idx="12"/>
          </p:nvPr>
        </p:nvSpPr>
        <p:spPr>
          <a:ln/>
        </p:spPr>
        <p:txBody>
          <a:bodyPr/>
          <a:lstStyle>
            <a:lvl1pPr>
              <a:defRPr/>
            </a:lvl1pPr>
          </a:lstStyle>
          <a:p>
            <a:pPr>
              <a:defRPr/>
            </a:pPr>
            <a:fld id="{1DFE3CA1-1F67-46BC-B6F2-EBF60CBDD860}" type="slidenum">
              <a:rPr lang="tr-TR" smtClean="0"/>
              <a:pPr>
                <a:defRPr/>
              </a:pPr>
              <a:t>‹#›</a:t>
            </a:fld>
            <a:endParaRPr lang="tr-TR"/>
          </a:p>
        </p:txBody>
      </p:sp>
    </p:spTree>
    <p:extLst>
      <p:ext uri="{BB962C8B-B14F-4D97-AF65-F5344CB8AC3E}">
        <p14:creationId xmlns:p14="http://schemas.microsoft.com/office/powerpoint/2010/main" val="2175634341"/>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Başlık Slaydı">
    <p:spTree>
      <p:nvGrpSpPr>
        <p:cNvPr id="1" name=""/>
        <p:cNvGrpSpPr/>
        <p:nvPr/>
      </p:nvGrpSpPr>
      <p:grpSpPr>
        <a:xfrm>
          <a:off x="0" y="0"/>
          <a:ext cx="0" cy="0"/>
          <a:chOff x="0" y="0"/>
          <a:chExt cx="0" cy="0"/>
        </a:xfrm>
      </p:grpSpPr>
      <p:sp>
        <p:nvSpPr>
          <p:cNvPr id="7" name="Metin Yer Tutucusu 11"/>
          <p:cNvSpPr>
            <a:spLocks noGrp="1"/>
          </p:cNvSpPr>
          <p:nvPr>
            <p:ph idx="1"/>
          </p:nvPr>
        </p:nvSpPr>
        <p:spPr>
          <a:xfrm>
            <a:off x="410935" y="1299507"/>
            <a:ext cx="7886700" cy="1179054"/>
          </a:xfrm>
          <a:prstGeom prst="rect">
            <a:avLst/>
          </a:prstGeom>
        </p:spPr>
        <p:txBody>
          <a:bodyPr rIns="0" anchor="b" anchorCtr="0">
            <a:noAutofit/>
          </a:bodyPr>
          <a:lstStyle>
            <a:lvl1pPr marL="0" indent="0" algn="l">
              <a:buNone/>
              <a:defRPr sz="2000" b="0" i="0" baseline="0">
                <a:latin typeface="Arial" panose="020B0604020202020204" pitchFamily="34" charset="0"/>
                <a:cs typeface="Arial" panose="020B0604020202020204" pitchFamily="34" charset="0"/>
              </a:defRPr>
            </a:lvl1pPr>
          </a:lstStyle>
          <a:p>
            <a:pPr lvl="0"/>
            <a:r>
              <a:rPr lang="tr-TR" noProof="0" smtClean="0"/>
              <a:t>Asıl metin stillerini düzenle</a:t>
            </a:r>
          </a:p>
        </p:txBody>
      </p:sp>
      <p:sp>
        <p:nvSpPr>
          <p:cNvPr id="9" name="Başlık Yer Tutucusu 10"/>
          <p:cNvSpPr>
            <a:spLocks noGrp="1"/>
          </p:cNvSpPr>
          <p:nvPr>
            <p:ph type="title"/>
          </p:nvPr>
        </p:nvSpPr>
        <p:spPr>
          <a:xfrm>
            <a:off x="410935" y="370117"/>
            <a:ext cx="7886700" cy="673965"/>
          </a:xfrm>
          <a:prstGeom prst="rect">
            <a:avLst/>
          </a:prstGeom>
        </p:spPr>
        <p:txBody>
          <a:bodyPr rIns="0" anchor="b" anchorCtr="0">
            <a:normAutofit/>
          </a:bodyPr>
          <a:lstStyle>
            <a:lvl1pPr>
              <a:defRPr sz="2400"/>
            </a:lvl1pPr>
          </a:lstStyle>
          <a:p>
            <a:pPr lvl="0"/>
            <a:r>
              <a:rPr lang="tr-TR" smtClean="0"/>
              <a:t>Asıl başlık stili için tıklatın</a:t>
            </a:r>
            <a:endParaRPr lang="tr-TR" dirty="0"/>
          </a:p>
        </p:txBody>
      </p:sp>
    </p:spTree>
    <p:extLst>
      <p:ext uri="{BB962C8B-B14F-4D97-AF65-F5344CB8AC3E}">
        <p14:creationId xmlns:p14="http://schemas.microsoft.com/office/powerpoint/2010/main" val="233627385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Özel Düze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dirty="0"/>
          </a:p>
        </p:txBody>
      </p:sp>
    </p:spTree>
    <p:extLst>
      <p:ext uri="{BB962C8B-B14F-4D97-AF65-F5344CB8AC3E}">
        <p14:creationId xmlns:p14="http://schemas.microsoft.com/office/powerpoint/2010/main" val="1954219885"/>
      </p:ext>
    </p:extLst>
  </p:cSld>
  <p:clrMapOvr>
    <a:masterClrMapping/>
  </p:clrMapOvr>
  <p:hf sldNum="0" hdr="0" dt="0"/>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777240" y="0"/>
            <a:ext cx="7543800" cy="304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2" name="Title 1"/>
          <p:cNvSpPr>
            <a:spLocks noGrp="1"/>
          </p:cNvSpPr>
          <p:nvPr>
            <p:ph type="title"/>
          </p:nvPr>
        </p:nvSpPr>
        <p:spPr>
          <a:xfrm>
            <a:off x="762000" y="3276600"/>
            <a:ext cx="7543800" cy="1676400"/>
          </a:xfrm>
        </p:spPr>
        <p:txBody>
          <a:bodyPr anchor="b" anchorCtr="0"/>
          <a:lstStyle>
            <a:lvl1pPr algn="l">
              <a:defRPr sz="5400" b="0" cap="all"/>
            </a:lvl1pPr>
          </a:lstStyle>
          <a:p>
            <a:r>
              <a:rPr lang="tr-TR"/>
              <a:t>Asıl başlık stili için tıklatın</a:t>
            </a:r>
            <a:endParaRPr lang="en-US" dirty="0"/>
          </a:p>
        </p:txBody>
      </p:sp>
      <p:sp>
        <p:nvSpPr>
          <p:cNvPr id="3" name="Text Placeholder 2"/>
          <p:cNvSpPr>
            <a:spLocks noGrp="1"/>
          </p:cNvSpPr>
          <p:nvPr>
            <p:ph type="body" idx="1"/>
          </p:nvPr>
        </p:nvSpPr>
        <p:spPr>
          <a:xfrm>
            <a:off x="762000" y="4953000"/>
            <a:ext cx="6858000" cy="914400"/>
          </a:xfrm>
        </p:spPr>
        <p:txBody>
          <a:bodyPr anchor="t" anchorCtr="0">
            <a:normAutofit/>
          </a:bodyPr>
          <a:lstStyle>
            <a:lvl1pPr marL="0" indent="0">
              <a:buNone/>
              <a:defRPr sz="28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13212512-3B4A-4C0D-950D-6FFEACF07EB0}" type="datetime1">
              <a:rPr lang="en-US" smtClean="0"/>
              <a:t>2/28/2020</a:t>
            </a:fld>
            <a:endParaRPr lang="en-US"/>
          </a:p>
        </p:txBody>
      </p:sp>
      <p:sp>
        <p:nvSpPr>
          <p:cNvPr id="5" name="Footer Placeholder 4"/>
          <p:cNvSpPr>
            <a:spLocks noGrp="1"/>
          </p:cNvSpPr>
          <p:nvPr>
            <p:ph type="ftr" sz="quarter" idx="11"/>
          </p:nvPr>
        </p:nvSpPr>
        <p:spPr/>
        <p:txBody>
          <a:bodyPr/>
          <a:lstStyle/>
          <a:p>
            <a:r>
              <a:rPr lang="en-US"/>
              <a:t>Prof. Dr. Harun TANRIVERMİŞ, Yrd. Doç. Dr. Yeşim ALİEFENDİOĞLU Ekonomi I 2016-2017 Güz Dönemi</a:t>
            </a:r>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
        <p:nvSpPr>
          <p:cNvPr id="8" name="Rectangle 7"/>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801106256"/>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sz="2400"/>
            </a:lvl1pPr>
          </a:lstStyle>
          <a:p>
            <a:r>
              <a:rPr lang="tr-TR" dirty="0" smtClean="0"/>
              <a:t>Asıl başlık stili için tıklatın</a:t>
            </a:r>
            <a:endParaRPr lang="tr-TR" dirty="0"/>
          </a:p>
        </p:txBody>
      </p:sp>
      <p:sp>
        <p:nvSpPr>
          <p:cNvPr id="3" name="İçerik Yer Tutucusu 2"/>
          <p:cNvSpPr>
            <a:spLocks noGrp="1"/>
          </p:cNvSpPr>
          <p:nvPr>
            <p:ph idx="1"/>
          </p:nvPr>
        </p:nvSpPr>
        <p:spPr>
          <a:xfrm>
            <a:off x="1066800" y="1981200"/>
            <a:ext cx="7543800" cy="4114800"/>
          </a:xfrm>
          <a:prstGeom prst="rect">
            <a:avLst/>
          </a:prstGeom>
        </p:spPr>
        <p:txBody>
          <a:bodyPr/>
          <a:lstStyle>
            <a:lvl1pPr marL="2286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1pPr>
            <a:lvl2pPr marL="6858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2pPr>
            <a:lvl3pPr marL="11430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3pPr>
            <a:lvl4pPr marL="16002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4pPr>
            <a:lvl5pPr marL="2057400" indent="-228600">
              <a:buClr>
                <a:srgbClr val="000099"/>
              </a:buClr>
              <a:buFont typeface="Wingdings" panose="05000000000000000000" pitchFamily="2" charset="2"/>
              <a:buChar char="q"/>
              <a:defRPr sz="2000">
                <a:latin typeface="Arial" panose="020B0604020202020204" pitchFamily="34" charset="0"/>
                <a:cs typeface="Arial" panose="020B0604020202020204" pitchFamily="34" charset="0"/>
              </a:defRPr>
            </a:lvl5pPr>
          </a:lstStyle>
          <a:p>
            <a:pPr lvl="0"/>
            <a:r>
              <a:rPr lang="tr-TR" dirty="0" smtClean="0"/>
              <a:t>Asıl metin stillerini düzenle</a:t>
            </a:r>
          </a:p>
          <a:p>
            <a:pPr lvl="1"/>
            <a:r>
              <a:rPr lang="tr-TR" dirty="0" smtClean="0"/>
              <a:t>İkinci düzey</a:t>
            </a:r>
          </a:p>
          <a:p>
            <a:pPr lvl="2"/>
            <a:r>
              <a:rPr lang="tr-TR" dirty="0" smtClean="0"/>
              <a:t>Üçüncü düzey</a:t>
            </a:r>
          </a:p>
          <a:p>
            <a:pPr lvl="3"/>
            <a:r>
              <a:rPr lang="tr-TR" dirty="0" smtClean="0"/>
              <a:t>Dördüncü düzey</a:t>
            </a:r>
          </a:p>
          <a:p>
            <a:pPr lvl="4"/>
            <a:r>
              <a:rPr lang="tr-TR" dirty="0" smtClean="0"/>
              <a:t>Beşinci düzey</a:t>
            </a:r>
            <a:endParaRPr lang="tr-TR" dirty="0"/>
          </a:p>
        </p:txBody>
      </p:sp>
      <p:sp>
        <p:nvSpPr>
          <p:cNvPr id="4" name="Rectangle 17"/>
          <p:cNvSpPr>
            <a:spLocks noGrp="1" noChangeArrowheads="1"/>
          </p:cNvSpPr>
          <p:nvPr>
            <p:ph type="dt" sz="half" idx="10"/>
          </p:nvPr>
        </p:nvSpPr>
        <p:spPr>
          <a:xfrm>
            <a:off x="1066800" y="6248400"/>
            <a:ext cx="1905000" cy="457200"/>
          </a:xfrm>
          <a:prstGeom prst="rect">
            <a:avLst/>
          </a:prstGeom>
          <a:ln/>
        </p:spPr>
        <p:txBody>
          <a:bodyPr/>
          <a:lstStyle>
            <a:lvl1pPr>
              <a:defRPr/>
            </a:lvl1pPr>
          </a:lstStyle>
          <a:p>
            <a:pPr>
              <a:defRPr/>
            </a:pPr>
            <a:endParaRPr lang="tr-TR"/>
          </a:p>
        </p:txBody>
      </p:sp>
      <p:sp>
        <p:nvSpPr>
          <p:cNvPr id="5" name="Rectangle 18"/>
          <p:cNvSpPr>
            <a:spLocks noGrp="1" noChangeArrowheads="1"/>
          </p:cNvSpPr>
          <p:nvPr>
            <p:ph type="ftr" sz="quarter" idx="11"/>
          </p:nvPr>
        </p:nvSpPr>
        <p:spPr>
          <a:xfrm>
            <a:off x="3429000" y="6248400"/>
            <a:ext cx="2895600" cy="457200"/>
          </a:xfrm>
          <a:prstGeom prst="rect">
            <a:avLst/>
          </a:prstGeom>
          <a:ln/>
        </p:spPr>
        <p:txBody>
          <a:bodyPr/>
          <a:lstStyle>
            <a:lvl1pPr>
              <a:defRPr/>
            </a:lvl1pPr>
          </a:lstStyle>
          <a:p>
            <a:pPr>
              <a:defRPr/>
            </a:pPr>
            <a:endParaRPr lang="tr-TR"/>
          </a:p>
        </p:txBody>
      </p:sp>
      <p:sp>
        <p:nvSpPr>
          <p:cNvPr id="6" name="Rectangle 19"/>
          <p:cNvSpPr>
            <a:spLocks noGrp="1" noChangeArrowheads="1"/>
          </p:cNvSpPr>
          <p:nvPr>
            <p:ph type="sldNum" sz="quarter" idx="12"/>
          </p:nvPr>
        </p:nvSpPr>
        <p:spPr>
          <a:xfrm>
            <a:off x="6705600" y="6248400"/>
            <a:ext cx="1905000" cy="457200"/>
          </a:xfrm>
          <a:prstGeom prst="rect">
            <a:avLst/>
          </a:prstGeom>
          <a:ln/>
        </p:spPr>
        <p:txBody>
          <a:bodyPr/>
          <a:lstStyle>
            <a:lvl1pPr>
              <a:defRPr/>
            </a:lvl1pPr>
          </a:lstStyle>
          <a:p>
            <a:pPr>
              <a:defRPr/>
            </a:pPr>
            <a:fld id="{67F7C0EF-15DE-425E-A602-6416008CF6C9}" type="slidenum">
              <a:rPr lang="tr-TR" altLang="tr-TR"/>
              <a:pPr>
                <a:defRPr/>
              </a:pPr>
              <a:t>‹#›</a:t>
            </a:fld>
            <a:endParaRPr lang="tr-TR" altLang="tr-TR"/>
          </a:p>
        </p:txBody>
      </p:sp>
    </p:spTree>
    <p:extLst>
      <p:ext uri="{BB962C8B-B14F-4D97-AF65-F5344CB8AC3E}">
        <p14:creationId xmlns:p14="http://schemas.microsoft.com/office/powerpoint/2010/main" val="404571477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Asıl başlık stili için tıklatın</a:t>
            </a:r>
            <a:endParaRPr lang="en-US" dirty="0"/>
          </a:p>
        </p:txBody>
      </p:sp>
      <p:sp>
        <p:nvSpPr>
          <p:cNvPr id="4" name="Date Placeholder 3"/>
          <p:cNvSpPr>
            <a:spLocks noGrp="1"/>
          </p:cNvSpPr>
          <p:nvPr>
            <p:ph type="dt" sz="half" idx="10"/>
          </p:nvPr>
        </p:nvSpPr>
        <p:spPr/>
        <p:txBody>
          <a:bodyPr/>
          <a:lstStyle/>
          <a:p>
            <a:fld id="{419913B4-353A-43F0-919E-C9E766A5124A}" type="datetime1">
              <a:rPr lang="en-US" smtClean="0"/>
              <a:t>2/28/2020</a:t>
            </a:fld>
            <a:endParaRPr lang="en-US"/>
          </a:p>
        </p:txBody>
      </p:sp>
      <p:sp>
        <p:nvSpPr>
          <p:cNvPr id="5" name="Footer Placeholder 4"/>
          <p:cNvSpPr>
            <a:spLocks noGrp="1"/>
          </p:cNvSpPr>
          <p:nvPr>
            <p:ph type="ftr" sz="quarter" idx="11"/>
          </p:nvPr>
        </p:nvSpPr>
        <p:spPr/>
        <p:txBody>
          <a:bodyPr/>
          <a:lstStyle/>
          <a:p>
            <a:r>
              <a:rPr lang="en-US" smtClean="0"/>
              <a:t>Prof. Dr. Harun TANRIVERMİŞ, Yrd. Doç. Dr. Yeşim ALİEFENDİOĞLU Ekonomi I 2016-2017 Güz Dönemi</a:t>
            </a:r>
            <a:endParaRPr lang="en-US"/>
          </a:p>
        </p:txBody>
      </p:sp>
      <p:sp>
        <p:nvSpPr>
          <p:cNvPr id="6" name="Slide Number Placeholder 5"/>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90747082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a:p>
        </p:txBody>
      </p:sp>
      <p:sp>
        <p:nvSpPr>
          <p:cNvPr id="3" name="Content Placeholder 2"/>
          <p:cNvSpPr>
            <a:spLocks noGrp="1"/>
          </p:cNvSpPr>
          <p:nvPr>
            <p:ph sz="half" idx="1"/>
          </p:nvPr>
        </p:nvSpPr>
        <p:spPr>
          <a:xfrm>
            <a:off x="7620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4648200" y="609601"/>
            <a:ext cx="3657600" cy="376732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5" name="Date Placeholder 4"/>
          <p:cNvSpPr>
            <a:spLocks noGrp="1"/>
          </p:cNvSpPr>
          <p:nvPr>
            <p:ph type="dt" sz="half" idx="10"/>
          </p:nvPr>
        </p:nvSpPr>
        <p:spPr/>
        <p:txBody>
          <a:bodyPr/>
          <a:lstStyle/>
          <a:p>
            <a:fld id="{FEB19078-E88E-432E-B463-E382E09B18DC}"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902664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7589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7589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4645152" y="609600"/>
            <a:ext cx="3657600" cy="639762"/>
          </a:xfrm>
        </p:spPr>
        <p:txBody>
          <a:bodyPr anchor="b">
            <a:noAutofit/>
          </a:bodyPr>
          <a:lstStyle>
            <a:lvl1pPr marL="0" indent="0">
              <a:buNone/>
              <a:defRPr sz="2800" b="0">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4645152" y="1329264"/>
            <a:ext cx="3657600" cy="3048000"/>
          </a:xfrm>
        </p:spPr>
        <p:txBody>
          <a:bodyPr anchor="t" anchorCtr="0"/>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a:p>
        </p:txBody>
      </p:sp>
      <p:sp>
        <p:nvSpPr>
          <p:cNvPr id="7" name="Date Placeholder 6"/>
          <p:cNvSpPr>
            <a:spLocks noGrp="1"/>
          </p:cNvSpPr>
          <p:nvPr>
            <p:ph type="dt" sz="half" idx="10"/>
          </p:nvPr>
        </p:nvSpPr>
        <p:spPr/>
        <p:txBody>
          <a:bodyPr/>
          <a:lstStyle/>
          <a:p>
            <a:fld id="{32BF88A8-F742-4F69-A35B-1B28FBF07202}" type="datetime1">
              <a:rPr lang="en-US" smtClean="0"/>
              <a:t>2/28/2020</a:t>
            </a:fld>
            <a:endParaRPr lang="en-US"/>
          </a:p>
        </p:txBody>
      </p:sp>
      <p:sp>
        <p:nvSpPr>
          <p:cNvPr id="8" name="Footer Placeholder 7"/>
          <p:cNvSpPr>
            <a:spLocks noGrp="1"/>
          </p:cNvSpPr>
          <p:nvPr>
            <p:ph type="ftr" sz="quarter" idx="11"/>
          </p:nvPr>
        </p:nvSpPr>
        <p:spPr/>
        <p:txBody>
          <a:bodyPr/>
          <a:lstStyle/>
          <a:p>
            <a:r>
              <a:rPr lang="en-US"/>
              <a:t>Prof. Dr. Harun TANRIVERMİŞ, Yrd. Doç. Dr. Yeşim ALİEFENDİOĞLU Ekonomi I 2016-2017 Güz Dönemi</a:t>
            </a:r>
          </a:p>
        </p:txBody>
      </p:sp>
      <p:sp>
        <p:nvSpPr>
          <p:cNvPr id="9" name="Slide Number Placeholder 8"/>
          <p:cNvSpPr>
            <a:spLocks noGrp="1"/>
          </p:cNvSpPr>
          <p:nvPr>
            <p:ph type="sldNum" sz="quarter" idx="12"/>
          </p:nvPr>
        </p:nvSpPr>
        <p:spPr/>
        <p:txBody>
          <a:bodyPr/>
          <a:lstStyle/>
          <a:p>
            <a:fld id="{450E119D-8EDB-4D0A-AB54-479909DD9FBC}" type="slidenum">
              <a:rPr lang="en-US" smtClean="0"/>
              <a:t>‹#›</a:t>
            </a:fld>
            <a:endParaRPr lang="en-US"/>
          </a:p>
        </p:txBody>
      </p:sp>
      <p:cxnSp>
        <p:nvCxnSpPr>
          <p:cNvPr id="11" name="Straight Connector 10"/>
          <p:cNvCxnSpPr/>
          <p:nvPr/>
        </p:nvCxnSpPr>
        <p:spPr>
          <a:xfrm>
            <a:off x="7589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cxnSp>
        <p:nvCxnSpPr>
          <p:cNvPr id="13" name="Straight Connector 12"/>
          <p:cNvCxnSpPr/>
          <p:nvPr/>
        </p:nvCxnSpPr>
        <p:spPr>
          <a:xfrm>
            <a:off x="4645152" y="1249362"/>
            <a:ext cx="3657600" cy="1588"/>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437763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246C0540-C812-4A10-A4A2-8F2918206376}" type="datetime1">
              <a:rPr lang="en-US" smtClean="0"/>
              <a:t>2/28/2020</a:t>
            </a:fld>
            <a:endParaRPr lang="en-US"/>
          </a:p>
        </p:txBody>
      </p:sp>
      <p:sp>
        <p:nvSpPr>
          <p:cNvPr id="4" name="Footer Placeholder 3"/>
          <p:cNvSpPr>
            <a:spLocks noGrp="1"/>
          </p:cNvSpPr>
          <p:nvPr>
            <p:ph type="ftr" sz="quarter" idx="11"/>
          </p:nvPr>
        </p:nvSpPr>
        <p:spPr/>
        <p:txBody>
          <a:bodyPr/>
          <a:lstStyle/>
          <a:p>
            <a:r>
              <a:rPr lang="en-US"/>
              <a:t>Prof. Dr. Harun TANRIVERMİŞ, Yrd. Doç. Dr. Yeşim ALİEFENDİOĞLU Ekonomi I 2016-2017 Güz Dönemi</a:t>
            </a:r>
          </a:p>
        </p:txBody>
      </p:sp>
      <p:sp>
        <p:nvSpPr>
          <p:cNvPr id="5" name="Slide Number Placeholder 4"/>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30046229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180DDDF-7A43-4041-A150-A5265DD17B5B}" type="datetime1">
              <a:rPr lang="en-US" smtClean="0"/>
              <a:t>2/28/2020</a:t>
            </a:fld>
            <a:endParaRPr lang="en-US"/>
          </a:p>
        </p:txBody>
      </p:sp>
      <p:sp>
        <p:nvSpPr>
          <p:cNvPr id="3" name="Footer Placeholder 2"/>
          <p:cNvSpPr>
            <a:spLocks noGrp="1"/>
          </p:cNvSpPr>
          <p:nvPr>
            <p:ph type="ftr" sz="quarter" idx="11"/>
          </p:nvPr>
        </p:nvSpPr>
        <p:spPr/>
        <p:txBody>
          <a:bodyPr/>
          <a:lstStyle/>
          <a:p>
            <a:r>
              <a:rPr lang="en-US"/>
              <a:t>Prof. Dr. Harun TANRIVERMİŞ, Yrd. Doç. Dr. Yeşim ALİEFENDİOĞLU Ekonomi I 2016-2017 Güz Dönemi</a:t>
            </a:r>
          </a:p>
        </p:txBody>
      </p:sp>
      <p:sp>
        <p:nvSpPr>
          <p:cNvPr id="4" name="Slide Number Placeholder 3"/>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14838819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762000" y="4572000"/>
            <a:ext cx="6784848" cy="1600200"/>
          </a:xfrm>
        </p:spPr>
        <p:txBody>
          <a:bodyPr anchor="b">
            <a:normAutofit/>
          </a:bodyPr>
          <a:lstStyle>
            <a:lvl1pPr algn="l">
              <a:defRPr sz="5400" b="0"/>
            </a:lvl1pPr>
          </a:lstStyle>
          <a:p>
            <a:r>
              <a:rPr lang="tr-TR"/>
              <a:t>Asıl başlık stili için tıklatın</a:t>
            </a:r>
            <a:endParaRPr lang="en-US"/>
          </a:p>
        </p:txBody>
      </p:sp>
      <p:sp>
        <p:nvSpPr>
          <p:cNvPr id="3" name="Content Placeholder 2"/>
          <p:cNvSpPr>
            <a:spLocks noGrp="1"/>
          </p:cNvSpPr>
          <p:nvPr>
            <p:ph idx="1"/>
          </p:nvPr>
        </p:nvSpPr>
        <p:spPr>
          <a:xfrm>
            <a:off x="3710866" y="457202"/>
            <a:ext cx="4594934" cy="4114799"/>
          </a:xfrm>
        </p:spPr>
        <p:txBody>
          <a:bodyPr/>
          <a:lstStyle>
            <a:lvl1pPr>
              <a:defRPr sz="2400"/>
            </a:lvl1pPr>
            <a:lvl2pPr>
              <a:defRPr sz="2200"/>
            </a:lvl2pPr>
            <a:lvl3pPr>
              <a:defRPr sz="2000"/>
            </a:lvl3pPr>
            <a:lvl4pPr>
              <a:defRPr sz="1800"/>
            </a:lvl4pPr>
            <a:lvl5pPr>
              <a:defRPr sz="1800"/>
            </a:lvl5pPr>
            <a:lvl6pPr>
              <a:defRPr sz="2000"/>
            </a:lvl6pPr>
            <a:lvl7pPr>
              <a:defRPr sz="2000"/>
            </a:lvl7pPr>
            <a:lvl8pPr>
              <a:defRPr sz="2000"/>
            </a:lvl8pPr>
            <a:lvl9pPr>
              <a:defRPr sz="2000"/>
            </a:lvl9p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762002" y="457200"/>
            <a:ext cx="2673657" cy="4114800"/>
          </a:xfrm>
        </p:spPr>
        <p:txBody>
          <a:bodyPr>
            <a:normAutofit/>
          </a:bodyPr>
          <a:lstStyle>
            <a:lvl1pPr marL="0" indent="0">
              <a:buNone/>
              <a:defRPr sz="21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737B923B-C384-40AA-8590-01472514B94D}"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cxnSp>
        <p:nvCxnSpPr>
          <p:cNvPr id="10" name="Straight Connector 9"/>
          <p:cNvCxnSpPr/>
          <p:nvPr/>
        </p:nvCxnSpPr>
        <p:spPr>
          <a:xfrm rot="5400000">
            <a:off x="1677194" y="2514601"/>
            <a:ext cx="3810000" cy="1588"/>
          </a:xfrm>
          <a:prstGeom prst="line">
            <a:avLst/>
          </a:prstGeom>
          <a:ln>
            <a:solidFill>
              <a:schemeClr val="tx2">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94325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758952" y="4572000"/>
            <a:ext cx="6784848" cy="1600200"/>
          </a:xfrm>
        </p:spPr>
        <p:txBody>
          <a:bodyPr anchor="b">
            <a:normAutofit/>
          </a:bodyPr>
          <a:lstStyle>
            <a:lvl1pPr algn="l">
              <a:defRPr sz="5400" b="0"/>
            </a:lvl1pPr>
          </a:lstStyle>
          <a:p>
            <a:r>
              <a:rPr lang="tr-TR"/>
              <a:t>Asıl başlık stili için tıklatın</a:t>
            </a:r>
            <a:endParaRPr lang="en-US" dirty="0"/>
          </a:p>
        </p:txBody>
      </p:sp>
      <p:sp>
        <p:nvSpPr>
          <p:cNvPr id="3" name="Picture Placeholder 2"/>
          <p:cNvSpPr>
            <a:spLocks noGrp="1"/>
          </p:cNvSpPr>
          <p:nvPr>
            <p:ph type="pic" idx="1"/>
          </p:nvPr>
        </p:nvSpPr>
        <p:spPr>
          <a:xfrm>
            <a:off x="777240" y="457200"/>
            <a:ext cx="7543800" cy="2895600"/>
          </a:xfrm>
          <a:ln w="6350">
            <a:solidFill>
              <a:schemeClr val="tx2"/>
            </a:solidFill>
          </a:ln>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simgeyi tıklatın</a:t>
            </a:r>
            <a:endParaRPr lang="en-US"/>
          </a:p>
        </p:txBody>
      </p:sp>
      <p:sp>
        <p:nvSpPr>
          <p:cNvPr id="4" name="Text Placeholder 3"/>
          <p:cNvSpPr>
            <a:spLocks noGrp="1"/>
          </p:cNvSpPr>
          <p:nvPr>
            <p:ph type="body" sz="half" idx="2"/>
          </p:nvPr>
        </p:nvSpPr>
        <p:spPr>
          <a:xfrm>
            <a:off x="850392" y="3505200"/>
            <a:ext cx="7391400" cy="804862"/>
          </a:xfrm>
        </p:spPr>
        <p:txBody>
          <a:bodyPr anchor="t" anchorCtr="0">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5" name="Date Placeholder 4"/>
          <p:cNvSpPr>
            <a:spLocks noGrp="1"/>
          </p:cNvSpPr>
          <p:nvPr>
            <p:ph type="dt" sz="half" idx="10"/>
          </p:nvPr>
        </p:nvSpPr>
        <p:spPr/>
        <p:txBody>
          <a:bodyPr/>
          <a:lstStyle/>
          <a:p>
            <a:fld id="{E3210B27-1C63-4458-A0DE-D05A3D5ED342}" type="datetime1">
              <a:rPr lang="en-US" smtClean="0"/>
              <a:t>2/28/2020</a:t>
            </a:fld>
            <a:endParaRPr lang="en-US"/>
          </a:p>
        </p:txBody>
      </p:sp>
      <p:sp>
        <p:nvSpPr>
          <p:cNvPr id="6" name="Footer Placeholder 5"/>
          <p:cNvSpPr>
            <a:spLocks noGrp="1"/>
          </p:cNvSpPr>
          <p:nvPr>
            <p:ph type="ftr" sz="quarter" idx="11"/>
          </p:nvPr>
        </p:nvSpPr>
        <p:spPr/>
        <p:txBody>
          <a:bodyPr/>
          <a:lstStyle/>
          <a:p>
            <a:r>
              <a:rPr lang="en-US"/>
              <a:t>Prof. Dr. Harun TANRIVERMİŞ, Yrd. Doç. Dr. Yeşim ALİEFENDİOĞLU Ekonomi I 2016-2017 Güz Dönemi</a:t>
            </a:r>
          </a:p>
        </p:txBody>
      </p:sp>
      <p:sp>
        <p:nvSpPr>
          <p:cNvPr id="7" name="Slide Number Placeholder 6"/>
          <p:cNvSpPr>
            <a:spLocks noGrp="1"/>
          </p:cNvSpPr>
          <p:nvPr>
            <p:ph type="sldNum" sz="quarter" idx="12"/>
          </p:nvPr>
        </p:nvSpPr>
        <p:spPr/>
        <p:txBody>
          <a:bodyPr/>
          <a:lstStyle/>
          <a:p>
            <a:fld id="{450E119D-8EDB-4D0A-AB54-479909DD9FBC}" type="slidenum">
              <a:rPr lang="en-US" smtClean="0"/>
              <a:t>‹#›</a:t>
            </a:fld>
            <a:endParaRPr lang="en-US"/>
          </a:p>
        </p:txBody>
      </p:sp>
    </p:spTree>
    <p:extLst>
      <p:ext uri="{BB962C8B-B14F-4D97-AF65-F5344CB8AC3E}">
        <p14:creationId xmlns:p14="http://schemas.microsoft.com/office/powerpoint/2010/main" val="7582204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slideLayout" Target="../slideLayouts/slideLayout25.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6" Type="http://schemas.openxmlformats.org/officeDocument/2006/relationships/theme" Target="../theme/theme2.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slideLayout" Target="../slideLayouts/slideLayout2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slideLayout" Target="../slideLayouts/slideLayout26.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30.xml"/><Relationship Id="rId2" Type="http://schemas.openxmlformats.org/officeDocument/2006/relationships/slideLayout" Target="../slideLayouts/slideLayout29.xml"/><Relationship Id="rId1" Type="http://schemas.openxmlformats.org/officeDocument/2006/relationships/slideLayout" Target="../slideLayouts/slideLayout28.xml"/><Relationship Id="rId6" Type="http://schemas.openxmlformats.org/officeDocument/2006/relationships/image" Target="../media/image2.jpeg"/><Relationship Id="rId5" Type="http://schemas.openxmlformats.org/officeDocument/2006/relationships/theme" Target="../theme/theme3.xml"/><Relationship Id="rId4" Type="http://schemas.openxmlformats.org/officeDocument/2006/relationships/slideLayout" Target="../slideLayouts/slideLayout3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D5BA3AE7-9ECF-44E5-AA35-A658ADA8F751}" type="datetime1">
              <a:rPr lang="en-US" smtClean="0"/>
              <a:t>2/28/2020</a:t>
            </a:fld>
            <a:endParaRPr lang="en-US"/>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en-US"/>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450E119D-8EDB-4D0A-AB54-479909DD9FBC}" type="slidenum">
              <a:rPr lang="en-US" smtClean="0"/>
              <a:t>‹#›</a:t>
            </a:fld>
            <a:endParaRPr lang="en-US"/>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63282708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89" r:id="rId12"/>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2000" y="4572000"/>
            <a:ext cx="6781800" cy="1600200"/>
          </a:xfrm>
          <a:prstGeom prst="rect">
            <a:avLst/>
          </a:prstGeom>
        </p:spPr>
        <p:txBody>
          <a:bodyPr vert="horz" lIns="91440" tIns="45720" rIns="91440" bIns="45720" rtlCol="0" anchor="b" anchorCtr="0">
            <a:normAutofit/>
          </a:bodyPr>
          <a:lstStyle/>
          <a:p>
            <a:r>
              <a:rPr lang="tr-TR"/>
              <a:t>Asıl başlık stili için tıklatın</a:t>
            </a:r>
            <a:endParaRPr lang="en-US" dirty="0"/>
          </a:p>
        </p:txBody>
      </p:sp>
      <p:sp>
        <p:nvSpPr>
          <p:cNvPr id="3" name="Text Placeholder 2"/>
          <p:cNvSpPr>
            <a:spLocks noGrp="1"/>
          </p:cNvSpPr>
          <p:nvPr>
            <p:ph type="body" idx="1"/>
          </p:nvPr>
        </p:nvSpPr>
        <p:spPr>
          <a:xfrm>
            <a:off x="762000" y="685800"/>
            <a:ext cx="7543800" cy="3886200"/>
          </a:xfrm>
          <a:prstGeom prst="rect">
            <a:avLst/>
          </a:prstGeom>
        </p:spPr>
        <p:txBody>
          <a:bodyPr vert="horz" lIns="91440" tIns="45720" rIns="91440" bIns="45720" rtlCol="0" anchor="ctr" anchorCtr="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6248400" y="6208778"/>
            <a:ext cx="2133600" cy="365125"/>
          </a:xfrm>
          <a:prstGeom prst="rect">
            <a:avLst/>
          </a:prstGeom>
        </p:spPr>
        <p:txBody>
          <a:bodyPr vert="horz" lIns="91440" tIns="45720" rIns="91440" bIns="45720" rtlCol="0" anchor="ctr"/>
          <a:lstStyle>
            <a:lvl1pPr algn="r">
              <a:defRPr sz="1200" b="1">
                <a:solidFill>
                  <a:schemeClr val="tx2">
                    <a:lumMod val="90000"/>
                    <a:lumOff val="10000"/>
                  </a:schemeClr>
                </a:solidFill>
                <a:latin typeface="+mn-lt"/>
              </a:defRPr>
            </a:lvl1pPr>
          </a:lstStyle>
          <a:p>
            <a:fld id="{39369955-C8A4-4023-9F6B-3A82C0FA9480}" type="datetime1">
              <a:rPr lang="en-US" smtClean="0"/>
              <a:t>2/28/2020</a:t>
            </a:fld>
            <a:endParaRPr lang="tr-TR"/>
          </a:p>
        </p:txBody>
      </p:sp>
      <p:sp>
        <p:nvSpPr>
          <p:cNvPr id="5" name="Footer Placeholder 4"/>
          <p:cNvSpPr>
            <a:spLocks noGrp="1"/>
          </p:cNvSpPr>
          <p:nvPr>
            <p:ph type="ftr" sz="quarter" idx="3"/>
          </p:nvPr>
        </p:nvSpPr>
        <p:spPr>
          <a:xfrm>
            <a:off x="761999" y="6208778"/>
            <a:ext cx="4873869" cy="365125"/>
          </a:xfrm>
          <a:prstGeom prst="rect">
            <a:avLst/>
          </a:prstGeom>
        </p:spPr>
        <p:txBody>
          <a:bodyPr vert="horz" lIns="91440" tIns="45720" rIns="91440" bIns="45720" rtlCol="0" anchor="ctr"/>
          <a:lstStyle>
            <a:lvl1pPr algn="l">
              <a:defRPr sz="1200" b="1">
                <a:solidFill>
                  <a:schemeClr val="tx2">
                    <a:lumMod val="90000"/>
                    <a:lumOff val="10000"/>
                  </a:schemeClr>
                </a:solidFill>
              </a:defRPr>
            </a:lvl1pPr>
          </a:lstStyle>
          <a:p>
            <a:r>
              <a:rPr lang="tr-TR"/>
              <a:t>Prof. Dr. Harun TANRIVERMİŞ, Yrd. Doç. Dr. Yeşim ALİEFENDİOĞLU Ekonomi I 2016-2017 Güz Dönemi</a:t>
            </a:r>
          </a:p>
        </p:txBody>
      </p:sp>
      <p:sp>
        <p:nvSpPr>
          <p:cNvPr id="6" name="Slide Number Placeholder 5"/>
          <p:cNvSpPr>
            <a:spLocks noGrp="1"/>
          </p:cNvSpPr>
          <p:nvPr>
            <p:ph type="sldNum" sz="quarter" idx="4"/>
          </p:nvPr>
        </p:nvSpPr>
        <p:spPr>
          <a:xfrm>
            <a:off x="7620000" y="5687570"/>
            <a:ext cx="762000" cy="365125"/>
          </a:xfrm>
          <a:prstGeom prst="rect">
            <a:avLst/>
          </a:prstGeom>
        </p:spPr>
        <p:txBody>
          <a:bodyPr vert="horz" lIns="91440" tIns="45720" rIns="91440" bIns="45720" rtlCol="0" anchor="ctr"/>
          <a:lstStyle>
            <a:lvl1pPr algn="r">
              <a:defRPr sz="2400">
                <a:solidFill>
                  <a:schemeClr val="tx1">
                    <a:lumMod val="85000"/>
                    <a:lumOff val="15000"/>
                  </a:schemeClr>
                </a:solidFill>
                <a:latin typeface="+mj-lt"/>
              </a:defRPr>
            </a:lvl1pPr>
          </a:lstStyle>
          <a:p>
            <a:fld id="{B1DEFA8C-F947-479F-BE07-76B6B3F80BF1}" type="slidenum">
              <a:rPr lang="tr-TR" smtClean="0"/>
              <a:pPr/>
              <a:t>‹#›</a:t>
            </a:fld>
            <a:endParaRPr lang="tr-TR"/>
          </a:p>
        </p:txBody>
      </p:sp>
      <p:sp>
        <p:nvSpPr>
          <p:cNvPr id="8" name="Rectangle 7"/>
          <p:cNvSpPr/>
          <p:nvPr/>
        </p:nvSpPr>
        <p:spPr>
          <a:xfrm>
            <a:off x="777240" y="0"/>
            <a:ext cx="7543800" cy="381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p:nvSpPr>
        <p:spPr>
          <a:xfrm>
            <a:off x="777240" y="6172200"/>
            <a:ext cx="7543800" cy="2743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941729721"/>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Lst>
  <p:hf sldNum="0" hdr="0" dt="0"/>
  <p:txStyles>
    <p:titleStyle>
      <a:lvl1pPr algn="l" defTabSz="914400" rtl="0" eaLnBrk="1" latinLnBrk="0" hangingPunct="1">
        <a:spcBef>
          <a:spcPct val="0"/>
        </a:spcBef>
        <a:buNone/>
        <a:defRPr sz="54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Font typeface="Arial" pitchFamily="34" charset="0"/>
        <a:buChar char="•"/>
        <a:defRPr sz="2400" kern="1200">
          <a:solidFill>
            <a:schemeClr val="tx2"/>
          </a:solidFill>
          <a:latin typeface="+mn-lt"/>
          <a:ea typeface="+mn-ea"/>
          <a:cs typeface="+mn-cs"/>
        </a:defRPr>
      </a:lvl1pPr>
      <a:lvl2pPr marL="594360" indent="-274320" algn="l" defTabSz="914400" rtl="0" eaLnBrk="1" latinLnBrk="0" hangingPunct="1">
        <a:spcBef>
          <a:spcPct val="20000"/>
        </a:spcBef>
        <a:buClr>
          <a:schemeClr val="accent1"/>
        </a:buClr>
        <a:buFont typeface="Arial" pitchFamily="34" charset="0"/>
        <a:buChar char="•"/>
        <a:defRPr sz="2200" kern="1200">
          <a:solidFill>
            <a:schemeClr val="tx2"/>
          </a:solidFill>
          <a:latin typeface="+mn-lt"/>
          <a:ea typeface="+mn-ea"/>
          <a:cs typeface="+mn-cs"/>
        </a:defRPr>
      </a:lvl2pPr>
      <a:lvl3pPr marL="868680" indent="-228600" algn="l" defTabSz="914400" rtl="0" eaLnBrk="1" latinLnBrk="0" hangingPunct="1">
        <a:spcBef>
          <a:spcPct val="20000"/>
        </a:spcBef>
        <a:buClr>
          <a:schemeClr val="accent1"/>
        </a:buClr>
        <a:buFont typeface="Arial" pitchFamily="34" charset="0"/>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Font typeface="Arial" pitchFamily="34" charset="0"/>
        <a:buChar char="•"/>
        <a:defRPr sz="1800" kern="1200">
          <a:solidFill>
            <a:schemeClr val="tx2"/>
          </a:solidFill>
          <a:latin typeface="+mn-lt"/>
          <a:ea typeface="+mn-ea"/>
          <a:cs typeface="+mn-cs"/>
        </a:defRPr>
      </a:lvl4pPr>
      <a:lvl5pPr marL="1371600" indent="-228600" algn="l" defTabSz="914400" rtl="0" eaLnBrk="1" latinLnBrk="0" hangingPunct="1">
        <a:spcBef>
          <a:spcPct val="20000"/>
        </a:spcBef>
        <a:buClr>
          <a:schemeClr val="accent1"/>
        </a:buClr>
        <a:buFont typeface="Arial" pitchFamily="34" charset="0"/>
        <a:buChar char="•"/>
        <a:defRPr sz="1800" kern="1200" baseline="0">
          <a:solidFill>
            <a:schemeClr val="tx2"/>
          </a:solidFill>
          <a:latin typeface="+mn-lt"/>
          <a:ea typeface="+mn-ea"/>
          <a:cs typeface="+mn-cs"/>
        </a:defRPr>
      </a:lvl5pPr>
      <a:lvl6pPr marL="164592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6pPr>
      <a:lvl7pPr marL="1901952"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7pPr>
      <a:lvl8pPr marL="219456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8pPr>
      <a:lvl9pPr marL="2468880" indent="-228600" algn="l" defTabSz="914400" rtl="0" eaLnBrk="1" latinLnBrk="0" hangingPunct="1">
        <a:spcBef>
          <a:spcPct val="20000"/>
        </a:spcBef>
        <a:buClr>
          <a:schemeClr val="accent1"/>
        </a:buClr>
        <a:buFont typeface="Arial" pitchFamily="34" charset="0"/>
        <a:buChar char="•"/>
        <a:defRPr sz="16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Resim 6"/>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0" y="2"/>
            <a:ext cx="9144000" cy="6856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57028069"/>
      </p:ext>
    </p:extLst>
  </p:cSld>
  <p:clrMap bg1="lt1" tx1="dk1" bg2="lt2" tx2="dk2" accent1="accent1" accent2="accent2" accent3="accent3" accent4="accent4" accent5="accent5" accent6="accent6" hlink="hlink" folHlink="folHlink"/>
  <p:sldLayoutIdLst>
    <p:sldLayoutId id="2147483691" r:id="rId1"/>
    <p:sldLayoutId id="2147483692" r:id="rId2"/>
    <p:sldLayoutId id="2147483693" r:id="rId3"/>
    <p:sldLayoutId id="2147483696" r:id="rId4"/>
  </p:sldLayoutIdLst>
  <p:hf sldNum="0" hdr="0" dt="0"/>
  <p:txStyles>
    <p:titleStyle>
      <a:lvl1pPr algn="l" rtl="0" eaLnBrk="1" fontAlgn="base" hangingPunct="1">
        <a:lnSpc>
          <a:spcPct val="90000"/>
        </a:lnSpc>
        <a:spcBef>
          <a:spcPct val="0"/>
        </a:spcBef>
        <a:spcAft>
          <a:spcPct val="0"/>
        </a:spcAft>
        <a:defRPr lang="tr-TR" sz="2000" b="1" kern="1200" dirty="0">
          <a:solidFill>
            <a:srgbClr val="160093"/>
          </a:solidFill>
          <a:latin typeface="Arial"/>
          <a:ea typeface="ＭＳ Ｐゴシック" charset="0"/>
          <a:cs typeface="Arial"/>
        </a:defRPr>
      </a:lvl1pPr>
      <a:lvl2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2pPr>
      <a:lvl3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3pPr>
      <a:lvl4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4pPr>
      <a:lvl5pPr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5pPr>
      <a:lvl6pPr marL="4572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6pPr>
      <a:lvl7pPr marL="9144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7pPr>
      <a:lvl8pPr marL="13716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8pPr>
      <a:lvl9pPr marL="1828800" algn="l" rtl="0" eaLnBrk="1" fontAlgn="base" hangingPunct="1">
        <a:lnSpc>
          <a:spcPct val="90000"/>
        </a:lnSpc>
        <a:spcBef>
          <a:spcPct val="0"/>
        </a:spcBef>
        <a:spcAft>
          <a:spcPct val="0"/>
        </a:spcAft>
        <a:defRPr sz="2000" b="1">
          <a:solidFill>
            <a:srgbClr val="160093"/>
          </a:solidFill>
          <a:latin typeface="Arial" panose="020B0604020202020204" pitchFamily="34" charset="0"/>
          <a:ea typeface="ＭＳ Ｐゴシック" panose="020B0600070205080204" pitchFamily="34" charset="-128"/>
          <a:cs typeface="Arial" panose="020B0604020202020204" pitchFamily="34" charset="0"/>
        </a:defRPr>
      </a:lvl9pPr>
    </p:titleStyle>
    <p:bodyStyle>
      <a:lvl1pPr marL="228600" indent="-228600" algn="l" rtl="0" eaLnBrk="1" fontAlgn="base" hangingPunct="1">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1" fontAlgn="base" hangingPunct="1">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1" fontAlgn="base" hangingPunct="1">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1" fontAlgn="base" hangingPunct="1">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Dikdörtgen 13"/>
          <p:cNvSpPr/>
          <p:nvPr/>
        </p:nvSpPr>
        <p:spPr>
          <a:xfrm>
            <a:off x="503198" y="1533155"/>
            <a:ext cx="8137603" cy="2357568"/>
          </a:xfrm>
          <a:prstGeom prst="rect">
            <a:avLst/>
          </a:prstGeom>
        </p:spPr>
        <p:txBody>
          <a:bodyPr wrap="square">
            <a:spAutoFit/>
          </a:bodyPr>
          <a:lstStyle/>
          <a:p>
            <a:pPr marL="0" lvl="1" algn="ctr">
              <a:spcBef>
                <a:spcPct val="20000"/>
              </a:spcBef>
              <a:buClr>
                <a:schemeClr val="accent1"/>
              </a:buClr>
            </a:pPr>
            <a:r>
              <a:rPr lang="tr-TR" sz="3200" b="1" dirty="0">
                <a:latin typeface="Arial" panose="020B0604020202020204" pitchFamily="34" charset="0"/>
                <a:cs typeface="Arial" panose="020B0604020202020204" pitchFamily="34" charset="0"/>
              </a:rPr>
              <a:t>GGY </a:t>
            </a:r>
            <a:r>
              <a:rPr lang="tr-TR" sz="3200" b="1" dirty="0" smtClean="0">
                <a:latin typeface="Arial" panose="020B0604020202020204" pitchFamily="34" charset="0"/>
                <a:cs typeface="Arial" panose="020B0604020202020204" pitchFamily="34" charset="0"/>
              </a:rPr>
              <a:t>103</a:t>
            </a:r>
            <a:endParaRPr lang="tr-TR" sz="3200" b="1" dirty="0">
              <a:latin typeface="Arial" panose="020B0604020202020204" pitchFamily="34" charset="0"/>
              <a:cs typeface="Arial" panose="020B0604020202020204" pitchFamily="34" charset="0"/>
            </a:endParaRP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Hukukun Temel İlkeleri</a:t>
            </a:r>
          </a:p>
          <a:p>
            <a:pPr marL="0" lvl="1" algn="ctr">
              <a:spcBef>
                <a:spcPct val="20000"/>
              </a:spcBef>
              <a:buClr>
                <a:schemeClr val="accent1"/>
              </a:buClr>
            </a:pPr>
            <a:r>
              <a:rPr lang="tr-TR" sz="3200" b="1" dirty="0" smtClean="0">
                <a:latin typeface="Arial" panose="020B0604020202020204" pitchFamily="34" charset="0"/>
                <a:cs typeface="Arial" panose="020B0604020202020204" pitchFamily="34" charset="0"/>
              </a:rPr>
              <a:t>(3-0)5</a:t>
            </a:r>
          </a:p>
          <a:p>
            <a:pPr marL="0" lvl="1" algn="ctr">
              <a:spcBef>
                <a:spcPct val="20000"/>
              </a:spcBef>
              <a:buClr>
                <a:schemeClr val="accent1"/>
              </a:buClr>
            </a:pPr>
            <a:endParaRPr lang="tr-TR" sz="3200" b="1" dirty="0">
              <a:solidFill>
                <a:schemeClr val="tx2"/>
              </a:solidFill>
              <a:latin typeface="Arial" panose="020B0604020202020204" pitchFamily="34" charset="0"/>
              <a:cs typeface="Arial" panose="020B0604020202020204" pitchFamily="34" charset="0"/>
            </a:endParaRPr>
          </a:p>
        </p:txBody>
      </p:sp>
      <p:sp>
        <p:nvSpPr>
          <p:cNvPr id="13" name="Dikdörtgen 12"/>
          <p:cNvSpPr/>
          <p:nvPr/>
        </p:nvSpPr>
        <p:spPr>
          <a:xfrm>
            <a:off x="440762" y="4393802"/>
            <a:ext cx="8479708" cy="584775"/>
          </a:xfrm>
          <a:prstGeom prst="rect">
            <a:avLst/>
          </a:prstGeom>
        </p:spPr>
        <p:txBody>
          <a:bodyPr wrap="square">
            <a:spAutoFit/>
          </a:bodyPr>
          <a:lstStyle/>
          <a:p>
            <a:pPr algn="ctr">
              <a:spcAft>
                <a:spcPts val="0"/>
              </a:spcAft>
            </a:pP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Dr</a:t>
            </a:r>
            <a:r>
              <a:rPr lang="tr-TR" sz="1600" b="1" dirty="0">
                <a:effectLst/>
                <a:latin typeface="Arial" panose="020B0604020202020204" pitchFamily="34" charset="0"/>
                <a:ea typeface="Times New Roman" panose="02020603050405020304" pitchFamily="18" charset="0"/>
                <a:cs typeface="Arial" panose="020B0604020202020204" pitchFamily="34" charset="0"/>
              </a:rPr>
              <a:t>. </a:t>
            </a:r>
            <a:r>
              <a:rPr lang="tr-TR" sz="1600" b="1" dirty="0" smtClean="0">
                <a:effectLst/>
                <a:latin typeface="Arial" panose="020B0604020202020204" pitchFamily="34" charset="0"/>
                <a:ea typeface="Times New Roman" panose="02020603050405020304" pitchFamily="18" charset="0"/>
                <a:cs typeface="Arial" panose="020B0604020202020204" pitchFamily="34" charset="0"/>
              </a:rPr>
              <a:t>Erdem ERCAN </a:t>
            </a:r>
          </a:p>
          <a:p>
            <a:pPr algn="ctr">
              <a:spcAft>
                <a:spcPts val="0"/>
              </a:spcAft>
            </a:pPr>
            <a:r>
              <a:rPr lang="tr-TR" sz="1600" dirty="0" smtClean="0">
                <a:latin typeface="Arial" panose="020B0604020202020204" pitchFamily="34" charset="0"/>
                <a:ea typeface="Times New Roman" panose="02020603050405020304" pitchFamily="18" charset="0"/>
                <a:cs typeface="Arial" panose="020B0604020202020204" pitchFamily="34" charset="0"/>
              </a:rPr>
              <a:t>Ankara Üniversitesi UBF Gayrimenkul Geliştirme ve Yönetimi Bölümü </a:t>
            </a:r>
            <a:endParaRPr lang="tr-TR" sz="1600" dirty="0">
              <a:effectLst/>
              <a:latin typeface="Arial" panose="020B0604020202020204" pitchFamily="34" charset="0"/>
              <a:ea typeface="Times New Roman" panose="02020603050405020304" pitchFamily="18" charset="0"/>
              <a:cs typeface="Arial" panose="020B0604020202020204" pitchFamily="34" charset="0"/>
            </a:endParaRPr>
          </a:p>
        </p:txBody>
      </p:sp>
    </p:spTree>
    <p:extLst>
      <p:ext uri="{BB962C8B-B14F-4D97-AF65-F5344CB8AC3E}">
        <p14:creationId xmlns:p14="http://schemas.microsoft.com/office/powerpoint/2010/main" val="197435160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093428"/>
          </a:xfrm>
          <a:prstGeom prst="rect">
            <a:avLst/>
          </a:prstGeom>
        </p:spPr>
        <p:txBody>
          <a:bodyPr wrap="square">
            <a:spAutoFit/>
          </a:bodyPr>
          <a:lstStyle/>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Bir hakkın bir kişiye bağlanmasına hakkın </a:t>
            </a:r>
            <a:r>
              <a:rPr lang="tr-TR" sz="2400" dirty="0" smtClean="0">
                <a:latin typeface="Times New Roman" panose="02020603050405020304" pitchFamily="18" charset="0"/>
                <a:cs typeface="Times New Roman" panose="02020603050405020304" pitchFamily="18" charset="0"/>
              </a:rPr>
              <a:t>kazanılması adı </a:t>
            </a:r>
            <a:r>
              <a:rPr lang="tr-TR" sz="2400" dirty="0">
                <a:latin typeface="Times New Roman" panose="02020603050405020304" pitchFamily="18" charset="0"/>
                <a:cs typeface="Times New Roman" panose="02020603050405020304" pitchFamily="18" charset="0"/>
              </a:rPr>
              <a:t>verilir. Bu durumda kişi ile hak </a:t>
            </a:r>
            <a:r>
              <a:rPr lang="tr-TR" sz="2400" dirty="0" smtClean="0">
                <a:latin typeface="Times New Roman" panose="02020603050405020304" pitchFamily="18" charset="0"/>
                <a:cs typeface="Times New Roman" panose="02020603050405020304" pitchFamily="18" charset="0"/>
              </a:rPr>
              <a:t>arasında bir </a:t>
            </a:r>
            <a:r>
              <a:rPr lang="tr-TR" sz="2400" dirty="0">
                <a:latin typeface="Times New Roman" panose="02020603050405020304" pitchFamily="18" charset="0"/>
                <a:cs typeface="Times New Roman" panose="02020603050405020304" pitchFamily="18" charset="0"/>
              </a:rPr>
              <a:t>bağlantı kurulmaktadır. </a:t>
            </a:r>
            <a:endParaRPr lang="tr-TR" sz="2400" dirty="0" smtClean="0">
              <a:latin typeface="Times New Roman" panose="02020603050405020304" pitchFamily="18" charset="0"/>
              <a:cs typeface="Times New Roman" panose="02020603050405020304" pitchFamily="18" charset="0"/>
            </a:endParaRPr>
          </a:p>
          <a:p>
            <a:pPr marL="800100" lvl="1" indent="-342900" algn="just">
              <a:spcBef>
                <a:spcPts val="600"/>
              </a:spcBef>
              <a:spcAft>
                <a:spcPts val="600"/>
              </a:spcAft>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Sahipsiz </a:t>
            </a:r>
            <a:r>
              <a:rPr lang="tr-TR" sz="2400" dirty="0">
                <a:latin typeface="Times New Roman" panose="02020603050405020304" pitchFamily="18" charset="0"/>
                <a:cs typeface="Times New Roman" panose="02020603050405020304" pitchFamily="18" charset="0"/>
              </a:rPr>
              <a:t>bir haktan söz edilemez. </a:t>
            </a:r>
            <a:r>
              <a:rPr lang="tr-TR" sz="2400" dirty="0" smtClean="0">
                <a:latin typeface="Times New Roman" panose="02020603050405020304" pitchFamily="18" charset="0"/>
                <a:cs typeface="Times New Roman" panose="02020603050405020304" pitchFamily="18" charset="0"/>
              </a:rPr>
              <a:t>Ancak bir </a:t>
            </a:r>
            <a:r>
              <a:rPr lang="tr-TR" sz="2400" dirty="0">
                <a:latin typeface="Times New Roman" panose="02020603050405020304" pitchFamily="18" charset="0"/>
                <a:cs typeface="Times New Roman" panose="02020603050405020304" pitchFamily="18" charset="0"/>
              </a:rPr>
              <a:t>hakkın herhangi bir kişiye bağlanması ve o </a:t>
            </a:r>
            <a:r>
              <a:rPr lang="tr-TR" sz="2400" dirty="0" smtClean="0">
                <a:latin typeface="Times New Roman" panose="02020603050405020304" pitchFamily="18" charset="0"/>
                <a:cs typeface="Times New Roman" panose="02020603050405020304" pitchFamily="18" charset="0"/>
              </a:rPr>
              <a:t>kişinin hak </a:t>
            </a:r>
            <a:r>
              <a:rPr lang="tr-TR" sz="2400" dirty="0">
                <a:latin typeface="Times New Roman" panose="02020603050405020304" pitchFamily="18" charset="0"/>
                <a:cs typeface="Times New Roman" panose="02020603050405020304" pitchFamily="18" charset="0"/>
              </a:rPr>
              <a:t>sahibi haline gelmesi de kendiliğinden </a:t>
            </a:r>
            <a:r>
              <a:rPr lang="tr-TR" sz="2400" dirty="0" smtClean="0">
                <a:latin typeface="Times New Roman" panose="02020603050405020304" pitchFamily="18" charset="0"/>
                <a:cs typeface="Times New Roman" panose="02020603050405020304" pitchFamily="18" charset="0"/>
              </a:rPr>
              <a:t>olmaz. Birtakım olgular </a:t>
            </a:r>
            <a:r>
              <a:rPr lang="tr-TR" sz="2400" dirty="0">
                <a:latin typeface="Times New Roman" panose="02020603050405020304" pitchFamily="18" charset="0"/>
                <a:cs typeface="Times New Roman" panose="02020603050405020304" pitchFamily="18" charset="0"/>
              </a:rPr>
              <a:t>bu sonucun doğmasına </a:t>
            </a:r>
            <a:r>
              <a:rPr lang="tr-TR" sz="2400" dirty="0" smtClean="0">
                <a:latin typeface="Times New Roman" panose="02020603050405020304" pitchFamily="18" charset="0"/>
                <a:cs typeface="Times New Roman" panose="02020603050405020304" pitchFamily="18" charset="0"/>
              </a:rPr>
              <a:t>yol açarlar</a:t>
            </a:r>
            <a:r>
              <a:rPr lang="tr-TR" sz="2400" dirty="0">
                <a:latin typeface="Times New Roman" panose="02020603050405020304" pitchFamily="18" charset="0"/>
                <a:cs typeface="Times New Roman" panose="02020603050405020304" pitchFamily="18" charset="0"/>
              </a:rPr>
              <a:t>. </a:t>
            </a:r>
            <a:endParaRPr lang="tr-TR" sz="2400" dirty="0" smtClean="0">
              <a:latin typeface="Times New Roman" panose="02020603050405020304" pitchFamily="18" charset="0"/>
              <a:cs typeface="Times New Roman" panose="02020603050405020304" pitchFamily="18" charset="0"/>
            </a:endParaRPr>
          </a:p>
          <a:p>
            <a:pPr marL="800100" lvl="1" indent="-342900" algn="just">
              <a:spcBef>
                <a:spcPts val="600"/>
              </a:spcBef>
              <a:spcAft>
                <a:spcPts val="600"/>
              </a:spcAft>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Bir </a:t>
            </a:r>
            <a:r>
              <a:rPr lang="tr-TR" sz="2400" dirty="0">
                <a:latin typeface="Times New Roman" panose="02020603050405020304" pitchFamily="18" charset="0"/>
                <a:cs typeface="Times New Roman" panose="02020603050405020304" pitchFamily="18" charset="0"/>
              </a:rPr>
              <a:t>hakkın kazanılmasına, başka bir </a:t>
            </a:r>
            <a:r>
              <a:rPr lang="tr-TR" sz="2400" dirty="0" smtClean="0">
                <a:latin typeface="Times New Roman" panose="02020603050405020304" pitchFamily="18" charset="0"/>
                <a:cs typeface="Times New Roman" panose="02020603050405020304" pitchFamily="18" charset="0"/>
              </a:rPr>
              <a:t>ifade ile </a:t>
            </a:r>
            <a:r>
              <a:rPr lang="tr-TR" sz="2400" dirty="0">
                <a:latin typeface="Times New Roman" panose="02020603050405020304" pitchFamily="18" charset="0"/>
                <a:cs typeface="Times New Roman" panose="02020603050405020304" pitchFamily="18" charset="0"/>
              </a:rPr>
              <a:t>hakkın doğumuna yol açan olgular üç </a:t>
            </a:r>
            <a:r>
              <a:rPr lang="tr-TR" sz="2400" dirty="0" smtClean="0">
                <a:latin typeface="Times New Roman" panose="02020603050405020304" pitchFamily="18" charset="0"/>
                <a:cs typeface="Times New Roman" panose="02020603050405020304" pitchFamily="18" charset="0"/>
              </a:rPr>
              <a:t>tanedir. Bunlar</a:t>
            </a:r>
            <a:r>
              <a:rPr lang="tr-TR" sz="2400" dirty="0">
                <a:latin typeface="Times New Roman" panose="02020603050405020304" pitchFamily="18" charset="0"/>
                <a:cs typeface="Times New Roman" panose="02020603050405020304" pitchFamily="18" charset="0"/>
              </a:rPr>
              <a:t>; hukuki olay, hukuki fiil ve hukuki işlemdir.</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b="1" dirty="0" smtClean="0">
                <a:solidFill>
                  <a:srgbClr val="160093"/>
                </a:solidFill>
                <a:latin typeface="Arial" panose="020B0604020202020204" pitchFamily="34" charset="0"/>
                <a:ea typeface="ＭＳ Ｐゴシック" panose="020B0600070205080204" pitchFamily="34" charset="-128"/>
                <a:cs typeface="Arial" panose="020B0604020202020204" pitchFamily="34" charset="0"/>
              </a:rPr>
              <a:t>HAKLARIN KAZANILMASI, KULLANILMASI, KORUNMASI, KAYBEDİLMESİ</a:t>
            </a:r>
            <a:endParaRPr lang="tr-TR" b="1" dirty="0">
              <a:solidFill>
                <a:srgbClr val="160093"/>
              </a:solidFill>
              <a:latin typeface="Arial" panose="020B0604020202020204" pitchFamily="34" charset="0"/>
              <a:ea typeface="ＭＳ Ｐゴシック" panose="020B0600070205080204" pitchFamily="34" charset="-128"/>
              <a:cs typeface="Arial" panose="020B0604020202020204" pitchFamily="34" charset="0"/>
            </a:endParaRPr>
          </a:p>
        </p:txBody>
      </p:sp>
    </p:spTree>
    <p:extLst>
      <p:ext uri="{BB962C8B-B14F-4D97-AF65-F5344CB8AC3E}">
        <p14:creationId xmlns:p14="http://schemas.microsoft.com/office/powerpoint/2010/main" val="256269556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462760"/>
          </a:xfrm>
          <a:prstGeom prst="rect">
            <a:avLst/>
          </a:prstGeom>
        </p:spPr>
        <p:txBody>
          <a:bodyPr wrap="square">
            <a:spAutoFit/>
          </a:bodyPr>
          <a:lstStyle/>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Kişinin o ana kadar kimsenin malı olmayan </a:t>
            </a:r>
            <a:r>
              <a:rPr lang="tr-TR" sz="2400" dirty="0" smtClean="0">
                <a:latin typeface="Times New Roman" panose="02020603050405020304" pitchFamily="18" charset="0"/>
                <a:cs typeface="Times New Roman" panose="02020603050405020304" pitchFamily="18" charset="0"/>
              </a:rPr>
              <a:t>bir şey </a:t>
            </a:r>
            <a:r>
              <a:rPr lang="tr-TR" sz="2400" dirty="0">
                <a:latin typeface="Times New Roman" panose="02020603050405020304" pitchFamily="18" charset="0"/>
                <a:cs typeface="Times New Roman" panose="02020603050405020304" pitchFamily="18" charset="0"/>
              </a:rPr>
              <a:t>üzerinde kendi fiili ile kendi lehine bir hak </a:t>
            </a:r>
            <a:r>
              <a:rPr lang="tr-TR" sz="2400" dirty="0" smtClean="0">
                <a:latin typeface="Times New Roman" panose="02020603050405020304" pitchFamily="18" charset="0"/>
                <a:cs typeface="Times New Roman" panose="02020603050405020304" pitchFamily="18" charset="0"/>
              </a:rPr>
              <a:t>kurmasına, hiçbir </a:t>
            </a:r>
            <a:r>
              <a:rPr lang="tr-TR" sz="2400" dirty="0">
                <a:latin typeface="Times New Roman" panose="02020603050405020304" pitchFamily="18" charset="0"/>
                <a:cs typeface="Times New Roman" panose="02020603050405020304" pitchFamily="18" charset="0"/>
              </a:rPr>
              <a:t>aracı olmadan şey üzerinde ilk </a:t>
            </a:r>
            <a:r>
              <a:rPr lang="tr-TR" sz="2400" dirty="0" smtClean="0">
                <a:latin typeface="Times New Roman" panose="02020603050405020304" pitchFamily="18" charset="0"/>
                <a:cs typeface="Times New Roman" panose="02020603050405020304" pitchFamily="18" charset="0"/>
              </a:rPr>
              <a:t>defa hak </a:t>
            </a:r>
            <a:r>
              <a:rPr lang="tr-TR" sz="2400" dirty="0">
                <a:latin typeface="Times New Roman" panose="02020603050405020304" pitchFamily="18" charset="0"/>
                <a:cs typeface="Times New Roman" panose="02020603050405020304" pitchFamily="18" charset="0"/>
              </a:rPr>
              <a:t>kurmasına, kazanmasına </a:t>
            </a:r>
            <a:r>
              <a:rPr lang="tr-TR" sz="2400" dirty="0" smtClean="0">
                <a:latin typeface="Times New Roman" panose="02020603050405020304" pitchFamily="18" charset="0"/>
                <a:cs typeface="Times New Roman" panose="02020603050405020304" pitchFamily="18" charset="0"/>
              </a:rPr>
              <a:t>“</a:t>
            </a:r>
            <a:r>
              <a:rPr lang="tr-TR" sz="2400" dirty="0">
                <a:latin typeface="Times New Roman" panose="02020603050405020304" pitchFamily="18" charset="0"/>
                <a:cs typeface="Times New Roman" panose="02020603050405020304" pitchFamily="18" charset="0"/>
              </a:rPr>
              <a:t>hakkın aslen </a:t>
            </a:r>
            <a:r>
              <a:rPr lang="tr-TR" sz="2400" dirty="0" smtClean="0">
                <a:latin typeface="Times New Roman" panose="02020603050405020304" pitchFamily="18" charset="0"/>
                <a:cs typeface="Times New Roman" panose="02020603050405020304" pitchFamily="18" charset="0"/>
              </a:rPr>
              <a:t>kazanılması” denir.</a:t>
            </a:r>
          </a:p>
          <a:p>
            <a:pPr marL="800100" lvl="1" indent="-342900" algn="just">
              <a:spcBef>
                <a:spcPts val="600"/>
              </a:spcBef>
              <a:spcAft>
                <a:spcPts val="600"/>
              </a:spcAft>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Devren kazanma ise bir </a:t>
            </a:r>
            <a:r>
              <a:rPr lang="tr-TR" sz="2400" dirty="0">
                <a:latin typeface="Times New Roman" panose="02020603050405020304" pitchFamily="18" charset="0"/>
                <a:cs typeface="Times New Roman" panose="02020603050405020304" pitchFamily="18" charset="0"/>
              </a:rPr>
              <a:t>kişinin bir hakkı o zamana kadar </a:t>
            </a:r>
            <a:r>
              <a:rPr lang="tr-TR" sz="2400" dirty="0" smtClean="0">
                <a:latin typeface="Times New Roman" panose="02020603050405020304" pitchFamily="18" charset="0"/>
                <a:cs typeface="Times New Roman" panose="02020603050405020304" pitchFamily="18" charset="0"/>
              </a:rPr>
              <a:t>sahibi olan </a:t>
            </a:r>
            <a:r>
              <a:rPr lang="tr-TR" sz="2400" dirty="0">
                <a:latin typeface="Times New Roman" panose="02020603050405020304" pitchFamily="18" charset="0"/>
                <a:cs typeface="Times New Roman" panose="02020603050405020304" pitchFamily="18" charset="0"/>
              </a:rPr>
              <a:t>kişiden elde etmesidir. Devren </a:t>
            </a:r>
            <a:r>
              <a:rPr lang="tr-TR" sz="2400" dirty="0" smtClean="0">
                <a:latin typeface="Times New Roman" panose="02020603050405020304" pitchFamily="18" charset="0"/>
                <a:cs typeface="Times New Roman" panose="02020603050405020304" pitchFamily="18" charset="0"/>
              </a:rPr>
              <a:t>kazanmada bir </a:t>
            </a:r>
            <a:r>
              <a:rPr lang="tr-TR" sz="2400" dirty="0">
                <a:latin typeface="Times New Roman" panose="02020603050405020304" pitchFamily="18" charset="0"/>
                <a:cs typeface="Times New Roman" panose="02020603050405020304" pitchFamily="18" charset="0"/>
              </a:rPr>
              <a:t>hak eski sahibinden yeni bir hak </a:t>
            </a:r>
            <a:r>
              <a:rPr lang="tr-TR" sz="2400" dirty="0" smtClean="0">
                <a:latin typeface="Times New Roman" panose="02020603050405020304" pitchFamily="18" charset="0"/>
                <a:cs typeface="Times New Roman" panose="02020603050405020304" pitchFamily="18" charset="0"/>
              </a:rPr>
              <a:t>sahibinin malvarlığına </a:t>
            </a:r>
            <a:r>
              <a:rPr lang="tr-TR" sz="2400" dirty="0">
                <a:latin typeface="Times New Roman" panose="02020603050405020304" pitchFamily="18" charset="0"/>
                <a:cs typeface="Times New Roman" panose="02020603050405020304" pitchFamily="18" charset="0"/>
              </a:rPr>
              <a:t>geçmekte, bir kişi </a:t>
            </a:r>
            <a:r>
              <a:rPr lang="tr-TR" sz="2400" dirty="0" smtClean="0">
                <a:latin typeface="Times New Roman" panose="02020603050405020304" pitchFamily="18" charset="0"/>
                <a:cs typeface="Times New Roman" panose="02020603050405020304" pitchFamily="18" charset="0"/>
              </a:rPr>
              <a:t>hakkı kaybederken </a:t>
            </a:r>
            <a:r>
              <a:rPr lang="tr-TR" sz="2400" dirty="0">
                <a:latin typeface="Times New Roman" panose="02020603050405020304" pitchFamily="18" charset="0"/>
                <a:cs typeface="Times New Roman" panose="02020603050405020304" pitchFamily="18" charset="0"/>
              </a:rPr>
              <a:t>diğeri devren kazanmaktadır</a:t>
            </a:r>
            <a:r>
              <a:rPr lang="tr-TR" sz="2400" dirty="0" smtClean="0">
                <a:latin typeface="Times New Roman" panose="02020603050405020304" pitchFamily="18" charset="0"/>
                <a:cs typeface="Times New Roman" panose="02020603050405020304" pitchFamily="18" charset="0"/>
              </a:rPr>
              <a:t>.</a:t>
            </a:r>
          </a:p>
          <a:p>
            <a:pPr marL="800100" lvl="1" indent="-342900" algn="just">
              <a:spcBef>
                <a:spcPts val="600"/>
              </a:spcBef>
              <a:spcAft>
                <a:spcPts val="600"/>
              </a:spcAft>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Hakların kazanılmasında sübjektif </a:t>
            </a:r>
            <a:r>
              <a:rPr lang="tr-TR" sz="2400" dirty="0" err="1" smtClean="0">
                <a:latin typeface="Times New Roman" panose="02020603050405020304" pitchFamily="18" charset="0"/>
                <a:cs typeface="Times New Roman" panose="02020603050405020304" pitchFamily="18" charset="0"/>
              </a:rPr>
              <a:t>iyiniyetin</a:t>
            </a:r>
            <a:r>
              <a:rPr lang="tr-TR" sz="2400" dirty="0" smtClean="0">
                <a:latin typeface="Times New Roman" panose="02020603050405020304" pitchFamily="18" charset="0"/>
                <a:cs typeface="Times New Roman" panose="02020603050405020304" pitchFamily="18" charset="0"/>
              </a:rPr>
              <a:t> de önemli rolü olabilmektedir.</a:t>
            </a: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HAKLARIN KAZANILMASI, KULLANILMASI, KORUNMASI, KAYBEDİLMESİ</a:t>
            </a:r>
          </a:p>
        </p:txBody>
      </p:sp>
    </p:spTree>
    <p:extLst>
      <p:ext uri="{BB962C8B-B14F-4D97-AF65-F5344CB8AC3E}">
        <p14:creationId xmlns:p14="http://schemas.microsoft.com/office/powerpoint/2010/main" val="282021096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985980"/>
          </a:xfrm>
          <a:prstGeom prst="rect">
            <a:avLst/>
          </a:prstGeom>
        </p:spPr>
        <p:txBody>
          <a:bodyPr wrap="square">
            <a:spAutoFit/>
          </a:bodyPr>
          <a:lstStyle/>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Türk Medeni Kanunu’nun 2. </a:t>
            </a:r>
            <a:r>
              <a:rPr lang="tr-TR" sz="2400" dirty="0" smtClean="0">
                <a:latin typeface="Times New Roman" panose="02020603050405020304" pitchFamily="18" charset="0"/>
                <a:cs typeface="Times New Roman" panose="02020603050405020304" pitchFamily="18" charset="0"/>
              </a:rPr>
              <a:t>maddesinde ise; </a:t>
            </a:r>
            <a:r>
              <a:rPr lang="tr-TR" sz="2400" dirty="0">
                <a:latin typeface="Times New Roman" panose="02020603050405020304" pitchFamily="18" charset="0"/>
                <a:cs typeface="Times New Roman" panose="02020603050405020304" pitchFamily="18" charset="0"/>
              </a:rPr>
              <a:t>“Herkes haklarını kullanırken ve borçlarını yerine getirirken </a:t>
            </a:r>
            <a:r>
              <a:rPr lang="tr-TR" sz="2400" dirty="0" smtClean="0">
                <a:latin typeface="Times New Roman" panose="02020603050405020304" pitchFamily="18" charset="0"/>
                <a:cs typeface="Times New Roman" panose="02020603050405020304" pitchFamily="18" charset="0"/>
              </a:rPr>
              <a:t>dürüstlük kurallarına </a:t>
            </a:r>
            <a:r>
              <a:rPr lang="tr-TR" sz="2400" dirty="0">
                <a:latin typeface="Times New Roman" panose="02020603050405020304" pitchFamily="18" charset="0"/>
                <a:cs typeface="Times New Roman" panose="02020603050405020304" pitchFamily="18" charset="0"/>
              </a:rPr>
              <a:t>uymak zorundadır” </a:t>
            </a:r>
            <a:r>
              <a:rPr lang="tr-TR" sz="2400" dirty="0" smtClean="0">
                <a:latin typeface="Times New Roman" panose="02020603050405020304" pitchFamily="18" charset="0"/>
                <a:cs typeface="Times New Roman" panose="02020603050405020304" pitchFamily="18" charset="0"/>
              </a:rPr>
              <a:t>hükmü yer alır. Buna göre herkes haklarını kullanırken dürüstlük ilkesine riayet etmelidir.</a:t>
            </a:r>
          </a:p>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TMK m.2 hükmünün getirdiği genel kural </a:t>
            </a:r>
            <a:r>
              <a:rPr lang="tr-TR" sz="2400" dirty="0" smtClean="0">
                <a:latin typeface="Times New Roman" panose="02020603050405020304" pitchFamily="18" charset="0"/>
                <a:cs typeface="Times New Roman" panose="02020603050405020304" pitchFamily="18" charset="0"/>
              </a:rPr>
              <a:t>dışında, hakkın </a:t>
            </a:r>
            <a:r>
              <a:rPr lang="tr-TR" sz="2400" dirty="0">
                <a:latin typeface="Times New Roman" panose="02020603050405020304" pitchFamily="18" charset="0"/>
                <a:cs typeface="Times New Roman" panose="02020603050405020304" pitchFamily="18" charset="0"/>
              </a:rPr>
              <a:t>kullanılması sırasında hak </a:t>
            </a:r>
            <a:r>
              <a:rPr lang="tr-TR" sz="2400" dirty="0" smtClean="0">
                <a:latin typeface="Times New Roman" panose="02020603050405020304" pitchFamily="18" charset="0"/>
                <a:cs typeface="Times New Roman" panose="02020603050405020304" pitchFamily="18" charset="0"/>
              </a:rPr>
              <a:t>sahibinin davranışlarının </a:t>
            </a:r>
            <a:r>
              <a:rPr lang="tr-TR" sz="2400" dirty="0">
                <a:latin typeface="Times New Roman" panose="02020603050405020304" pitchFamily="18" charset="0"/>
                <a:cs typeface="Times New Roman" panose="02020603050405020304" pitchFamily="18" charset="0"/>
              </a:rPr>
              <a:t>sınırlarının bir kanun hükmüyle </a:t>
            </a:r>
            <a:r>
              <a:rPr lang="tr-TR" sz="2400" dirty="0" smtClean="0">
                <a:latin typeface="Times New Roman" panose="02020603050405020304" pitchFamily="18" charset="0"/>
                <a:cs typeface="Times New Roman" panose="02020603050405020304" pitchFamily="18" charset="0"/>
              </a:rPr>
              <a:t>de belirlenmiş </a:t>
            </a:r>
            <a:r>
              <a:rPr lang="tr-TR" sz="2400" dirty="0">
                <a:latin typeface="Times New Roman" panose="02020603050405020304" pitchFamily="18" charset="0"/>
                <a:cs typeface="Times New Roman" panose="02020603050405020304" pitchFamily="18" charset="0"/>
              </a:rPr>
              <a:t>olduğu görülebilmektedir. Bu </a:t>
            </a:r>
            <a:r>
              <a:rPr lang="tr-TR" sz="2400" dirty="0" smtClean="0">
                <a:latin typeface="Times New Roman" panose="02020603050405020304" pitchFamily="18" charset="0"/>
                <a:cs typeface="Times New Roman" panose="02020603050405020304" pitchFamily="18" charset="0"/>
              </a:rPr>
              <a:t>yönde örnek </a:t>
            </a:r>
            <a:r>
              <a:rPr lang="tr-TR" sz="2400" dirty="0">
                <a:latin typeface="Times New Roman" panose="02020603050405020304" pitchFamily="18" charset="0"/>
                <a:cs typeface="Times New Roman" panose="02020603050405020304" pitchFamily="18" charset="0"/>
              </a:rPr>
              <a:t>olarak, mülkiyet hakkının </a:t>
            </a:r>
            <a:r>
              <a:rPr lang="tr-TR" sz="2400" dirty="0" smtClean="0">
                <a:latin typeface="Times New Roman" panose="02020603050405020304" pitchFamily="18" charset="0"/>
                <a:cs typeface="Times New Roman" panose="02020603050405020304" pitchFamily="18" charset="0"/>
              </a:rPr>
              <a:t>kullanılmasının toplum </a:t>
            </a:r>
            <a:r>
              <a:rPr lang="tr-TR" sz="2400" dirty="0">
                <a:latin typeface="Times New Roman" panose="02020603050405020304" pitchFamily="18" charset="0"/>
                <a:cs typeface="Times New Roman" panose="02020603050405020304" pitchFamily="18" charset="0"/>
              </a:rPr>
              <a:t>yararına aykırı olamayacağını </a:t>
            </a:r>
            <a:r>
              <a:rPr lang="tr-TR" sz="2400" dirty="0" smtClean="0">
                <a:latin typeface="Times New Roman" panose="02020603050405020304" pitchFamily="18" charset="0"/>
                <a:cs typeface="Times New Roman" panose="02020603050405020304" pitchFamily="18" charset="0"/>
              </a:rPr>
              <a:t>düzenleyen Anayasa’nın </a:t>
            </a:r>
            <a:r>
              <a:rPr lang="tr-TR" sz="2400" dirty="0">
                <a:latin typeface="Times New Roman" panose="02020603050405020304" pitchFamily="18" charset="0"/>
                <a:cs typeface="Times New Roman" panose="02020603050405020304" pitchFamily="18" charset="0"/>
              </a:rPr>
              <a:t>35. maddesi hükmü gösterilebilir.</a:t>
            </a:r>
          </a:p>
          <a:p>
            <a:pPr marL="800100" lvl="1" indent="-342900" algn="just">
              <a:spcBef>
                <a:spcPts val="600"/>
              </a:spcBef>
              <a:spcAft>
                <a:spcPts val="600"/>
              </a:spcAft>
              <a:buClr>
                <a:srgbClr val="000099"/>
              </a:buClr>
              <a:buFont typeface="Wingdings" panose="05000000000000000000" pitchFamily="2" charset="2"/>
              <a:buChar char="q"/>
            </a:pP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HAKLARIN KAZANILMASI, KULLANILMASI, KORUNMASI, KAYBEDİLMESİ</a:t>
            </a:r>
          </a:p>
        </p:txBody>
      </p:sp>
    </p:spTree>
    <p:extLst>
      <p:ext uri="{BB962C8B-B14F-4D97-AF65-F5344CB8AC3E}">
        <p14:creationId xmlns:p14="http://schemas.microsoft.com/office/powerpoint/2010/main" val="114756411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308872"/>
          </a:xfrm>
          <a:prstGeom prst="rect">
            <a:avLst/>
          </a:prstGeom>
        </p:spPr>
        <p:txBody>
          <a:bodyPr wrap="square">
            <a:spAutoFit/>
          </a:bodyPr>
          <a:lstStyle/>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Günümüzde modern hukuk sistemlerinde </a:t>
            </a:r>
            <a:r>
              <a:rPr lang="tr-TR" sz="2400" dirty="0" smtClean="0">
                <a:latin typeface="Times New Roman" panose="02020603050405020304" pitchFamily="18" charset="0"/>
                <a:cs typeface="Times New Roman" panose="02020603050405020304" pitchFamily="18" charset="0"/>
              </a:rPr>
              <a:t>haklar talep hakkı yanında </a:t>
            </a:r>
            <a:r>
              <a:rPr lang="tr-TR" sz="2400" dirty="0">
                <a:latin typeface="Times New Roman" panose="02020603050405020304" pitchFamily="18" charset="0"/>
                <a:cs typeface="Times New Roman" panose="02020603050405020304" pitchFamily="18" charset="0"/>
              </a:rPr>
              <a:t>devlet eliyle korunması ilkesi benimsenmiş </a:t>
            </a:r>
            <a:r>
              <a:rPr lang="tr-TR" sz="2400" dirty="0" smtClean="0">
                <a:latin typeface="Times New Roman" panose="02020603050405020304" pitchFamily="18" charset="0"/>
                <a:cs typeface="Times New Roman" panose="02020603050405020304" pitchFamily="18" charset="0"/>
              </a:rPr>
              <a:t>olup, hak </a:t>
            </a:r>
            <a:r>
              <a:rPr lang="tr-TR" sz="2400" dirty="0">
                <a:latin typeface="Times New Roman" panose="02020603050405020304" pitchFamily="18" charset="0"/>
                <a:cs typeface="Times New Roman" panose="02020603050405020304" pitchFamily="18" charset="0"/>
              </a:rPr>
              <a:t>sahibi hakkını devletin yargı organları önünde dava açarak ve bu organların zorlamasıyla elde edebilmektedir.</a:t>
            </a:r>
          </a:p>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Kanun ancak çok istisnai hallerde kişinin kendi hakkını doğrudan doğruya korumasına müsaade etmiştir. Bu ihtimal ya hakka saldırana karşı korunmak ya da ileride doğacak bir tehlikeye karşı korunmak amacıyla ortaya çıkabilmektedir. </a:t>
            </a:r>
            <a:r>
              <a:rPr lang="tr-TR" sz="2400" dirty="0" smtClean="0">
                <a:latin typeface="Times New Roman" panose="02020603050405020304" pitchFamily="18" charset="0"/>
                <a:cs typeface="Times New Roman" panose="02020603050405020304" pitchFamily="18" charset="0"/>
              </a:rPr>
              <a:t>Bu istisnai </a:t>
            </a:r>
            <a:r>
              <a:rPr lang="tr-TR" sz="2400" dirty="0">
                <a:latin typeface="Times New Roman" panose="02020603050405020304" pitchFamily="18" charset="0"/>
                <a:cs typeface="Times New Roman" panose="02020603050405020304" pitchFamily="18" charset="0"/>
              </a:rPr>
              <a:t>haller arasında haklı savunma (meşru </a:t>
            </a:r>
            <a:r>
              <a:rPr lang="tr-TR" sz="2400" dirty="0" smtClean="0">
                <a:latin typeface="Times New Roman" panose="02020603050405020304" pitchFamily="18" charset="0"/>
                <a:cs typeface="Times New Roman" panose="02020603050405020304" pitchFamily="18" charset="0"/>
              </a:rPr>
              <a:t>savunma/meşru </a:t>
            </a:r>
            <a:r>
              <a:rPr lang="tr-TR" sz="2400" dirty="0">
                <a:latin typeface="Times New Roman" panose="02020603050405020304" pitchFamily="18" charset="0"/>
                <a:cs typeface="Times New Roman" panose="02020603050405020304" pitchFamily="18" charset="0"/>
              </a:rPr>
              <a:t>müdafaa), zaruret (ıztırar) hali ve </a:t>
            </a:r>
            <a:r>
              <a:rPr lang="tr-TR" sz="2400" dirty="0" smtClean="0">
                <a:latin typeface="Times New Roman" panose="02020603050405020304" pitchFamily="18" charset="0"/>
                <a:cs typeface="Times New Roman" panose="02020603050405020304" pitchFamily="18" charset="0"/>
              </a:rPr>
              <a:t>kuvvet kullanma sayılabilir.</a:t>
            </a:r>
            <a:endParaRPr lang="tr-TR" sz="2400" dirty="0">
              <a:latin typeface="Times New Roman" panose="02020603050405020304" pitchFamily="18" charset="0"/>
              <a:cs typeface="Times New Roman" panose="02020603050405020304" pitchFamily="18" charset="0"/>
            </a:endParaRP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HAKLARIN KAZANILMASI, KULLANILMASI, KORUNMASI, KAYBEDİLMESİ</a:t>
            </a:r>
          </a:p>
        </p:txBody>
      </p:sp>
    </p:spTree>
    <p:extLst>
      <p:ext uri="{BB962C8B-B14F-4D97-AF65-F5344CB8AC3E}">
        <p14:creationId xmlns:p14="http://schemas.microsoft.com/office/powerpoint/2010/main" val="422907307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ikdörtgen 3"/>
          <p:cNvSpPr/>
          <p:nvPr/>
        </p:nvSpPr>
        <p:spPr>
          <a:xfrm>
            <a:off x="313081" y="1265736"/>
            <a:ext cx="8517837" cy="4093428"/>
          </a:xfrm>
          <a:prstGeom prst="rect">
            <a:avLst/>
          </a:prstGeom>
        </p:spPr>
        <p:txBody>
          <a:bodyPr wrap="square">
            <a:spAutoFit/>
          </a:bodyPr>
          <a:lstStyle/>
          <a:p>
            <a:pPr marL="800100" lvl="1" indent="-342900" algn="just">
              <a:spcBef>
                <a:spcPts val="600"/>
              </a:spcBef>
              <a:spcAft>
                <a:spcPts val="600"/>
              </a:spcAft>
              <a:buClr>
                <a:srgbClr val="000099"/>
              </a:buClr>
              <a:buFont typeface="Wingdings" panose="05000000000000000000" pitchFamily="2" charset="2"/>
              <a:buChar char="q"/>
            </a:pPr>
            <a:r>
              <a:rPr lang="tr-TR" sz="2400" dirty="0">
                <a:latin typeface="Times New Roman" panose="02020603050405020304" pitchFamily="18" charset="0"/>
                <a:cs typeface="Times New Roman" panose="02020603050405020304" pitchFamily="18" charset="0"/>
              </a:rPr>
              <a:t>Bir hakkın hak sahibinin elinden çıkması, </a:t>
            </a:r>
            <a:r>
              <a:rPr lang="tr-TR" sz="2400" dirty="0" smtClean="0">
                <a:latin typeface="Times New Roman" panose="02020603050405020304" pitchFamily="18" charset="0"/>
                <a:cs typeface="Times New Roman" panose="02020603050405020304" pitchFamily="18" charset="0"/>
              </a:rPr>
              <a:t>o hakkın </a:t>
            </a:r>
            <a:r>
              <a:rPr lang="tr-TR" sz="2400" dirty="0">
                <a:latin typeface="Times New Roman" panose="02020603050405020304" pitchFamily="18" charset="0"/>
                <a:cs typeface="Times New Roman" panose="02020603050405020304" pitchFamily="18" charset="0"/>
              </a:rPr>
              <a:t>hak sahibinden ayrılması hakkın </a:t>
            </a:r>
            <a:r>
              <a:rPr lang="tr-TR" sz="2400" dirty="0" smtClean="0">
                <a:latin typeface="Times New Roman" panose="02020603050405020304" pitchFamily="18" charset="0"/>
                <a:cs typeface="Times New Roman" panose="02020603050405020304" pitchFamily="18" charset="0"/>
              </a:rPr>
              <a:t>kaybedilmesi demektir</a:t>
            </a:r>
            <a:r>
              <a:rPr lang="tr-TR" sz="2400" dirty="0">
                <a:latin typeface="Times New Roman" panose="02020603050405020304" pitchFamily="18" charset="0"/>
                <a:cs typeface="Times New Roman" panose="02020603050405020304" pitchFamily="18" charset="0"/>
              </a:rPr>
              <a:t>. </a:t>
            </a:r>
            <a:r>
              <a:rPr lang="tr-TR" sz="2400" dirty="0" smtClean="0">
                <a:latin typeface="Times New Roman" panose="02020603050405020304" pitchFamily="18" charset="0"/>
                <a:cs typeface="Times New Roman" panose="02020603050405020304" pitchFamily="18" charset="0"/>
              </a:rPr>
              <a:t>Hakların </a:t>
            </a:r>
            <a:r>
              <a:rPr lang="tr-TR" sz="2400" dirty="0">
                <a:latin typeface="Times New Roman" panose="02020603050405020304" pitchFamily="18" charset="0"/>
                <a:cs typeface="Times New Roman" panose="02020603050405020304" pitchFamily="18" charset="0"/>
              </a:rPr>
              <a:t>kaybedilmesi iki </a:t>
            </a:r>
            <a:r>
              <a:rPr lang="tr-TR" sz="2400" dirty="0" smtClean="0">
                <a:latin typeface="Times New Roman" panose="02020603050405020304" pitchFamily="18" charset="0"/>
                <a:cs typeface="Times New Roman" panose="02020603050405020304" pitchFamily="18" charset="0"/>
              </a:rPr>
              <a:t>grupta toplanabilir</a:t>
            </a:r>
            <a:r>
              <a:rPr lang="tr-TR" sz="2400" dirty="0">
                <a:latin typeface="Times New Roman" panose="02020603050405020304" pitchFamily="18" charset="0"/>
                <a:cs typeface="Times New Roman" panose="02020603050405020304" pitchFamily="18" charset="0"/>
              </a:rPr>
              <a:t>. Bir hakkın </a:t>
            </a:r>
            <a:r>
              <a:rPr lang="tr-TR" sz="2400" dirty="0" err="1">
                <a:latin typeface="Times New Roman" panose="02020603050405020304" pitchFamily="18" charset="0"/>
                <a:cs typeface="Times New Roman" panose="02020603050405020304" pitchFamily="18" charset="0"/>
              </a:rPr>
              <a:t>nisbi</a:t>
            </a:r>
            <a:r>
              <a:rPr lang="tr-TR" sz="2400" dirty="0">
                <a:latin typeface="Times New Roman" panose="02020603050405020304" pitchFamily="18" charset="0"/>
                <a:cs typeface="Times New Roman" panose="02020603050405020304" pitchFamily="18" charset="0"/>
              </a:rPr>
              <a:t> kaybı iken diğer </a:t>
            </a:r>
            <a:r>
              <a:rPr lang="tr-TR" sz="2400" dirty="0" smtClean="0">
                <a:latin typeface="Times New Roman" panose="02020603050405020304" pitchFamily="18" charset="0"/>
                <a:cs typeface="Times New Roman" panose="02020603050405020304" pitchFamily="18" charset="0"/>
              </a:rPr>
              <a:t>hakkın mutlak </a:t>
            </a:r>
            <a:r>
              <a:rPr lang="tr-TR" sz="2400" dirty="0">
                <a:latin typeface="Times New Roman" panose="02020603050405020304" pitchFamily="18" charset="0"/>
                <a:cs typeface="Times New Roman" panose="02020603050405020304" pitchFamily="18" charset="0"/>
              </a:rPr>
              <a:t>kaybıdır.</a:t>
            </a:r>
          </a:p>
          <a:p>
            <a:pPr marL="800100" lvl="1" indent="-342900" algn="just">
              <a:spcBef>
                <a:spcPts val="600"/>
              </a:spcBef>
              <a:spcAft>
                <a:spcPts val="600"/>
              </a:spcAft>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Hak </a:t>
            </a:r>
            <a:r>
              <a:rPr lang="tr-TR" sz="2400" dirty="0">
                <a:latin typeface="Times New Roman" panose="02020603050405020304" pitchFamily="18" charset="0"/>
                <a:cs typeface="Times New Roman" panose="02020603050405020304" pitchFamily="18" charset="0"/>
              </a:rPr>
              <a:t>sahibinin, sahip olduğu bir </a:t>
            </a:r>
            <a:r>
              <a:rPr lang="tr-TR" sz="2400" dirty="0" smtClean="0">
                <a:latin typeface="Times New Roman" panose="02020603050405020304" pitchFamily="18" charset="0"/>
                <a:cs typeface="Times New Roman" panose="02020603050405020304" pitchFamily="18" charset="0"/>
              </a:rPr>
              <a:t>hakkın hukuki </a:t>
            </a:r>
            <a:r>
              <a:rPr lang="tr-TR" sz="2400" dirty="0">
                <a:latin typeface="Times New Roman" panose="02020603050405020304" pitchFamily="18" charset="0"/>
                <a:cs typeface="Times New Roman" panose="02020603050405020304" pitchFamily="18" charset="0"/>
              </a:rPr>
              <a:t>işlem, hukuki fiil ya da </a:t>
            </a:r>
            <a:r>
              <a:rPr lang="tr-TR" sz="2400" dirty="0" smtClean="0">
                <a:latin typeface="Times New Roman" panose="02020603050405020304" pitchFamily="18" charset="0"/>
                <a:cs typeface="Times New Roman" panose="02020603050405020304" pitchFamily="18" charset="0"/>
              </a:rPr>
              <a:t>hukuki olay </a:t>
            </a:r>
            <a:r>
              <a:rPr lang="tr-TR" sz="2400" dirty="0">
                <a:latin typeface="Times New Roman" panose="02020603050405020304" pitchFamily="18" charset="0"/>
                <a:cs typeface="Times New Roman" panose="02020603050405020304" pitchFamily="18" charset="0"/>
              </a:rPr>
              <a:t>sonucunda bir başka kişiye </a:t>
            </a:r>
            <a:r>
              <a:rPr lang="tr-TR" sz="2400" dirty="0" smtClean="0">
                <a:latin typeface="Times New Roman" panose="02020603050405020304" pitchFamily="18" charset="0"/>
                <a:cs typeface="Times New Roman" panose="02020603050405020304" pitchFamily="18" charset="0"/>
              </a:rPr>
              <a:t>devredilmesiyle hakkın </a:t>
            </a:r>
            <a:r>
              <a:rPr lang="tr-TR" sz="2400" dirty="0" err="1">
                <a:latin typeface="Times New Roman" panose="02020603050405020304" pitchFamily="18" charset="0"/>
                <a:cs typeface="Times New Roman" panose="02020603050405020304" pitchFamily="18" charset="0"/>
              </a:rPr>
              <a:t>nisbi</a:t>
            </a:r>
            <a:r>
              <a:rPr lang="tr-TR" sz="2400" dirty="0">
                <a:latin typeface="Times New Roman" panose="02020603050405020304" pitchFamily="18" charset="0"/>
                <a:cs typeface="Times New Roman" panose="02020603050405020304" pitchFamily="18" charset="0"/>
              </a:rPr>
              <a:t> kaybı gerçekleşir</a:t>
            </a:r>
            <a:r>
              <a:rPr lang="tr-TR" sz="2400" dirty="0" smtClean="0">
                <a:latin typeface="Times New Roman" panose="02020603050405020304" pitchFamily="18" charset="0"/>
                <a:cs typeface="Times New Roman" panose="02020603050405020304" pitchFamily="18" charset="0"/>
              </a:rPr>
              <a:t>.</a:t>
            </a:r>
          </a:p>
          <a:p>
            <a:pPr marL="800100" lvl="1" indent="-342900" algn="just">
              <a:spcBef>
                <a:spcPts val="600"/>
              </a:spcBef>
              <a:spcAft>
                <a:spcPts val="600"/>
              </a:spcAft>
              <a:buClr>
                <a:srgbClr val="000099"/>
              </a:buClr>
              <a:buFont typeface="Wingdings" panose="05000000000000000000" pitchFamily="2" charset="2"/>
              <a:buChar char="q"/>
            </a:pPr>
            <a:r>
              <a:rPr lang="tr-TR" sz="2400" dirty="0" smtClean="0">
                <a:latin typeface="Times New Roman" panose="02020603050405020304" pitchFamily="18" charset="0"/>
                <a:cs typeface="Times New Roman" panose="02020603050405020304" pitchFamily="18" charset="0"/>
              </a:rPr>
              <a:t>Hakkın mutlak kaybı, bir hakkın </a:t>
            </a:r>
            <a:r>
              <a:rPr lang="tr-TR" sz="2400" dirty="0">
                <a:latin typeface="Times New Roman" panose="02020603050405020304" pitchFamily="18" charset="0"/>
                <a:cs typeface="Times New Roman" panose="02020603050405020304" pitchFamily="18" charset="0"/>
              </a:rPr>
              <a:t>hukuki olay, hukuki fiil ya </a:t>
            </a:r>
            <a:r>
              <a:rPr lang="tr-TR" sz="2400" dirty="0" smtClean="0">
                <a:latin typeface="Times New Roman" panose="02020603050405020304" pitchFamily="18" charset="0"/>
                <a:cs typeface="Times New Roman" panose="02020603050405020304" pitchFamily="18" charset="0"/>
              </a:rPr>
              <a:t>da hukuki </a:t>
            </a:r>
            <a:r>
              <a:rPr lang="tr-TR" sz="2400" dirty="0">
                <a:latin typeface="Times New Roman" panose="02020603050405020304" pitchFamily="18" charset="0"/>
                <a:cs typeface="Times New Roman" panose="02020603050405020304" pitchFamily="18" charset="0"/>
              </a:rPr>
              <a:t>işlem sonucunda tamamen </a:t>
            </a:r>
            <a:r>
              <a:rPr lang="tr-TR" sz="2400" dirty="0" smtClean="0">
                <a:latin typeface="Times New Roman" panose="02020603050405020304" pitchFamily="18" charset="0"/>
                <a:cs typeface="Times New Roman" panose="02020603050405020304" pitchFamily="18" charset="0"/>
              </a:rPr>
              <a:t>ortadan kalkmasıyla </a:t>
            </a:r>
            <a:r>
              <a:rPr lang="tr-TR" sz="2400" dirty="0">
                <a:latin typeface="Times New Roman" panose="02020603050405020304" pitchFamily="18" charset="0"/>
                <a:cs typeface="Times New Roman" panose="02020603050405020304" pitchFamily="18" charset="0"/>
              </a:rPr>
              <a:t>gerçekleşir.</a:t>
            </a:r>
          </a:p>
        </p:txBody>
      </p:sp>
      <p:sp>
        <p:nvSpPr>
          <p:cNvPr id="11" name="Dikdörtgen 10"/>
          <p:cNvSpPr/>
          <p:nvPr/>
        </p:nvSpPr>
        <p:spPr>
          <a:xfrm>
            <a:off x="313081" y="702412"/>
            <a:ext cx="8517837" cy="424732"/>
          </a:xfrm>
          <a:prstGeom prst="rect">
            <a:avLst/>
          </a:prstGeom>
        </p:spPr>
        <p:txBody>
          <a:bodyPr/>
          <a:lstStyle/>
          <a:p>
            <a:pPr fontAlgn="base">
              <a:lnSpc>
                <a:spcPct val="90000"/>
              </a:lnSpc>
              <a:spcBef>
                <a:spcPct val="0"/>
              </a:spcBef>
              <a:spcAft>
                <a:spcPct val="0"/>
              </a:spcAft>
            </a:pPr>
            <a:r>
              <a:rPr lang="tr-TR" b="1" dirty="0">
                <a:solidFill>
                  <a:srgbClr val="160093"/>
                </a:solidFill>
                <a:latin typeface="Arial" panose="020B0604020202020204" pitchFamily="34" charset="0"/>
                <a:ea typeface="ＭＳ Ｐゴシック" panose="020B0600070205080204" pitchFamily="34" charset="-128"/>
                <a:cs typeface="Arial" panose="020B0604020202020204" pitchFamily="34" charset="0"/>
              </a:rPr>
              <a:t>HAKLARIN KAZANILMASI, KULLANILMASI, KORUNMASI, KAYBEDİLMESİ</a:t>
            </a:r>
          </a:p>
        </p:txBody>
      </p:sp>
    </p:spTree>
    <p:extLst>
      <p:ext uri="{BB962C8B-B14F-4D97-AF65-F5344CB8AC3E}">
        <p14:creationId xmlns:p14="http://schemas.microsoft.com/office/powerpoint/2010/main" val="385118910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ekonomi">
  <a:themeElements>
    <a:clrScheme name="Gazete kağıdı">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zete kağıdı">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extLst>
    <a:ext uri="{05A4C25C-085E-4340-85A3-A5531E510DB2}">
      <thm15:themeFamily xmlns:thm15="http://schemas.microsoft.com/office/thememl/2012/main" name="ekonomi" id="{14396F44-94C0-4BF2-8333-266569A57D02}" vid="{03703BF9-DFA0-42C9-89F9-C03DE1C4A071}"/>
    </a:ext>
  </a:extLst>
</a:theme>
</file>

<file path=ppt/theme/theme2.xml><?xml version="1.0" encoding="utf-8"?>
<a:theme xmlns:a="http://schemas.openxmlformats.org/drawingml/2006/main" name="1_Rics">
  <a:themeElements>
    <a:clrScheme name="NewsPrint">
      <a:dk1>
        <a:sysClr val="windowText" lastClr="000000"/>
      </a:dk1>
      <a:lt1>
        <a:sysClr val="window" lastClr="FFFFFF"/>
      </a:lt1>
      <a:dk2>
        <a:srgbClr val="303030"/>
      </a:dk2>
      <a:lt2>
        <a:srgbClr val="DEDEE0"/>
      </a:lt2>
      <a:accent1>
        <a:srgbClr val="AD0101"/>
      </a:accent1>
      <a:accent2>
        <a:srgbClr val="726056"/>
      </a:accent2>
      <a:accent3>
        <a:srgbClr val="AC956E"/>
      </a:accent3>
      <a:accent4>
        <a:srgbClr val="808DA9"/>
      </a:accent4>
      <a:accent5>
        <a:srgbClr val="424E5B"/>
      </a:accent5>
      <a:accent6>
        <a:srgbClr val="730E00"/>
      </a:accent6>
      <a:hlink>
        <a:srgbClr val="D26900"/>
      </a:hlink>
      <a:folHlink>
        <a:srgbClr val="D89243"/>
      </a:folHlink>
    </a:clrScheme>
    <a:fontScheme name="Ofis Klasik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NewsPrint">
      <a:fillStyleLst>
        <a:solidFill>
          <a:schemeClr val="phClr"/>
        </a:solidFill>
        <a:gradFill rotWithShape="1">
          <a:gsLst>
            <a:gs pos="0">
              <a:schemeClr val="phClr">
                <a:tint val="37000"/>
                <a:hueMod val="100000"/>
                <a:satMod val="200000"/>
                <a:lumMod val="88000"/>
              </a:schemeClr>
            </a:gs>
            <a:gs pos="100000">
              <a:schemeClr val="phClr">
                <a:tint val="53000"/>
                <a:shade val="100000"/>
                <a:hueMod val="100000"/>
                <a:satMod val="350000"/>
                <a:lumMod val="79000"/>
              </a:schemeClr>
            </a:gs>
          </a:gsLst>
          <a:lin ang="5400000" scaled="1"/>
        </a:gradFill>
        <a:gradFill rotWithShape="1">
          <a:gsLst>
            <a:gs pos="0">
              <a:schemeClr val="phClr">
                <a:tint val="83000"/>
                <a:shade val="100000"/>
                <a:alpha val="100000"/>
                <a:hueMod val="100000"/>
                <a:satMod val="220000"/>
                <a:lumMod val="90000"/>
              </a:schemeClr>
            </a:gs>
            <a:gs pos="76000">
              <a:schemeClr val="phClr">
                <a:shade val="100000"/>
              </a:schemeClr>
            </a:gs>
            <a:gs pos="100000">
              <a:schemeClr val="phClr">
                <a:shade val="93000"/>
                <a:alpha val="100000"/>
                <a:satMod val="100000"/>
                <a:lumMod val="93000"/>
              </a:schemeClr>
            </a:gs>
          </a:gsLst>
          <a:path path="circle">
            <a:fillToRect l="15000" t="15000" r="100000" b="100000"/>
          </a:path>
        </a:gradFill>
      </a:fillStyleLst>
      <a:lnStyleLst>
        <a:ln w="15875" cap="flat" cmpd="sng" algn="ctr">
          <a:solidFill>
            <a:schemeClr val="phClr"/>
          </a:solidFill>
          <a:prstDash val="solid"/>
        </a:ln>
        <a:ln w="22225" cap="flat" cmpd="sng" algn="ctr">
          <a:solidFill>
            <a:schemeClr val="phClr"/>
          </a:solidFill>
          <a:prstDash val="solid"/>
        </a:ln>
        <a:ln w="34925" cap="flat" cmpd="sng" algn="ctr">
          <a:solidFill>
            <a:schemeClr val="phClr"/>
          </a:solidFill>
          <a:prstDash val="solid"/>
        </a:ln>
      </a:lnStyleLst>
      <a:effectStyleLst>
        <a:effectStyle>
          <a:effectLst>
            <a:outerShdw blurRad="50800" dist="12700" dir="5280000" rotWithShape="0">
              <a:srgbClr val="000000">
                <a:alpha val="40000"/>
              </a:srgbClr>
            </a:outerShdw>
          </a:effectLst>
        </a:effectStyle>
        <a:effectStyle>
          <a:effectLst>
            <a:outerShdw blurRad="38100" dist="38100" dir="5400000" rotWithShape="0">
              <a:srgbClr val="000000">
                <a:alpha val="35000"/>
              </a:srgbClr>
            </a:outerShdw>
          </a:effectLst>
        </a:effectStyle>
        <a:effectStyle>
          <a:effectLst>
            <a:outerShdw blurRad="38100" dist="38100" dir="5400000" rotWithShape="0">
              <a:srgbClr val="000000">
                <a:alpha val="35000"/>
              </a:srgbClr>
            </a:outerShdw>
          </a:effectLst>
          <a:scene3d>
            <a:camera prst="orthographicFront">
              <a:rot lat="0" lon="0" rev="0"/>
            </a:camera>
            <a:lightRig rig="brightRoom" dir="tl"/>
          </a:scene3d>
          <a:sp3d contourW="12700">
            <a:bevelT w="31750" h="12700"/>
            <a:contourClr>
              <a:schemeClr val="phClr"/>
            </a:contourClr>
          </a:sp3d>
        </a:effectStyle>
      </a:effectStyleLst>
      <a:bgFillStyleLst>
        <a:solidFill>
          <a:schemeClr val="phClr"/>
        </a:solidFill>
        <a:gradFill rotWithShape="1">
          <a:gsLst>
            <a:gs pos="0">
              <a:schemeClr val="phClr">
                <a:tint val="93000"/>
              </a:schemeClr>
            </a:gs>
            <a:gs pos="100000">
              <a:schemeClr val="phClr">
                <a:shade val="55000"/>
              </a:schemeClr>
            </a:gs>
          </a:gsLst>
          <a:lin ang="5400000" scaled="1"/>
        </a:gradFill>
        <a:blipFill rotWithShape="1">
          <a:blip xmlns:r="http://schemas.openxmlformats.org/officeDocument/2006/relationships" r:embed="rId1">
            <a:duotone>
              <a:schemeClr val="phClr">
                <a:shade val="20000"/>
                <a:satMod val="350000"/>
                <a:lumMod val="125000"/>
              </a:schemeClr>
              <a:schemeClr val="phClr">
                <a:tint val="90000"/>
                <a:satMod val="250000"/>
              </a:schemeClr>
            </a:duotone>
          </a:blip>
          <a:stretch/>
        </a:blipFill>
      </a:bgFillStyleLst>
    </a:fmtScheme>
  </a:themeElements>
  <a:objectDefaults/>
  <a:extraClrSchemeLst/>
</a:theme>
</file>

<file path=ppt/theme/theme3.xml><?xml version="1.0" encoding="utf-8"?>
<a:theme xmlns:a="http://schemas.openxmlformats.org/drawingml/2006/main" name="h.t.">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h.t." id="{413A7544-DC64-4FD9-B67F-E82A6B382656}" vid="{2993C0EF-C761-423D-BA24-A50FC7959470}"/>
    </a:ext>
  </a:extLst>
</a:theme>
</file>

<file path=ppt/theme/theme4.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ekonomi</Template>
  <TotalTime>12866</TotalTime>
  <Words>463</Words>
  <Application>Microsoft Office PowerPoint</Application>
  <PresentationFormat>Ekran Gösterisi (4:3)</PresentationFormat>
  <Paragraphs>23</Paragraphs>
  <Slides>6</Slides>
  <Notes>0</Notes>
  <HiddenSlides>0</HiddenSlides>
  <MMClips>0</MMClips>
  <ScaleCrop>false</ScaleCrop>
  <HeadingPairs>
    <vt:vector size="6" baseType="variant">
      <vt:variant>
        <vt:lpstr>Kullanılan Yazı Tipleri</vt:lpstr>
      </vt:variant>
      <vt:variant>
        <vt:i4>5</vt:i4>
      </vt:variant>
      <vt:variant>
        <vt:lpstr>Tema</vt:lpstr>
      </vt:variant>
      <vt:variant>
        <vt:i4>3</vt:i4>
      </vt:variant>
      <vt:variant>
        <vt:lpstr>Slayt Başlıkları</vt:lpstr>
      </vt:variant>
      <vt:variant>
        <vt:i4>6</vt:i4>
      </vt:variant>
    </vt:vector>
  </HeadingPairs>
  <TitlesOfParts>
    <vt:vector size="14" baseType="lpstr">
      <vt:lpstr>ＭＳ Ｐゴシック</vt:lpstr>
      <vt:lpstr>Arial</vt:lpstr>
      <vt:lpstr>Calibri</vt:lpstr>
      <vt:lpstr>Times New Roman</vt:lpstr>
      <vt:lpstr>Wingdings</vt:lpstr>
      <vt:lpstr>ekonomi</vt:lpstr>
      <vt:lpstr>1_Rics</vt:lpstr>
      <vt:lpstr>h.t.</vt:lpstr>
      <vt:lpstr>PowerPoint Sunusu</vt:lpstr>
      <vt:lpstr>PowerPoint Sunusu</vt:lpstr>
      <vt:lpstr>PowerPoint Sunusu</vt:lpstr>
      <vt:lpstr>PowerPoint Sunusu</vt:lpstr>
      <vt:lpstr>PowerPoint Sunusu</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ANKARA ÜNİVERSİTESİ UYGULAMALI BİLİMLER FAKÜLTESİ GAYRİMENKUL GELİŞTİRME VE YÖNETİMİ BÖLÜMÜ</dc:title>
  <dc:creator>sibel</dc:creator>
  <cp:lastModifiedBy>Windows Kullanıcısı</cp:lastModifiedBy>
  <cp:revision>893</cp:revision>
  <cp:lastPrinted>2016-10-24T07:53:35Z</cp:lastPrinted>
  <dcterms:created xsi:type="dcterms:W3CDTF">2016-09-18T09:35:24Z</dcterms:created>
  <dcterms:modified xsi:type="dcterms:W3CDTF">2020-02-28T12:35:46Z</dcterms:modified>
</cp:coreProperties>
</file>