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0"/>
  </p:notesMasterIdLst>
  <p:sldIdLst>
    <p:sldId id="1082" r:id="rId4"/>
    <p:sldId id="1177" r:id="rId5"/>
    <p:sldId id="1178" r:id="rId6"/>
    <p:sldId id="1180" r:id="rId7"/>
    <p:sldId id="1181" r:id="rId8"/>
    <p:sldId id="1182"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63" d="100"/>
          <a:sy n="63" d="100"/>
        </p:scale>
        <p:origin x="66" y="384"/>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103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Hukukun Temel İlkeleri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(3-0)5</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a:t>
            </a:r>
            <a:r>
              <a:rPr lang="tr-TR" sz="1600" b="1" dirty="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Erdem ERCAN </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093428"/>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Bir hakkın bir kişiye bağlanmasına hakkın </a:t>
            </a:r>
            <a:r>
              <a:rPr lang="tr-TR" sz="2400" dirty="0" smtClean="0">
                <a:latin typeface="Times New Roman" panose="02020603050405020304" pitchFamily="18" charset="0"/>
                <a:cs typeface="Times New Roman" panose="02020603050405020304" pitchFamily="18" charset="0"/>
              </a:rPr>
              <a:t>kazanılması adı </a:t>
            </a:r>
            <a:r>
              <a:rPr lang="tr-TR" sz="2400" dirty="0">
                <a:latin typeface="Times New Roman" panose="02020603050405020304" pitchFamily="18" charset="0"/>
                <a:cs typeface="Times New Roman" panose="02020603050405020304" pitchFamily="18" charset="0"/>
              </a:rPr>
              <a:t>verilir. Bu durumda kişi ile hak </a:t>
            </a:r>
            <a:r>
              <a:rPr lang="tr-TR" sz="2400" dirty="0" smtClean="0">
                <a:latin typeface="Times New Roman" panose="02020603050405020304" pitchFamily="18" charset="0"/>
                <a:cs typeface="Times New Roman" panose="02020603050405020304" pitchFamily="18" charset="0"/>
              </a:rPr>
              <a:t>arasında bir </a:t>
            </a:r>
            <a:r>
              <a:rPr lang="tr-TR" sz="2400" dirty="0">
                <a:latin typeface="Times New Roman" panose="02020603050405020304" pitchFamily="18" charset="0"/>
                <a:cs typeface="Times New Roman" panose="02020603050405020304" pitchFamily="18" charset="0"/>
              </a:rPr>
              <a:t>bağlantı kurulmaktadır. </a:t>
            </a:r>
            <a:endParaRPr lang="tr-TR" sz="2400" dirty="0" smtClean="0">
              <a:latin typeface="Times New Roman" panose="02020603050405020304" pitchFamily="18" charset="0"/>
              <a:cs typeface="Times New Roman" panose="02020603050405020304" pitchFamily="18" charset="0"/>
            </a:endParaRPr>
          </a:p>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Sahipsiz </a:t>
            </a:r>
            <a:r>
              <a:rPr lang="tr-TR" sz="2400" dirty="0">
                <a:latin typeface="Times New Roman" panose="02020603050405020304" pitchFamily="18" charset="0"/>
                <a:cs typeface="Times New Roman" panose="02020603050405020304" pitchFamily="18" charset="0"/>
              </a:rPr>
              <a:t>bir haktan söz edilemez. </a:t>
            </a:r>
            <a:r>
              <a:rPr lang="tr-TR" sz="2400" dirty="0" smtClean="0">
                <a:latin typeface="Times New Roman" panose="02020603050405020304" pitchFamily="18" charset="0"/>
                <a:cs typeface="Times New Roman" panose="02020603050405020304" pitchFamily="18" charset="0"/>
              </a:rPr>
              <a:t>Ancak bir </a:t>
            </a:r>
            <a:r>
              <a:rPr lang="tr-TR" sz="2400" dirty="0">
                <a:latin typeface="Times New Roman" panose="02020603050405020304" pitchFamily="18" charset="0"/>
                <a:cs typeface="Times New Roman" panose="02020603050405020304" pitchFamily="18" charset="0"/>
              </a:rPr>
              <a:t>hakkın herhangi bir kişiye bağlanması ve o </a:t>
            </a:r>
            <a:r>
              <a:rPr lang="tr-TR" sz="2400" dirty="0" smtClean="0">
                <a:latin typeface="Times New Roman" panose="02020603050405020304" pitchFamily="18" charset="0"/>
                <a:cs typeface="Times New Roman" panose="02020603050405020304" pitchFamily="18" charset="0"/>
              </a:rPr>
              <a:t>kişinin hak </a:t>
            </a:r>
            <a:r>
              <a:rPr lang="tr-TR" sz="2400" dirty="0">
                <a:latin typeface="Times New Roman" panose="02020603050405020304" pitchFamily="18" charset="0"/>
                <a:cs typeface="Times New Roman" panose="02020603050405020304" pitchFamily="18" charset="0"/>
              </a:rPr>
              <a:t>sahibi haline gelmesi de kendiliğinden </a:t>
            </a:r>
            <a:r>
              <a:rPr lang="tr-TR" sz="2400" dirty="0" smtClean="0">
                <a:latin typeface="Times New Roman" panose="02020603050405020304" pitchFamily="18" charset="0"/>
                <a:cs typeface="Times New Roman" panose="02020603050405020304" pitchFamily="18" charset="0"/>
              </a:rPr>
              <a:t>olmaz. Birtakım olgular </a:t>
            </a:r>
            <a:r>
              <a:rPr lang="tr-TR" sz="2400" dirty="0">
                <a:latin typeface="Times New Roman" panose="02020603050405020304" pitchFamily="18" charset="0"/>
                <a:cs typeface="Times New Roman" panose="02020603050405020304" pitchFamily="18" charset="0"/>
              </a:rPr>
              <a:t>bu sonucun doğmasına </a:t>
            </a:r>
            <a:r>
              <a:rPr lang="tr-TR" sz="2400" dirty="0" smtClean="0">
                <a:latin typeface="Times New Roman" panose="02020603050405020304" pitchFamily="18" charset="0"/>
                <a:cs typeface="Times New Roman" panose="02020603050405020304" pitchFamily="18" charset="0"/>
              </a:rPr>
              <a:t>yol açarlar</a:t>
            </a:r>
            <a:r>
              <a:rPr lang="tr-TR" sz="2400" dirty="0">
                <a:latin typeface="Times New Roman" panose="02020603050405020304" pitchFamily="18" charset="0"/>
                <a:cs typeface="Times New Roman" panose="02020603050405020304" pitchFamily="18" charset="0"/>
              </a:rPr>
              <a:t>. </a:t>
            </a:r>
            <a:endParaRPr lang="tr-TR" sz="2400" dirty="0" smtClean="0">
              <a:latin typeface="Times New Roman" panose="02020603050405020304" pitchFamily="18" charset="0"/>
              <a:cs typeface="Times New Roman" panose="02020603050405020304" pitchFamily="18" charset="0"/>
            </a:endParaRPr>
          </a:p>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Bir </a:t>
            </a:r>
            <a:r>
              <a:rPr lang="tr-TR" sz="2400" dirty="0">
                <a:latin typeface="Times New Roman" panose="02020603050405020304" pitchFamily="18" charset="0"/>
                <a:cs typeface="Times New Roman" panose="02020603050405020304" pitchFamily="18" charset="0"/>
              </a:rPr>
              <a:t>hakkın kazanılmasına, başka bir </a:t>
            </a:r>
            <a:r>
              <a:rPr lang="tr-TR" sz="2400" dirty="0" smtClean="0">
                <a:latin typeface="Times New Roman" panose="02020603050405020304" pitchFamily="18" charset="0"/>
                <a:cs typeface="Times New Roman" panose="02020603050405020304" pitchFamily="18" charset="0"/>
              </a:rPr>
              <a:t>ifade ile </a:t>
            </a:r>
            <a:r>
              <a:rPr lang="tr-TR" sz="2400" dirty="0">
                <a:latin typeface="Times New Roman" panose="02020603050405020304" pitchFamily="18" charset="0"/>
                <a:cs typeface="Times New Roman" panose="02020603050405020304" pitchFamily="18" charset="0"/>
              </a:rPr>
              <a:t>hakkın doğumuna yol açan olgular üç </a:t>
            </a:r>
            <a:r>
              <a:rPr lang="tr-TR" sz="2400" dirty="0" smtClean="0">
                <a:latin typeface="Times New Roman" panose="02020603050405020304" pitchFamily="18" charset="0"/>
                <a:cs typeface="Times New Roman" panose="02020603050405020304" pitchFamily="18" charset="0"/>
              </a:rPr>
              <a:t>tanedir. Bunlar</a:t>
            </a:r>
            <a:r>
              <a:rPr lang="tr-TR" sz="2400" dirty="0">
                <a:latin typeface="Times New Roman" panose="02020603050405020304" pitchFamily="18" charset="0"/>
                <a:cs typeface="Times New Roman" panose="02020603050405020304" pitchFamily="18" charset="0"/>
              </a:rPr>
              <a:t>; hukuki olay, hukuki fiil ve hukuki işlemdir.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HAKLARIN KAZANILMASI, KULLANILMASI, KORUNMASI, KAYBEDİLMESİ</a:t>
            </a:r>
            <a:endParaRPr lang="tr-TR"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562695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462760"/>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Kişinin o ana kadar kimsenin malı olmayan </a:t>
            </a:r>
            <a:r>
              <a:rPr lang="tr-TR" sz="2400" dirty="0" smtClean="0">
                <a:latin typeface="Times New Roman" panose="02020603050405020304" pitchFamily="18" charset="0"/>
                <a:cs typeface="Times New Roman" panose="02020603050405020304" pitchFamily="18" charset="0"/>
              </a:rPr>
              <a:t>bir şey </a:t>
            </a:r>
            <a:r>
              <a:rPr lang="tr-TR" sz="2400" dirty="0">
                <a:latin typeface="Times New Roman" panose="02020603050405020304" pitchFamily="18" charset="0"/>
                <a:cs typeface="Times New Roman" panose="02020603050405020304" pitchFamily="18" charset="0"/>
              </a:rPr>
              <a:t>üzerinde kendi fiili ile kendi lehine bir hak </a:t>
            </a:r>
            <a:r>
              <a:rPr lang="tr-TR" sz="2400" dirty="0" smtClean="0">
                <a:latin typeface="Times New Roman" panose="02020603050405020304" pitchFamily="18" charset="0"/>
                <a:cs typeface="Times New Roman" panose="02020603050405020304" pitchFamily="18" charset="0"/>
              </a:rPr>
              <a:t>kurmasına, hiçbir </a:t>
            </a:r>
            <a:r>
              <a:rPr lang="tr-TR" sz="2400" dirty="0">
                <a:latin typeface="Times New Roman" panose="02020603050405020304" pitchFamily="18" charset="0"/>
                <a:cs typeface="Times New Roman" panose="02020603050405020304" pitchFamily="18" charset="0"/>
              </a:rPr>
              <a:t>aracı olmadan şey üzerinde ilk </a:t>
            </a:r>
            <a:r>
              <a:rPr lang="tr-TR" sz="2400" dirty="0" smtClean="0">
                <a:latin typeface="Times New Roman" panose="02020603050405020304" pitchFamily="18" charset="0"/>
                <a:cs typeface="Times New Roman" panose="02020603050405020304" pitchFamily="18" charset="0"/>
              </a:rPr>
              <a:t>defa hak </a:t>
            </a:r>
            <a:r>
              <a:rPr lang="tr-TR" sz="2400" dirty="0">
                <a:latin typeface="Times New Roman" panose="02020603050405020304" pitchFamily="18" charset="0"/>
                <a:cs typeface="Times New Roman" panose="02020603050405020304" pitchFamily="18" charset="0"/>
              </a:rPr>
              <a:t>kurmasına, kazanmasına </a:t>
            </a:r>
            <a:r>
              <a:rPr lang="tr-TR" sz="2400" dirty="0" smtClean="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hakkın aslen </a:t>
            </a:r>
            <a:r>
              <a:rPr lang="tr-TR" sz="2400" dirty="0" smtClean="0">
                <a:latin typeface="Times New Roman" panose="02020603050405020304" pitchFamily="18" charset="0"/>
                <a:cs typeface="Times New Roman" panose="02020603050405020304" pitchFamily="18" charset="0"/>
              </a:rPr>
              <a:t>kazanılması” denir.</a:t>
            </a:r>
          </a:p>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Devren kazanma ise bir </a:t>
            </a:r>
            <a:r>
              <a:rPr lang="tr-TR" sz="2400" dirty="0">
                <a:latin typeface="Times New Roman" panose="02020603050405020304" pitchFamily="18" charset="0"/>
                <a:cs typeface="Times New Roman" panose="02020603050405020304" pitchFamily="18" charset="0"/>
              </a:rPr>
              <a:t>kişinin bir hakkı o zamana kadar </a:t>
            </a:r>
            <a:r>
              <a:rPr lang="tr-TR" sz="2400" dirty="0" smtClean="0">
                <a:latin typeface="Times New Roman" panose="02020603050405020304" pitchFamily="18" charset="0"/>
                <a:cs typeface="Times New Roman" panose="02020603050405020304" pitchFamily="18" charset="0"/>
              </a:rPr>
              <a:t>sahibi olan </a:t>
            </a:r>
            <a:r>
              <a:rPr lang="tr-TR" sz="2400" dirty="0">
                <a:latin typeface="Times New Roman" panose="02020603050405020304" pitchFamily="18" charset="0"/>
                <a:cs typeface="Times New Roman" panose="02020603050405020304" pitchFamily="18" charset="0"/>
              </a:rPr>
              <a:t>kişiden elde etmesidir. Devren </a:t>
            </a:r>
            <a:r>
              <a:rPr lang="tr-TR" sz="2400" dirty="0" smtClean="0">
                <a:latin typeface="Times New Roman" panose="02020603050405020304" pitchFamily="18" charset="0"/>
                <a:cs typeface="Times New Roman" panose="02020603050405020304" pitchFamily="18" charset="0"/>
              </a:rPr>
              <a:t>kazanmada bir </a:t>
            </a:r>
            <a:r>
              <a:rPr lang="tr-TR" sz="2400" dirty="0">
                <a:latin typeface="Times New Roman" panose="02020603050405020304" pitchFamily="18" charset="0"/>
                <a:cs typeface="Times New Roman" panose="02020603050405020304" pitchFamily="18" charset="0"/>
              </a:rPr>
              <a:t>hak eski sahibinden yeni bir hak </a:t>
            </a:r>
            <a:r>
              <a:rPr lang="tr-TR" sz="2400" dirty="0" smtClean="0">
                <a:latin typeface="Times New Roman" panose="02020603050405020304" pitchFamily="18" charset="0"/>
                <a:cs typeface="Times New Roman" panose="02020603050405020304" pitchFamily="18" charset="0"/>
              </a:rPr>
              <a:t>sahibinin malvarlığına </a:t>
            </a:r>
            <a:r>
              <a:rPr lang="tr-TR" sz="2400" dirty="0">
                <a:latin typeface="Times New Roman" panose="02020603050405020304" pitchFamily="18" charset="0"/>
                <a:cs typeface="Times New Roman" panose="02020603050405020304" pitchFamily="18" charset="0"/>
              </a:rPr>
              <a:t>geçmekte, bir kişi </a:t>
            </a:r>
            <a:r>
              <a:rPr lang="tr-TR" sz="2400" dirty="0" smtClean="0">
                <a:latin typeface="Times New Roman" panose="02020603050405020304" pitchFamily="18" charset="0"/>
                <a:cs typeface="Times New Roman" panose="02020603050405020304" pitchFamily="18" charset="0"/>
              </a:rPr>
              <a:t>hakkı kaybederken </a:t>
            </a:r>
            <a:r>
              <a:rPr lang="tr-TR" sz="2400" dirty="0">
                <a:latin typeface="Times New Roman" panose="02020603050405020304" pitchFamily="18" charset="0"/>
                <a:cs typeface="Times New Roman" panose="02020603050405020304" pitchFamily="18" charset="0"/>
              </a:rPr>
              <a:t>diğeri devren kazanmaktadır</a:t>
            </a:r>
            <a:r>
              <a:rPr lang="tr-TR" sz="2400" dirty="0" smtClean="0">
                <a:latin typeface="Times New Roman" panose="02020603050405020304" pitchFamily="18" charset="0"/>
                <a:cs typeface="Times New Roman" panose="02020603050405020304" pitchFamily="18" charset="0"/>
              </a:rPr>
              <a:t>.</a:t>
            </a:r>
          </a:p>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Hakların kazanılmasında sübjektif </a:t>
            </a:r>
            <a:r>
              <a:rPr lang="tr-TR" sz="2400" dirty="0" err="1" smtClean="0">
                <a:latin typeface="Times New Roman" panose="02020603050405020304" pitchFamily="18" charset="0"/>
                <a:cs typeface="Times New Roman" panose="02020603050405020304" pitchFamily="18" charset="0"/>
              </a:rPr>
              <a:t>iyiniyetin</a:t>
            </a:r>
            <a:r>
              <a:rPr lang="tr-TR" sz="2400" dirty="0" smtClean="0">
                <a:latin typeface="Times New Roman" panose="02020603050405020304" pitchFamily="18" charset="0"/>
                <a:cs typeface="Times New Roman" panose="02020603050405020304" pitchFamily="18" charset="0"/>
              </a:rPr>
              <a:t> de önemli rolü olabilmektedir.</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HAKLARIN KAZANILMASI, KULLANILMASI, KORUNMASI, KAYBEDİLMESİ</a:t>
            </a:r>
          </a:p>
        </p:txBody>
      </p:sp>
    </p:spTree>
    <p:extLst>
      <p:ext uri="{BB962C8B-B14F-4D97-AF65-F5344CB8AC3E}">
        <p14:creationId xmlns:p14="http://schemas.microsoft.com/office/powerpoint/2010/main" val="28202109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985980"/>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Türk Medeni Kanunu’nun 2. </a:t>
            </a:r>
            <a:r>
              <a:rPr lang="tr-TR" sz="2400" dirty="0" smtClean="0">
                <a:latin typeface="Times New Roman" panose="02020603050405020304" pitchFamily="18" charset="0"/>
                <a:cs typeface="Times New Roman" panose="02020603050405020304" pitchFamily="18" charset="0"/>
              </a:rPr>
              <a:t>maddesinde ise; </a:t>
            </a:r>
            <a:r>
              <a:rPr lang="tr-TR" sz="2400" dirty="0">
                <a:latin typeface="Times New Roman" panose="02020603050405020304" pitchFamily="18" charset="0"/>
                <a:cs typeface="Times New Roman" panose="02020603050405020304" pitchFamily="18" charset="0"/>
              </a:rPr>
              <a:t>“Herkes haklarını kullanırken ve borçlarını yerine getirirken </a:t>
            </a:r>
            <a:r>
              <a:rPr lang="tr-TR" sz="2400" dirty="0" smtClean="0">
                <a:latin typeface="Times New Roman" panose="02020603050405020304" pitchFamily="18" charset="0"/>
                <a:cs typeface="Times New Roman" panose="02020603050405020304" pitchFamily="18" charset="0"/>
              </a:rPr>
              <a:t>dürüstlük kurallarına </a:t>
            </a:r>
            <a:r>
              <a:rPr lang="tr-TR" sz="2400" dirty="0">
                <a:latin typeface="Times New Roman" panose="02020603050405020304" pitchFamily="18" charset="0"/>
                <a:cs typeface="Times New Roman" panose="02020603050405020304" pitchFamily="18" charset="0"/>
              </a:rPr>
              <a:t>uymak zorundadır” </a:t>
            </a:r>
            <a:r>
              <a:rPr lang="tr-TR" sz="2400" dirty="0" smtClean="0">
                <a:latin typeface="Times New Roman" panose="02020603050405020304" pitchFamily="18" charset="0"/>
                <a:cs typeface="Times New Roman" panose="02020603050405020304" pitchFamily="18" charset="0"/>
              </a:rPr>
              <a:t>hükmü yer alır. Buna göre herkes haklarını kullanırken dürüstlük ilkesine riayet etmelidir.</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TMK m.2 hükmünün getirdiği genel kural </a:t>
            </a:r>
            <a:r>
              <a:rPr lang="tr-TR" sz="2400" dirty="0" smtClean="0">
                <a:latin typeface="Times New Roman" panose="02020603050405020304" pitchFamily="18" charset="0"/>
                <a:cs typeface="Times New Roman" panose="02020603050405020304" pitchFamily="18" charset="0"/>
              </a:rPr>
              <a:t>dışında, hakkın </a:t>
            </a:r>
            <a:r>
              <a:rPr lang="tr-TR" sz="2400" dirty="0">
                <a:latin typeface="Times New Roman" panose="02020603050405020304" pitchFamily="18" charset="0"/>
                <a:cs typeface="Times New Roman" panose="02020603050405020304" pitchFamily="18" charset="0"/>
              </a:rPr>
              <a:t>kullanılması sırasında hak </a:t>
            </a:r>
            <a:r>
              <a:rPr lang="tr-TR" sz="2400" dirty="0" smtClean="0">
                <a:latin typeface="Times New Roman" panose="02020603050405020304" pitchFamily="18" charset="0"/>
                <a:cs typeface="Times New Roman" panose="02020603050405020304" pitchFamily="18" charset="0"/>
              </a:rPr>
              <a:t>sahibinin davranışlarının </a:t>
            </a:r>
            <a:r>
              <a:rPr lang="tr-TR" sz="2400" dirty="0">
                <a:latin typeface="Times New Roman" panose="02020603050405020304" pitchFamily="18" charset="0"/>
                <a:cs typeface="Times New Roman" panose="02020603050405020304" pitchFamily="18" charset="0"/>
              </a:rPr>
              <a:t>sınırlarının bir kanun hükmüyle </a:t>
            </a:r>
            <a:r>
              <a:rPr lang="tr-TR" sz="2400" dirty="0" smtClean="0">
                <a:latin typeface="Times New Roman" panose="02020603050405020304" pitchFamily="18" charset="0"/>
                <a:cs typeface="Times New Roman" panose="02020603050405020304" pitchFamily="18" charset="0"/>
              </a:rPr>
              <a:t>de belirlenmiş </a:t>
            </a:r>
            <a:r>
              <a:rPr lang="tr-TR" sz="2400" dirty="0">
                <a:latin typeface="Times New Roman" panose="02020603050405020304" pitchFamily="18" charset="0"/>
                <a:cs typeface="Times New Roman" panose="02020603050405020304" pitchFamily="18" charset="0"/>
              </a:rPr>
              <a:t>olduğu görülebilmektedir. Bu </a:t>
            </a:r>
            <a:r>
              <a:rPr lang="tr-TR" sz="2400" dirty="0" smtClean="0">
                <a:latin typeface="Times New Roman" panose="02020603050405020304" pitchFamily="18" charset="0"/>
                <a:cs typeface="Times New Roman" panose="02020603050405020304" pitchFamily="18" charset="0"/>
              </a:rPr>
              <a:t>yönde örnek </a:t>
            </a:r>
            <a:r>
              <a:rPr lang="tr-TR" sz="2400" dirty="0">
                <a:latin typeface="Times New Roman" panose="02020603050405020304" pitchFamily="18" charset="0"/>
                <a:cs typeface="Times New Roman" panose="02020603050405020304" pitchFamily="18" charset="0"/>
              </a:rPr>
              <a:t>olarak, mülkiyet hakkının </a:t>
            </a:r>
            <a:r>
              <a:rPr lang="tr-TR" sz="2400" dirty="0" smtClean="0">
                <a:latin typeface="Times New Roman" panose="02020603050405020304" pitchFamily="18" charset="0"/>
                <a:cs typeface="Times New Roman" panose="02020603050405020304" pitchFamily="18" charset="0"/>
              </a:rPr>
              <a:t>kullanılmasının toplum </a:t>
            </a:r>
            <a:r>
              <a:rPr lang="tr-TR" sz="2400" dirty="0">
                <a:latin typeface="Times New Roman" panose="02020603050405020304" pitchFamily="18" charset="0"/>
                <a:cs typeface="Times New Roman" panose="02020603050405020304" pitchFamily="18" charset="0"/>
              </a:rPr>
              <a:t>yararına aykırı olamayacağını </a:t>
            </a:r>
            <a:r>
              <a:rPr lang="tr-TR" sz="2400" dirty="0" smtClean="0">
                <a:latin typeface="Times New Roman" panose="02020603050405020304" pitchFamily="18" charset="0"/>
                <a:cs typeface="Times New Roman" panose="02020603050405020304" pitchFamily="18" charset="0"/>
              </a:rPr>
              <a:t>düzenleyen Anayasa’nın </a:t>
            </a:r>
            <a:r>
              <a:rPr lang="tr-TR" sz="2400" dirty="0">
                <a:latin typeface="Times New Roman" panose="02020603050405020304" pitchFamily="18" charset="0"/>
                <a:cs typeface="Times New Roman" panose="02020603050405020304" pitchFamily="18" charset="0"/>
              </a:rPr>
              <a:t>35. maddesi hükmü gösterilebilir.</a:t>
            </a:r>
          </a:p>
          <a:p>
            <a:pPr marL="800100" lvl="1"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HAKLARIN KAZANILMASI, KULLANILMASI, KORUNMASI, KAYBEDİLMESİ</a:t>
            </a:r>
          </a:p>
        </p:txBody>
      </p:sp>
    </p:spTree>
    <p:extLst>
      <p:ext uri="{BB962C8B-B14F-4D97-AF65-F5344CB8AC3E}">
        <p14:creationId xmlns:p14="http://schemas.microsoft.com/office/powerpoint/2010/main" val="1147564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308872"/>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Günümüzde modern hukuk sistemlerinde </a:t>
            </a:r>
            <a:r>
              <a:rPr lang="tr-TR" sz="2400" dirty="0" smtClean="0">
                <a:latin typeface="Times New Roman" panose="02020603050405020304" pitchFamily="18" charset="0"/>
                <a:cs typeface="Times New Roman" panose="02020603050405020304" pitchFamily="18" charset="0"/>
              </a:rPr>
              <a:t>haklar talep hakkı yanında </a:t>
            </a:r>
            <a:r>
              <a:rPr lang="tr-TR" sz="2400" dirty="0">
                <a:latin typeface="Times New Roman" panose="02020603050405020304" pitchFamily="18" charset="0"/>
                <a:cs typeface="Times New Roman" panose="02020603050405020304" pitchFamily="18" charset="0"/>
              </a:rPr>
              <a:t>devlet eliyle korunması ilkesi benimsenmiş </a:t>
            </a:r>
            <a:r>
              <a:rPr lang="tr-TR" sz="2400" dirty="0" smtClean="0">
                <a:latin typeface="Times New Roman" panose="02020603050405020304" pitchFamily="18" charset="0"/>
                <a:cs typeface="Times New Roman" panose="02020603050405020304" pitchFamily="18" charset="0"/>
              </a:rPr>
              <a:t>olup, hak </a:t>
            </a:r>
            <a:r>
              <a:rPr lang="tr-TR" sz="2400" dirty="0">
                <a:latin typeface="Times New Roman" panose="02020603050405020304" pitchFamily="18" charset="0"/>
                <a:cs typeface="Times New Roman" panose="02020603050405020304" pitchFamily="18" charset="0"/>
              </a:rPr>
              <a:t>sahibi hakkını devletin yargı organları önünde dava açarak ve bu organların zorlamasıyla elde edebilmektedir.</a:t>
            </a:r>
          </a:p>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Kanun ancak çok istisnai hallerde kişinin kendi hakkını doğrudan doğruya korumasına müsaade etmiştir. Bu ihtimal ya hakka saldırana karşı korunmak ya da ileride doğacak bir tehlikeye karşı korunmak amacıyla ortaya çıkabilmektedir. </a:t>
            </a:r>
            <a:r>
              <a:rPr lang="tr-TR" sz="2400" dirty="0" smtClean="0">
                <a:latin typeface="Times New Roman" panose="02020603050405020304" pitchFamily="18" charset="0"/>
                <a:cs typeface="Times New Roman" panose="02020603050405020304" pitchFamily="18" charset="0"/>
              </a:rPr>
              <a:t>Bu istisnai </a:t>
            </a:r>
            <a:r>
              <a:rPr lang="tr-TR" sz="2400" dirty="0">
                <a:latin typeface="Times New Roman" panose="02020603050405020304" pitchFamily="18" charset="0"/>
                <a:cs typeface="Times New Roman" panose="02020603050405020304" pitchFamily="18" charset="0"/>
              </a:rPr>
              <a:t>haller arasında haklı savunma (meşru </a:t>
            </a:r>
            <a:r>
              <a:rPr lang="tr-TR" sz="2400" dirty="0" smtClean="0">
                <a:latin typeface="Times New Roman" panose="02020603050405020304" pitchFamily="18" charset="0"/>
                <a:cs typeface="Times New Roman" panose="02020603050405020304" pitchFamily="18" charset="0"/>
              </a:rPr>
              <a:t>savunma/meşru </a:t>
            </a:r>
            <a:r>
              <a:rPr lang="tr-TR" sz="2400" dirty="0">
                <a:latin typeface="Times New Roman" panose="02020603050405020304" pitchFamily="18" charset="0"/>
                <a:cs typeface="Times New Roman" panose="02020603050405020304" pitchFamily="18" charset="0"/>
              </a:rPr>
              <a:t>müdafaa), zaruret (ıztırar) hali ve </a:t>
            </a:r>
            <a:r>
              <a:rPr lang="tr-TR" sz="2400" dirty="0" smtClean="0">
                <a:latin typeface="Times New Roman" panose="02020603050405020304" pitchFamily="18" charset="0"/>
                <a:cs typeface="Times New Roman" panose="02020603050405020304" pitchFamily="18" charset="0"/>
              </a:rPr>
              <a:t>kuvvet kullanma sayılabilir.</a:t>
            </a: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HAKLARIN KAZANILMASI, KULLANILMASI, KORUNMASI, KAYBEDİLMESİ</a:t>
            </a:r>
          </a:p>
        </p:txBody>
      </p:sp>
    </p:spTree>
    <p:extLst>
      <p:ext uri="{BB962C8B-B14F-4D97-AF65-F5344CB8AC3E}">
        <p14:creationId xmlns:p14="http://schemas.microsoft.com/office/powerpoint/2010/main" val="42290730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13081" y="1265736"/>
            <a:ext cx="8517837" cy="4093428"/>
          </a:xfrm>
          <a:prstGeom prst="rect">
            <a:avLst/>
          </a:prstGeom>
        </p:spPr>
        <p:txBody>
          <a:bodyPr wrap="square">
            <a:spAutoFit/>
          </a:bodyPr>
          <a:lstStyle/>
          <a:p>
            <a:pPr marL="800100" lvl="1" indent="-342900" algn="just">
              <a:spcBef>
                <a:spcPts val="600"/>
              </a:spcBef>
              <a:spcAft>
                <a:spcPts val="600"/>
              </a:spcAft>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Bir hakkın hak sahibinin elinden çıkması, </a:t>
            </a:r>
            <a:r>
              <a:rPr lang="tr-TR" sz="2400" dirty="0" smtClean="0">
                <a:latin typeface="Times New Roman" panose="02020603050405020304" pitchFamily="18" charset="0"/>
                <a:cs typeface="Times New Roman" panose="02020603050405020304" pitchFamily="18" charset="0"/>
              </a:rPr>
              <a:t>o hakkın </a:t>
            </a:r>
            <a:r>
              <a:rPr lang="tr-TR" sz="2400" dirty="0">
                <a:latin typeface="Times New Roman" panose="02020603050405020304" pitchFamily="18" charset="0"/>
                <a:cs typeface="Times New Roman" panose="02020603050405020304" pitchFamily="18" charset="0"/>
              </a:rPr>
              <a:t>hak sahibinden ayrılması hakkın </a:t>
            </a:r>
            <a:r>
              <a:rPr lang="tr-TR" sz="2400" dirty="0" smtClean="0">
                <a:latin typeface="Times New Roman" panose="02020603050405020304" pitchFamily="18" charset="0"/>
                <a:cs typeface="Times New Roman" panose="02020603050405020304" pitchFamily="18" charset="0"/>
              </a:rPr>
              <a:t>kaybedilmesi demektir</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Hakların </a:t>
            </a:r>
            <a:r>
              <a:rPr lang="tr-TR" sz="2400" dirty="0">
                <a:latin typeface="Times New Roman" panose="02020603050405020304" pitchFamily="18" charset="0"/>
                <a:cs typeface="Times New Roman" panose="02020603050405020304" pitchFamily="18" charset="0"/>
              </a:rPr>
              <a:t>kaybedilmesi iki </a:t>
            </a:r>
            <a:r>
              <a:rPr lang="tr-TR" sz="2400" dirty="0" smtClean="0">
                <a:latin typeface="Times New Roman" panose="02020603050405020304" pitchFamily="18" charset="0"/>
                <a:cs typeface="Times New Roman" panose="02020603050405020304" pitchFamily="18" charset="0"/>
              </a:rPr>
              <a:t>grupta toplanabilir</a:t>
            </a:r>
            <a:r>
              <a:rPr lang="tr-TR" sz="2400" dirty="0">
                <a:latin typeface="Times New Roman" panose="02020603050405020304" pitchFamily="18" charset="0"/>
                <a:cs typeface="Times New Roman" panose="02020603050405020304" pitchFamily="18" charset="0"/>
              </a:rPr>
              <a:t>. Bir hakkın </a:t>
            </a:r>
            <a:r>
              <a:rPr lang="tr-TR" sz="2400" dirty="0" err="1">
                <a:latin typeface="Times New Roman" panose="02020603050405020304" pitchFamily="18" charset="0"/>
                <a:cs typeface="Times New Roman" panose="02020603050405020304" pitchFamily="18" charset="0"/>
              </a:rPr>
              <a:t>nisbi</a:t>
            </a:r>
            <a:r>
              <a:rPr lang="tr-TR" sz="2400" dirty="0">
                <a:latin typeface="Times New Roman" panose="02020603050405020304" pitchFamily="18" charset="0"/>
                <a:cs typeface="Times New Roman" panose="02020603050405020304" pitchFamily="18" charset="0"/>
              </a:rPr>
              <a:t> kaybı iken diğer </a:t>
            </a:r>
            <a:r>
              <a:rPr lang="tr-TR" sz="2400" dirty="0" smtClean="0">
                <a:latin typeface="Times New Roman" panose="02020603050405020304" pitchFamily="18" charset="0"/>
                <a:cs typeface="Times New Roman" panose="02020603050405020304" pitchFamily="18" charset="0"/>
              </a:rPr>
              <a:t>hakkın mutlak </a:t>
            </a:r>
            <a:r>
              <a:rPr lang="tr-TR" sz="2400" dirty="0">
                <a:latin typeface="Times New Roman" panose="02020603050405020304" pitchFamily="18" charset="0"/>
                <a:cs typeface="Times New Roman" panose="02020603050405020304" pitchFamily="18" charset="0"/>
              </a:rPr>
              <a:t>kaybıdır.</a:t>
            </a:r>
          </a:p>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Hak </a:t>
            </a:r>
            <a:r>
              <a:rPr lang="tr-TR" sz="2400" dirty="0">
                <a:latin typeface="Times New Roman" panose="02020603050405020304" pitchFamily="18" charset="0"/>
                <a:cs typeface="Times New Roman" panose="02020603050405020304" pitchFamily="18" charset="0"/>
              </a:rPr>
              <a:t>sahibinin, sahip olduğu bir </a:t>
            </a:r>
            <a:r>
              <a:rPr lang="tr-TR" sz="2400" dirty="0" smtClean="0">
                <a:latin typeface="Times New Roman" panose="02020603050405020304" pitchFamily="18" charset="0"/>
                <a:cs typeface="Times New Roman" panose="02020603050405020304" pitchFamily="18" charset="0"/>
              </a:rPr>
              <a:t>hakkın hukuki </a:t>
            </a:r>
            <a:r>
              <a:rPr lang="tr-TR" sz="2400" dirty="0">
                <a:latin typeface="Times New Roman" panose="02020603050405020304" pitchFamily="18" charset="0"/>
                <a:cs typeface="Times New Roman" panose="02020603050405020304" pitchFamily="18" charset="0"/>
              </a:rPr>
              <a:t>işlem, hukuki fiil ya da </a:t>
            </a:r>
            <a:r>
              <a:rPr lang="tr-TR" sz="2400" dirty="0" smtClean="0">
                <a:latin typeface="Times New Roman" panose="02020603050405020304" pitchFamily="18" charset="0"/>
                <a:cs typeface="Times New Roman" panose="02020603050405020304" pitchFamily="18" charset="0"/>
              </a:rPr>
              <a:t>hukuki olay </a:t>
            </a:r>
            <a:r>
              <a:rPr lang="tr-TR" sz="2400" dirty="0">
                <a:latin typeface="Times New Roman" panose="02020603050405020304" pitchFamily="18" charset="0"/>
                <a:cs typeface="Times New Roman" panose="02020603050405020304" pitchFamily="18" charset="0"/>
              </a:rPr>
              <a:t>sonucunda bir başka kişiye </a:t>
            </a:r>
            <a:r>
              <a:rPr lang="tr-TR" sz="2400" dirty="0" smtClean="0">
                <a:latin typeface="Times New Roman" panose="02020603050405020304" pitchFamily="18" charset="0"/>
                <a:cs typeface="Times New Roman" panose="02020603050405020304" pitchFamily="18" charset="0"/>
              </a:rPr>
              <a:t>devredilmesiyle hakkın </a:t>
            </a:r>
            <a:r>
              <a:rPr lang="tr-TR" sz="2400" dirty="0" err="1">
                <a:latin typeface="Times New Roman" panose="02020603050405020304" pitchFamily="18" charset="0"/>
                <a:cs typeface="Times New Roman" panose="02020603050405020304" pitchFamily="18" charset="0"/>
              </a:rPr>
              <a:t>nisbi</a:t>
            </a:r>
            <a:r>
              <a:rPr lang="tr-TR" sz="2400" dirty="0">
                <a:latin typeface="Times New Roman" panose="02020603050405020304" pitchFamily="18" charset="0"/>
                <a:cs typeface="Times New Roman" panose="02020603050405020304" pitchFamily="18" charset="0"/>
              </a:rPr>
              <a:t> kaybı gerçekleşir</a:t>
            </a:r>
            <a:r>
              <a:rPr lang="tr-TR" sz="2400" dirty="0" smtClean="0">
                <a:latin typeface="Times New Roman" panose="02020603050405020304" pitchFamily="18" charset="0"/>
                <a:cs typeface="Times New Roman" panose="02020603050405020304" pitchFamily="18" charset="0"/>
              </a:rPr>
              <a:t>.</a:t>
            </a:r>
          </a:p>
          <a:p>
            <a:pPr marL="800100" lvl="1" indent="-342900" algn="just">
              <a:spcBef>
                <a:spcPts val="600"/>
              </a:spcBef>
              <a:spcAft>
                <a:spcPts val="600"/>
              </a:spcAft>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Hakkın mutlak kaybı, bir hakkın </a:t>
            </a:r>
            <a:r>
              <a:rPr lang="tr-TR" sz="2400" dirty="0">
                <a:latin typeface="Times New Roman" panose="02020603050405020304" pitchFamily="18" charset="0"/>
                <a:cs typeface="Times New Roman" panose="02020603050405020304" pitchFamily="18" charset="0"/>
              </a:rPr>
              <a:t>hukuki olay, hukuki fiil ya </a:t>
            </a:r>
            <a:r>
              <a:rPr lang="tr-TR" sz="2400" dirty="0" smtClean="0">
                <a:latin typeface="Times New Roman" panose="02020603050405020304" pitchFamily="18" charset="0"/>
                <a:cs typeface="Times New Roman" panose="02020603050405020304" pitchFamily="18" charset="0"/>
              </a:rPr>
              <a:t>da hukuki </a:t>
            </a:r>
            <a:r>
              <a:rPr lang="tr-TR" sz="2400" dirty="0">
                <a:latin typeface="Times New Roman" panose="02020603050405020304" pitchFamily="18" charset="0"/>
                <a:cs typeface="Times New Roman" panose="02020603050405020304" pitchFamily="18" charset="0"/>
              </a:rPr>
              <a:t>işlem sonucunda tamamen </a:t>
            </a:r>
            <a:r>
              <a:rPr lang="tr-TR" sz="2400" dirty="0" smtClean="0">
                <a:latin typeface="Times New Roman" panose="02020603050405020304" pitchFamily="18" charset="0"/>
                <a:cs typeface="Times New Roman" panose="02020603050405020304" pitchFamily="18" charset="0"/>
              </a:rPr>
              <a:t>ortadan kalkmasıyla </a:t>
            </a:r>
            <a:r>
              <a:rPr lang="tr-TR" sz="2400" dirty="0">
                <a:latin typeface="Times New Roman" panose="02020603050405020304" pitchFamily="18" charset="0"/>
                <a:cs typeface="Times New Roman" panose="02020603050405020304" pitchFamily="18" charset="0"/>
              </a:rPr>
              <a:t>gerçekleşir.</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HAKLARIN KAZANILMASI, KULLANILMASI, KORUNMASI, KAYBEDİLMESİ</a:t>
            </a:r>
          </a:p>
        </p:txBody>
      </p:sp>
    </p:spTree>
    <p:extLst>
      <p:ext uri="{BB962C8B-B14F-4D97-AF65-F5344CB8AC3E}">
        <p14:creationId xmlns:p14="http://schemas.microsoft.com/office/powerpoint/2010/main" val="38511891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12866</TotalTime>
  <Words>463</Words>
  <Application>Microsoft Office PowerPoint</Application>
  <PresentationFormat>Ekran Gösterisi (4:3)</PresentationFormat>
  <Paragraphs>23</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6</vt:i4>
      </vt:variant>
    </vt:vector>
  </HeadingPairs>
  <TitlesOfParts>
    <vt:vector size="14"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893</cp:revision>
  <cp:lastPrinted>2016-10-24T07:53:35Z</cp:lastPrinted>
  <dcterms:created xsi:type="dcterms:W3CDTF">2016-09-18T09:35:24Z</dcterms:created>
  <dcterms:modified xsi:type="dcterms:W3CDTF">2020-02-28T12:35:46Z</dcterms:modified>
</cp:coreProperties>
</file>