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1" r:id="rId3"/>
    <p:sldId id="262" r:id="rId4"/>
    <p:sldId id="271" r:id="rId5"/>
    <p:sldId id="263" r:id="rId6"/>
    <p:sldId id="264" r:id="rId7"/>
    <p:sldId id="265" r:id="rId8"/>
    <p:sldId id="266" r:id="rId9"/>
    <p:sldId id="270" r:id="rId10"/>
    <p:sldId id="267" r:id="rId11"/>
    <p:sldId id="26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A23720DD-5B6D-40BF-8493-A6B52D484E6B}" type="datetimeFigureOut">
              <a:rPr lang="tr-TR" smtClean="0"/>
              <a:t>21.05.2019</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7" name="Başlık 6"/>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21.05.2019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8" name="Başlık 7"/>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21.05.2019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A23720DD-5B6D-40BF-8493-A6B52D484E6B}" type="datetimeFigureOut">
              <a:rPr lang="tr-TR" smtClean="0"/>
              <a:t>21.05.2019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
        <p:nvSpPr>
          <p:cNvPr id="6" name="Başlık 5"/>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21.05.2019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p>
            <a:fld id="{A23720DD-5B6D-40BF-8493-A6B52D484E6B}" type="datetimeFigureOut">
              <a:rPr lang="tr-TR" smtClean="0"/>
              <a:t>21.05.2019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A23720DD-5B6D-40BF-8493-A6B52D484E6B}" type="datetimeFigureOut">
              <a:rPr lang="tr-TR" smtClean="0"/>
              <a:t>21.05.2019</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F302176B-0E47-46AC-8F43-DAB4B8A37D06}" type="slidenum">
              <a:rPr lang="tr-TR" smtClean="0"/>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23720DD-5B6D-40BF-8493-A6B52D484E6B}" type="datetimeFigureOut">
              <a:rPr lang="tr-TR" smtClean="0"/>
              <a:t>21.05.2019</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pPr algn="ctr"/>
            <a:r>
              <a:rPr lang="tr-TR" sz="4500" dirty="0" smtClean="0"/>
              <a:t>EVDE BAKIMIN ETİK VE YASAL YÖNLERİ</a:t>
            </a:r>
            <a:endParaRPr lang="tr-TR" sz="4500" dirty="0"/>
          </a:p>
        </p:txBody>
      </p:sp>
    </p:spTree>
    <p:extLst>
      <p:ext uri="{BB962C8B-B14F-4D97-AF65-F5344CB8AC3E}">
        <p14:creationId xmlns:p14="http://schemas.microsoft.com/office/powerpoint/2010/main" val="39410707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196752"/>
            <a:ext cx="8229600" cy="4525963"/>
          </a:xfrm>
        </p:spPr>
        <p:txBody>
          <a:bodyPr>
            <a:noAutofit/>
          </a:bodyPr>
          <a:lstStyle/>
          <a:p>
            <a:r>
              <a:rPr lang="tr-TR" sz="1900" dirty="0" smtClean="0">
                <a:latin typeface="Comic Sans MS" panose="030F0702030302020204" pitchFamily="66" charset="0"/>
              </a:rPr>
              <a:t>Tespitimize </a:t>
            </a:r>
            <a:r>
              <a:rPr lang="tr-TR" sz="1900" dirty="0">
                <a:latin typeface="Comic Sans MS" panose="030F0702030302020204" pitchFamily="66" charset="0"/>
              </a:rPr>
              <a:t>göre yaşlıların iyi niyetle hazırlanan mevzuatta vaat edilen hizmetlerden yararlanmasını engelleyen sorunlar vardır. Bir yandan evde bakım hizmet </a:t>
            </a:r>
            <a:r>
              <a:rPr lang="tr-TR" sz="1900" dirty="0" err="1">
                <a:latin typeface="Comic Sans MS" panose="030F0702030302020204" pitchFamily="66" charset="0"/>
              </a:rPr>
              <a:t>lerinin</a:t>
            </a:r>
            <a:r>
              <a:rPr lang="tr-TR" sz="1900" dirty="0">
                <a:latin typeface="Comic Sans MS" panose="030F0702030302020204" pitchFamily="66" charset="0"/>
              </a:rPr>
              <a:t> kısa tarihçesi, mevzuatı, işleyiş düzeni diğer yandan bu hizmetleri alan yaşlıların ve hizmet veren personelin genel özellikleri bütün olarak göz önüne alındığında, sorunların ekonomik, </a:t>
            </a:r>
            <a:r>
              <a:rPr lang="tr-TR" sz="1900" dirty="0" err="1">
                <a:latin typeface="Comic Sans MS" panose="030F0702030302020204" pitchFamily="66" charset="0"/>
              </a:rPr>
              <a:t>sosyo</a:t>
            </a:r>
            <a:r>
              <a:rPr lang="tr-TR" sz="1900" dirty="0">
                <a:latin typeface="Comic Sans MS" panose="030F0702030302020204" pitchFamily="66" charset="0"/>
              </a:rPr>
              <a:t>-kültürel, hukuki ve siyasi boyutları bulunduğu görülmektedir. En fazla etik sorun sağlık personelinin özelliklerinden ve görev tanımlarından kaynaklanmakta olup öncelikle bunların üzerine eğilmek gerekmektedir. Yarar sağlama başta olmak üzere tüm etik ilkelerle ilgili-bağlantılı farklı sorunlar bulunmaktadır. Çözüm arayışları bağlamında ilk olarak sağlık personelinin görev tanımlarının tarafsız bir şekilde gözden geçirilmesi gerekmektedir. Evde bakım alan yaşlı hasta kendi özellikleri üzerinden sorunlarla karşılaşma bağlamında en çok beklediği yararı görememekte, ayrıca ayrımcılığa uğramakta, özerkliği zedelenmekte ve zarar görmektedir. </a:t>
            </a:r>
          </a:p>
        </p:txBody>
      </p:sp>
      <p:sp>
        <p:nvSpPr>
          <p:cNvPr id="2" name="Başlık 1"/>
          <p:cNvSpPr>
            <a:spLocks noGrp="1"/>
          </p:cNvSpPr>
          <p:nvPr>
            <p:ph type="title"/>
          </p:nvPr>
        </p:nvSpPr>
        <p:spPr>
          <a:xfrm>
            <a:off x="395536" y="0"/>
            <a:ext cx="8229600" cy="1143000"/>
          </a:xfrm>
        </p:spPr>
        <p:txBody>
          <a:bodyPr/>
          <a:lstStyle/>
          <a:p>
            <a:pPr algn="ctr"/>
            <a:r>
              <a:rPr lang="tr-TR" b="1" dirty="0">
                <a:solidFill>
                  <a:srgbClr val="FF0000"/>
                </a:solidFill>
              </a:rPr>
              <a:t>SONUÇ</a:t>
            </a:r>
          </a:p>
        </p:txBody>
      </p:sp>
    </p:spTree>
    <p:extLst>
      <p:ext uri="{BB962C8B-B14F-4D97-AF65-F5344CB8AC3E}">
        <p14:creationId xmlns:p14="http://schemas.microsoft.com/office/powerpoint/2010/main" val="14262240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100" dirty="0" smtClean="0">
                <a:latin typeface="Comic Sans MS" panose="030F0702030302020204" pitchFamily="66" charset="0"/>
              </a:rPr>
              <a:t>Yaşlıların </a:t>
            </a:r>
            <a:r>
              <a:rPr lang="tr-TR" sz="2100" dirty="0">
                <a:latin typeface="Comic Sans MS" panose="030F0702030302020204" pitchFamily="66" charset="0"/>
              </a:rPr>
              <a:t>özellikleri değiştirilemeyeceğine göre bunların varlığını kabul edip etik sorun yaratmalarının engellemesine yönelik arayışlara girilmesi gerekmektedir. Mevzuat iyi niyetle hazırlanmıştır ancak bunun ötesinde gerçekçi vaatlerde bulunulması da gerekmektedir. Durum tespitlerinde etik sorunların tartışılmama olasılığı kaygı uyandırmaktadır. Bu nedenle şimdiye kadar yapılmış literatürde oldukça geniş yer kaplayan durum tespitlerinde etik sorunları belirleyecek meta-analizlerin yapılması, çözüm önerilerinin geliştirilmesi önemlidir. Ayrıca evde bakım hizmetini etkileyebilecek özellikle alanda çalışan sağlık personelinde farkındalık yaratacak çalışmaların ve eğitimlerin artırılması gereklidir.</a:t>
            </a:r>
          </a:p>
        </p:txBody>
      </p:sp>
    </p:spTree>
    <p:extLst>
      <p:ext uri="{BB962C8B-B14F-4D97-AF65-F5344CB8AC3E}">
        <p14:creationId xmlns:p14="http://schemas.microsoft.com/office/powerpoint/2010/main" val="1236620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100" dirty="0">
                <a:latin typeface="Comic Sans MS" panose="030F0702030302020204" pitchFamily="66" charset="0"/>
              </a:rPr>
              <a:t>A</a:t>
            </a:r>
            <a:r>
              <a:rPr lang="tr-TR" sz="2100" dirty="0" smtClean="0">
                <a:latin typeface="Comic Sans MS" panose="030F0702030302020204" pitchFamily="66" charset="0"/>
              </a:rPr>
              <a:t>) </a:t>
            </a:r>
            <a:r>
              <a:rPr lang="tr-TR" sz="2100" dirty="0">
                <a:latin typeface="Comic Sans MS" panose="030F0702030302020204" pitchFamily="66" charset="0"/>
              </a:rPr>
              <a:t>Destek sistemlerinin kişinin evinin içine girmesi ile bakım alan kişi, özel hayatına müdahale ediliyormuş hissine kapılabilir. </a:t>
            </a:r>
            <a:endParaRPr lang="tr-TR" sz="2100" dirty="0" smtClean="0">
              <a:latin typeface="Comic Sans MS" panose="030F0702030302020204" pitchFamily="66" charset="0"/>
            </a:endParaRPr>
          </a:p>
          <a:p>
            <a:r>
              <a:rPr lang="tr-TR" sz="2100" dirty="0">
                <a:latin typeface="Comic Sans MS" panose="030F0702030302020204" pitchFamily="66" charset="0"/>
              </a:rPr>
              <a:t>B</a:t>
            </a:r>
            <a:r>
              <a:rPr lang="tr-TR" sz="2100" dirty="0" smtClean="0">
                <a:latin typeface="Comic Sans MS" panose="030F0702030302020204" pitchFamily="66" charset="0"/>
              </a:rPr>
              <a:t>) </a:t>
            </a:r>
            <a:r>
              <a:rPr lang="tr-TR" sz="2100" dirty="0">
                <a:latin typeface="Comic Sans MS" panose="030F0702030302020204" pitchFamily="66" charset="0"/>
              </a:rPr>
              <a:t>Özellikle ağır klinik durumda olan hastalar, evlerinde çok sayıda tıbbi teknolojik cihazın varlığından rahatsız olabilir. </a:t>
            </a:r>
            <a:endParaRPr lang="tr-TR" sz="2100" dirty="0" smtClean="0">
              <a:latin typeface="Comic Sans MS" panose="030F0702030302020204" pitchFamily="66" charset="0"/>
            </a:endParaRPr>
          </a:p>
          <a:p>
            <a:r>
              <a:rPr lang="tr-TR" sz="2100" dirty="0">
                <a:latin typeface="Comic Sans MS" panose="030F0702030302020204" pitchFamily="66" charset="0"/>
              </a:rPr>
              <a:t>C</a:t>
            </a:r>
            <a:r>
              <a:rPr lang="tr-TR" sz="2100" dirty="0" smtClean="0">
                <a:latin typeface="Comic Sans MS" panose="030F0702030302020204" pitchFamily="66" charset="0"/>
              </a:rPr>
              <a:t>) </a:t>
            </a:r>
            <a:r>
              <a:rPr lang="tr-TR" sz="2100" dirty="0">
                <a:latin typeface="Comic Sans MS" panose="030F0702030302020204" pitchFamily="66" charset="0"/>
              </a:rPr>
              <a:t>Acil durumlarda hemen müdahale edecek profesyonelin bulunmayışı kurum bakımına göre bir dezavantaj olabilir. </a:t>
            </a:r>
            <a:endParaRPr lang="tr-TR" sz="2100" dirty="0" smtClean="0">
              <a:latin typeface="Comic Sans MS" panose="030F0702030302020204" pitchFamily="66" charset="0"/>
            </a:endParaRPr>
          </a:p>
          <a:p>
            <a:r>
              <a:rPr lang="tr-TR" sz="2100" dirty="0">
                <a:latin typeface="Comic Sans MS" panose="030F0702030302020204" pitchFamily="66" charset="0"/>
              </a:rPr>
              <a:t>D</a:t>
            </a:r>
            <a:r>
              <a:rPr lang="tr-TR" sz="2100" dirty="0" smtClean="0">
                <a:latin typeface="Comic Sans MS" panose="030F0702030302020204" pitchFamily="66" charset="0"/>
              </a:rPr>
              <a:t>) </a:t>
            </a:r>
            <a:r>
              <a:rPr lang="tr-TR" sz="2100" dirty="0">
                <a:latin typeface="Comic Sans MS" panose="030F0702030302020204" pitchFamily="66" charset="0"/>
              </a:rPr>
              <a:t>Özellikle yüksek teknolojiye sahip cihazların kullanımı için personelin iyi eğitilmiş olması gerekmektedir. İyi eğitilmemiş personel var olan tıbbi sorunlara yenilerini ekleyebilir. </a:t>
            </a:r>
          </a:p>
        </p:txBody>
      </p:sp>
      <p:sp>
        <p:nvSpPr>
          <p:cNvPr id="2" name="Başlık 1"/>
          <p:cNvSpPr>
            <a:spLocks noGrp="1"/>
          </p:cNvSpPr>
          <p:nvPr>
            <p:ph type="title"/>
          </p:nvPr>
        </p:nvSpPr>
        <p:spPr/>
        <p:txBody>
          <a:bodyPr/>
          <a:lstStyle/>
          <a:p>
            <a:r>
              <a:rPr lang="tr-TR" b="1" dirty="0">
                <a:solidFill>
                  <a:srgbClr val="FF0000"/>
                </a:solidFill>
                <a:latin typeface="Comic Sans MS" panose="030F0702030302020204" pitchFamily="66" charset="0"/>
              </a:rPr>
              <a:t>Evde Bakımın Olumsuz </a:t>
            </a:r>
            <a:r>
              <a:rPr lang="tr-TR" b="1" dirty="0" smtClean="0">
                <a:solidFill>
                  <a:srgbClr val="FF0000"/>
                </a:solidFill>
                <a:latin typeface="Comic Sans MS" panose="030F0702030302020204" pitchFamily="66" charset="0"/>
              </a:rPr>
              <a:t>Yönleri</a:t>
            </a:r>
            <a:endParaRPr lang="tr-TR" b="1"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1600758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100" dirty="0" smtClean="0">
                <a:latin typeface="Comic Sans MS" panose="030F0702030302020204" pitchFamily="66" charset="0"/>
              </a:rPr>
              <a:t>E) </a:t>
            </a:r>
            <a:r>
              <a:rPr lang="tr-TR" sz="2100" dirty="0">
                <a:latin typeface="Comic Sans MS" panose="030F0702030302020204" pitchFamily="66" charset="0"/>
              </a:rPr>
              <a:t>Evde bakım hizmeti verilirken birbiri ile iç içe geçmiş farklı uygulamalar </a:t>
            </a:r>
            <a:r>
              <a:rPr lang="tr-TR" sz="2100" dirty="0" smtClean="0">
                <a:latin typeface="Comic Sans MS" panose="030F0702030302020204" pitchFamily="66" charset="0"/>
              </a:rPr>
              <a:t>söz konusudur</a:t>
            </a:r>
            <a:r>
              <a:rPr lang="tr-TR" sz="2100" dirty="0">
                <a:latin typeface="Comic Sans MS" panose="030F0702030302020204" pitchFamily="66" charset="0"/>
              </a:rPr>
              <a:t>. Bunların birbiri ile uyumlu entegrasyonu, detaylı bir eğitim programını, yakın bir kontrol mekanizmasını gerektirir. </a:t>
            </a:r>
            <a:endParaRPr lang="tr-TR" sz="2100" dirty="0" smtClean="0">
              <a:latin typeface="Comic Sans MS" panose="030F0702030302020204" pitchFamily="66" charset="0"/>
            </a:endParaRPr>
          </a:p>
          <a:p>
            <a:r>
              <a:rPr lang="tr-TR" sz="2100" dirty="0">
                <a:latin typeface="Comic Sans MS" panose="030F0702030302020204" pitchFamily="66" charset="0"/>
              </a:rPr>
              <a:t>F</a:t>
            </a:r>
            <a:r>
              <a:rPr lang="tr-TR" sz="2100" dirty="0" smtClean="0">
                <a:latin typeface="Comic Sans MS" panose="030F0702030302020204" pitchFamily="66" charset="0"/>
              </a:rPr>
              <a:t>) </a:t>
            </a:r>
            <a:r>
              <a:rPr lang="tr-TR" sz="2100" dirty="0">
                <a:latin typeface="Comic Sans MS" panose="030F0702030302020204" pitchFamily="66" charset="0"/>
              </a:rPr>
              <a:t>Evde bakım verecek personelin güvenliği sağlanamayabilir. </a:t>
            </a:r>
            <a:endParaRPr lang="tr-TR" sz="2100" dirty="0" smtClean="0">
              <a:latin typeface="Comic Sans MS" panose="030F0702030302020204" pitchFamily="66" charset="0"/>
            </a:endParaRPr>
          </a:p>
          <a:p>
            <a:r>
              <a:rPr lang="tr-TR" sz="2100" dirty="0">
                <a:latin typeface="Comic Sans MS" panose="030F0702030302020204" pitchFamily="66" charset="0"/>
              </a:rPr>
              <a:t>G</a:t>
            </a:r>
            <a:r>
              <a:rPr lang="tr-TR" sz="2100" dirty="0" smtClean="0">
                <a:latin typeface="Comic Sans MS" panose="030F0702030302020204" pitchFamily="66" charset="0"/>
              </a:rPr>
              <a:t>) </a:t>
            </a:r>
            <a:r>
              <a:rPr lang="tr-TR" sz="2100" dirty="0">
                <a:latin typeface="Comic Sans MS" panose="030F0702030302020204" pitchFamily="66" charset="0"/>
              </a:rPr>
              <a:t>Ev ortamında açığa çıkan tıbbi atıkların yok edilmesinde sorunlar yaşanabilir, ek önlemler alınması gerekebilir. </a:t>
            </a:r>
          </a:p>
          <a:p>
            <a:endParaRPr lang="tr-TR" sz="2100" dirty="0">
              <a:latin typeface="Comic Sans MS" panose="030F0702030302020204" pitchFamily="66" charset="0"/>
            </a:endParaRPr>
          </a:p>
        </p:txBody>
      </p:sp>
    </p:spTree>
    <p:extLst>
      <p:ext uri="{BB962C8B-B14F-4D97-AF65-F5344CB8AC3E}">
        <p14:creationId xmlns:p14="http://schemas.microsoft.com/office/powerpoint/2010/main" val="2667732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Ä°lgili res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289" y="955626"/>
            <a:ext cx="8530452" cy="42015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3378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1900" dirty="0" smtClean="0">
                <a:latin typeface="Comic Sans MS" panose="030F0702030302020204" pitchFamily="66" charset="0"/>
              </a:rPr>
              <a:t>Evde </a:t>
            </a:r>
            <a:r>
              <a:rPr lang="tr-TR" sz="1900" dirty="0">
                <a:latin typeface="Comic Sans MS" panose="030F0702030302020204" pitchFamily="66" charset="0"/>
              </a:rPr>
              <a:t>bakım hizmetleri mevzuat üzerinde irdelendiğinde tıbbi ve sosyal ile uzun ve kısa olmak üzere iki farklı şekilde </a:t>
            </a:r>
            <a:r>
              <a:rPr lang="tr-TR" sz="1900" dirty="0" err="1" smtClean="0">
                <a:latin typeface="Comic Sans MS" panose="030F0702030302020204" pitchFamily="66" charset="0"/>
              </a:rPr>
              <a:t>bölümlendirilebilir.Tıbbi</a:t>
            </a:r>
            <a:r>
              <a:rPr lang="tr-TR" sz="1900" dirty="0" smtClean="0">
                <a:latin typeface="Comic Sans MS" panose="030F0702030302020204" pitchFamily="66" charset="0"/>
              </a:rPr>
              <a:t> </a:t>
            </a:r>
            <a:r>
              <a:rPr lang="tr-TR" sz="1900" dirty="0">
                <a:latin typeface="Comic Sans MS" panose="030F0702030302020204" pitchFamily="66" charset="0"/>
              </a:rPr>
              <a:t>uygulamaları kapsayan kısa süreli bakım hastanın akut gelişen hastalıklarına yönelik olduğu için hastalık geçtiği anda ihtiyaç ortadan kalkacaktır. Uzun süreli bakımda ise yaşlılık, engellilik, kronik hastalık vardır ve hastanın ihtiyacı süreklilik </a:t>
            </a:r>
            <a:r>
              <a:rPr lang="tr-TR" sz="1900" dirty="0" err="1" smtClean="0">
                <a:latin typeface="Comic Sans MS" panose="030F0702030302020204" pitchFamily="66" charset="0"/>
              </a:rPr>
              <a:t>göstermektedir.Yaşlılar</a:t>
            </a:r>
            <a:r>
              <a:rPr lang="tr-TR" sz="1900" dirty="0">
                <a:latin typeface="Comic Sans MS" panose="030F0702030302020204" pitchFamily="66" charset="0"/>
              </a:rPr>
              <a:t>, yüksek kronik hastalık ve engellilik oranından dolayı uzun süreli bakımdan en fazla yararlanan grubu oluşturur. Bu nedenle sağlık hizmeti sunumu sırasındaki olanakların kısıtlığından dolayı adalet ilkesi sorunları da yoğun olarak yaşanma potansiyeli </a:t>
            </a:r>
            <a:r>
              <a:rPr lang="tr-TR" sz="1900" dirty="0" err="1" smtClean="0">
                <a:latin typeface="Comic Sans MS" panose="030F0702030302020204" pitchFamily="66" charset="0"/>
              </a:rPr>
              <a:t>taşımaktadır.Türkiye’de</a:t>
            </a:r>
            <a:r>
              <a:rPr lang="tr-TR" sz="1900" dirty="0" smtClean="0">
                <a:latin typeface="Comic Sans MS" panose="030F0702030302020204" pitchFamily="66" charset="0"/>
              </a:rPr>
              <a:t> </a:t>
            </a:r>
            <a:r>
              <a:rPr lang="tr-TR" sz="1900" dirty="0">
                <a:latin typeface="Comic Sans MS" panose="030F0702030302020204" pitchFamily="66" charset="0"/>
              </a:rPr>
              <a:t>evde bakım hizmetleriyle ilgili çalışmalara genel olarak bakıldığında çoğunlukla durum tespiti yapıldığı dikkati çekmektedir. Yaşamın sonuyla ilgili konular, engellilik, bağımlı yaşam ve yaşlılığın içerdiği pek çok sorun evde bakım hizmetlerinden ayrı olarak araştırılmıştır. </a:t>
            </a:r>
          </a:p>
        </p:txBody>
      </p:sp>
      <p:sp>
        <p:nvSpPr>
          <p:cNvPr id="2" name="Başlık 1"/>
          <p:cNvSpPr>
            <a:spLocks noGrp="1"/>
          </p:cNvSpPr>
          <p:nvPr>
            <p:ph type="title"/>
          </p:nvPr>
        </p:nvSpPr>
        <p:spPr/>
        <p:txBody>
          <a:bodyPr>
            <a:noAutofit/>
          </a:bodyPr>
          <a:lstStyle/>
          <a:p>
            <a:r>
              <a:rPr lang="tr-TR" sz="3500" b="1" dirty="0">
                <a:solidFill>
                  <a:srgbClr val="FF0000"/>
                </a:solidFill>
                <a:latin typeface="Comic Sans MS" panose="030F0702030302020204" pitchFamily="66" charset="0"/>
              </a:rPr>
              <a:t>YAŞLILARA YÖNELİK EVDE BAKIM HİZMETLERİNDE ETİK SORUNLAR</a:t>
            </a:r>
          </a:p>
        </p:txBody>
      </p:sp>
    </p:spTree>
    <p:extLst>
      <p:ext uri="{BB962C8B-B14F-4D97-AF65-F5344CB8AC3E}">
        <p14:creationId xmlns:p14="http://schemas.microsoft.com/office/powerpoint/2010/main" val="105577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505475"/>
          </a:xfrm>
        </p:spPr>
        <p:txBody>
          <a:bodyPr>
            <a:normAutofit fontScale="92500" lnSpcReduction="20000"/>
          </a:bodyPr>
          <a:lstStyle/>
          <a:p>
            <a:r>
              <a:rPr lang="tr-TR" sz="2100" dirty="0">
                <a:latin typeface="Comic Sans MS" panose="030F0702030302020204" pitchFamily="66" charset="0"/>
              </a:rPr>
              <a:t>Evde bakım hizmetiyle ilgili etik sorunlardan konulardan bahseden araştırma yok denecek kadar azdır. Hizmet verenler ve alanlar arasında karşılaşılabilecek olan etik sorunlar toplumun ahlaki yapısından dolayı göz ardı edilebilir.</a:t>
            </a:r>
          </a:p>
          <a:p>
            <a:r>
              <a:rPr lang="tr-TR" sz="2100" dirty="0" smtClean="0">
                <a:latin typeface="Comic Sans MS" panose="030F0702030302020204" pitchFamily="66" charset="0"/>
              </a:rPr>
              <a:t>Hekimin </a:t>
            </a:r>
            <a:r>
              <a:rPr lang="tr-TR" sz="2100" dirty="0">
                <a:latin typeface="Comic Sans MS" panose="030F0702030302020204" pitchFamily="66" charset="0"/>
              </a:rPr>
              <a:t>sağlık hizmetine bakışı sorunların tespitini ve çözüm önerilerini farklı şekillerde etkileyebilir</a:t>
            </a:r>
            <a:r>
              <a:rPr lang="tr-TR" sz="2100" dirty="0" smtClean="0">
                <a:latin typeface="Comic Sans MS" panose="030F0702030302020204" pitchFamily="66" charset="0"/>
              </a:rPr>
              <a:t>.</a:t>
            </a:r>
          </a:p>
          <a:p>
            <a:r>
              <a:rPr lang="tr-TR" sz="2100" dirty="0">
                <a:latin typeface="Comic Sans MS" panose="030F0702030302020204" pitchFamily="66" charset="0"/>
              </a:rPr>
              <a:t>Yaşlılara yönelik evde bakım hizmetinde karşılaşılan sorunlar kısa başlıklar halinde aşağıdaki şekilde sıralanabilir: </a:t>
            </a:r>
          </a:p>
          <a:p>
            <a:pPr marL="0" indent="0">
              <a:buNone/>
            </a:pPr>
            <a:r>
              <a:rPr lang="tr-TR" sz="2100" b="1" dirty="0" smtClean="0">
                <a:solidFill>
                  <a:srgbClr val="FF0000"/>
                </a:solidFill>
                <a:latin typeface="Comic Sans MS" panose="030F0702030302020204" pitchFamily="66" charset="0"/>
              </a:rPr>
              <a:t>Yaşlının yaşından kaynaklanan sorunlar: </a:t>
            </a:r>
          </a:p>
          <a:p>
            <a:r>
              <a:rPr lang="tr-TR" sz="2100" dirty="0" smtClean="0">
                <a:latin typeface="Comic Sans MS" panose="030F0702030302020204" pitchFamily="66" charset="0"/>
              </a:rPr>
              <a:t>1</a:t>
            </a:r>
            <a:r>
              <a:rPr lang="tr-TR" sz="2100" dirty="0">
                <a:latin typeface="Comic Sans MS" panose="030F0702030302020204" pitchFamily="66" charset="0"/>
              </a:rPr>
              <a:t>) Sağlık sisteminin akut vakalara ve genç hastalara öncelik veren düzeni, yaşlı ve kronik hastalığa sahip bireyin sistemin dışında değerlendirilmesine; daha az hizmet almasına neden olabilir. </a:t>
            </a:r>
            <a:endParaRPr lang="tr-TR" sz="2100" dirty="0" smtClean="0">
              <a:latin typeface="Comic Sans MS" panose="030F0702030302020204" pitchFamily="66" charset="0"/>
            </a:endParaRPr>
          </a:p>
          <a:p>
            <a:r>
              <a:rPr lang="tr-TR" sz="2100" dirty="0" smtClean="0">
                <a:latin typeface="Comic Sans MS" panose="030F0702030302020204" pitchFamily="66" charset="0"/>
              </a:rPr>
              <a:t>2</a:t>
            </a:r>
            <a:r>
              <a:rPr lang="tr-TR" sz="2100" dirty="0">
                <a:latin typeface="Comic Sans MS" panose="030F0702030302020204" pitchFamily="66" charset="0"/>
              </a:rPr>
              <a:t>) Evde bakım hizmetini veren sağlık çalışanının yaş ayrımcılığı yapması oranında hizmet sunumu dengesizleşebilir. Önceliği daha genç olana verildiği zaman zaten kısıtlı olan olanakların dağıtımı dengesizleşebilir. </a:t>
            </a:r>
            <a:endParaRPr lang="tr-TR" sz="2100" dirty="0" smtClean="0">
              <a:latin typeface="Comic Sans MS" panose="030F0702030302020204" pitchFamily="66" charset="0"/>
            </a:endParaRPr>
          </a:p>
          <a:p>
            <a:r>
              <a:rPr lang="tr-TR" sz="2100" dirty="0" smtClean="0">
                <a:latin typeface="Comic Sans MS" panose="030F0702030302020204" pitchFamily="66" charset="0"/>
              </a:rPr>
              <a:t>3</a:t>
            </a:r>
            <a:r>
              <a:rPr lang="tr-TR" sz="2100" dirty="0">
                <a:latin typeface="Comic Sans MS" panose="030F0702030302020204" pitchFamily="66" charset="0"/>
              </a:rPr>
              <a:t>) Yaşa bağlı fizyolojik özelliklerin (duyamama, hatırlayamama, görememe, ağır hareket gibi) yaşlıya evde hizmet surumu sırasında göz ardı edilmesi yaşlının problemlerinin çözülememesine neden olmaktadır.</a:t>
            </a:r>
          </a:p>
        </p:txBody>
      </p:sp>
    </p:spTree>
    <p:extLst>
      <p:ext uri="{BB962C8B-B14F-4D97-AF65-F5344CB8AC3E}">
        <p14:creationId xmlns:p14="http://schemas.microsoft.com/office/powerpoint/2010/main" val="41245646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64704"/>
            <a:ext cx="8229600" cy="5361459"/>
          </a:xfrm>
        </p:spPr>
        <p:txBody>
          <a:bodyPr>
            <a:normAutofit lnSpcReduction="10000"/>
          </a:bodyPr>
          <a:lstStyle/>
          <a:p>
            <a:r>
              <a:rPr lang="tr-TR" sz="2100" dirty="0">
                <a:latin typeface="Comic Sans MS" panose="030F0702030302020204" pitchFamily="66" charset="0"/>
              </a:rPr>
              <a:t>3) Yaşa bağlı fizyolojik özelliklerin (duyamama, hatırlayamama, görememe, ağır hareket gibi) yaşlıya evde hizmet surumu sırasında göz ardı edilmesi yaşlının problemlerinin çözülememesine neden olmaktadır.</a:t>
            </a:r>
          </a:p>
          <a:p>
            <a:r>
              <a:rPr lang="tr-TR" sz="2100" dirty="0" smtClean="0">
                <a:latin typeface="Comic Sans MS" panose="030F0702030302020204" pitchFamily="66" charset="0"/>
              </a:rPr>
              <a:t>4</a:t>
            </a:r>
            <a:r>
              <a:rPr lang="tr-TR" sz="2100" dirty="0">
                <a:latin typeface="Comic Sans MS" panose="030F0702030302020204" pitchFamily="66" charset="0"/>
              </a:rPr>
              <a:t>) Kırdan kente göç çerçevesinde toplumun gence öncelik veren yapısından kaynaklanan sosyal ve ekonomik destekleri alamayan yaşlıların yaşam şartları zorlaşabilir</a:t>
            </a:r>
            <a:r>
              <a:rPr lang="tr-TR" sz="2100" dirty="0" smtClean="0">
                <a:latin typeface="Comic Sans MS" panose="030F0702030302020204" pitchFamily="66" charset="0"/>
              </a:rPr>
              <a:t>.</a:t>
            </a:r>
          </a:p>
          <a:p>
            <a:r>
              <a:rPr lang="tr-TR" sz="2100" dirty="0" smtClean="0">
                <a:latin typeface="Comic Sans MS" panose="030F0702030302020204" pitchFamily="66" charset="0"/>
              </a:rPr>
              <a:t>5</a:t>
            </a:r>
            <a:r>
              <a:rPr lang="tr-TR" sz="2100" dirty="0">
                <a:latin typeface="Comic Sans MS" panose="030F0702030302020204" pitchFamily="66" charset="0"/>
              </a:rPr>
              <a:t>) Yaşlıların bağımsız yaşamaları, sahip oldukları tıbbi rahatsızlıklardan ve fizyolojilerindeki geri dönüşsüz olumsuzluklardan dolayı tıbbi ve sosyal destek almamaları halinde imkansız olabilir. </a:t>
            </a:r>
            <a:endParaRPr lang="tr-TR" sz="2100" dirty="0" smtClean="0">
              <a:latin typeface="Comic Sans MS" panose="030F0702030302020204" pitchFamily="66" charset="0"/>
            </a:endParaRPr>
          </a:p>
          <a:p>
            <a:r>
              <a:rPr lang="tr-TR" sz="2100" dirty="0" smtClean="0">
                <a:latin typeface="Comic Sans MS" panose="030F0702030302020204" pitchFamily="66" charset="0"/>
              </a:rPr>
              <a:t>6</a:t>
            </a:r>
            <a:r>
              <a:rPr lang="tr-TR" sz="2100" dirty="0">
                <a:latin typeface="Comic Sans MS" panose="030F0702030302020204" pitchFamily="66" charset="0"/>
              </a:rPr>
              <a:t>) Yapılan çalışmalarda yaşlılar için fiziksel yetersizliklerin gözlük, işitme cihazı, baston kullanma gibi gösterilmesi, yaşlının bakım bağımlılığı sorununun büyüklüğünü gözlerden saklamaktadır. </a:t>
            </a:r>
            <a:endParaRPr lang="tr-TR" sz="2100" dirty="0" smtClean="0">
              <a:latin typeface="Comic Sans MS" panose="030F0702030302020204" pitchFamily="66" charset="0"/>
            </a:endParaRPr>
          </a:p>
          <a:p>
            <a:r>
              <a:rPr lang="tr-TR" sz="2100" dirty="0" smtClean="0">
                <a:latin typeface="Comic Sans MS" panose="030F0702030302020204" pitchFamily="66" charset="0"/>
              </a:rPr>
              <a:t>7</a:t>
            </a:r>
            <a:r>
              <a:rPr lang="tr-TR" sz="2100" dirty="0">
                <a:latin typeface="Comic Sans MS" panose="030F0702030302020204" pitchFamily="66" charset="0"/>
              </a:rPr>
              <a:t>) Bilişsel yeteneği yerinde olmasına rağmen yaşlı hastanın yaşından ötürü özerkliği yok sayılabilir.</a:t>
            </a:r>
          </a:p>
        </p:txBody>
      </p:sp>
    </p:spTree>
    <p:extLst>
      <p:ext uri="{BB962C8B-B14F-4D97-AF65-F5344CB8AC3E}">
        <p14:creationId xmlns:p14="http://schemas.microsoft.com/office/powerpoint/2010/main" val="2548106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268760"/>
            <a:ext cx="8229600" cy="4641379"/>
          </a:xfrm>
        </p:spPr>
        <p:txBody>
          <a:bodyPr>
            <a:normAutofit fontScale="92500"/>
          </a:bodyPr>
          <a:lstStyle/>
          <a:p>
            <a:r>
              <a:rPr lang="tr-TR" sz="2100" dirty="0">
                <a:latin typeface="Comic Sans MS" panose="030F0702030302020204" pitchFamily="66" charset="0"/>
              </a:rPr>
              <a:t>8) Sağlık personeli hastanın özerkliğini yok </a:t>
            </a:r>
            <a:r>
              <a:rPr lang="tr-TR" sz="2100" dirty="0" smtClean="0">
                <a:latin typeface="Comic Sans MS" panose="030F0702030302020204" pitchFamily="66" charset="0"/>
              </a:rPr>
              <a:t>sayarak istekleriyle </a:t>
            </a:r>
            <a:r>
              <a:rPr lang="tr-TR" sz="2100" dirty="0">
                <a:latin typeface="Comic Sans MS" panose="030F0702030302020204" pitchFamily="66" charset="0"/>
              </a:rPr>
              <a:t>ilgili gerekli özeni göstermeyebilir, </a:t>
            </a:r>
            <a:r>
              <a:rPr lang="tr-TR" sz="2100" dirty="0" smtClean="0">
                <a:latin typeface="Comic Sans MS" panose="030F0702030302020204" pitchFamily="66" charset="0"/>
              </a:rPr>
              <a:t>tedaviyi </a:t>
            </a:r>
            <a:r>
              <a:rPr lang="tr-TR" sz="2100" dirty="0" err="1" smtClean="0">
                <a:latin typeface="Comic Sans MS" panose="030F0702030302020204" pitchFamily="66" charset="0"/>
              </a:rPr>
              <a:t>red</a:t>
            </a:r>
            <a:r>
              <a:rPr lang="tr-TR" sz="2100" dirty="0" smtClean="0">
                <a:latin typeface="Comic Sans MS" panose="030F0702030302020204" pitchFamily="66" charset="0"/>
              </a:rPr>
              <a:t> </a:t>
            </a:r>
            <a:r>
              <a:rPr lang="tr-TR" sz="2100" dirty="0">
                <a:latin typeface="Comic Sans MS" panose="030F0702030302020204" pitchFamily="66" charset="0"/>
              </a:rPr>
              <a:t>veya alternatif tedaviler konusunda taleplerini </a:t>
            </a:r>
            <a:r>
              <a:rPr lang="tr-TR" sz="2100" dirty="0" smtClean="0">
                <a:latin typeface="Comic Sans MS" panose="030F0702030302020204" pitchFamily="66" charset="0"/>
              </a:rPr>
              <a:t>göz ardı </a:t>
            </a:r>
            <a:r>
              <a:rPr lang="tr-TR" sz="2100" dirty="0">
                <a:latin typeface="Comic Sans MS" panose="030F0702030302020204" pitchFamily="66" charset="0"/>
              </a:rPr>
              <a:t>edebilir.</a:t>
            </a:r>
          </a:p>
          <a:p>
            <a:r>
              <a:rPr lang="tr-TR" sz="2100" dirty="0">
                <a:latin typeface="Comic Sans MS" panose="030F0702030302020204" pitchFamily="66" charset="0"/>
              </a:rPr>
              <a:t>9) Bilişsel yeteneklerinin azalmasından </a:t>
            </a:r>
            <a:r>
              <a:rPr lang="tr-TR" sz="2100" dirty="0" smtClean="0">
                <a:latin typeface="Comic Sans MS" panose="030F0702030302020204" pitchFamily="66" charset="0"/>
              </a:rPr>
              <a:t>dolayı kendi </a:t>
            </a:r>
            <a:r>
              <a:rPr lang="tr-TR" sz="2100" dirty="0">
                <a:latin typeface="Comic Sans MS" panose="030F0702030302020204" pitchFamily="66" charset="0"/>
              </a:rPr>
              <a:t>başına karar alamayan hastanın yerine hangi yakınının karar alacağı mahkeme vasi tayin </a:t>
            </a:r>
            <a:r>
              <a:rPr lang="tr-TR" sz="2100" dirty="0" smtClean="0">
                <a:latin typeface="Comic Sans MS" panose="030F0702030302020204" pitchFamily="66" charset="0"/>
              </a:rPr>
              <a:t>etmemişse sorun </a:t>
            </a:r>
            <a:r>
              <a:rPr lang="tr-TR" sz="2100" dirty="0">
                <a:latin typeface="Comic Sans MS" panose="030F0702030302020204" pitchFamily="66" charset="0"/>
              </a:rPr>
              <a:t>olabilir.</a:t>
            </a:r>
          </a:p>
          <a:p>
            <a:r>
              <a:rPr lang="tr-TR" sz="2100" dirty="0">
                <a:latin typeface="Comic Sans MS" panose="030F0702030302020204" pitchFamily="66" charset="0"/>
              </a:rPr>
              <a:t>10) Hastanın bakıcılarına duyduğu minnetten dolayı kendi aleyhine kararlar alma olasılığı sağlık personeli tarafından göz ardı edilebilir.</a:t>
            </a:r>
          </a:p>
          <a:p>
            <a:r>
              <a:rPr lang="tr-TR" sz="2100" dirty="0" smtClean="0">
                <a:latin typeface="Comic Sans MS" panose="030F0702030302020204" pitchFamily="66" charset="0"/>
              </a:rPr>
              <a:t>11</a:t>
            </a:r>
            <a:r>
              <a:rPr lang="tr-TR" sz="2100" dirty="0">
                <a:latin typeface="Comic Sans MS" panose="030F0702030302020204" pitchFamily="66" charset="0"/>
              </a:rPr>
              <a:t>) Hayatın değeri açısından yaşlıya istismar </a:t>
            </a:r>
            <a:r>
              <a:rPr lang="tr-TR" sz="2100" dirty="0" smtClean="0">
                <a:latin typeface="Comic Sans MS" panose="030F0702030302020204" pitchFamily="66" charset="0"/>
              </a:rPr>
              <a:t>gibi negatif </a:t>
            </a:r>
            <a:r>
              <a:rPr lang="tr-TR" sz="2100" dirty="0">
                <a:latin typeface="Comic Sans MS" panose="030F0702030302020204" pitchFamily="66" charset="0"/>
              </a:rPr>
              <a:t>davranışların tespit edilmesi zor, karanlık bir </a:t>
            </a:r>
            <a:r>
              <a:rPr lang="tr-TR" sz="2100" dirty="0" smtClean="0">
                <a:latin typeface="Comic Sans MS" panose="030F0702030302020204" pitchFamily="66" charset="0"/>
              </a:rPr>
              <a:t>alan karşımıza </a:t>
            </a:r>
            <a:r>
              <a:rPr lang="tr-TR" sz="2100" dirty="0">
                <a:latin typeface="Comic Sans MS" panose="030F0702030302020204" pitchFamily="66" charset="0"/>
              </a:rPr>
              <a:t>çıkabilir.</a:t>
            </a:r>
          </a:p>
          <a:p>
            <a:r>
              <a:rPr lang="tr-TR" sz="2100" dirty="0" smtClean="0">
                <a:latin typeface="Comic Sans MS" panose="030F0702030302020204" pitchFamily="66" charset="0"/>
              </a:rPr>
              <a:t>12</a:t>
            </a:r>
            <a:r>
              <a:rPr lang="tr-TR" sz="2100" dirty="0">
                <a:latin typeface="Comic Sans MS" panose="030F0702030302020204" pitchFamily="66" charset="0"/>
              </a:rPr>
              <a:t>) Gence bağımlı mutsuz yaşlı hastaların sayısı </a:t>
            </a:r>
            <a:r>
              <a:rPr lang="tr-TR" sz="2100" dirty="0" smtClean="0">
                <a:latin typeface="Comic Sans MS" panose="030F0702030302020204" pitchFamily="66" charset="0"/>
              </a:rPr>
              <a:t>ne yazık </a:t>
            </a:r>
            <a:r>
              <a:rPr lang="tr-TR" sz="2100" dirty="0">
                <a:latin typeface="Comic Sans MS" panose="030F0702030302020204" pitchFamily="66" charset="0"/>
              </a:rPr>
              <a:t>ki buzdağının altındaki görünmeyen büyük bölümünü oluşturmaktadır.</a:t>
            </a:r>
          </a:p>
        </p:txBody>
      </p:sp>
    </p:spTree>
    <p:extLst>
      <p:ext uri="{BB962C8B-B14F-4D97-AF65-F5344CB8AC3E}">
        <p14:creationId xmlns:p14="http://schemas.microsoft.com/office/powerpoint/2010/main" val="9382254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Ä°lgili res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80728"/>
            <a:ext cx="8382000" cy="4638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79226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75</TotalTime>
  <Words>873</Words>
  <Application>Microsoft Office PowerPoint</Application>
  <PresentationFormat>Ekran Gösterisi (4:3)</PresentationFormat>
  <Paragraphs>31</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Comic Sans MS</vt:lpstr>
      <vt:lpstr>Lucida Sans Unicode</vt:lpstr>
      <vt:lpstr>Verdana</vt:lpstr>
      <vt:lpstr>Wingdings 2</vt:lpstr>
      <vt:lpstr>Wingdings 3</vt:lpstr>
      <vt:lpstr>Kalabalık</vt:lpstr>
      <vt:lpstr>EVDE BAKIMIN ETİK VE YASAL YÖNLERİ</vt:lpstr>
      <vt:lpstr>Evde Bakımın Olumsuz Yönleri</vt:lpstr>
      <vt:lpstr>PowerPoint Sunusu</vt:lpstr>
      <vt:lpstr>PowerPoint Sunusu</vt:lpstr>
      <vt:lpstr>YAŞLILARA YÖNELİK EVDE BAKIM HİZMETLERİNDE ETİK SORUNLAR</vt:lpstr>
      <vt:lpstr>PowerPoint Sunusu</vt:lpstr>
      <vt:lpstr>PowerPoint Sunusu</vt:lpstr>
      <vt:lpstr>PowerPoint Sunusu</vt:lpstr>
      <vt:lpstr>PowerPoint Sunusu</vt:lpstr>
      <vt:lpstr>SONUÇ</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şevval</dc:creator>
  <cp:lastModifiedBy>user5</cp:lastModifiedBy>
  <cp:revision>13</cp:revision>
  <dcterms:created xsi:type="dcterms:W3CDTF">2019-05-13T19:21:06Z</dcterms:created>
  <dcterms:modified xsi:type="dcterms:W3CDTF">2019-05-21T11:00:49Z</dcterms:modified>
</cp:coreProperties>
</file>