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6" r:id="rId2"/>
    <p:sldId id="256" r:id="rId3"/>
    <p:sldId id="289" r:id="rId4"/>
    <p:sldId id="285" r:id="rId5"/>
    <p:sldId id="257" r:id="rId6"/>
    <p:sldId id="258" r:id="rId7"/>
    <p:sldId id="288" r:id="rId8"/>
    <p:sldId id="259" r:id="rId9"/>
    <p:sldId id="290" r:id="rId10"/>
    <p:sldId id="292" r:id="rId11"/>
    <p:sldId id="260"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E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48400E-4B23-4408-8514-72A5A0186FD9}" type="datetimeFigureOut">
              <a:rPr lang="tr-TR" smtClean="0"/>
              <a:pPr/>
              <a:t>12.2.2018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479512-3ACF-4A93-9881-EAACEB07531F}" type="slidenum">
              <a:rPr lang="tr-TR" smtClean="0"/>
              <a:pPr/>
              <a:t>‹#›</a:t>
            </a:fld>
            <a:endParaRPr lang="tr-TR"/>
          </a:p>
        </p:txBody>
      </p:sp>
    </p:spTree>
    <p:extLst>
      <p:ext uri="{BB962C8B-B14F-4D97-AF65-F5344CB8AC3E}">
        <p14:creationId xmlns:p14="http://schemas.microsoft.com/office/powerpoint/2010/main" val="4188270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B479512-3ACF-4A93-9881-EAACEB07531F}" type="slidenum">
              <a:rPr lang="tr-TR" smtClean="0"/>
              <a:pPr/>
              <a:t>7</a:t>
            </a:fld>
            <a:endParaRPr lang="tr-TR"/>
          </a:p>
        </p:txBody>
      </p:sp>
    </p:spTree>
    <p:extLst>
      <p:ext uri="{BB962C8B-B14F-4D97-AF65-F5344CB8AC3E}">
        <p14:creationId xmlns:p14="http://schemas.microsoft.com/office/powerpoint/2010/main" val="1626584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6C7D88-204D-48F2-BCB7-DC034E821795}"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F6F0A66-BE86-4B5A-8087-DA1869E228D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3">
                <a:lumMod val="40000"/>
                <a:lumOff val="60000"/>
              </a:schemeClr>
            </a:gs>
            <a:gs pos="100000">
              <a:schemeClr val="accent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C7D88-204D-48F2-BCB7-DC034E821795}"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F0A66-BE86-4B5A-8087-DA1869E228D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835696" y="2492896"/>
            <a:ext cx="6929486" cy="1077218"/>
          </a:xfrm>
          <a:prstGeom prst="rect">
            <a:avLst/>
          </a:prstGeom>
        </p:spPr>
        <p:txBody>
          <a:bodyPr wrap="square">
            <a:spAutoFit/>
          </a:bodyPr>
          <a:lstStyle/>
          <a:p>
            <a:r>
              <a:rPr lang="tr-TR" sz="3200" b="1" dirty="0" smtClean="0">
                <a:latin typeface="Times New Roman" pitchFamily="18" charset="0"/>
                <a:cs typeface="Times New Roman" pitchFamily="18" charset="0"/>
              </a:rPr>
              <a:t>ÇOCUK RUH SAĞLIĞI VE</a:t>
            </a:r>
          </a:p>
          <a:p>
            <a:r>
              <a:rPr lang="tr-TR" sz="3200" b="1" dirty="0" smtClean="0">
                <a:latin typeface="Times New Roman" pitchFamily="18" charset="0"/>
                <a:cs typeface="Times New Roman" pitchFamily="18" charset="0"/>
              </a:rPr>
              <a:t> ETKİLEYEN FAKTÖRLER </a:t>
            </a:r>
            <a:endParaRPr lang="tr-TR"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3929058" y="714356"/>
            <a:ext cx="1192955" cy="461665"/>
          </a:xfrm>
          <a:prstGeom prst="rect">
            <a:avLst/>
          </a:prstGeom>
        </p:spPr>
        <p:txBody>
          <a:bodyPr wrap="none">
            <a:spAutoFit/>
          </a:bodyPr>
          <a:lstStyle/>
          <a:p>
            <a:r>
              <a:rPr lang="tr-TR" sz="2400" dirty="0" smtClean="0">
                <a:latin typeface="Times New Roman" pitchFamily="18" charset="0"/>
                <a:cs typeface="Times New Roman" pitchFamily="18" charset="0"/>
              </a:rPr>
              <a:t>ÇEVRE</a:t>
            </a:r>
            <a:endParaRPr lang="tr-TR" sz="2400" dirty="0">
              <a:latin typeface="Times New Roman" pitchFamily="18" charset="0"/>
              <a:cs typeface="Times New Roman" pitchFamily="18" charset="0"/>
            </a:endParaRPr>
          </a:p>
        </p:txBody>
      </p:sp>
      <p:sp>
        <p:nvSpPr>
          <p:cNvPr id="5" name="AutoShape 16"/>
          <p:cNvSpPr>
            <a:spLocks noChangeArrowheads="1"/>
          </p:cNvSpPr>
          <p:nvPr/>
        </p:nvSpPr>
        <p:spPr bwMode="auto">
          <a:xfrm rot="8785478">
            <a:off x="2886990" y="1401033"/>
            <a:ext cx="976313" cy="142875"/>
          </a:xfrm>
          <a:prstGeom prst="rightArrow">
            <a:avLst>
              <a:gd name="adj1" fmla="val 50000"/>
              <a:gd name="adj2" fmla="val 170833"/>
            </a:avLst>
          </a:prstGeom>
          <a:solidFill>
            <a:srgbClr val="FF8591"/>
          </a:solidFill>
          <a:ln w="9525">
            <a:solidFill>
              <a:schemeClr val="tx1"/>
            </a:solidFill>
            <a:miter lim="800000"/>
            <a:headEnd/>
            <a:tailEnd/>
          </a:ln>
        </p:spPr>
        <p:txBody>
          <a:bodyPr rot="10800000" wrap="none" anchor="ctr"/>
          <a:lstStyle/>
          <a:p>
            <a:pPr>
              <a:spcBef>
                <a:spcPct val="20000"/>
              </a:spcBef>
              <a:buFontTx/>
              <a:buChar char="•"/>
            </a:pPr>
            <a:endParaRPr lang="tr-TR"/>
          </a:p>
        </p:txBody>
      </p:sp>
      <p:sp>
        <p:nvSpPr>
          <p:cNvPr id="6" name="AutoShape 17"/>
          <p:cNvSpPr>
            <a:spLocks noChangeArrowheads="1"/>
          </p:cNvSpPr>
          <p:nvPr/>
        </p:nvSpPr>
        <p:spPr bwMode="auto">
          <a:xfrm rot="2152580">
            <a:off x="5092758" y="1344071"/>
            <a:ext cx="976313" cy="142875"/>
          </a:xfrm>
          <a:prstGeom prst="rightArrow">
            <a:avLst>
              <a:gd name="adj1" fmla="val 50000"/>
              <a:gd name="adj2" fmla="val 170833"/>
            </a:avLst>
          </a:prstGeom>
          <a:solidFill>
            <a:srgbClr val="FF8591"/>
          </a:solidFill>
          <a:ln w="9525">
            <a:solidFill>
              <a:schemeClr val="tx1"/>
            </a:solidFill>
            <a:miter lim="800000"/>
            <a:headEnd/>
            <a:tailEnd/>
          </a:ln>
        </p:spPr>
        <p:txBody>
          <a:bodyPr wrap="none" anchor="ctr"/>
          <a:lstStyle/>
          <a:p>
            <a:pPr>
              <a:spcBef>
                <a:spcPct val="20000"/>
              </a:spcBef>
              <a:buFontTx/>
              <a:buChar char="•"/>
            </a:pPr>
            <a:endParaRPr lang="tr-TR"/>
          </a:p>
        </p:txBody>
      </p:sp>
      <p:sp>
        <p:nvSpPr>
          <p:cNvPr id="7" name="Rectangle 6"/>
          <p:cNvSpPr>
            <a:spLocks noChangeArrowheads="1"/>
          </p:cNvSpPr>
          <p:nvPr/>
        </p:nvSpPr>
        <p:spPr bwMode="auto">
          <a:xfrm>
            <a:off x="1071538" y="1857364"/>
            <a:ext cx="3744913" cy="1465262"/>
          </a:xfrm>
          <a:prstGeom prst="rect">
            <a:avLst/>
          </a:prstGeom>
          <a:noFill/>
          <a:ln w="9525" algn="ctr">
            <a:noFill/>
            <a:miter lim="800000"/>
            <a:headEnd/>
            <a:tailEnd/>
          </a:ln>
        </p:spPr>
        <p:txBody>
          <a:bodyPr anchor="ctr">
            <a:spAutoFit/>
          </a:bodyPr>
          <a:lstStyle/>
          <a:p>
            <a:r>
              <a:rPr lang="tr-TR" dirty="0"/>
              <a:t>Doğum Öncesi Çevre</a:t>
            </a:r>
          </a:p>
          <a:p>
            <a:r>
              <a:rPr lang="tr-TR" dirty="0"/>
              <a:t> </a:t>
            </a:r>
          </a:p>
          <a:p>
            <a:r>
              <a:rPr lang="tr-TR" dirty="0"/>
              <a:t>Annenin beslenmesi </a:t>
            </a:r>
          </a:p>
          <a:p>
            <a:r>
              <a:rPr lang="tr-TR" dirty="0"/>
              <a:t>Annenin hastalanması     </a:t>
            </a:r>
          </a:p>
          <a:p>
            <a:r>
              <a:rPr lang="tr-TR" dirty="0"/>
              <a:t>Annenin sigara, alkol kullanımı</a:t>
            </a:r>
          </a:p>
        </p:txBody>
      </p:sp>
      <p:sp>
        <p:nvSpPr>
          <p:cNvPr id="8" name="Rectangle 7"/>
          <p:cNvSpPr>
            <a:spLocks noChangeArrowheads="1"/>
          </p:cNvSpPr>
          <p:nvPr/>
        </p:nvSpPr>
        <p:spPr bwMode="auto">
          <a:xfrm>
            <a:off x="4786314" y="1928802"/>
            <a:ext cx="3781425" cy="1739900"/>
          </a:xfrm>
          <a:prstGeom prst="rect">
            <a:avLst/>
          </a:prstGeom>
          <a:noFill/>
          <a:ln w="9525" algn="ctr">
            <a:noFill/>
            <a:miter lim="800000"/>
            <a:headEnd/>
            <a:tailEnd/>
          </a:ln>
        </p:spPr>
        <p:txBody>
          <a:bodyPr anchor="ctr">
            <a:spAutoFit/>
          </a:bodyPr>
          <a:lstStyle/>
          <a:p>
            <a:r>
              <a:rPr lang="tr-TR" dirty="0"/>
              <a:t>Doğum Sonrası Çevre</a:t>
            </a:r>
          </a:p>
          <a:p>
            <a:r>
              <a:rPr lang="tr-TR" dirty="0"/>
              <a:t> </a:t>
            </a:r>
          </a:p>
          <a:p>
            <a:r>
              <a:rPr lang="tr-TR" dirty="0"/>
              <a:t>Besin -   Diğer insanlar </a:t>
            </a:r>
          </a:p>
          <a:p>
            <a:r>
              <a:rPr lang="tr-TR" dirty="0"/>
              <a:t>Hava  -   Örf, adetler </a:t>
            </a:r>
          </a:p>
          <a:p>
            <a:r>
              <a:rPr lang="tr-TR" dirty="0"/>
              <a:t>Sıcaklık -Gelenek, görenekler,Işık</a:t>
            </a:r>
          </a:p>
          <a:p>
            <a:r>
              <a:rPr lang="tr-TR" dirty="0"/>
              <a:t>Atmosfer basıncı</a:t>
            </a:r>
          </a:p>
        </p:txBody>
      </p:sp>
      <p:sp>
        <p:nvSpPr>
          <p:cNvPr id="9" name="Rectangle 18"/>
          <p:cNvSpPr>
            <a:spLocks noChangeArrowheads="1"/>
          </p:cNvSpPr>
          <p:nvPr/>
        </p:nvSpPr>
        <p:spPr bwMode="auto">
          <a:xfrm>
            <a:off x="714348" y="4143380"/>
            <a:ext cx="8105775" cy="369332"/>
          </a:xfrm>
          <a:prstGeom prst="rect">
            <a:avLst/>
          </a:prstGeom>
          <a:noFill/>
          <a:ln w="9525" algn="ctr">
            <a:noFill/>
            <a:miter lim="800000"/>
            <a:headEnd/>
            <a:tailEnd/>
          </a:ln>
        </p:spPr>
        <p:txBody>
          <a:bodyPr anchor="ctr">
            <a:spAutoFit/>
          </a:bodyPr>
          <a:lstStyle/>
          <a:p>
            <a:r>
              <a:rPr lang="tr-TR" dirty="0"/>
              <a:t>   </a:t>
            </a:r>
            <a:r>
              <a:rPr lang="tr-TR" b="1" dirty="0"/>
              <a:t>İnsan çevresi doğum öncesi ve doğum sonrası çevre olarak iki ana bölüme ayrılır.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14348" y="1357298"/>
            <a:ext cx="4572000" cy="2862322"/>
          </a:xfrm>
          <a:prstGeom prst="rect">
            <a:avLst/>
          </a:prstGeom>
        </p:spPr>
        <p:txBody>
          <a:bodyPr>
            <a:spAutoFit/>
          </a:bodyPr>
          <a:lstStyle/>
          <a:p>
            <a:r>
              <a:rPr lang="tr-TR" dirty="0" smtClean="0"/>
              <a:t>Ruh </a:t>
            </a:r>
            <a:r>
              <a:rPr lang="tr-TR" dirty="0"/>
              <a:t>sağlığı etkileyen faktörler kişisel faktörler ve çevresel faktörler olmak üzere iki gruba ayrılır. Bunları aşağıdaki gibi açıklayabiliriz</a:t>
            </a:r>
            <a:r>
              <a:rPr lang="tr-TR" dirty="0" smtClean="0"/>
              <a:t>.</a:t>
            </a:r>
          </a:p>
          <a:p>
            <a:r>
              <a:rPr lang="tr-TR" dirty="0"/>
              <a:t/>
            </a:r>
            <a:br>
              <a:rPr lang="tr-TR" dirty="0"/>
            </a:br>
            <a:r>
              <a:rPr lang="tr-TR" b="1" dirty="0" smtClean="0">
                <a:latin typeface="Times New Roman" pitchFamily="18" charset="0"/>
                <a:cs typeface="Times New Roman" pitchFamily="18" charset="0"/>
              </a:rPr>
              <a:t>Ruh </a:t>
            </a:r>
            <a:r>
              <a:rPr lang="tr-TR" b="1" dirty="0">
                <a:latin typeface="Times New Roman" pitchFamily="18" charset="0"/>
                <a:cs typeface="Times New Roman" pitchFamily="18" charset="0"/>
              </a:rPr>
              <a:t>sağlığını etkileyen kişisel </a:t>
            </a:r>
            <a:r>
              <a:rPr lang="tr-TR" b="1" dirty="0" smtClean="0">
                <a:latin typeface="Times New Roman" pitchFamily="18" charset="0"/>
                <a:cs typeface="Times New Roman" pitchFamily="18" charset="0"/>
              </a:rPr>
              <a:t>faktörler:</a:t>
            </a:r>
            <a:r>
              <a:rPr lang="tr-TR" dirty="0"/>
              <a:t/>
            </a:r>
            <a:br>
              <a:rPr lang="tr-TR" dirty="0"/>
            </a:br>
            <a:r>
              <a:rPr lang="tr-TR" dirty="0" smtClean="0"/>
              <a:t>• </a:t>
            </a:r>
            <a:r>
              <a:rPr lang="tr-TR" dirty="0"/>
              <a:t>Yaş ve cinsiyet,</a:t>
            </a:r>
            <a:br>
              <a:rPr lang="tr-TR" dirty="0"/>
            </a:br>
            <a:r>
              <a:rPr lang="tr-TR" dirty="0"/>
              <a:t>• Kişinin alışkanlıkları,</a:t>
            </a:r>
            <a:br>
              <a:rPr lang="tr-TR" dirty="0"/>
            </a:br>
            <a:r>
              <a:rPr lang="tr-TR" dirty="0"/>
              <a:t>• Meslek ve medenî durum,</a:t>
            </a:r>
            <a:br>
              <a:rPr lang="tr-TR" dirty="0"/>
            </a:br>
            <a:r>
              <a:rPr lang="tr-TR" dirty="0"/>
              <a:t>• Beden </a:t>
            </a:r>
            <a:r>
              <a:rPr lang="tr-TR" dirty="0" smtClean="0"/>
              <a:t>sağlığı.</a:t>
            </a:r>
            <a:r>
              <a:rPr lang="tr-TR" dirty="0"/>
              <a:t/>
            </a:r>
            <a:br>
              <a:rPr lang="tr-TR" dirty="0"/>
            </a:br>
            <a:endParaRPr lang="tr-TR" dirty="0"/>
          </a:p>
        </p:txBody>
      </p:sp>
      <p:pic>
        <p:nvPicPr>
          <p:cNvPr id="34817" name="Picture 1" descr="C:\Users\Saba Hoca\Desktop\8.jpg"/>
          <p:cNvPicPr>
            <a:picLocks noChangeAspect="1" noChangeArrowheads="1"/>
          </p:cNvPicPr>
          <p:nvPr/>
        </p:nvPicPr>
        <p:blipFill>
          <a:blip r:embed="rId2"/>
          <a:srcRect/>
          <a:stretch>
            <a:fillRect/>
          </a:stretch>
        </p:blipFill>
        <p:spPr bwMode="auto">
          <a:xfrm>
            <a:off x="5643570" y="2214554"/>
            <a:ext cx="2619375" cy="17430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28596" y="214290"/>
            <a:ext cx="8429684" cy="3970318"/>
          </a:xfrm>
          <a:prstGeom prst="rect">
            <a:avLst/>
          </a:prstGeom>
        </p:spPr>
        <p:txBody>
          <a:bodyPr wrap="square">
            <a:spAutoFit/>
          </a:bodyPr>
          <a:lstStyle/>
          <a:p>
            <a:pPr algn="just"/>
            <a:r>
              <a:rPr lang="tr-TR" sz="2800" dirty="0"/>
              <a:t/>
            </a:r>
            <a:br>
              <a:rPr lang="tr-TR" sz="2800" dirty="0"/>
            </a:br>
            <a:r>
              <a:rPr lang="tr-TR" sz="2800" dirty="0" smtClean="0"/>
              <a:t>   Eski </a:t>
            </a:r>
            <a:r>
              <a:rPr lang="tr-TR" sz="2800" dirty="0"/>
              <a:t>çağlarda ruh hastaları toplumun dışına itilmekteydi. Hatta özellikle batı toplumlarında ruh hastaları, içlerine kötü ruhlar girdiği gerekçesiyle cezalandırılmışlardır, içinde bulunduğumuz yüzyılın başında ruh sağlığı sorunlarının oluşumu, belirtileri daha iyi yorumlanmaya başlamıştır. </a:t>
            </a:r>
            <a:endParaRPr lang="tr-TR" sz="2800" dirty="0" smtClean="0"/>
          </a:p>
          <a:p>
            <a:pPr algn="just"/>
            <a:r>
              <a:rPr lang="tr-TR" sz="2800" dirty="0" smtClean="0"/>
              <a:t>  Ruh </a:t>
            </a:r>
            <a:r>
              <a:rPr lang="tr-TR" sz="2800" dirty="0"/>
              <a:t>hastalarının tedavi edilmesi için çeşitli ilâçlar </a:t>
            </a:r>
            <a:r>
              <a:rPr lang="tr-TR" sz="2800" dirty="0" smtClean="0"/>
              <a:t>kullanılmaya başlanmış ve iyi sonuçlar elde edilmiştir. </a:t>
            </a:r>
            <a:endParaRPr lang="tr-TR" sz="2800" dirty="0"/>
          </a:p>
        </p:txBody>
      </p:sp>
      <p:pic>
        <p:nvPicPr>
          <p:cNvPr id="2050" name="Picture 2" descr="C:\Users\Saba Hoca\Desktop\i.jpg"/>
          <p:cNvPicPr>
            <a:picLocks noChangeAspect="1" noChangeArrowheads="1"/>
          </p:cNvPicPr>
          <p:nvPr/>
        </p:nvPicPr>
        <p:blipFill>
          <a:blip r:embed="rId2"/>
          <a:srcRect/>
          <a:stretch>
            <a:fillRect/>
          </a:stretch>
        </p:blipFill>
        <p:spPr bwMode="auto">
          <a:xfrm>
            <a:off x="3428992" y="4214818"/>
            <a:ext cx="2571768" cy="221457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571472" y="357166"/>
            <a:ext cx="8001056" cy="3108543"/>
          </a:xfrm>
          <a:prstGeom prst="rect">
            <a:avLst/>
          </a:prstGeom>
        </p:spPr>
        <p:txBody>
          <a:bodyPr wrap="square">
            <a:spAutoFit/>
          </a:bodyPr>
          <a:lstStyle/>
          <a:p>
            <a:pPr algn="just"/>
            <a:r>
              <a:rPr lang="tr-TR" sz="2800" dirty="0" smtClean="0"/>
              <a:t>Başlangıçta uzun süreli olarak akıl hastanelerine kapatılan hastalar daha sonra kısa sürelerde tedavi edilerek topluma kazandırılmaya yönelik uygulamalar yapılmıştı.</a:t>
            </a:r>
          </a:p>
          <a:p>
            <a:pPr algn="just"/>
            <a:r>
              <a:rPr lang="tr-TR" sz="2800" dirty="0" smtClean="0"/>
              <a:t>Günümüzde ruh hastaları modern yöntemlerle tedavi edilmekte ve başarılı sonuçlar alınmaktadır.</a:t>
            </a:r>
            <a:br>
              <a:rPr lang="tr-TR" sz="2800" dirty="0" smtClean="0"/>
            </a:br>
            <a:endParaRPr lang="tr-TR" sz="2800" dirty="0"/>
          </a:p>
        </p:txBody>
      </p:sp>
      <p:pic>
        <p:nvPicPr>
          <p:cNvPr id="5" name="Picture 2" descr="C:\Users\Saba Hoca\Desktop\g.bmp"/>
          <p:cNvPicPr>
            <a:picLocks noChangeAspect="1" noChangeArrowheads="1"/>
          </p:cNvPicPr>
          <p:nvPr/>
        </p:nvPicPr>
        <p:blipFill>
          <a:blip r:embed="rId2"/>
          <a:srcRect/>
          <a:stretch>
            <a:fillRect/>
          </a:stretch>
        </p:blipFill>
        <p:spPr bwMode="auto">
          <a:xfrm>
            <a:off x="3428992" y="3643314"/>
            <a:ext cx="2928958" cy="257175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85786" y="785794"/>
            <a:ext cx="7715304" cy="2554545"/>
          </a:xfrm>
          <a:prstGeom prst="rect">
            <a:avLst/>
          </a:prstGeom>
        </p:spPr>
        <p:txBody>
          <a:bodyPr wrap="square">
            <a:spAutoFit/>
          </a:bodyPr>
          <a:lstStyle/>
          <a:p>
            <a:pPr algn="just"/>
            <a:r>
              <a:rPr lang="tr-TR" sz="3200" dirty="0" smtClean="0"/>
              <a:t>Ruh  sağlığını kaybeden kişilerin iş verimi ve çevreleriyle olan ilişkileri düzensizdir. Kendine güvensiz, kaygılı ve karamsar bir duruma girer.</a:t>
            </a:r>
            <a:br>
              <a:rPr lang="tr-TR" sz="3200" dirty="0" smtClean="0"/>
            </a:br>
            <a:endParaRPr lang="tr-TR" sz="3200" dirty="0"/>
          </a:p>
        </p:txBody>
      </p:sp>
      <p:pic>
        <p:nvPicPr>
          <p:cNvPr id="4099" name="Picture 3" descr="C:\Users\Saba Hoca\Desktop\h.bmp"/>
          <p:cNvPicPr>
            <a:picLocks noChangeAspect="1" noChangeArrowheads="1"/>
          </p:cNvPicPr>
          <p:nvPr/>
        </p:nvPicPr>
        <p:blipFill>
          <a:blip r:embed="rId2"/>
          <a:srcRect/>
          <a:stretch>
            <a:fillRect/>
          </a:stretch>
        </p:blipFill>
        <p:spPr bwMode="auto">
          <a:xfrm>
            <a:off x="3428992" y="3143248"/>
            <a:ext cx="3000396" cy="228601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357158" y="500042"/>
            <a:ext cx="8572528" cy="2677656"/>
          </a:xfrm>
          <a:prstGeom prst="rect">
            <a:avLst/>
          </a:prstGeom>
        </p:spPr>
        <p:txBody>
          <a:bodyPr wrap="square">
            <a:spAutoFit/>
          </a:bodyPr>
          <a:lstStyle/>
          <a:p>
            <a:pPr algn="just"/>
            <a:r>
              <a:rPr lang="tr-TR" sz="2800" dirty="0" smtClean="0"/>
              <a:t>  Sağlık </a:t>
            </a:r>
            <a:r>
              <a:rPr lang="tr-TR" sz="2800" dirty="0"/>
              <a:t>kavramı içerisinde en kolay </a:t>
            </a:r>
            <a:r>
              <a:rPr lang="tr-TR" sz="2800" dirty="0" smtClean="0"/>
              <a:t>tanımlananı , </a:t>
            </a:r>
            <a:r>
              <a:rPr lang="tr-TR" sz="2800" dirty="0"/>
              <a:t>bedensel sağlık </a:t>
            </a:r>
            <a:r>
              <a:rPr lang="tr-TR" sz="2800" dirty="0" smtClean="0"/>
              <a:t>kavramıdır.Sosyal </a:t>
            </a:r>
            <a:r>
              <a:rPr lang="tr-TR" sz="2800" dirty="0"/>
              <a:t>ve ruhsal sağlığın tanımlanmasıyla ilgili çeşitli zorluklar vardır. </a:t>
            </a:r>
            <a:endParaRPr lang="tr-TR" sz="2800" dirty="0" smtClean="0"/>
          </a:p>
          <a:p>
            <a:pPr algn="just"/>
            <a:r>
              <a:rPr lang="tr-TR" sz="2800" dirty="0" smtClean="0"/>
              <a:t>  Ruh sağlığı </a:t>
            </a:r>
            <a:r>
              <a:rPr lang="tr-TR" sz="2800" dirty="0"/>
              <a:t>kişinin kendisiyle ve çevresiyle uyum içinde olması, aynı zamanda çevresiyle barışık </a:t>
            </a:r>
            <a:r>
              <a:rPr lang="tr-TR" sz="2800" dirty="0" smtClean="0"/>
              <a:t>olmasıdır.</a:t>
            </a:r>
            <a:r>
              <a:rPr lang="tr-TR" sz="2800" dirty="0"/>
              <a:t/>
            </a:r>
            <a:br>
              <a:rPr lang="tr-TR" sz="2800" dirty="0"/>
            </a:br>
            <a:endParaRPr lang="tr-TR" sz="2800" dirty="0"/>
          </a:p>
        </p:txBody>
      </p:sp>
      <p:pic>
        <p:nvPicPr>
          <p:cNvPr id="3074" name="Picture 2" descr="C:\Users\Saba Hoca\Desktop\ğ.jpg"/>
          <p:cNvPicPr>
            <a:picLocks noChangeAspect="1" noChangeArrowheads="1"/>
          </p:cNvPicPr>
          <p:nvPr/>
        </p:nvPicPr>
        <p:blipFill>
          <a:blip r:embed="rId2"/>
          <a:srcRect/>
          <a:stretch>
            <a:fillRect/>
          </a:stretch>
        </p:blipFill>
        <p:spPr bwMode="auto">
          <a:xfrm>
            <a:off x="3286116" y="3357562"/>
            <a:ext cx="2857520" cy="224790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857224" y="1857364"/>
            <a:ext cx="7715304" cy="3970318"/>
          </a:xfrm>
          <a:prstGeom prst="rect">
            <a:avLst/>
          </a:prstGeom>
        </p:spPr>
        <p:txBody>
          <a:bodyPr wrap="square">
            <a:spAutoFit/>
          </a:bodyPr>
          <a:lstStyle/>
          <a:p>
            <a:r>
              <a:rPr lang="tr-TR" sz="2800" dirty="0"/>
              <a:t/>
            </a:r>
            <a:br>
              <a:rPr lang="tr-TR" sz="2800" dirty="0"/>
            </a:br>
            <a:r>
              <a:rPr lang="tr-TR" sz="2800" dirty="0"/>
              <a:t>• Kişi çevresiyle uyumlu ilişkiler içinde olmalıdır:</a:t>
            </a:r>
            <a:br>
              <a:rPr lang="tr-TR" sz="2800" dirty="0"/>
            </a:br>
            <a:r>
              <a:rPr lang="tr-TR" sz="2800" dirty="0"/>
              <a:t>• Kişi kendisine güvenmelidir.</a:t>
            </a:r>
            <a:br>
              <a:rPr lang="tr-TR" sz="2800" dirty="0"/>
            </a:br>
            <a:r>
              <a:rPr lang="tr-TR" sz="2800" dirty="0"/>
              <a:t>• Kişide korku, kuşku, üzüntü, endişe gibi saplantılar olmamalıdır.</a:t>
            </a:r>
            <a:br>
              <a:rPr lang="tr-TR" sz="2800" dirty="0"/>
            </a:br>
            <a:r>
              <a:rPr lang="tr-TR" sz="2800" dirty="0"/>
              <a:t>• Bulunduğu arkadaş çevresinde uyumlu, tutarlı ve güven verici olmalıdır. Çevresindeki kişilerle sevgi, saygı ve hoşgörüye dayalı ilişkiler kurmalıdır.</a:t>
            </a:r>
            <a:br>
              <a:rPr lang="tr-TR" sz="2800" dirty="0"/>
            </a:br>
            <a:endParaRPr lang="tr-TR" sz="2800" dirty="0"/>
          </a:p>
        </p:txBody>
      </p:sp>
      <p:sp>
        <p:nvSpPr>
          <p:cNvPr id="5" name="4 Dikdörtgen"/>
          <p:cNvSpPr/>
          <p:nvPr/>
        </p:nvSpPr>
        <p:spPr>
          <a:xfrm>
            <a:off x="1071538" y="714356"/>
            <a:ext cx="7072362" cy="1384995"/>
          </a:xfrm>
          <a:prstGeom prst="rect">
            <a:avLst/>
          </a:prstGeom>
        </p:spPr>
        <p:txBody>
          <a:bodyPr wrap="square">
            <a:spAutoFit/>
          </a:bodyPr>
          <a:lstStyle/>
          <a:p>
            <a:r>
              <a:rPr lang="tr-TR" sz="2800" dirty="0" smtClean="0"/>
              <a:t>Kişiler ruhsal açıdan sağlıklı olması için bazı özellikleri taşımalıdır. </a:t>
            </a:r>
          </a:p>
          <a:p>
            <a:r>
              <a:rPr lang="tr-TR" sz="2800" dirty="0" smtClean="0"/>
              <a:t>Bunlar:</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14348" y="642918"/>
            <a:ext cx="7715304" cy="2554545"/>
          </a:xfrm>
          <a:prstGeom prst="rect">
            <a:avLst/>
          </a:prstGeom>
        </p:spPr>
        <p:txBody>
          <a:bodyPr wrap="square">
            <a:spAutoFit/>
          </a:bodyPr>
          <a:lstStyle/>
          <a:p>
            <a:pPr algn="just"/>
            <a:r>
              <a:rPr lang="tr-TR" sz="3200" dirty="0" smtClean="0"/>
              <a:t>•Kişinin hayatında karşılaştığı çeşitli sorunlar olabilir.Sorunlarını çözmek için çeşitli yollar aramalı ve gerçekçi çözüm yolları bulmalıdır.</a:t>
            </a:r>
            <a:br>
              <a:rPr lang="tr-TR" sz="3200" dirty="0" smtClean="0"/>
            </a:br>
            <a:r>
              <a:rPr lang="tr-TR" sz="3200" dirty="0" smtClean="0"/>
              <a:t>•Kişinin kendi mesleği dışında eğlendirici, dinlendirici çeşitli hobileri olmalıdır.</a:t>
            </a:r>
            <a:endParaRPr lang="tr-TR" sz="3200" dirty="0"/>
          </a:p>
        </p:txBody>
      </p:sp>
      <p:pic>
        <p:nvPicPr>
          <p:cNvPr id="5122" name="Picture 2" descr="C:\Users\Saba Hoca\Desktop\d.bmp"/>
          <p:cNvPicPr>
            <a:picLocks noChangeAspect="1" noChangeArrowheads="1"/>
          </p:cNvPicPr>
          <p:nvPr/>
        </p:nvPicPr>
        <p:blipFill>
          <a:blip r:embed="rId3"/>
          <a:srcRect/>
          <a:stretch>
            <a:fillRect/>
          </a:stretch>
        </p:blipFill>
        <p:spPr bwMode="auto">
          <a:xfrm>
            <a:off x="3214678" y="3500438"/>
            <a:ext cx="2571768" cy="190024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000232" y="357167"/>
            <a:ext cx="7000924" cy="6001643"/>
          </a:xfrm>
          <a:prstGeom prst="rect">
            <a:avLst/>
          </a:prstGeom>
        </p:spPr>
        <p:txBody>
          <a:bodyPr wrap="square">
            <a:spAutoFit/>
          </a:bodyPr>
          <a:lstStyle/>
          <a:p>
            <a:pPr algn="just"/>
            <a:r>
              <a:rPr lang="tr-TR" sz="3200" dirty="0" smtClean="0"/>
              <a:t>  Psikoloji, </a:t>
            </a:r>
            <a:r>
              <a:rPr lang="tr-TR" sz="3200" dirty="0"/>
              <a:t>ruh sağlığının genel ilkelerini ve özelliklerini deneysel çalışmalar yoluyla inceler. </a:t>
            </a:r>
            <a:r>
              <a:rPr lang="tr-TR" sz="3200" dirty="0" smtClean="0"/>
              <a:t>İnceleme </a:t>
            </a:r>
            <a:r>
              <a:rPr lang="tr-TR" sz="3200" dirty="0"/>
              <a:t>alanında sağlıklı insan ele alınır. P</a:t>
            </a:r>
            <a:r>
              <a:rPr lang="tr-TR" sz="3200" dirty="0" smtClean="0"/>
              <a:t>sikiyatri </a:t>
            </a:r>
            <a:r>
              <a:rPr lang="tr-TR" sz="3200" dirty="0"/>
              <a:t>ise tıpta bir uzmanlık alanıdır. Bu hekimlik dalı ruh sağlığını bedensel ve sosyal yönleriyle ele alır. </a:t>
            </a:r>
            <a:endParaRPr lang="tr-TR" sz="3200" dirty="0" smtClean="0"/>
          </a:p>
          <a:p>
            <a:pPr algn="just"/>
            <a:r>
              <a:rPr lang="tr-TR" sz="3200" dirty="0" smtClean="0"/>
              <a:t>      Kişinin </a:t>
            </a:r>
            <a:r>
              <a:rPr lang="tr-TR" sz="3200" dirty="0"/>
              <a:t>ruhsal hastalıklardan korunmasını, </a:t>
            </a:r>
            <a:r>
              <a:rPr lang="tr-TR" sz="3200" dirty="0" smtClean="0"/>
              <a:t>sorunlarının </a:t>
            </a:r>
            <a:r>
              <a:rPr lang="tr-TR" sz="3200" dirty="0"/>
              <a:t>teşhis ve tedavisini konu edinir. </a:t>
            </a:r>
            <a:endParaRPr lang="tr-TR" sz="3200" dirty="0" smtClean="0"/>
          </a:p>
          <a:p>
            <a:pPr algn="just"/>
            <a:r>
              <a:rPr lang="tr-TR" sz="3200" dirty="0"/>
              <a:t/>
            </a:r>
            <a:br>
              <a:rPr lang="tr-TR" sz="3200" dirty="0"/>
            </a:br>
            <a:endParaRPr lang="tr-TR" sz="3200" dirty="0"/>
          </a:p>
        </p:txBody>
      </p:sp>
      <p:pic>
        <p:nvPicPr>
          <p:cNvPr id="6146" name="Picture 2" descr="C:\Users\Saba Hoca\Desktop\c.bmp"/>
          <p:cNvPicPr>
            <a:picLocks noChangeAspect="1" noChangeArrowheads="1"/>
          </p:cNvPicPr>
          <p:nvPr/>
        </p:nvPicPr>
        <p:blipFill>
          <a:blip r:embed="rId2"/>
          <a:srcRect/>
          <a:stretch>
            <a:fillRect/>
          </a:stretch>
        </p:blipFill>
        <p:spPr bwMode="auto">
          <a:xfrm>
            <a:off x="214282" y="214290"/>
            <a:ext cx="1785950" cy="214314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2286000" y="1582341"/>
            <a:ext cx="4572000" cy="3693319"/>
          </a:xfrm>
          <a:prstGeom prst="rect">
            <a:avLst/>
          </a:prstGeom>
        </p:spPr>
        <p:txBody>
          <a:bodyPr>
            <a:spAutoFit/>
          </a:bodyPr>
          <a:lstStyle/>
          <a:p>
            <a:pPr algn="just"/>
            <a:r>
              <a:rPr lang="tr-TR" b="1" dirty="0" smtClean="0"/>
              <a:t>Kalıtım</a:t>
            </a:r>
          </a:p>
          <a:p>
            <a:pPr algn="just"/>
            <a:r>
              <a:rPr lang="tr-TR" b="1" dirty="0" smtClean="0"/>
              <a:t>       </a:t>
            </a:r>
            <a:r>
              <a:rPr lang="tr-TR" dirty="0" smtClean="0"/>
              <a:t>Bir çocuk, anadan gelen ve yumurta denilen bir tohum hücresi ile, babadan gelen ve sperm adı verilen başka bir tohum hücresinin birleşmesinden meydana gelir. (Dölüt). Canlıların her hücresinde, ince iplikçikler şeklinde bazı kromozomlar vardır. Yumurta ve sperm hücrelerinden dölüt'e 23'er tane kromozom verilir, insan bedeninin her hücresinde 46 kromozom bulunur. Kromozomlar içinde insanın göz, saç, ten rengini yüz şeklini, zekasını çeşitli yeteneklerini belirleyen binlerce gen bulunur.</a:t>
            </a:r>
            <a:endParaRPr lang="tr-TR" dirty="0"/>
          </a:p>
        </p:txBody>
      </p:sp>
      <p:sp>
        <p:nvSpPr>
          <p:cNvPr id="7" name="6 Dikdörtgen"/>
          <p:cNvSpPr/>
          <p:nvPr/>
        </p:nvSpPr>
        <p:spPr>
          <a:xfrm>
            <a:off x="2071670" y="642918"/>
            <a:ext cx="5214942" cy="369332"/>
          </a:xfrm>
          <a:prstGeom prst="rect">
            <a:avLst/>
          </a:prstGeom>
        </p:spPr>
        <p:txBody>
          <a:bodyPr wrap="square">
            <a:spAutoFit/>
          </a:bodyPr>
          <a:lstStyle/>
          <a:p>
            <a:r>
              <a:rPr lang="tr-TR" b="1" dirty="0" smtClean="0">
                <a:latin typeface="Times New Roman" pitchFamily="18" charset="0"/>
                <a:cs typeface="Times New Roman" pitchFamily="18" charset="0"/>
              </a:rPr>
              <a:t>RUH SAĞLIĞINI ETKİLEYEN FAKTÖRLER</a:t>
            </a:r>
            <a:endParaRPr lang="tr-TR" b="1" dirty="0">
              <a:latin typeface="Times New Roman" pitchFamily="18" charset="0"/>
              <a:cs typeface="Times New Roman" pitchFamily="18" charset="0"/>
            </a:endParaRPr>
          </a:p>
        </p:txBody>
      </p:sp>
      <p:sp>
        <p:nvSpPr>
          <p:cNvPr id="8" name="7 Dikdörtgen"/>
          <p:cNvSpPr/>
          <p:nvPr/>
        </p:nvSpPr>
        <p:spPr>
          <a:xfrm>
            <a:off x="2143108" y="1142984"/>
            <a:ext cx="2475999" cy="369332"/>
          </a:xfrm>
          <a:prstGeom prst="rect">
            <a:avLst/>
          </a:prstGeom>
        </p:spPr>
        <p:txBody>
          <a:bodyPr wrap="none">
            <a:spAutoFit/>
          </a:bodyPr>
          <a:lstStyle/>
          <a:p>
            <a:pPr algn="ctr">
              <a:spcBef>
                <a:spcPct val="20000"/>
              </a:spcBef>
            </a:pPr>
            <a:r>
              <a:rPr lang="tr-TR" b="1" dirty="0" smtClean="0">
                <a:latin typeface="Times New Roman" pitchFamily="18" charset="0"/>
                <a:cs typeface="Times New Roman" pitchFamily="18" charset="0"/>
              </a:rPr>
              <a:t>KALITIM VE ÇEVRE</a:t>
            </a:r>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339</Words>
  <Application>Microsoft Office PowerPoint</Application>
  <PresentationFormat>Ekran Gösterisi (4:3)</PresentationFormat>
  <Paragraphs>36</Paragraphs>
  <Slides>11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23</cp:revision>
  <dcterms:created xsi:type="dcterms:W3CDTF">2012-06-07T13:03:47Z</dcterms:created>
  <dcterms:modified xsi:type="dcterms:W3CDTF">2018-02-12T13:10:01Z</dcterms:modified>
</cp:coreProperties>
</file>