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5" r:id="rId7"/>
    <p:sldId id="266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54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0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18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08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476251"/>
            <a:ext cx="10972800" cy="7207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341438"/>
            <a:ext cx="5384800" cy="23352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3829050"/>
            <a:ext cx="5384800" cy="2336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BC68DE57-FEC4-4C9B-9632-B81DB80F2C42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949088"/>
      </p:ext>
    </p:extLst>
  </p:cSld>
  <p:clrMapOvr>
    <a:masterClrMapping/>
  </p:clrMapOvr>
  <p:transition>
    <p:cover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476251"/>
            <a:ext cx="10972800" cy="7207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341438"/>
            <a:ext cx="5384800" cy="48244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EA2CFBB5-3BDA-4F34-AD4E-A5FE00295BD8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379643"/>
      </p:ext>
    </p:extLst>
  </p:cSld>
  <p:clrMapOvr>
    <a:masterClrMapping/>
  </p:clrMapOvr>
  <p:transition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361" y="239934"/>
            <a:ext cx="10058400" cy="1073712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360" y="1606252"/>
            <a:ext cx="11010535" cy="452409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96360" y="6272784"/>
            <a:ext cx="6719424" cy="365125"/>
          </a:xfrm>
        </p:spPr>
        <p:txBody>
          <a:bodyPr/>
          <a:lstStyle/>
          <a:p>
            <a:r>
              <a:rPr lang="tr-TR" dirty="0" smtClean="0"/>
              <a:t>AÜHF İktisat – F. Kemal Kızılca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3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4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1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1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3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2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5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6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Para Talebi ve </a:t>
            </a:r>
            <a:r>
              <a:rPr lang="tr-TR" dirty="0" smtClean="0"/>
              <a:t>Faiz </a:t>
            </a:r>
            <a:r>
              <a:rPr lang="tr-TR" dirty="0"/>
              <a:t>Oranı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72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75520" y="490662"/>
            <a:ext cx="8640960" cy="922114"/>
          </a:xfrm>
        </p:spPr>
        <p:txBody>
          <a:bodyPr>
            <a:noAutofit/>
          </a:bodyPr>
          <a:lstStyle/>
          <a:p>
            <a:r>
              <a:rPr lang="tr-TR" dirty="0"/>
              <a:t>Gelir arttığında, her </a:t>
            </a:r>
            <a:r>
              <a:rPr lang="tr-TR" dirty="0" smtClean="0"/>
              <a:t>faiz düzeyinde daha </a:t>
            </a:r>
            <a:r>
              <a:rPr lang="tr-TR" dirty="0"/>
              <a:t>fazla para talep edilir:</a:t>
            </a: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2760663" y="1812926"/>
            <a:ext cx="0" cy="4321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2760664" y="6134100"/>
            <a:ext cx="57610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8089900" y="6278564"/>
            <a:ext cx="6864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>
                <a:latin typeface="Times New Roman" pitchFamily="18" charset="0"/>
              </a:rPr>
              <a:t>M</a:t>
            </a:r>
            <a:r>
              <a:rPr lang="tr-TR" sz="3200" baseline="-25000">
                <a:latin typeface="Times New Roman" pitchFamily="18" charset="0"/>
              </a:rPr>
              <a:t>d</a:t>
            </a:r>
          </a:p>
        </p:txBody>
      </p:sp>
      <p:grpSp>
        <p:nvGrpSpPr>
          <p:cNvPr id="45097" name="Group 41"/>
          <p:cNvGrpSpPr>
            <a:grpSpLocks/>
          </p:cNvGrpSpPr>
          <p:nvPr/>
        </p:nvGrpSpPr>
        <p:grpSpPr bwMode="auto">
          <a:xfrm>
            <a:off x="3159126" y="2389188"/>
            <a:ext cx="6629401" cy="3208338"/>
            <a:chOff x="1030" y="1505"/>
            <a:chExt cx="4176" cy="2021"/>
          </a:xfrm>
        </p:grpSpPr>
        <p:sp>
          <p:nvSpPr>
            <p:cNvPr id="45068" name="Freeform 12"/>
            <p:cNvSpPr>
              <a:spLocks/>
            </p:cNvSpPr>
            <p:nvPr/>
          </p:nvSpPr>
          <p:spPr bwMode="auto">
            <a:xfrm>
              <a:off x="1030" y="1505"/>
              <a:ext cx="3176" cy="18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4" y="1361"/>
                </a:cxn>
                <a:cxn ang="0">
                  <a:pos x="1996" y="1905"/>
                </a:cxn>
                <a:cxn ang="0">
                  <a:pos x="3221" y="1996"/>
                </a:cxn>
              </a:cxnLst>
              <a:rect l="0" t="0" r="r" b="b"/>
              <a:pathLst>
                <a:path w="3221" h="2011">
                  <a:moveTo>
                    <a:pt x="0" y="0"/>
                  </a:moveTo>
                  <a:cubicBezTo>
                    <a:pt x="61" y="522"/>
                    <a:pt x="122" y="1044"/>
                    <a:pt x="454" y="1361"/>
                  </a:cubicBezTo>
                  <a:cubicBezTo>
                    <a:pt x="786" y="1678"/>
                    <a:pt x="1535" y="1799"/>
                    <a:pt x="1996" y="1905"/>
                  </a:cubicBezTo>
                  <a:cubicBezTo>
                    <a:pt x="2457" y="2011"/>
                    <a:pt x="2839" y="2003"/>
                    <a:pt x="3221" y="1996"/>
                  </a:cubicBezTo>
                </a:path>
              </a:pathLst>
            </a:custGeom>
            <a:noFill/>
            <a:ln w="28575" cmpd="sng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45069" name="Text Box 13"/>
            <p:cNvSpPr txBox="1">
              <a:spLocks noChangeArrowheads="1"/>
            </p:cNvSpPr>
            <p:nvPr/>
          </p:nvSpPr>
          <p:spPr bwMode="auto">
            <a:xfrm>
              <a:off x="4286" y="3158"/>
              <a:ext cx="92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 dirty="0">
                  <a:latin typeface="Times New Roman" pitchFamily="18" charset="0"/>
                </a:rPr>
                <a:t>M</a:t>
              </a:r>
              <a:r>
                <a:rPr lang="tr-TR" sz="3200" baseline="-25000" dirty="0">
                  <a:latin typeface="Times New Roman" pitchFamily="18" charset="0"/>
                </a:rPr>
                <a:t>d</a:t>
              </a:r>
              <a:r>
                <a:rPr lang="tr-TR" sz="3200" dirty="0">
                  <a:latin typeface="Times New Roman" pitchFamily="18" charset="0"/>
                </a:rPr>
                <a:t>(Y1)</a:t>
              </a:r>
            </a:p>
          </p:txBody>
        </p:sp>
      </p:grp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2247900" y="1700214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>
                <a:latin typeface="Times New Roman" pitchFamily="18" charset="0"/>
              </a:rPr>
              <a:t>r</a:t>
            </a:r>
            <a:endParaRPr lang="tr-TR" sz="3200" baseline="-25000">
              <a:latin typeface="Times New Roman" pitchFamily="18" charset="0"/>
            </a:endParaRPr>
          </a:p>
        </p:txBody>
      </p:sp>
      <p:grpSp>
        <p:nvGrpSpPr>
          <p:cNvPr id="45098" name="Group 42"/>
          <p:cNvGrpSpPr>
            <a:grpSpLocks/>
          </p:cNvGrpSpPr>
          <p:nvPr/>
        </p:nvGrpSpPr>
        <p:grpSpPr bwMode="auto">
          <a:xfrm>
            <a:off x="2279651" y="3284539"/>
            <a:ext cx="2447925" cy="2808287"/>
            <a:chOff x="476" y="2069"/>
            <a:chExt cx="1451" cy="1769"/>
          </a:xfrm>
        </p:grpSpPr>
        <p:sp>
          <p:nvSpPr>
            <p:cNvPr id="45080" name="Line 24"/>
            <p:cNvSpPr>
              <a:spLocks noChangeShapeType="1"/>
            </p:cNvSpPr>
            <p:nvPr/>
          </p:nvSpPr>
          <p:spPr bwMode="auto">
            <a:xfrm>
              <a:off x="793" y="2251"/>
              <a:ext cx="11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45085" name="Line 29"/>
            <p:cNvSpPr>
              <a:spLocks noChangeShapeType="1"/>
            </p:cNvSpPr>
            <p:nvPr/>
          </p:nvSpPr>
          <p:spPr bwMode="auto">
            <a:xfrm>
              <a:off x="1927" y="2251"/>
              <a:ext cx="0" cy="15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45093" name="Text Box 37"/>
            <p:cNvSpPr txBox="1">
              <a:spLocks noChangeArrowheads="1"/>
            </p:cNvSpPr>
            <p:nvPr/>
          </p:nvSpPr>
          <p:spPr bwMode="auto">
            <a:xfrm>
              <a:off x="476" y="2069"/>
              <a:ext cx="271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r</a:t>
              </a:r>
              <a:r>
                <a:rPr lang="tr-TR" sz="3200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45095" name="Line 39"/>
            <p:cNvSpPr>
              <a:spLocks noChangeShapeType="1"/>
            </p:cNvSpPr>
            <p:nvPr/>
          </p:nvSpPr>
          <p:spPr bwMode="auto">
            <a:xfrm>
              <a:off x="1156" y="2251"/>
              <a:ext cx="0" cy="15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45110" name="Group 54"/>
          <p:cNvGrpSpPr>
            <a:grpSpLocks/>
          </p:cNvGrpSpPr>
          <p:nvPr/>
        </p:nvGrpSpPr>
        <p:grpSpPr bwMode="auto">
          <a:xfrm>
            <a:off x="2208213" y="5013325"/>
            <a:ext cx="5688012" cy="1150938"/>
            <a:chOff x="431" y="3158"/>
            <a:chExt cx="3583" cy="725"/>
          </a:xfrm>
        </p:grpSpPr>
        <p:sp>
          <p:nvSpPr>
            <p:cNvPr id="45084" name="Line 28"/>
            <p:cNvSpPr>
              <a:spLocks noChangeShapeType="1"/>
            </p:cNvSpPr>
            <p:nvPr/>
          </p:nvSpPr>
          <p:spPr bwMode="auto">
            <a:xfrm>
              <a:off x="793" y="3318"/>
              <a:ext cx="3221" cy="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45086" name="Line 30"/>
            <p:cNvSpPr>
              <a:spLocks noChangeShapeType="1"/>
            </p:cNvSpPr>
            <p:nvPr/>
          </p:nvSpPr>
          <p:spPr bwMode="auto">
            <a:xfrm>
              <a:off x="4014" y="3339"/>
              <a:ext cx="0" cy="5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45094" name="Text Box 38"/>
            <p:cNvSpPr txBox="1">
              <a:spLocks noChangeArrowheads="1"/>
            </p:cNvSpPr>
            <p:nvPr/>
          </p:nvSpPr>
          <p:spPr bwMode="auto">
            <a:xfrm>
              <a:off x="431" y="3158"/>
              <a:ext cx="2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r</a:t>
              </a:r>
              <a:r>
                <a:rPr lang="tr-TR" sz="3200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45096" name="Line 40"/>
            <p:cNvSpPr>
              <a:spLocks noChangeShapeType="1"/>
            </p:cNvSpPr>
            <p:nvPr/>
          </p:nvSpPr>
          <p:spPr bwMode="auto">
            <a:xfrm>
              <a:off x="3560" y="3334"/>
              <a:ext cx="0" cy="5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45109" name="Group 53"/>
          <p:cNvGrpSpPr>
            <a:grpSpLocks/>
          </p:cNvGrpSpPr>
          <p:nvPr/>
        </p:nvGrpSpPr>
        <p:grpSpPr bwMode="auto">
          <a:xfrm>
            <a:off x="4554539" y="1987551"/>
            <a:ext cx="3629025" cy="3313113"/>
            <a:chOff x="1819" y="1207"/>
            <a:chExt cx="2360" cy="2136"/>
          </a:xfrm>
        </p:grpSpPr>
        <p:sp>
          <p:nvSpPr>
            <p:cNvPr id="45107" name="Freeform 51"/>
            <p:cNvSpPr>
              <a:spLocks/>
            </p:cNvSpPr>
            <p:nvPr/>
          </p:nvSpPr>
          <p:spPr bwMode="auto">
            <a:xfrm>
              <a:off x="1819" y="1395"/>
              <a:ext cx="2360" cy="19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4" y="1361"/>
                </a:cxn>
                <a:cxn ang="0">
                  <a:pos x="1996" y="1905"/>
                </a:cxn>
                <a:cxn ang="0">
                  <a:pos x="3221" y="1996"/>
                </a:cxn>
              </a:cxnLst>
              <a:rect l="0" t="0" r="r" b="b"/>
              <a:pathLst>
                <a:path w="3221" h="2011">
                  <a:moveTo>
                    <a:pt x="0" y="0"/>
                  </a:moveTo>
                  <a:cubicBezTo>
                    <a:pt x="61" y="522"/>
                    <a:pt x="122" y="1044"/>
                    <a:pt x="454" y="1361"/>
                  </a:cubicBezTo>
                  <a:cubicBezTo>
                    <a:pt x="786" y="1678"/>
                    <a:pt x="1535" y="1799"/>
                    <a:pt x="1996" y="1905"/>
                  </a:cubicBezTo>
                  <a:cubicBezTo>
                    <a:pt x="2457" y="2011"/>
                    <a:pt x="2839" y="2003"/>
                    <a:pt x="3221" y="1996"/>
                  </a:cubicBezTo>
                </a:path>
              </a:pathLst>
            </a:custGeom>
            <a:noFill/>
            <a:ln w="28575" cmpd="sng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45108" name="Text Box 52"/>
            <p:cNvSpPr txBox="1">
              <a:spLocks noChangeArrowheads="1"/>
            </p:cNvSpPr>
            <p:nvPr/>
          </p:nvSpPr>
          <p:spPr bwMode="auto">
            <a:xfrm>
              <a:off x="1927" y="1207"/>
              <a:ext cx="941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M</a:t>
              </a:r>
              <a:r>
                <a:rPr lang="tr-TR" sz="3200" baseline="-25000">
                  <a:latin typeface="Times New Roman" pitchFamily="18" charset="0"/>
                </a:rPr>
                <a:t>d</a:t>
              </a:r>
              <a:r>
                <a:rPr lang="tr-TR" sz="3200">
                  <a:latin typeface="Times New Roman" pitchFamily="18" charset="0"/>
                </a:rPr>
                <a:t>(Y2)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6797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5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Faiz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Faiz, borç alınan varlıklar için ödenen ücrettir. </a:t>
            </a:r>
          </a:p>
          <a:p>
            <a:r>
              <a:rPr lang="tr-TR" dirty="0"/>
              <a:t>Piyasada tek bir faiz oranı yoktur. </a:t>
            </a:r>
          </a:p>
          <a:p>
            <a:r>
              <a:rPr lang="tr-TR" dirty="0"/>
              <a:t>Faizlerin çok yüksek olması kadar çok düşük olması da bir soruna işaret edebilir. </a:t>
            </a:r>
          </a:p>
          <a:p>
            <a:r>
              <a:rPr lang="tr-TR" dirty="0"/>
              <a:t>Borç alma ve verme faiz oranları arasındaki fark da, faizlerin yüksekliği ya da düşüklüğü kadar önemlidir.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265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Nominal Faiz - Reel Faiz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599" y="1341439"/>
            <a:ext cx="10350137" cy="3831452"/>
          </a:xfrm>
        </p:spPr>
        <p:txBody>
          <a:bodyPr>
            <a:noAutofit/>
          </a:bodyPr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Reel faiz, nominal faizin enflasyondan </a:t>
            </a: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arındırılmasıdır: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sz="3200" dirty="0" smtClean="0">
                <a:latin typeface="Times New Roman" pitchFamily="18" charset="0"/>
              </a:rPr>
              <a:t>Bu </a:t>
            </a:r>
            <a:r>
              <a:rPr lang="tr-TR" sz="3200" dirty="0">
                <a:latin typeface="Times New Roman" pitchFamily="18" charset="0"/>
              </a:rPr>
              <a:t>denklemi, </a:t>
            </a:r>
            <a:r>
              <a:rPr lang="tr-TR" sz="3200" i="1" dirty="0">
                <a:latin typeface="Times New Roman" pitchFamily="18" charset="0"/>
              </a:rPr>
              <a:t>r</a:t>
            </a:r>
            <a:r>
              <a:rPr lang="tr-TR" sz="3200" dirty="0">
                <a:latin typeface="Times New Roman" pitchFamily="18" charset="0"/>
              </a:rPr>
              <a:t> için şu şekilde de yazabiliriz: </a:t>
            </a:r>
          </a:p>
          <a:p>
            <a:pPr marL="61722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sz="3000" dirty="0">
                <a:latin typeface="Times New Roman" pitchFamily="18" charset="0"/>
              </a:rPr>
              <a:t>1+</a:t>
            </a:r>
            <a:r>
              <a:rPr lang="tr-TR" sz="3000" i="1" dirty="0">
                <a:latin typeface="Times New Roman" pitchFamily="18" charset="0"/>
              </a:rPr>
              <a:t>r</a:t>
            </a:r>
            <a:r>
              <a:rPr lang="tr-TR" sz="3000" dirty="0">
                <a:latin typeface="Times New Roman" pitchFamily="18" charset="0"/>
              </a:rPr>
              <a:t> = (1+</a:t>
            </a:r>
            <a:r>
              <a:rPr lang="tr-TR" sz="3000" i="1" dirty="0">
                <a:latin typeface="Times New Roman" pitchFamily="18" charset="0"/>
              </a:rPr>
              <a:t>n</a:t>
            </a:r>
            <a:r>
              <a:rPr lang="tr-TR" sz="3000" dirty="0">
                <a:latin typeface="Times New Roman" pitchFamily="18" charset="0"/>
              </a:rPr>
              <a:t>) / (1+</a:t>
            </a:r>
            <a:r>
              <a:rPr lang="el-GR" sz="3000" i="1" dirty="0">
                <a:latin typeface="Times New Roman" pitchFamily="18" charset="0"/>
              </a:rPr>
              <a:t>π</a:t>
            </a:r>
            <a:r>
              <a:rPr lang="tr-TR" sz="3000" dirty="0">
                <a:latin typeface="Times New Roman" pitchFamily="18" charset="0"/>
              </a:rPr>
              <a:t>)</a:t>
            </a:r>
          </a:p>
          <a:p>
            <a:pPr marL="1074420" lvl="2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sz="3000" i="1" dirty="0">
                <a:latin typeface="Times New Roman" pitchFamily="18" charset="0"/>
              </a:rPr>
              <a:t>r</a:t>
            </a:r>
            <a:r>
              <a:rPr lang="tr-TR" sz="3000" dirty="0">
                <a:latin typeface="Times New Roman" pitchFamily="18" charset="0"/>
              </a:rPr>
              <a:t>: reel faiz</a:t>
            </a:r>
          </a:p>
          <a:p>
            <a:pPr marL="1074420" lvl="2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sz="3000" i="1" dirty="0">
                <a:latin typeface="Times New Roman" pitchFamily="18" charset="0"/>
              </a:rPr>
              <a:t>n</a:t>
            </a:r>
            <a:r>
              <a:rPr lang="tr-TR" sz="3000" dirty="0">
                <a:latin typeface="Times New Roman" pitchFamily="18" charset="0"/>
              </a:rPr>
              <a:t>: nominal faiz</a:t>
            </a:r>
          </a:p>
          <a:p>
            <a:pPr marL="1074420" lvl="2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l-GR" sz="3000" i="1" dirty="0">
                <a:latin typeface="Times New Roman" pitchFamily="18" charset="0"/>
              </a:rPr>
              <a:t>π</a:t>
            </a:r>
            <a:r>
              <a:rPr lang="tr-TR" sz="3000" i="1" dirty="0">
                <a:latin typeface="Times New Roman" pitchFamily="18" charset="0"/>
              </a:rPr>
              <a:t>: enflasyon oranı</a:t>
            </a:r>
          </a:p>
          <a:p>
            <a:pPr marL="617220" lvl="1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sz="3000" i="1" dirty="0">
                <a:latin typeface="Times New Roman" pitchFamily="18" charset="0"/>
              </a:rPr>
              <a:t>r </a:t>
            </a:r>
            <a:r>
              <a:rPr lang="tr-TR" sz="3000" dirty="0">
                <a:latin typeface="Times New Roman" pitchFamily="18" charset="0"/>
              </a:rPr>
              <a:t>=</a:t>
            </a:r>
            <a:r>
              <a:rPr lang="tr-TR" sz="3000" i="1" dirty="0">
                <a:latin typeface="Times New Roman" pitchFamily="18" charset="0"/>
              </a:rPr>
              <a:t> n -</a:t>
            </a:r>
            <a:r>
              <a:rPr lang="tr-TR" sz="3000" dirty="0">
                <a:latin typeface="Times New Roman" pitchFamily="18" charset="0"/>
              </a:rPr>
              <a:t> </a:t>
            </a:r>
            <a:r>
              <a:rPr lang="el-GR" sz="3000" i="1" dirty="0">
                <a:latin typeface="Times New Roman" pitchFamily="18" charset="0"/>
              </a:rPr>
              <a:t>π</a:t>
            </a:r>
            <a:r>
              <a:rPr lang="tr-TR" sz="3000" i="1" dirty="0">
                <a:latin typeface="Times New Roman" pitchFamily="18" charset="0"/>
              </a:rPr>
              <a:t> - r</a:t>
            </a:r>
            <a:r>
              <a:rPr lang="el-GR" sz="3000" i="1" dirty="0">
                <a:latin typeface="Times New Roman" pitchFamily="18" charset="0"/>
              </a:rPr>
              <a:t> π</a:t>
            </a:r>
            <a:r>
              <a:rPr lang="tr-TR" sz="3000" i="1" dirty="0">
                <a:latin typeface="Times New Roman" pitchFamily="18" charset="0"/>
              </a:rPr>
              <a:t> </a:t>
            </a:r>
            <a:endParaRPr lang="tr-TR" sz="3000" dirty="0">
              <a:latin typeface="Times New Roman" pitchFamily="18" charset="0"/>
            </a:endParaRPr>
          </a:p>
          <a:p>
            <a:endParaRPr lang="tr-TR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609598" y="5391150"/>
            <a:ext cx="10972801" cy="1153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tr-TR" sz="3200" dirty="0">
                <a:latin typeface="Times New Roman" pitchFamily="18" charset="0"/>
              </a:rPr>
              <a:t>Enflasyon ve nominal faizler çok yüksek değilse</a:t>
            </a:r>
            <a:r>
              <a:rPr lang="tr-TR" sz="3200" i="1" dirty="0">
                <a:latin typeface="Times New Roman" pitchFamily="18" charset="0"/>
              </a:rPr>
              <a:t>, r</a:t>
            </a:r>
            <a:r>
              <a:rPr lang="el-GR" sz="3200" i="1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tr-TR" sz="3200" dirty="0">
                <a:latin typeface="Times New Roman" pitchFamily="18" charset="0"/>
              </a:rPr>
              <a:t> küçük bir değer alacağı için genellikle ihmal edilir. </a:t>
            </a:r>
          </a:p>
        </p:txBody>
      </p:sp>
    </p:spTree>
    <p:extLst>
      <p:ext uri="{BB962C8B-B14F-4D97-AF65-F5344CB8AC3E}">
        <p14:creationId xmlns:p14="http://schemas.microsoft.com/office/powerpoint/2010/main" val="1691823223"/>
      </p:ext>
    </p:extLst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  <p:bldP spid="307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Para Talebi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Para talebi, kişilerin, servetlerini ne oranda likit varlıklar (nakit, mevduat gibi) cinsinden tutmak istedikleri ile alakalıdır. </a:t>
            </a:r>
          </a:p>
          <a:p>
            <a:r>
              <a:rPr lang="tr-TR" dirty="0"/>
              <a:t>Para talebi hangi faktörlere bağlı olarak değişir? </a:t>
            </a:r>
            <a:r>
              <a:rPr lang="tr-TR"/>
              <a:t/>
            </a:r>
            <a:br>
              <a:rPr lang="tr-TR"/>
            </a:br>
            <a:r>
              <a:rPr lang="tr-TR" smtClean="0"/>
              <a:t>	Para </a:t>
            </a:r>
            <a:r>
              <a:rPr lang="tr-TR" dirty="0"/>
              <a:t>ve maliye politikalarının etkin olup olmayacağı, bu soruya verilecek cevaba bağlıdır. </a:t>
            </a:r>
          </a:p>
        </p:txBody>
      </p:sp>
    </p:spTree>
    <p:extLst>
      <p:ext uri="{BB962C8B-B14F-4D97-AF65-F5344CB8AC3E}">
        <p14:creationId xmlns:p14="http://schemas.microsoft.com/office/powerpoint/2010/main" val="896551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Para Talebi</a:t>
            </a: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/>
            <a:r>
              <a:rPr lang="tr-TR"/>
              <a:t>Keynes’e göre kişilerin para talebinin üç nedeni vardır: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/>
              <a:t>İşlem saikiyle para talebi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/>
              <a:t>İhtiyat saikiyle para talebi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/>
              <a:t>Spekülatif para talebi.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031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Spekülatif Saikle Para Talebi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/>
              <a:t>İşlem ve ihtiyat saikiyle para talebi söz konusu olduğunda faiz oranının ne derece etkili olduğu tartışmalıdır. </a:t>
            </a:r>
          </a:p>
          <a:p>
            <a:r>
              <a:rPr lang="tr-TR"/>
              <a:t>Keynes’e göre, kişiler, aynı zamanda </a:t>
            </a:r>
            <a:r>
              <a:rPr lang="tr-TR" i="1"/>
              <a:t>spekülasyon</a:t>
            </a:r>
            <a:r>
              <a:rPr lang="tr-TR"/>
              <a:t> amacıyla da para talep ederler. </a:t>
            </a:r>
          </a:p>
          <a:p>
            <a:r>
              <a:rPr lang="tr-TR"/>
              <a:t>Spekülasyon, menkul kıymetlerin fiyatlarındaki dalgalanmalardan kazanç sağlamak amacıyla yapılan alım ve satım işlemleridir.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09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Spekülatif Saikle Para Talebi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/>
              <a:t>Keynes, bir basitleştirici varsayım olarak, kişilerin servetlerini </a:t>
            </a:r>
            <a:r>
              <a:rPr lang="tr-TR" i="1"/>
              <a:t>para</a:t>
            </a:r>
            <a:r>
              <a:rPr lang="tr-TR"/>
              <a:t> ya da </a:t>
            </a:r>
            <a:r>
              <a:rPr lang="tr-TR" i="1"/>
              <a:t>bono </a:t>
            </a:r>
            <a:r>
              <a:rPr lang="tr-TR"/>
              <a:t>cinsinden tuttuğunu kabul etmiştir. </a:t>
            </a:r>
          </a:p>
          <a:p>
            <a:r>
              <a:rPr lang="tr-TR"/>
              <a:t>Piyasada bir çok çeşit hazine bonosu işlem görmekle beraber, Keynes, “kupon getirili” bonolardan hareketle spekülatif saiki açıklamaktadır. </a:t>
            </a:r>
          </a:p>
        </p:txBody>
      </p:sp>
    </p:spTree>
    <p:extLst>
      <p:ext uri="{BB962C8B-B14F-4D97-AF65-F5344CB8AC3E}">
        <p14:creationId xmlns:p14="http://schemas.microsoft.com/office/powerpoint/2010/main" val="1525389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Spekülatif Saikle Para Talebi</a:t>
            </a: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2782888" y="1768476"/>
            <a:ext cx="0" cy="4321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>
            <a:off x="2782889" y="6089650"/>
            <a:ext cx="57610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2351088" y="1341439"/>
            <a:ext cx="33054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8688288" y="5877273"/>
            <a:ext cx="71846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tr-TR" sz="3400" baseline="-25000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2279650" y="1989139"/>
            <a:ext cx="47641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tr-TR" sz="3400" baseline="-25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42019" name="Group 35"/>
          <p:cNvGrpSpPr>
            <a:grpSpLocks/>
          </p:cNvGrpSpPr>
          <p:nvPr/>
        </p:nvGrpSpPr>
        <p:grpSpPr bwMode="auto">
          <a:xfrm>
            <a:off x="2279651" y="4941886"/>
            <a:ext cx="5400675" cy="615949"/>
            <a:chOff x="476" y="3113"/>
            <a:chExt cx="3402" cy="388"/>
          </a:xfrm>
        </p:grpSpPr>
        <p:sp>
          <p:nvSpPr>
            <p:cNvPr id="42008" name="Line 24"/>
            <p:cNvSpPr>
              <a:spLocks noChangeShapeType="1"/>
            </p:cNvSpPr>
            <p:nvPr/>
          </p:nvSpPr>
          <p:spPr bwMode="auto">
            <a:xfrm flipH="1">
              <a:off x="793" y="3294"/>
              <a:ext cx="30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011" name="Text Box 27"/>
            <p:cNvSpPr txBox="1">
              <a:spLocks noChangeArrowheads="1"/>
            </p:cNvSpPr>
            <p:nvPr/>
          </p:nvSpPr>
          <p:spPr bwMode="auto">
            <a:xfrm>
              <a:off x="476" y="3113"/>
              <a:ext cx="300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dirty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tr-TR" sz="3400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1524000" y="-1176338"/>
            <a:ext cx="82296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tr-TR" sz="340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020" name="Group 36"/>
          <p:cNvGrpSpPr>
            <a:grpSpLocks/>
          </p:cNvGrpSpPr>
          <p:nvPr/>
        </p:nvGrpSpPr>
        <p:grpSpPr bwMode="auto">
          <a:xfrm>
            <a:off x="2805114" y="2344739"/>
            <a:ext cx="5568949" cy="2905125"/>
            <a:chOff x="807" y="1477"/>
            <a:chExt cx="3508" cy="1830"/>
          </a:xfrm>
        </p:grpSpPr>
        <p:sp>
          <p:nvSpPr>
            <p:cNvPr id="41996" name="Freeform 12"/>
            <p:cNvSpPr>
              <a:spLocks/>
            </p:cNvSpPr>
            <p:nvPr/>
          </p:nvSpPr>
          <p:spPr bwMode="auto">
            <a:xfrm>
              <a:off x="807" y="1477"/>
              <a:ext cx="3176" cy="18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4" y="1361"/>
                </a:cxn>
                <a:cxn ang="0">
                  <a:pos x="1996" y="1905"/>
                </a:cxn>
                <a:cxn ang="0">
                  <a:pos x="3221" y="1996"/>
                </a:cxn>
              </a:cxnLst>
              <a:rect l="0" t="0" r="r" b="b"/>
              <a:pathLst>
                <a:path w="3221" h="2011">
                  <a:moveTo>
                    <a:pt x="0" y="0"/>
                  </a:moveTo>
                  <a:cubicBezTo>
                    <a:pt x="61" y="522"/>
                    <a:pt x="122" y="1044"/>
                    <a:pt x="454" y="1361"/>
                  </a:cubicBezTo>
                  <a:cubicBezTo>
                    <a:pt x="786" y="1678"/>
                    <a:pt x="1535" y="1799"/>
                    <a:pt x="1996" y="1905"/>
                  </a:cubicBezTo>
                  <a:cubicBezTo>
                    <a:pt x="2457" y="2011"/>
                    <a:pt x="2839" y="2003"/>
                    <a:pt x="3221" y="1996"/>
                  </a:cubicBezTo>
                </a:path>
              </a:pathLst>
            </a:custGeom>
            <a:noFill/>
            <a:ln w="38100" cmpd="sng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013" name="Text Box 29"/>
            <p:cNvSpPr txBox="1">
              <a:spLocks noChangeArrowheads="1"/>
            </p:cNvSpPr>
            <p:nvPr/>
          </p:nvSpPr>
          <p:spPr bwMode="auto">
            <a:xfrm>
              <a:off x="3862" y="2886"/>
              <a:ext cx="453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tr-TR" sz="3400" baseline="-2500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</p:grpSp>
      <p:grpSp>
        <p:nvGrpSpPr>
          <p:cNvPr id="42017" name="Group 33"/>
          <p:cNvGrpSpPr>
            <a:grpSpLocks/>
          </p:cNvGrpSpPr>
          <p:nvPr/>
        </p:nvGrpSpPr>
        <p:grpSpPr bwMode="auto">
          <a:xfrm>
            <a:off x="2279651" y="3789364"/>
            <a:ext cx="1655763" cy="2808288"/>
            <a:chOff x="476" y="2387"/>
            <a:chExt cx="1043" cy="1769"/>
          </a:xfrm>
        </p:grpSpPr>
        <p:sp>
          <p:nvSpPr>
            <p:cNvPr id="42004" name="Line 20"/>
            <p:cNvSpPr>
              <a:spLocks noChangeShapeType="1"/>
            </p:cNvSpPr>
            <p:nvPr/>
          </p:nvSpPr>
          <p:spPr bwMode="auto">
            <a:xfrm>
              <a:off x="793" y="2614"/>
              <a:ext cx="3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005" name="Line 21"/>
            <p:cNvSpPr>
              <a:spLocks noChangeShapeType="1"/>
            </p:cNvSpPr>
            <p:nvPr/>
          </p:nvSpPr>
          <p:spPr bwMode="auto">
            <a:xfrm>
              <a:off x="1156" y="2614"/>
              <a:ext cx="0" cy="12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009" name="Text Box 25"/>
            <p:cNvSpPr txBox="1">
              <a:spLocks noChangeArrowheads="1"/>
            </p:cNvSpPr>
            <p:nvPr/>
          </p:nvSpPr>
          <p:spPr bwMode="auto">
            <a:xfrm>
              <a:off x="476" y="2387"/>
              <a:ext cx="421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tr-TR" sz="3400" dirty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tr-TR" sz="3400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42014" name="Text Box 30"/>
            <p:cNvSpPr txBox="1">
              <a:spLocks noChangeArrowheads="1"/>
            </p:cNvSpPr>
            <p:nvPr/>
          </p:nvSpPr>
          <p:spPr bwMode="auto">
            <a:xfrm>
              <a:off x="975" y="3768"/>
              <a:ext cx="544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dirty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tr-TR" sz="3400" baseline="-25000" dirty="0">
                  <a:latin typeface="Times New Roman" pitchFamily="18" charset="0"/>
                  <a:cs typeface="Times New Roman" pitchFamily="18" charset="0"/>
                </a:rPr>
                <a:t>d1</a:t>
              </a:r>
            </a:p>
          </p:txBody>
        </p:sp>
      </p:grpSp>
      <p:sp>
        <p:nvSpPr>
          <p:cNvPr id="42015" name="Text Box 31"/>
          <p:cNvSpPr txBox="1">
            <a:spLocks noChangeArrowheads="1"/>
          </p:cNvSpPr>
          <p:nvPr/>
        </p:nvSpPr>
        <p:spPr bwMode="auto">
          <a:xfrm>
            <a:off x="-4284663" y="3721101"/>
            <a:ext cx="452438" cy="964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340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tr-TR" sz="3400" baseline="-25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grpSp>
        <p:nvGrpSpPr>
          <p:cNvPr id="42018" name="Group 34"/>
          <p:cNvGrpSpPr>
            <a:grpSpLocks/>
          </p:cNvGrpSpPr>
          <p:nvPr/>
        </p:nvGrpSpPr>
        <p:grpSpPr bwMode="auto">
          <a:xfrm>
            <a:off x="2279650" y="4437063"/>
            <a:ext cx="2776538" cy="2200276"/>
            <a:chOff x="476" y="2795"/>
            <a:chExt cx="1749" cy="1386"/>
          </a:xfrm>
        </p:grpSpPr>
        <p:sp>
          <p:nvSpPr>
            <p:cNvPr id="42006" name="Line 22"/>
            <p:cNvSpPr>
              <a:spLocks noChangeShapeType="1"/>
            </p:cNvSpPr>
            <p:nvPr/>
          </p:nvSpPr>
          <p:spPr bwMode="auto">
            <a:xfrm>
              <a:off x="793" y="3022"/>
              <a:ext cx="108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007" name="Line 23"/>
            <p:cNvSpPr>
              <a:spLocks noChangeShapeType="1"/>
            </p:cNvSpPr>
            <p:nvPr/>
          </p:nvSpPr>
          <p:spPr bwMode="auto">
            <a:xfrm>
              <a:off x="1882" y="302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010" name="Text Box 26"/>
            <p:cNvSpPr txBox="1">
              <a:spLocks noChangeArrowheads="1"/>
            </p:cNvSpPr>
            <p:nvPr/>
          </p:nvSpPr>
          <p:spPr bwMode="auto">
            <a:xfrm>
              <a:off x="476" y="2795"/>
              <a:ext cx="300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dirty="0"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tr-TR" sz="34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42016" name="Text Box 32"/>
            <p:cNvSpPr txBox="1">
              <a:spLocks noChangeArrowheads="1"/>
            </p:cNvSpPr>
            <p:nvPr/>
          </p:nvSpPr>
          <p:spPr bwMode="auto">
            <a:xfrm>
              <a:off x="1681" y="3793"/>
              <a:ext cx="544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 dirty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tr-TR" sz="3400" baseline="-25000" dirty="0">
                  <a:latin typeface="Times New Roman" pitchFamily="18" charset="0"/>
                  <a:cs typeface="Times New Roman" pitchFamily="18" charset="0"/>
                </a:rPr>
                <a:t>d2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6213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Para Talebi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567543"/>
            <a:ext cx="10794274" cy="2338251"/>
          </a:xfrm>
        </p:spPr>
        <p:txBody>
          <a:bodyPr>
            <a:noAutofit/>
          </a:bodyPr>
          <a:lstStyle/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Özetle, Keynes, para talebinin gelir ve piyasa faiz oranına bağlı olduğunu ileri sürmüştür. 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Gelir artışı, işlem ve ihtiyat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saikiyle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para talebini artırır. 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Faiz artışıyla para talebi arasında ise ters yönlü ilişki vardır: </a:t>
            </a:r>
          </a:p>
        </p:txBody>
      </p:sp>
      <p:graphicFrame>
        <p:nvGraphicFramePr>
          <p:cNvPr id="43012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76121683"/>
              </p:ext>
            </p:extLst>
          </p:nvPr>
        </p:nvGraphicFramePr>
        <p:xfrm>
          <a:off x="4217399" y="4000591"/>
          <a:ext cx="3101975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enklem" r:id="rId3" imgW="850680" imgH="317160" progId="Equation.3">
                  <p:embed/>
                </p:oleObj>
              </mc:Choice>
              <mc:Fallback>
                <p:oleObj name="Denklem" r:id="rId3" imgW="850680" imgH="317160" progId="Equation.3">
                  <p:embed/>
                  <p:pic>
                    <p:nvPicPr>
                      <p:cNvPr id="430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399" y="4000591"/>
                        <a:ext cx="3101975" cy="1157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5013468"/>
      </p:ext>
    </p:extLst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14</TotalTime>
  <Words>349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Bookman Old Style</vt:lpstr>
      <vt:lpstr>Century Gothic</vt:lpstr>
      <vt:lpstr>Times New Roman</vt:lpstr>
      <vt:lpstr>Wingdings</vt:lpstr>
      <vt:lpstr>Wood Type</vt:lpstr>
      <vt:lpstr>Denklem</vt:lpstr>
      <vt:lpstr>Para Talebi ve Faiz Oranı</vt:lpstr>
      <vt:lpstr>Faiz</vt:lpstr>
      <vt:lpstr>Nominal Faiz - Reel Faiz</vt:lpstr>
      <vt:lpstr>Para Talebi</vt:lpstr>
      <vt:lpstr>Para Talebi</vt:lpstr>
      <vt:lpstr>Spekülatif Saikle Para Talebi</vt:lpstr>
      <vt:lpstr>Spekülatif Saikle Para Talebi</vt:lpstr>
      <vt:lpstr>Spekülatif Saikle Para Talebi</vt:lpstr>
      <vt:lpstr>Para Talebi</vt:lpstr>
      <vt:lpstr>Gelir arttığında, her faiz düzeyinde daha fazla para talep edilir: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Talebi ve Faiz Oranı</dc:title>
  <dc:creator>Kemal Kızılca</dc:creator>
  <cp:lastModifiedBy>Kemal Kızılca</cp:lastModifiedBy>
  <cp:revision>3</cp:revision>
  <dcterms:created xsi:type="dcterms:W3CDTF">2018-02-04T07:55:43Z</dcterms:created>
  <dcterms:modified xsi:type="dcterms:W3CDTF">2018-02-04T08:10:14Z</dcterms:modified>
</cp:coreProperties>
</file>