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349" r:id="rId2"/>
    <p:sldId id="350" r:id="rId3"/>
    <p:sldId id="351" r:id="rId4"/>
    <p:sldId id="363" r:id="rId5"/>
    <p:sldId id="352" r:id="rId6"/>
    <p:sldId id="353" r:id="rId7"/>
    <p:sldId id="354" r:id="rId8"/>
    <p:sldId id="364" r:id="rId9"/>
    <p:sldId id="357" r:id="rId10"/>
    <p:sldId id="366" r:id="rId11"/>
    <p:sldId id="368" r:id="rId12"/>
    <p:sldId id="369" r:id="rId13"/>
    <p:sldId id="370" r:id="rId14"/>
    <p:sldId id="371" r:id="rId15"/>
    <p:sldId id="372" r:id="rId16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70DF5"/>
    <a:srgbClr val="FF66FF"/>
    <a:srgbClr val="000066"/>
    <a:srgbClr val="EFD1B3"/>
    <a:srgbClr val="FF3300"/>
    <a:srgbClr val="BFC0E3"/>
    <a:srgbClr val="B0C3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46" autoAdjust="0"/>
  </p:normalViewPr>
  <p:slideViewPr>
    <p:cSldViewPr>
      <p:cViewPr varScale="1">
        <p:scale>
          <a:sx n="107" d="100"/>
          <a:sy n="107" d="100"/>
        </p:scale>
        <p:origin x="169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tr-TR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tr-TR"/>
          </a:p>
        </p:txBody>
      </p:sp>
      <p:sp>
        <p:nvSpPr>
          <p:cNvPr id="91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tr-TR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0941468D-68D9-4EE7-938E-0896369D6DE5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4232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752600" y="990600"/>
            <a:ext cx="6400800" cy="2514600"/>
          </a:xfrm>
          <a:prstGeom prst="rect">
            <a:avLst/>
          </a:prstGeom>
          <a:noFill/>
          <a:ln w="76200" cmpd="tri"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752600" y="3886200"/>
            <a:ext cx="6400800" cy="1752600"/>
          </a:xfrm>
          <a:prstGeom prst="rect">
            <a:avLst/>
          </a:prstGeom>
          <a:noFill/>
          <a:ln w="635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2"/>
                </a:solidFill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4008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charset="0"/>
              </a:defRPr>
            </a:lvl1pPr>
          </a:lstStyle>
          <a:p>
            <a:fld id="{54D8E847-F26D-42A5-9AAB-A25EF8070AB6}" type="slidenum">
              <a:rPr lang="tr-TR"/>
              <a:pPr/>
              <a:t>‹#›</a:t>
            </a:fld>
            <a:endParaRPr lang="tr-TR"/>
          </a:p>
        </p:txBody>
      </p:sp>
      <p:grpSp>
        <p:nvGrpSpPr>
          <p:cNvPr id="4103" name="Group 7"/>
          <p:cNvGrpSpPr>
            <a:grpSpLocks/>
          </p:cNvGrpSpPr>
          <p:nvPr/>
        </p:nvGrpSpPr>
        <p:grpSpPr bwMode="auto">
          <a:xfrm>
            <a:off x="0" y="0"/>
            <a:ext cx="6362700" cy="6858000"/>
            <a:chOff x="0" y="0"/>
            <a:chExt cx="4008" cy="4320"/>
          </a:xfrm>
        </p:grpSpPr>
        <p:pic>
          <p:nvPicPr>
            <p:cNvPr id="4104" name="Picture 8" descr="Expbann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invGray">
            <a:xfrm>
              <a:off x="0" y="0"/>
              <a:ext cx="432" cy="4320"/>
            </a:xfrm>
            <a:prstGeom prst="rect">
              <a:avLst/>
            </a:prstGeom>
            <a:noFill/>
          </p:spPr>
        </p:pic>
        <p:pic>
          <p:nvPicPr>
            <p:cNvPr id="4105" name="Picture 9" descr="EXPHORS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08" y="3600"/>
              <a:ext cx="1800" cy="60"/>
            </a:xfrm>
            <a:prstGeom prst="rect">
              <a:avLst/>
            </a:prstGeom>
            <a:noFill/>
          </p:spPr>
        </p:pic>
      </p:grpSp>
      <p:pic>
        <p:nvPicPr>
          <p:cNvPr id="4106" name="Picture 10" descr="EXPHORS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3657600"/>
            <a:ext cx="5715000" cy="952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  <p:transition spd="med">
    <p:cover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  <p:transition spd="med"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  <p:transition spd="med">
    <p:cover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  <p:transition spd="med">
    <p:cover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  <p:transition spd="med">
    <p:cover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  <p:transition spd="med">
    <p:cover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</p:spTree>
  </p:cSld>
  <p:clrMapOvr>
    <a:masterClrMapping/>
  </p:clrMapOvr>
  <p:transition spd="med">
    <p:cover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cover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  <p:transition spd="med">
    <p:cover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  <p:transition spd="med">
    <p:cover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cover dir="u"/>
  </p:transition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Blip>
          <a:blip r:embed="rId15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827584" y="980728"/>
            <a:ext cx="77768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spcBef>
                <a:spcPts val="0"/>
              </a:spcBef>
            </a:pPr>
            <a:r>
              <a:rPr lang="tr-TR" sz="7200" b="1" spc="60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Su Kaynakları ve Kirliliği</a:t>
            </a:r>
          </a:p>
        </p:txBody>
      </p:sp>
      <p:sp>
        <p:nvSpPr>
          <p:cNvPr id="3" name="2 Dikdörtgen"/>
          <p:cNvSpPr/>
          <p:nvPr/>
        </p:nvSpPr>
        <p:spPr>
          <a:xfrm>
            <a:off x="2843808" y="4653136"/>
            <a:ext cx="57350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i="1" dirty="0" smtClean="0">
                <a:ln w="12700">
                  <a:solidFill>
                    <a:srgbClr val="0070C0"/>
                  </a:solidFill>
                  <a:prstDash val="solid"/>
                </a:ln>
                <a:blipFill>
                  <a:blip r:embed="rId3"/>
                  <a:tile tx="0" ty="0" sx="100000" sy="100000" flip="none" algn="tl"/>
                </a:blip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Prof. Dr. Ahmet ÖZTÜRK</a:t>
            </a:r>
            <a:endParaRPr lang="tr-TR" sz="4000" b="1" i="1" dirty="0">
              <a:ln w="12700">
                <a:solidFill>
                  <a:srgbClr val="0070C0"/>
                </a:solidFill>
                <a:prstDash val="solid"/>
              </a:ln>
              <a:blipFill>
                <a:blip r:embed="rId3"/>
                <a:tile tx="0" ty="0" sx="100000" sy="100000" flip="none" algn="tl"/>
              </a:blip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51520" y="188640"/>
            <a:ext cx="87062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Yöntemler ve su uygulama randımanları</a:t>
            </a:r>
            <a:endParaRPr lang="tr-TR" sz="4000" dirty="0"/>
          </a:p>
        </p:txBody>
      </p:sp>
      <p:sp>
        <p:nvSpPr>
          <p:cNvPr id="3" name="2 Metin kutusu"/>
          <p:cNvSpPr txBox="1"/>
          <p:nvPr/>
        </p:nvSpPr>
        <p:spPr>
          <a:xfrm>
            <a:off x="2339752" y="836712"/>
            <a:ext cx="32512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 smtClean="0">
                <a:solidFill>
                  <a:srgbClr val="0070C0"/>
                </a:solidFill>
              </a:rPr>
              <a:t>Salma sulama</a:t>
            </a:r>
            <a:endParaRPr lang="tr-TR" sz="4000" b="1" dirty="0"/>
          </a:p>
        </p:txBody>
      </p:sp>
      <p:pic>
        <p:nvPicPr>
          <p:cNvPr id="4" name="3 Resim" descr="sal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412776"/>
            <a:ext cx="6459134" cy="3696949"/>
          </a:xfrm>
          <a:prstGeom prst="rect">
            <a:avLst/>
          </a:prstGeom>
        </p:spPr>
      </p:pic>
      <p:sp>
        <p:nvSpPr>
          <p:cNvPr id="5" name="4 Metin kutusu"/>
          <p:cNvSpPr txBox="1"/>
          <p:nvPr/>
        </p:nvSpPr>
        <p:spPr>
          <a:xfrm>
            <a:off x="971600" y="5241394"/>
            <a:ext cx="44614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Randıman % 20-40</a:t>
            </a:r>
            <a:endParaRPr lang="tr-TR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51520" y="188640"/>
            <a:ext cx="87062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Yöntemler ve su uygulama randımanları</a:t>
            </a:r>
            <a:endParaRPr lang="tr-TR" sz="4000" dirty="0"/>
          </a:p>
        </p:txBody>
      </p:sp>
      <p:sp>
        <p:nvSpPr>
          <p:cNvPr id="3" name="2 Metin kutusu"/>
          <p:cNvSpPr txBox="1"/>
          <p:nvPr/>
        </p:nvSpPr>
        <p:spPr>
          <a:xfrm>
            <a:off x="2339752" y="836712"/>
            <a:ext cx="29460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 smtClean="0">
                <a:solidFill>
                  <a:srgbClr val="0070C0"/>
                </a:solidFill>
              </a:rPr>
              <a:t>Tava sulama</a:t>
            </a:r>
            <a:endParaRPr lang="tr-TR" sz="4000" b="1" dirty="0"/>
          </a:p>
        </p:txBody>
      </p:sp>
      <p:sp>
        <p:nvSpPr>
          <p:cNvPr id="5" name="4 Metin kutusu"/>
          <p:cNvSpPr txBox="1"/>
          <p:nvPr/>
        </p:nvSpPr>
        <p:spPr>
          <a:xfrm>
            <a:off x="1619672" y="5301208"/>
            <a:ext cx="44614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Randıman % 30-60</a:t>
            </a:r>
            <a:endParaRPr lang="tr-TR" sz="4000" b="1" dirty="0">
              <a:solidFill>
                <a:srgbClr val="FF0000"/>
              </a:solidFill>
            </a:endParaRPr>
          </a:p>
        </p:txBody>
      </p:sp>
      <p:pic>
        <p:nvPicPr>
          <p:cNvPr id="6" name="5 Resim" descr="tavas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1464359"/>
            <a:ext cx="5760640" cy="3833445"/>
          </a:xfrm>
          <a:prstGeom prst="rect">
            <a:avLst/>
          </a:prstGeom>
        </p:spPr>
      </p:pic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51520" y="188640"/>
            <a:ext cx="87062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Yöntemler ve su uygulama randımanları</a:t>
            </a:r>
            <a:endParaRPr lang="tr-TR" sz="4000" dirty="0"/>
          </a:p>
        </p:txBody>
      </p:sp>
      <p:sp>
        <p:nvSpPr>
          <p:cNvPr id="3" name="2 Metin kutusu"/>
          <p:cNvSpPr txBox="1"/>
          <p:nvPr/>
        </p:nvSpPr>
        <p:spPr>
          <a:xfrm>
            <a:off x="2339752" y="836712"/>
            <a:ext cx="31935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 smtClean="0">
                <a:solidFill>
                  <a:srgbClr val="0070C0"/>
                </a:solidFill>
              </a:rPr>
              <a:t>Karık sulama</a:t>
            </a:r>
            <a:endParaRPr lang="tr-TR" sz="4000" b="1" dirty="0"/>
          </a:p>
        </p:txBody>
      </p:sp>
      <p:sp>
        <p:nvSpPr>
          <p:cNvPr id="5" name="4 Metin kutusu"/>
          <p:cNvSpPr txBox="1"/>
          <p:nvPr/>
        </p:nvSpPr>
        <p:spPr>
          <a:xfrm>
            <a:off x="1619672" y="5301208"/>
            <a:ext cx="44614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Randıman % 40-75</a:t>
            </a:r>
            <a:endParaRPr lang="tr-TR" sz="4000" b="1" dirty="0">
              <a:solidFill>
                <a:srgbClr val="FF0000"/>
              </a:solidFill>
            </a:endParaRPr>
          </a:p>
        </p:txBody>
      </p:sp>
      <p:pic>
        <p:nvPicPr>
          <p:cNvPr id="7" name="6 Resim" descr="karı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1393617"/>
            <a:ext cx="5544616" cy="4018575"/>
          </a:xfrm>
          <a:prstGeom prst="rect">
            <a:avLst/>
          </a:prstGeom>
        </p:spPr>
      </p:pic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51520" y="188640"/>
            <a:ext cx="87062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Yöntemler ve su uygulama randımanları</a:t>
            </a:r>
            <a:endParaRPr lang="tr-TR" sz="4000" dirty="0"/>
          </a:p>
        </p:txBody>
      </p:sp>
      <p:sp>
        <p:nvSpPr>
          <p:cNvPr id="3" name="2 Metin kutusu"/>
          <p:cNvSpPr txBox="1"/>
          <p:nvPr/>
        </p:nvSpPr>
        <p:spPr>
          <a:xfrm>
            <a:off x="2339752" y="836712"/>
            <a:ext cx="47332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 smtClean="0">
                <a:solidFill>
                  <a:srgbClr val="0070C0"/>
                </a:solidFill>
              </a:rPr>
              <a:t>Yağmurlama sulama</a:t>
            </a:r>
            <a:endParaRPr lang="tr-TR" sz="4000" b="1" dirty="0"/>
          </a:p>
        </p:txBody>
      </p:sp>
      <p:sp>
        <p:nvSpPr>
          <p:cNvPr id="5" name="4 Metin kutusu"/>
          <p:cNvSpPr txBox="1"/>
          <p:nvPr/>
        </p:nvSpPr>
        <p:spPr>
          <a:xfrm>
            <a:off x="1619672" y="5301208"/>
            <a:ext cx="44614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Randıman % 75-80</a:t>
            </a:r>
            <a:endParaRPr lang="tr-TR" sz="4000" b="1" dirty="0">
              <a:solidFill>
                <a:srgbClr val="FF0000"/>
              </a:solidFill>
            </a:endParaRPr>
          </a:p>
        </p:txBody>
      </p:sp>
      <p:pic>
        <p:nvPicPr>
          <p:cNvPr id="6" name="5 Resim" descr="yagmurla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453645"/>
            <a:ext cx="5112568" cy="4007148"/>
          </a:xfrm>
          <a:prstGeom prst="rect">
            <a:avLst/>
          </a:prstGeom>
        </p:spPr>
      </p:pic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51520" y="188640"/>
            <a:ext cx="87062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Yöntemler ve su uygulama randımanları</a:t>
            </a:r>
            <a:endParaRPr lang="tr-TR" sz="4000" dirty="0"/>
          </a:p>
        </p:txBody>
      </p:sp>
      <p:sp>
        <p:nvSpPr>
          <p:cNvPr id="3" name="2 Metin kutusu"/>
          <p:cNvSpPr txBox="1"/>
          <p:nvPr/>
        </p:nvSpPr>
        <p:spPr>
          <a:xfrm>
            <a:off x="2339752" y="836712"/>
            <a:ext cx="33361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 smtClean="0">
                <a:solidFill>
                  <a:srgbClr val="0070C0"/>
                </a:solidFill>
              </a:rPr>
              <a:t>Damla sulama</a:t>
            </a:r>
            <a:endParaRPr lang="tr-TR" sz="4000" b="1" dirty="0"/>
          </a:p>
        </p:txBody>
      </p:sp>
      <p:sp>
        <p:nvSpPr>
          <p:cNvPr id="5" name="4 Metin kutusu"/>
          <p:cNvSpPr txBox="1"/>
          <p:nvPr/>
        </p:nvSpPr>
        <p:spPr>
          <a:xfrm>
            <a:off x="1619672" y="5301208"/>
            <a:ext cx="44614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Randıman % 85-95</a:t>
            </a:r>
            <a:endParaRPr lang="tr-TR" sz="4000" b="1" dirty="0">
              <a:solidFill>
                <a:srgbClr val="FF0000"/>
              </a:solidFill>
            </a:endParaRPr>
          </a:p>
        </p:txBody>
      </p:sp>
      <p:pic>
        <p:nvPicPr>
          <p:cNvPr id="6" name="5 Resim" descr="damlas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434004"/>
            <a:ext cx="5184575" cy="3993290"/>
          </a:xfrm>
          <a:prstGeom prst="rect">
            <a:avLst/>
          </a:prstGeom>
        </p:spPr>
      </p:pic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79512" y="260648"/>
            <a:ext cx="86054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 smtClean="0"/>
              <a:t>   </a:t>
            </a:r>
            <a:r>
              <a:rPr lang="tr-TR" sz="3400" b="1" dirty="0" smtClean="0"/>
              <a:t>Kişi Başına Düşen Su Potansiyeli Miktarı:</a:t>
            </a:r>
          </a:p>
          <a:p>
            <a:pPr algn="ctr">
              <a:spcBef>
                <a:spcPts val="0"/>
              </a:spcBef>
            </a:pPr>
            <a:r>
              <a:rPr lang="tr-TR" sz="3200" b="1" dirty="0" smtClean="0">
                <a:solidFill>
                  <a:srgbClr val="FF0000"/>
                </a:solidFill>
              </a:rPr>
              <a:t>TÜRKİYE</a:t>
            </a:r>
          </a:p>
          <a:p>
            <a:pPr algn="ctr">
              <a:spcBef>
                <a:spcPts val="0"/>
              </a:spcBef>
            </a:pPr>
            <a:r>
              <a:rPr lang="tr-TR" sz="3200" b="1" dirty="0" smtClean="0">
                <a:solidFill>
                  <a:srgbClr val="FF0000"/>
                </a:solidFill>
              </a:rPr>
              <a:t>112 Milyar m</a:t>
            </a:r>
            <a:r>
              <a:rPr lang="tr-TR" sz="3200" b="1" baseline="30000" dirty="0" smtClean="0">
                <a:solidFill>
                  <a:srgbClr val="FF0000"/>
                </a:solidFill>
              </a:rPr>
              <a:t>3</a:t>
            </a:r>
            <a:r>
              <a:rPr lang="tr-TR" sz="3200" b="1" dirty="0" smtClean="0">
                <a:solidFill>
                  <a:srgbClr val="FF0000"/>
                </a:solidFill>
              </a:rPr>
              <a:t>/74 Milyon kişi=1515 m</a:t>
            </a:r>
            <a:r>
              <a:rPr lang="tr-TR" sz="3200" b="1" baseline="30000" dirty="0" smtClean="0">
                <a:solidFill>
                  <a:srgbClr val="FF0000"/>
                </a:solidFill>
              </a:rPr>
              <a:t>3</a:t>
            </a:r>
            <a:r>
              <a:rPr lang="tr-TR" sz="3200" b="1" dirty="0" smtClean="0">
                <a:solidFill>
                  <a:srgbClr val="FF0000"/>
                </a:solidFill>
              </a:rPr>
              <a:t>/yıl</a:t>
            </a:r>
            <a:endParaRPr lang="tr-TR" sz="3200" dirty="0" smtClean="0"/>
          </a:p>
        </p:txBody>
      </p:sp>
      <p:sp>
        <p:nvSpPr>
          <p:cNvPr id="3" name="2 Metin kutusu"/>
          <p:cNvSpPr txBox="1"/>
          <p:nvPr/>
        </p:nvSpPr>
        <p:spPr>
          <a:xfrm>
            <a:off x="179512" y="5661248"/>
            <a:ext cx="8707127" cy="923330"/>
          </a:xfrm>
          <a:prstGeom prst="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tr-T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Türkiye su fakiri bir ülkedir.</a:t>
            </a:r>
            <a:endParaRPr lang="tr-TR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323528" y="2060848"/>
            <a:ext cx="806489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800" b="1" dirty="0" smtClean="0">
                <a:solidFill>
                  <a:srgbClr val="FF0000"/>
                </a:solidFill>
              </a:rPr>
              <a:t>IRAK 		2.020 m</a:t>
            </a:r>
            <a:r>
              <a:rPr lang="tr-TR" sz="2800" b="1" baseline="30000" dirty="0" smtClean="0">
                <a:solidFill>
                  <a:srgbClr val="FF0000"/>
                </a:solidFill>
              </a:rPr>
              <a:t>3</a:t>
            </a:r>
            <a:r>
              <a:rPr lang="tr-TR" sz="2800" b="1" dirty="0" smtClean="0">
                <a:solidFill>
                  <a:srgbClr val="FF0000"/>
                </a:solidFill>
              </a:rPr>
              <a:t/>
            </a:r>
            <a:br>
              <a:rPr lang="tr-TR" sz="2800" b="1" dirty="0" smtClean="0">
                <a:solidFill>
                  <a:srgbClr val="FF0000"/>
                </a:solidFill>
              </a:rPr>
            </a:br>
            <a:r>
              <a:rPr lang="tr-TR" sz="2800" b="1" dirty="0" smtClean="0">
                <a:solidFill>
                  <a:srgbClr val="FF0000"/>
                </a:solidFill>
              </a:rPr>
              <a:t>AVRUPA ORT. 	5.000 m</a:t>
            </a:r>
            <a:r>
              <a:rPr lang="tr-TR" sz="2800" b="1" baseline="30000" dirty="0" smtClean="0">
                <a:solidFill>
                  <a:srgbClr val="FF0000"/>
                </a:solidFill>
              </a:rPr>
              <a:t>3 </a:t>
            </a:r>
            <a:r>
              <a:rPr lang="tr-TR" sz="2800" b="1" dirty="0" smtClean="0">
                <a:solidFill>
                  <a:srgbClr val="FF0000"/>
                </a:solidFill>
              </a:rPr>
              <a:t/>
            </a:r>
            <a:br>
              <a:rPr lang="tr-TR" sz="2800" b="1" dirty="0" smtClean="0">
                <a:solidFill>
                  <a:srgbClr val="FF0000"/>
                </a:solidFill>
              </a:rPr>
            </a:br>
            <a:r>
              <a:rPr lang="tr-TR" sz="2800" b="1" dirty="0" smtClean="0">
                <a:solidFill>
                  <a:srgbClr val="FF0000"/>
                </a:solidFill>
              </a:rPr>
              <a:t>AFRİKA ORT. 	7.000 m</a:t>
            </a:r>
            <a:r>
              <a:rPr lang="tr-TR" sz="2800" b="1" baseline="30000" dirty="0" smtClean="0">
                <a:solidFill>
                  <a:srgbClr val="FF0000"/>
                </a:solidFill>
              </a:rPr>
              <a:t>3 </a:t>
            </a:r>
            <a:r>
              <a:rPr lang="tr-TR" sz="2800" b="1" dirty="0" smtClean="0">
                <a:solidFill>
                  <a:srgbClr val="FF0000"/>
                </a:solidFill>
              </a:rPr>
              <a:t/>
            </a:r>
            <a:br>
              <a:rPr lang="tr-TR" sz="2800" b="1" dirty="0" smtClean="0">
                <a:solidFill>
                  <a:srgbClr val="FF0000"/>
                </a:solidFill>
              </a:rPr>
            </a:br>
            <a:r>
              <a:rPr lang="tr-TR" sz="2800" b="1" dirty="0" smtClean="0">
                <a:solidFill>
                  <a:srgbClr val="FF0000"/>
                </a:solidFill>
              </a:rPr>
              <a:t>G. AMERİKA 	23.000 m</a:t>
            </a:r>
            <a:r>
              <a:rPr lang="tr-TR" sz="2800" b="1" baseline="30000" dirty="0" smtClean="0">
                <a:solidFill>
                  <a:srgbClr val="FF0000"/>
                </a:solidFill>
              </a:rPr>
              <a:t>3 </a:t>
            </a:r>
            <a:r>
              <a:rPr lang="tr-TR" sz="2800" b="1" dirty="0" smtClean="0">
                <a:solidFill>
                  <a:srgbClr val="FF0000"/>
                </a:solidFill>
              </a:rPr>
              <a:t/>
            </a:r>
            <a:br>
              <a:rPr lang="tr-TR" sz="2800" b="1" dirty="0" smtClean="0">
                <a:solidFill>
                  <a:srgbClr val="FF0000"/>
                </a:solidFill>
              </a:rPr>
            </a:br>
            <a:r>
              <a:rPr lang="tr-TR" sz="2800" b="1" dirty="0" smtClean="0">
                <a:solidFill>
                  <a:srgbClr val="FF0000"/>
                </a:solidFill>
              </a:rPr>
              <a:t>DÜNYA ORT. 	7.600 m</a:t>
            </a:r>
            <a:r>
              <a:rPr lang="tr-TR" sz="2800" b="1" baseline="30000" dirty="0" smtClean="0">
                <a:solidFill>
                  <a:srgbClr val="FF0000"/>
                </a:solidFill>
              </a:rPr>
              <a:t>3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Resim" descr="dunyas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1628800"/>
            <a:ext cx="5535975" cy="508277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3 Metin kutusu"/>
          <p:cNvSpPr txBox="1"/>
          <p:nvPr/>
        </p:nvSpPr>
        <p:spPr>
          <a:xfrm>
            <a:off x="539552" y="476672"/>
            <a:ext cx="66967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Dünyada yeterince su </a:t>
            </a:r>
          </a:p>
          <a:p>
            <a:r>
              <a:rPr lang="tr-TR" sz="6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 mı?</a:t>
            </a:r>
            <a:endParaRPr lang="tr-TR" sz="6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earth3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79369" cy="4718481"/>
          </a:xfrm>
          <a:prstGeom prst="rect">
            <a:avLst/>
          </a:prstGeom>
        </p:spPr>
      </p:pic>
      <p:sp>
        <p:nvSpPr>
          <p:cNvPr id="3" name="2 Metin kutusu"/>
          <p:cNvSpPr txBox="1"/>
          <p:nvPr/>
        </p:nvSpPr>
        <p:spPr>
          <a:xfrm>
            <a:off x="4716016" y="692696"/>
            <a:ext cx="40324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dirty="0" smtClean="0"/>
              <a:t>Dünyanın 3/4’ü sularla kaplı. Acaba bu su çok mu? </a:t>
            </a:r>
            <a:endParaRPr lang="tr-TR" sz="4800" dirty="0"/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40" y="360040"/>
            <a:ext cx="5136232" cy="5373216"/>
            <a:chOff x="816" y="0"/>
            <a:chExt cx="3984" cy="3968"/>
          </a:xfrm>
        </p:grpSpPr>
        <p:pic>
          <p:nvPicPr>
            <p:cNvPr id="23557" name="Picture 5" descr="C:\Program Files\Common Files\Microsoft Shared\Clipart\cagcat50\MP00640_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6" y="0"/>
              <a:ext cx="3984" cy="3968"/>
            </a:xfrm>
            <a:prstGeom prst="rect">
              <a:avLst/>
            </a:prstGeom>
            <a:noFill/>
          </p:spPr>
        </p:pic>
        <p:sp>
          <p:nvSpPr>
            <p:cNvPr id="23558" name="Line 6"/>
            <p:cNvSpPr>
              <a:spLocks noChangeShapeType="1"/>
            </p:cNvSpPr>
            <p:nvPr/>
          </p:nvSpPr>
          <p:spPr bwMode="auto">
            <a:xfrm flipV="1">
              <a:off x="1248" y="1632"/>
              <a:ext cx="3456" cy="4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23559" name="Text Box 7"/>
            <p:cNvSpPr txBox="1">
              <a:spLocks noChangeArrowheads="1"/>
            </p:cNvSpPr>
            <p:nvPr/>
          </p:nvSpPr>
          <p:spPr bwMode="auto">
            <a:xfrm>
              <a:off x="2448" y="1728"/>
              <a:ext cx="1625" cy="4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tr-TR" sz="3600" b="1" dirty="0" smtClean="0">
                  <a:solidFill>
                    <a:srgbClr val="FF0000"/>
                  </a:solidFill>
                </a:rPr>
                <a:t>12742 km</a:t>
              </a:r>
              <a:endParaRPr lang="tr-TR" sz="3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5076056" y="404664"/>
            <a:ext cx="3888432" cy="614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tr-TR" sz="3200" b="1" dirty="0" smtClean="0"/>
              <a:t>Deniz suyu </a:t>
            </a:r>
            <a:r>
              <a:rPr lang="tr-TR" sz="3200" b="1" dirty="0"/>
              <a:t>tabakası kalınlığı en derin yerde bile 11 </a:t>
            </a:r>
            <a:r>
              <a:rPr lang="tr-TR" sz="3200" b="1" dirty="0" smtClean="0"/>
              <a:t>km,  Ortalama alınırsa tüm denizlerin derinliği 4 km.      Dünyanın çapı ile deniz kalınlığı arasındaki oran 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tr-TR" sz="3600" b="1" dirty="0" smtClean="0">
                <a:solidFill>
                  <a:srgbClr val="FF0000"/>
                </a:solidFill>
                <a:cs typeface="Times New Roman" pitchFamily="18" charset="0"/>
              </a:rPr>
              <a:t>4/12742=~</a:t>
            </a:r>
            <a:r>
              <a:rPr lang="tr-TR" sz="3600" b="1" dirty="0" smtClean="0">
                <a:solidFill>
                  <a:srgbClr val="FF0000"/>
                </a:solidFill>
              </a:rPr>
              <a:t>1/3000</a:t>
            </a:r>
            <a:endParaRPr lang="tr-TR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global-water-volu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44624"/>
            <a:ext cx="5472608" cy="5472608"/>
          </a:xfrm>
          <a:prstGeom prst="rect">
            <a:avLst/>
          </a:prstGeom>
        </p:spPr>
      </p:pic>
      <p:sp>
        <p:nvSpPr>
          <p:cNvPr id="3" name="Line 6"/>
          <p:cNvSpPr>
            <a:spLocks noChangeShapeType="1"/>
          </p:cNvSpPr>
          <p:nvPr/>
        </p:nvSpPr>
        <p:spPr bwMode="auto">
          <a:xfrm flipV="1">
            <a:off x="251520" y="2780928"/>
            <a:ext cx="5060812" cy="7200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332539" y="2708920"/>
            <a:ext cx="209544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 sz="3600" b="1" dirty="0" smtClean="0">
                <a:solidFill>
                  <a:srgbClr val="FF0000"/>
                </a:solidFill>
              </a:rPr>
              <a:t>12742 km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flipV="1">
            <a:off x="1115616" y="1700808"/>
            <a:ext cx="576064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267744" y="1630541"/>
            <a:ext cx="18646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 sz="3600" b="1" dirty="0" smtClean="0">
                <a:solidFill>
                  <a:srgbClr val="FF0000"/>
                </a:solidFill>
              </a:rPr>
              <a:t>1385 km</a:t>
            </a:r>
            <a:endParaRPr lang="tr-TR" sz="3600" b="1" dirty="0">
              <a:solidFill>
                <a:srgbClr val="FF0000"/>
              </a:solidFill>
            </a:endParaRPr>
          </a:p>
        </p:txBody>
      </p:sp>
      <p:cxnSp>
        <p:nvCxnSpPr>
          <p:cNvPr id="8" name="7 Eğri Bağlayıcı"/>
          <p:cNvCxnSpPr/>
          <p:nvPr/>
        </p:nvCxnSpPr>
        <p:spPr bwMode="auto">
          <a:xfrm>
            <a:off x="1403648" y="1772816"/>
            <a:ext cx="864096" cy="36004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11 Metin kutusu"/>
          <p:cNvSpPr txBox="1"/>
          <p:nvPr/>
        </p:nvSpPr>
        <p:spPr>
          <a:xfrm>
            <a:off x="5724128" y="620688"/>
            <a:ext cx="3419872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Dünyanın hacmi</a:t>
            </a:r>
          </a:p>
          <a:p>
            <a:r>
              <a:rPr lang="tr-TR" b="1" dirty="0" smtClean="0"/>
              <a:t>1.082.841.310.000 km</a:t>
            </a:r>
            <a:r>
              <a:rPr lang="tr-TR" b="1" baseline="30000" dirty="0" smtClean="0"/>
              <a:t>3</a:t>
            </a:r>
            <a:endParaRPr lang="tr-TR" b="1" baseline="30000" dirty="0"/>
          </a:p>
        </p:txBody>
      </p:sp>
      <p:sp>
        <p:nvSpPr>
          <p:cNvPr id="13" name="12 Metin kutusu"/>
          <p:cNvSpPr txBox="1"/>
          <p:nvPr/>
        </p:nvSpPr>
        <p:spPr>
          <a:xfrm>
            <a:off x="5796136" y="1732049"/>
            <a:ext cx="3419872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Dünyadaki su hacmi</a:t>
            </a:r>
          </a:p>
          <a:p>
            <a:r>
              <a:rPr lang="tr-TR" b="1" dirty="0" smtClean="0"/>
              <a:t>1.398.898.300 km</a:t>
            </a:r>
            <a:r>
              <a:rPr lang="tr-TR" b="1" baseline="30000" dirty="0" smtClean="0"/>
              <a:t>3</a:t>
            </a:r>
            <a:endParaRPr lang="tr-TR" b="1" baseline="30000" dirty="0"/>
          </a:p>
        </p:txBody>
      </p:sp>
      <p:sp>
        <p:nvSpPr>
          <p:cNvPr id="14" name="13 Dikdörtgen"/>
          <p:cNvSpPr/>
          <p:nvPr/>
        </p:nvSpPr>
        <p:spPr>
          <a:xfrm>
            <a:off x="5652120" y="2996952"/>
            <a:ext cx="23762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tr-TR" b="1" dirty="0" smtClean="0"/>
              <a:t>         </a:t>
            </a:r>
            <a:r>
              <a:rPr lang="tr-TR" b="1" dirty="0" smtClean="0">
                <a:solidFill>
                  <a:srgbClr val="FF0000"/>
                </a:solidFill>
              </a:rPr>
              <a:t>oran </a:t>
            </a:r>
          </a:p>
          <a:p>
            <a:pPr>
              <a:spcBef>
                <a:spcPct val="0"/>
              </a:spcBef>
            </a:pPr>
            <a:r>
              <a:rPr lang="tr-TR" sz="3200" b="1" dirty="0" smtClean="0">
                <a:solidFill>
                  <a:srgbClr val="FF0000"/>
                </a:solidFill>
                <a:cs typeface="Times New Roman" pitchFamily="18" charset="0"/>
              </a:rPr>
              <a:t>    ~</a:t>
            </a:r>
            <a:r>
              <a:rPr lang="tr-TR" sz="3200" b="1" dirty="0" smtClean="0">
                <a:solidFill>
                  <a:srgbClr val="FF0000"/>
                </a:solidFill>
              </a:rPr>
              <a:t> 1/774</a:t>
            </a:r>
            <a:endParaRPr lang="tr-TR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1535824" y="548680"/>
            <a:ext cx="56284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Dünyadaki suyun dağılımı</a:t>
            </a:r>
            <a:endParaRPr lang="tr-TR" sz="4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2 Resim" descr="total-amount-water-ear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340768"/>
            <a:ext cx="6253967" cy="4245198"/>
          </a:xfrm>
          <a:prstGeom prst="rect">
            <a:avLst/>
          </a:prstGeom>
        </p:spPr>
      </p:pic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1547664" y="116632"/>
            <a:ext cx="56284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>
                <a:solidFill>
                  <a:srgbClr val="FF0000"/>
                </a:solidFill>
              </a:rPr>
              <a:t>Dünyadaki suyun dağılımı</a:t>
            </a:r>
            <a:endParaRPr lang="tr-TR" sz="4000" dirty="0">
              <a:solidFill>
                <a:srgbClr val="FF0000"/>
              </a:solidFill>
            </a:endParaRPr>
          </a:p>
        </p:txBody>
      </p:sp>
      <p:pic>
        <p:nvPicPr>
          <p:cNvPr id="3" name="2 Resim" descr="Water-on-Ear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6098" y="836712"/>
            <a:ext cx="7698310" cy="5869008"/>
          </a:xfrm>
          <a:prstGeom prst="rect">
            <a:avLst/>
          </a:prstGeom>
        </p:spPr>
      </p:pic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611560" y="116632"/>
            <a:ext cx="74943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Türkiye’nin su potansiyeli</a:t>
            </a:r>
            <a:endParaRPr lang="tr-TR" sz="5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72008" y="1121476"/>
            <a:ext cx="88924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800" b="1" dirty="0" smtClean="0">
                <a:solidFill>
                  <a:srgbClr val="FF0000"/>
                </a:solidFill>
              </a:rPr>
              <a:t>Türkiye'nin su varlığı ile ilgili önemli rakamlar:</a:t>
            </a:r>
          </a:p>
          <a:p>
            <a:pPr>
              <a:lnSpc>
                <a:spcPct val="150000"/>
              </a:lnSpc>
            </a:pPr>
            <a:r>
              <a:rPr lang="tr-TR" sz="2800" b="1" dirty="0" smtClean="0"/>
              <a:t>Yıllık Yağış Miktarı: </a:t>
            </a:r>
            <a:r>
              <a:rPr lang="tr-TR" sz="2800" b="1" dirty="0" smtClean="0">
                <a:solidFill>
                  <a:srgbClr val="FF0000"/>
                </a:solidFill>
              </a:rPr>
              <a:t>501 milyar m</a:t>
            </a:r>
            <a:r>
              <a:rPr lang="tr-TR" sz="2800" b="1" baseline="30000" dirty="0" smtClean="0">
                <a:solidFill>
                  <a:srgbClr val="FF0000"/>
                </a:solidFill>
              </a:rPr>
              <a:t>3</a:t>
            </a:r>
            <a:r>
              <a:rPr lang="tr-TR" sz="2800" b="1" dirty="0" smtClean="0">
                <a:solidFill>
                  <a:srgbClr val="FF0000"/>
                </a:solidFill>
              </a:rPr>
              <a:t>/yıl</a:t>
            </a:r>
            <a:r>
              <a:rPr lang="tr-TR" sz="2800" b="1" dirty="0" smtClean="0"/>
              <a:t> </a:t>
            </a:r>
          </a:p>
          <a:p>
            <a:pPr>
              <a:lnSpc>
                <a:spcPct val="150000"/>
              </a:lnSpc>
            </a:pPr>
            <a:r>
              <a:rPr lang="tr-TR" sz="2800" b="1" dirty="0" smtClean="0"/>
              <a:t>Kullanılabilir Yüzey suyu: </a:t>
            </a:r>
            <a:r>
              <a:rPr lang="tr-TR" sz="2800" b="1" dirty="0" smtClean="0">
                <a:solidFill>
                  <a:srgbClr val="FF0000"/>
                </a:solidFill>
              </a:rPr>
              <a:t>98 milyar m</a:t>
            </a:r>
            <a:r>
              <a:rPr lang="tr-TR" sz="2800" b="1" baseline="30000" dirty="0" smtClean="0">
                <a:solidFill>
                  <a:srgbClr val="FF0000"/>
                </a:solidFill>
              </a:rPr>
              <a:t>3</a:t>
            </a:r>
            <a:r>
              <a:rPr lang="tr-TR" sz="2800" b="1" dirty="0" smtClean="0">
                <a:solidFill>
                  <a:srgbClr val="FF0000"/>
                </a:solidFill>
              </a:rPr>
              <a:t>/yıl</a:t>
            </a:r>
          </a:p>
          <a:p>
            <a:pPr>
              <a:lnSpc>
                <a:spcPct val="150000"/>
              </a:lnSpc>
            </a:pPr>
            <a:r>
              <a:rPr lang="tr-TR" sz="2800" b="1" dirty="0" smtClean="0"/>
              <a:t>Yer Altı Su Potansiyeli: </a:t>
            </a:r>
            <a:r>
              <a:rPr lang="tr-TR" sz="2800" b="1" dirty="0" smtClean="0">
                <a:solidFill>
                  <a:srgbClr val="FF0000"/>
                </a:solidFill>
              </a:rPr>
              <a:t>14 milyar m</a:t>
            </a:r>
            <a:r>
              <a:rPr lang="tr-TR" sz="2800" b="1" baseline="30000" dirty="0" smtClean="0">
                <a:solidFill>
                  <a:srgbClr val="FF0000"/>
                </a:solidFill>
              </a:rPr>
              <a:t>3</a:t>
            </a:r>
            <a:r>
              <a:rPr lang="tr-TR" sz="2800" b="1" dirty="0" smtClean="0">
                <a:solidFill>
                  <a:srgbClr val="FF0000"/>
                </a:solidFill>
              </a:rPr>
              <a:t>/yıl  </a:t>
            </a:r>
            <a:r>
              <a:rPr lang="tr-TR" sz="2800" b="1" dirty="0" smtClean="0"/>
              <a:t> </a:t>
            </a:r>
          </a:p>
          <a:p>
            <a:pPr>
              <a:lnSpc>
                <a:spcPct val="150000"/>
              </a:lnSpc>
            </a:pPr>
            <a:r>
              <a:rPr lang="tr-TR" sz="2800" b="1" dirty="0" smtClean="0"/>
              <a:t>Kullanabilir Toplam Su Potansiyeli : </a:t>
            </a:r>
            <a:r>
              <a:rPr lang="tr-TR" sz="2800" b="1" dirty="0" smtClean="0">
                <a:solidFill>
                  <a:srgbClr val="FF0000"/>
                </a:solidFill>
              </a:rPr>
              <a:t>112 milyar m</a:t>
            </a:r>
            <a:r>
              <a:rPr lang="tr-TR" sz="2800" b="1" baseline="30000" dirty="0" smtClean="0">
                <a:solidFill>
                  <a:srgbClr val="FF0000"/>
                </a:solidFill>
              </a:rPr>
              <a:t>3</a:t>
            </a:r>
            <a:r>
              <a:rPr lang="tr-TR" sz="2800" b="1" dirty="0" smtClean="0">
                <a:solidFill>
                  <a:srgbClr val="FF0000"/>
                </a:solidFill>
              </a:rPr>
              <a:t>/yıl </a:t>
            </a:r>
            <a:r>
              <a:rPr lang="tr-TR" sz="2800" b="1" dirty="0" smtClean="0"/>
              <a:t> </a:t>
            </a:r>
          </a:p>
          <a:p>
            <a:pPr>
              <a:lnSpc>
                <a:spcPct val="150000"/>
              </a:lnSpc>
            </a:pPr>
            <a:r>
              <a:rPr lang="tr-TR" sz="2800" b="1" dirty="0" smtClean="0"/>
              <a:t>Bu potansiyelin </a:t>
            </a:r>
            <a:r>
              <a:rPr lang="tr-TR" sz="2800" b="1" dirty="0" smtClean="0">
                <a:solidFill>
                  <a:srgbClr val="FF0000"/>
                </a:solidFill>
              </a:rPr>
              <a:t>46 milyar m</a:t>
            </a:r>
            <a:r>
              <a:rPr lang="tr-TR" sz="2800" b="1" baseline="30000" dirty="0" smtClean="0">
                <a:solidFill>
                  <a:srgbClr val="FF0000"/>
                </a:solidFill>
              </a:rPr>
              <a:t>3</a:t>
            </a:r>
            <a:r>
              <a:rPr lang="tr-TR" sz="2800" b="1" dirty="0" smtClean="0"/>
              <a:t>’ü (%40) kullanılmaktadır.</a:t>
            </a:r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683568" y="332656"/>
            <a:ext cx="7067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Türkiye’nin suyu nereye gidiyor?</a:t>
            </a:r>
            <a:endParaRPr lang="tr-TR" sz="4000" dirty="0"/>
          </a:p>
        </p:txBody>
      </p:sp>
      <p:sp>
        <p:nvSpPr>
          <p:cNvPr id="3" name="2 Metin kutusu"/>
          <p:cNvSpPr txBox="1"/>
          <p:nvPr/>
        </p:nvSpPr>
        <p:spPr>
          <a:xfrm>
            <a:off x="395536" y="1196752"/>
            <a:ext cx="4536504" cy="190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%74</a:t>
            </a:r>
            <a:r>
              <a:rPr lang="tr-TR" sz="2800" b="1" dirty="0" smtClean="0"/>
              <a:t>’ü (</a:t>
            </a:r>
            <a:r>
              <a:rPr lang="tr-TR" sz="2800" b="1" dirty="0" smtClean="0">
                <a:solidFill>
                  <a:srgbClr val="FF0000"/>
                </a:solidFill>
              </a:rPr>
              <a:t>34 milyar m</a:t>
            </a:r>
            <a:r>
              <a:rPr lang="tr-TR" sz="2800" b="1" baseline="30000" dirty="0" smtClean="0">
                <a:solidFill>
                  <a:srgbClr val="FF0000"/>
                </a:solidFill>
              </a:rPr>
              <a:t>3</a:t>
            </a:r>
            <a:r>
              <a:rPr lang="tr-TR" sz="2800" b="1" dirty="0" smtClean="0"/>
              <a:t>)tarım, </a:t>
            </a:r>
          </a:p>
          <a:p>
            <a:r>
              <a:rPr lang="tr-TR" sz="2800" b="1" dirty="0" smtClean="0">
                <a:solidFill>
                  <a:srgbClr val="FF0000"/>
                </a:solidFill>
              </a:rPr>
              <a:t>% 11</a:t>
            </a:r>
            <a:r>
              <a:rPr lang="tr-TR" sz="2800" b="1" dirty="0" smtClean="0"/>
              <a:t>’i (</a:t>
            </a:r>
            <a:r>
              <a:rPr lang="tr-TR" sz="2800" b="1" dirty="0" smtClean="0">
                <a:solidFill>
                  <a:srgbClr val="FF0000"/>
                </a:solidFill>
              </a:rPr>
              <a:t>5.1 milyar m</a:t>
            </a:r>
            <a:r>
              <a:rPr lang="tr-TR" sz="2800" b="1" baseline="30000" dirty="0" smtClean="0">
                <a:solidFill>
                  <a:srgbClr val="FF0000"/>
                </a:solidFill>
              </a:rPr>
              <a:t>3</a:t>
            </a:r>
            <a:r>
              <a:rPr lang="tr-TR" sz="2800" b="1" dirty="0" smtClean="0"/>
              <a:t>)sanayi </a:t>
            </a:r>
            <a:r>
              <a:rPr lang="tr-TR" sz="2800" b="1" dirty="0" smtClean="0">
                <a:solidFill>
                  <a:srgbClr val="FF0000"/>
                </a:solidFill>
              </a:rPr>
              <a:t>%15</a:t>
            </a:r>
            <a:r>
              <a:rPr lang="tr-TR" sz="2800" b="1" dirty="0" smtClean="0"/>
              <a:t>’i (</a:t>
            </a:r>
            <a:r>
              <a:rPr lang="tr-TR" sz="2800" b="1" dirty="0" smtClean="0">
                <a:solidFill>
                  <a:srgbClr val="FF0000"/>
                </a:solidFill>
              </a:rPr>
              <a:t>6.9 milyar m</a:t>
            </a:r>
            <a:r>
              <a:rPr lang="tr-TR" sz="2800" b="1" baseline="30000" dirty="0" smtClean="0">
                <a:solidFill>
                  <a:srgbClr val="FF0000"/>
                </a:solidFill>
              </a:rPr>
              <a:t>3</a:t>
            </a:r>
            <a:r>
              <a:rPr lang="tr-TR" sz="2800" b="1" dirty="0" smtClean="0"/>
              <a:t>) içme                   	ve kullanma suyu</a:t>
            </a:r>
          </a:p>
        </p:txBody>
      </p:sp>
      <p:pic>
        <p:nvPicPr>
          <p:cNvPr id="4" name="3 Resim" descr="SUKULLANIM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32040" y="999591"/>
            <a:ext cx="3672408" cy="2645433"/>
          </a:xfrm>
          <a:prstGeom prst="rect">
            <a:avLst/>
          </a:prstGeom>
        </p:spPr>
      </p:pic>
      <p:sp>
        <p:nvSpPr>
          <p:cNvPr id="5" name="4 Metin kutusu"/>
          <p:cNvSpPr txBox="1"/>
          <p:nvPr/>
        </p:nvSpPr>
        <p:spPr>
          <a:xfrm>
            <a:off x="467544" y="3429000"/>
            <a:ext cx="7776863" cy="1557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Tarım sektöründen sağlanacak %1 </a:t>
            </a:r>
            <a:r>
              <a:rPr lang="tr-TR" sz="2800" b="1" dirty="0" err="1" smtClean="0"/>
              <a:t>lik</a:t>
            </a:r>
            <a:r>
              <a:rPr lang="tr-TR" sz="2800" b="1" dirty="0" smtClean="0"/>
              <a:t> tasarruf, </a:t>
            </a:r>
          </a:p>
          <a:p>
            <a:r>
              <a:rPr lang="tr-TR" sz="2800" b="1" dirty="0" smtClean="0"/>
              <a:t>Sanayi sektöründe %6.6 ya</a:t>
            </a:r>
          </a:p>
          <a:p>
            <a:r>
              <a:rPr lang="tr-TR" sz="2800" b="1" dirty="0" smtClean="0"/>
              <a:t>İçme ve kullanmada ise %4.9 a karşılık geliyor.</a:t>
            </a:r>
            <a:endParaRPr lang="tr-TR" sz="2800" b="1" dirty="0"/>
          </a:p>
        </p:txBody>
      </p:sp>
      <p:sp>
        <p:nvSpPr>
          <p:cNvPr id="6" name="5 Metin kutusu"/>
          <p:cNvSpPr txBox="1"/>
          <p:nvPr/>
        </p:nvSpPr>
        <p:spPr>
          <a:xfrm>
            <a:off x="683568" y="5157192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 smtClean="0">
                <a:solidFill>
                  <a:srgbClr val="FF0000"/>
                </a:solidFill>
              </a:rPr>
              <a:t>Su tasarrufu </a:t>
            </a:r>
            <a:r>
              <a:rPr lang="tr-TR" sz="4000" u="sng" dirty="0" smtClean="0">
                <a:solidFill>
                  <a:srgbClr val="FF0000"/>
                </a:solidFill>
              </a:rPr>
              <a:t>tarımda</a:t>
            </a:r>
            <a:r>
              <a:rPr lang="tr-TR" sz="4000" dirty="0" smtClean="0">
                <a:solidFill>
                  <a:srgbClr val="FF0000"/>
                </a:solidFill>
              </a:rPr>
              <a:t> yapılmalıdır!!</a:t>
            </a:r>
            <a:endParaRPr lang="tr-TR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Yolculuk">
  <a:themeElements>
    <a:clrScheme name="Yolculuk 2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993300"/>
      </a:hlink>
      <a:folHlink>
        <a:srgbClr val="666600"/>
      </a:folHlink>
    </a:clrScheme>
    <a:fontScheme name="Yolculu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Yolculuk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olculuk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olculu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olculuk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Designs\Yolculuk.pot</Template>
  <TotalTime>1911</TotalTime>
  <Words>226</Words>
  <Application>Microsoft Office PowerPoint</Application>
  <PresentationFormat>Ekran Gösterisi (4:3)</PresentationFormat>
  <Paragraphs>52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Wingdings</vt:lpstr>
      <vt:lpstr>Yolculuk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Ahmet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Ahmet</dc:creator>
  <cp:lastModifiedBy>Ahmet</cp:lastModifiedBy>
  <cp:revision>168</cp:revision>
  <dcterms:created xsi:type="dcterms:W3CDTF">2005-10-22T06:17:44Z</dcterms:created>
  <dcterms:modified xsi:type="dcterms:W3CDTF">2019-11-21T12:14:30Z</dcterms:modified>
</cp:coreProperties>
</file>