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0" r:id="rId5"/>
    <p:sldId id="261" r:id="rId6"/>
    <p:sldId id="262"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17.12.2018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17.12.2018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8.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Max</a:t>
            </a:r>
            <a:r>
              <a:rPr lang="tr-TR" sz="4400" dirty="0" smtClean="0">
                <a:latin typeface="Bell MT" pitchFamily="18" charset="0"/>
                <a:cs typeface="Andalus" pitchFamily="18" charset="-78"/>
              </a:rPr>
              <a:t> </a:t>
            </a:r>
            <a:r>
              <a:rPr lang="tr-TR" sz="4400" dirty="0" err="1" smtClean="0">
                <a:latin typeface="Bell MT" pitchFamily="18" charset="0"/>
                <a:cs typeface="Andalus" pitchFamily="18" charset="-78"/>
              </a:rPr>
              <a:t>Weber</a:t>
            </a:r>
            <a:r>
              <a:rPr lang="tr-TR" sz="4400" dirty="0" smtClean="0">
                <a:latin typeface="Bell MT" pitchFamily="18" charset="0"/>
                <a:cs typeface="Andalus" pitchFamily="18" charset="-78"/>
              </a:rPr>
              <a:t> ve </a:t>
            </a:r>
            <a:r>
              <a:rPr lang="tr-TR" sz="4400" dirty="0" err="1" smtClean="0">
                <a:latin typeface="Bell MT" pitchFamily="18" charset="0"/>
                <a:cs typeface="Andalus" pitchFamily="18" charset="-78"/>
              </a:rPr>
              <a:t>Rasyonalleşme</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8. ve 9. haftaları ile </a:t>
            </a:r>
            <a:r>
              <a:rPr lang="tr-TR" sz="2400" dirty="0" err="1" smtClean="0">
                <a:latin typeface="Bell MT" pitchFamily="18" charset="0"/>
              </a:rPr>
              <a:t>Weberyen</a:t>
            </a:r>
            <a:r>
              <a:rPr lang="tr-TR" sz="2400" dirty="0" smtClean="0">
                <a:latin typeface="Bell MT" pitchFamily="18" charset="0"/>
              </a:rPr>
              <a:t> paradigmaya odaklanacağız. </a:t>
            </a:r>
            <a:r>
              <a:rPr lang="tr-TR" sz="2400" dirty="0" err="1" smtClean="0">
                <a:latin typeface="Bell MT" pitchFamily="18" charset="0"/>
              </a:rPr>
              <a:t>Weber’in</a:t>
            </a:r>
            <a:r>
              <a:rPr lang="tr-TR" sz="2400" dirty="0" smtClean="0">
                <a:latin typeface="Bell MT" pitchFamily="18" charset="0"/>
              </a:rPr>
              <a:t> kavramlarını ve kuramsal </a:t>
            </a:r>
            <a:r>
              <a:rPr lang="tr-TR" sz="2400" dirty="0" err="1" smtClean="0">
                <a:latin typeface="Bell MT" pitchFamily="18" charset="0"/>
              </a:rPr>
              <a:t>formülasyonunu</a:t>
            </a:r>
            <a:r>
              <a:rPr lang="tr-TR" sz="2400" dirty="0" smtClean="0">
                <a:latin typeface="Bell MT" pitchFamily="18" charset="0"/>
              </a:rPr>
              <a:t> mercek altına alıp açtığı </a:t>
            </a:r>
            <a:r>
              <a:rPr lang="tr-TR" sz="2400" dirty="0" err="1" smtClean="0">
                <a:latin typeface="Bell MT" pitchFamily="18" charset="0"/>
              </a:rPr>
              <a:t>paradigmatik</a:t>
            </a:r>
            <a:r>
              <a:rPr lang="tr-TR" sz="2400" dirty="0" smtClean="0">
                <a:latin typeface="Bell MT" pitchFamily="18" charset="0"/>
              </a:rPr>
              <a:t> çığırın kuramsal ve araştırma temelli </a:t>
            </a:r>
            <a:r>
              <a:rPr lang="tr-TR" sz="2400" dirty="0" err="1" smtClean="0">
                <a:latin typeface="Bell MT" pitchFamily="18" charset="0"/>
              </a:rPr>
              <a:t>köşetaşlarını</a:t>
            </a:r>
            <a:r>
              <a:rPr lang="tr-TR" sz="2400" dirty="0" smtClean="0">
                <a:latin typeface="Bell MT" pitchFamily="18" charset="0"/>
              </a:rPr>
              <a:t> aydınlatacağız. Bu doğrultuda, </a:t>
            </a:r>
            <a:r>
              <a:rPr lang="tr-TR" sz="2400" dirty="0" err="1" smtClean="0">
                <a:latin typeface="Bell MT" pitchFamily="18" charset="0"/>
              </a:rPr>
              <a:t>Durkheimcı</a:t>
            </a:r>
            <a:r>
              <a:rPr lang="tr-TR" sz="2400" dirty="0" smtClean="0">
                <a:latin typeface="Bell MT" pitchFamily="18" charset="0"/>
              </a:rPr>
              <a:t> paradigma ile ayrımını keskin hatlarla çizeceğiz.</a:t>
            </a:r>
          </a:p>
          <a:p>
            <a:r>
              <a:rPr lang="tr-TR" sz="2400" dirty="0" smtClean="0">
                <a:latin typeface="Bell MT" pitchFamily="18" charset="0"/>
              </a:rPr>
              <a:t>Sosyal antropolojinin 1960lı yıllarla birlikte </a:t>
            </a:r>
            <a:r>
              <a:rPr lang="tr-TR" sz="2400" dirty="0" err="1" smtClean="0">
                <a:latin typeface="Bell MT" pitchFamily="18" charset="0"/>
              </a:rPr>
              <a:t>Weberyen</a:t>
            </a:r>
            <a:r>
              <a:rPr lang="tr-TR" sz="2400" dirty="0" smtClean="0">
                <a:latin typeface="Bell MT" pitchFamily="18" charset="0"/>
              </a:rPr>
              <a:t> bir paradigmada yürüdüğünü ve </a:t>
            </a:r>
            <a:r>
              <a:rPr lang="tr-TR" sz="2400" dirty="0" err="1" smtClean="0">
                <a:latin typeface="Bell MT" pitchFamily="18" charset="0"/>
              </a:rPr>
              <a:t>etnografilerin</a:t>
            </a:r>
            <a:r>
              <a:rPr lang="tr-TR" sz="2400" dirty="0" smtClean="0">
                <a:latin typeface="Bell MT" pitchFamily="18" charset="0"/>
              </a:rPr>
              <a:t> bugün bu tarihten öncekilerden farklı bir topluluk ve toplumsal aktör anlayışına yaslandıkları unutulmamalı.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8.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Weber’in</a:t>
            </a:r>
            <a:r>
              <a:rPr lang="tr-TR" sz="2400" dirty="0" smtClean="0">
                <a:latin typeface="Bell MT" pitchFamily="18" charset="0"/>
              </a:rPr>
              <a:t> en kıymetli analizlerinden biri Katolik </a:t>
            </a:r>
            <a:r>
              <a:rPr lang="tr-TR" sz="2400" dirty="0" err="1" smtClean="0">
                <a:latin typeface="Bell MT" pitchFamily="18" charset="0"/>
              </a:rPr>
              <a:t>asketizminden</a:t>
            </a:r>
            <a:r>
              <a:rPr lang="tr-TR" sz="2400" dirty="0" smtClean="0">
                <a:latin typeface="Bell MT" pitchFamily="18" charset="0"/>
              </a:rPr>
              <a:t> Protestan </a:t>
            </a:r>
            <a:r>
              <a:rPr lang="tr-TR" sz="2400" dirty="0" err="1" smtClean="0">
                <a:latin typeface="Bell MT" pitchFamily="18" charset="0"/>
              </a:rPr>
              <a:t>asketizmine</a:t>
            </a:r>
            <a:r>
              <a:rPr lang="tr-TR" sz="2400" dirty="0" smtClean="0">
                <a:latin typeface="Bell MT" pitchFamily="18" charset="0"/>
              </a:rPr>
              <a:t> geçişin tarihsel şartlarına dayandırdığı kapitalizm analizidir.</a:t>
            </a:r>
          </a:p>
          <a:p>
            <a:r>
              <a:rPr lang="tr-TR" sz="2400" dirty="0" smtClean="0">
                <a:latin typeface="Bell MT" pitchFamily="18" charset="0"/>
              </a:rPr>
              <a:t>Buna göre, öbür dünya inancına dayalı Katolik inancı bir biçimde mistik bir tefekkürcülük tanımlamakta, yaşanan dünya ile ilgili özlemleri ve kaygıları ikincilleştirmekte, sözgelimi özel mülkiyetin önünde engel teşkil etmektedir. Bu inanç sistemi, Tanrı ile temasın mistik yollarına dönük bir arayışı tetiklemeye müsaittir. Bir lokma bir hırka anlayışının ima ettiği </a:t>
            </a:r>
            <a:r>
              <a:rPr lang="tr-TR" sz="2400" dirty="0" err="1" smtClean="0">
                <a:latin typeface="Bell MT" pitchFamily="18" charset="0"/>
              </a:rPr>
              <a:t>asketik</a:t>
            </a:r>
            <a:r>
              <a:rPr lang="tr-TR" sz="2400" dirty="0" smtClean="0">
                <a:latin typeface="Bell MT" pitchFamily="18" charset="0"/>
              </a:rPr>
              <a:t>, Katolik inancının tetiklediği bu arayış içerisinde yürür.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Yaşanan dünyanın ikincilliği </a:t>
            </a:r>
            <a:r>
              <a:rPr lang="tr-TR" sz="2400" dirty="0" err="1" smtClean="0">
                <a:latin typeface="Bell MT" pitchFamily="18" charset="0"/>
              </a:rPr>
              <a:t>teodise</a:t>
            </a:r>
            <a:r>
              <a:rPr lang="tr-TR" sz="2400" dirty="0" smtClean="0">
                <a:latin typeface="Bell MT" pitchFamily="18" charset="0"/>
              </a:rPr>
              <a:t> sorununa dönük bir çözüm de önerir. Başa gelen talihsizlikler veya şansın bir biçimde yaver gitmemesi ile oluşan bu dünya mahrumiyetleri, esas olanın öbür dünya olduğu inancı etrafında soğurulabilir.</a:t>
            </a:r>
          </a:p>
          <a:p>
            <a:r>
              <a:rPr lang="tr-TR" sz="2400" dirty="0" smtClean="0">
                <a:latin typeface="Bell MT" pitchFamily="18" charset="0"/>
              </a:rPr>
              <a:t>Tarihsel bir hareket olarak ortaya çıkan Protestan </a:t>
            </a:r>
            <a:r>
              <a:rPr lang="tr-TR" sz="2400" dirty="0" err="1" smtClean="0">
                <a:latin typeface="Bell MT" pitchFamily="18" charset="0"/>
              </a:rPr>
              <a:t>asketizmi</a:t>
            </a:r>
            <a:r>
              <a:rPr lang="tr-TR" sz="2400" dirty="0" smtClean="0">
                <a:latin typeface="Bell MT" pitchFamily="18" charset="0"/>
              </a:rPr>
              <a:t> ise öbür dünyanın esas olduğu inancına karşı yaşanan dünyanın esas olduğu inancını ortaya çıkartır. İnananın akıbeti, zaten belirlenmiş olan keskin bir kader anlayışı içerisinde ele alınır. Tanrı ile mistik tefekkürcü bir temas, bu inanç etrafında mümkün ve anlamlı bulunmaz.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lnSpcReduction="10000"/>
          </a:bodyPr>
          <a:lstStyle/>
          <a:p>
            <a:r>
              <a:rPr lang="tr-TR" sz="2400" dirty="0" smtClean="0">
                <a:latin typeface="Bell MT" pitchFamily="18" charset="0"/>
              </a:rPr>
              <a:t>Bunun yerine, bu dünya kazanımları ve başarısı, inananın seçilmiş bir kişi olup olmadığının, Tanrının inayetinin üzerinde olup olmadığının işareti olarak okunur. Başarı ve kazanım gibi kavramların inanç içerisinde kazandığı değer sonradan kapitalizmle taçlanacak olan başarı ve kazanç anlayışının köklerini atar. Bu inançla, fakir veya zengin olmak dinsel ve kapitalist bir çerçevede aynı anda okunur hale gelir. </a:t>
            </a:r>
          </a:p>
          <a:p>
            <a:r>
              <a:rPr lang="tr-TR" sz="2400" dirty="0" smtClean="0">
                <a:latin typeface="Bell MT" pitchFamily="18" charset="0"/>
              </a:rPr>
              <a:t>Protestanlığın özel bir </a:t>
            </a:r>
            <a:r>
              <a:rPr lang="tr-TR" sz="2400" dirty="0" err="1" smtClean="0">
                <a:latin typeface="Bell MT" pitchFamily="18" charset="0"/>
              </a:rPr>
              <a:t>asketik</a:t>
            </a:r>
            <a:r>
              <a:rPr lang="tr-TR" sz="2400" dirty="0" smtClean="0">
                <a:latin typeface="Bell MT" pitchFamily="18" charset="0"/>
              </a:rPr>
              <a:t> çalışma ahlakı inşa ettiğinden bahsetmek mümkündür. Buna göre, dengeli kazanmak dengeli harcamak ve her ikisinde de ifrata kaçmamak esastır. Burada, ne kadar kazanmanın, ne kadarını harcamanın, ne kadarını göstermenin makbul olacağı arayışı inancın özü, kendisidir.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Weber</a:t>
            </a:r>
            <a:r>
              <a:rPr lang="tr-TR" sz="2400" dirty="0" smtClean="0">
                <a:latin typeface="Bell MT" pitchFamily="18" charset="0"/>
              </a:rPr>
              <a:t>, bu geçişi dinsel </a:t>
            </a:r>
            <a:r>
              <a:rPr lang="tr-TR" sz="2400" dirty="0" err="1" smtClean="0">
                <a:latin typeface="Bell MT" pitchFamily="18" charset="0"/>
              </a:rPr>
              <a:t>rasyonalleşme</a:t>
            </a:r>
            <a:r>
              <a:rPr lang="tr-TR" sz="2400" dirty="0" smtClean="0">
                <a:latin typeface="Bell MT" pitchFamily="18" charset="0"/>
              </a:rPr>
              <a:t> kavramı üzerinden okur.</a:t>
            </a:r>
          </a:p>
          <a:p>
            <a:r>
              <a:rPr lang="tr-TR" sz="2400" dirty="0" smtClean="0">
                <a:latin typeface="Bell MT" pitchFamily="18" charset="0"/>
              </a:rPr>
              <a:t>Ona göre, dinsel </a:t>
            </a:r>
            <a:r>
              <a:rPr lang="tr-TR" sz="2400" dirty="0" err="1" smtClean="0">
                <a:latin typeface="Bell MT" pitchFamily="18" charset="0"/>
              </a:rPr>
              <a:t>rasyonalleşme</a:t>
            </a:r>
            <a:r>
              <a:rPr lang="tr-TR" sz="2400" dirty="0" smtClean="0">
                <a:latin typeface="Bell MT" pitchFamily="18" charset="0"/>
              </a:rPr>
              <a:t>, tarihsel olarak siyasal </a:t>
            </a:r>
            <a:r>
              <a:rPr lang="tr-TR" sz="2400" dirty="0" err="1" smtClean="0">
                <a:latin typeface="Bell MT" pitchFamily="18" charset="0"/>
              </a:rPr>
              <a:t>rasyonalleşme</a:t>
            </a:r>
            <a:r>
              <a:rPr lang="tr-TR" sz="2400" dirty="0" smtClean="0">
                <a:latin typeface="Bell MT" pitchFamily="18" charset="0"/>
              </a:rPr>
              <a:t>, hukuki </a:t>
            </a:r>
            <a:r>
              <a:rPr lang="tr-TR" sz="2400" dirty="0" err="1" smtClean="0">
                <a:latin typeface="Bell MT" pitchFamily="18" charset="0"/>
              </a:rPr>
              <a:t>rasyonalleşme</a:t>
            </a:r>
            <a:r>
              <a:rPr lang="tr-TR" sz="2400" dirty="0" smtClean="0">
                <a:latin typeface="Bell MT" pitchFamily="18" charset="0"/>
              </a:rPr>
              <a:t> ve ekonomik </a:t>
            </a:r>
            <a:r>
              <a:rPr lang="tr-TR" sz="2400" dirty="0" err="1" smtClean="0">
                <a:latin typeface="Bell MT" pitchFamily="18" charset="0"/>
              </a:rPr>
              <a:t>rasyonalleşme</a:t>
            </a:r>
            <a:r>
              <a:rPr lang="tr-TR" sz="2400" dirty="0" smtClean="0">
                <a:latin typeface="Bell MT" pitchFamily="18" charset="0"/>
              </a:rPr>
              <a:t> ile </a:t>
            </a:r>
            <a:r>
              <a:rPr lang="tr-TR" sz="2400" dirty="0" err="1" smtClean="0">
                <a:latin typeface="Bell MT" pitchFamily="18" charset="0"/>
              </a:rPr>
              <a:t>kolkola</a:t>
            </a:r>
            <a:r>
              <a:rPr lang="tr-TR" sz="2400" dirty="0" smtClean="0">
                <a:latin typeface="Bell MT" pitchFamily="18" charset="0"/>
              </a:rPr>
              <a:t> gider. Her biri </a:t>
            </a:r>
            <a:r>
              <a:rPr lang="tr-TR" sz="2400" dirty="0" err="1" smtClean="0">
                <a:latin typeface="Bell MT" pitchFamily="18" charset="0"/>
              </a:rPr>
              <a:t>Weberyen</a:t>
            </a:r>
            <a:r>
              <a:rPr lang="tr-TR" sz="2400" dirty="0" smtClean="0">
                <a:latin typeface="Bell MT" pitchFamily="18" charset="0"/>
              </a:rPr>
              <a:t> ideal tipler gibi de okunabilecek bu </a:t>
            </a:r>
            <a:r>
              <a:rPr lang="tr-TR" sz="2400" dirty="0" err="1" smtClean="0">
                <a:latin typeface="Bell MT" pitchFamily="18" charset="0"/>
              </a:rPr>
              <a:t>rasyonalleşme</a:t>
            </a:r>
            <a:r>
              <a:rPr lang="tr-TR" sz="2400" dirty="0" smtClean="0">
                <a:latin typeface="Bell MT" pitchFamily="18" charset="0"/>
              </a:rPr>
              <a:t> veya aklileşme örüntüleri, birbirleri ile çelişmeyen bütüncül bir </a:t>
            </a:r>
            <a:r>
              <a:rPr lang="tr-TR" sz="2400" dirty="0" err="1" smtClean="0">
                <a:latin typeface="Bell MT" pitchFamily="18" charset="0"/>
              </a:rPr>
              <a:t>kapitalistik</a:t>
            </a:r>
            <a:r>
              <a:rPr lang="tr-TR" sz="2400" dirty="0" smtClean="0">
                <a:latin typeface="Bell MT" pitchFamily="18" charset="0"/>
              </a:rPr>
              <a:t> organizasyon tanımlar.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a:t>
            </a:r>
            <a:r>
              <a:rPr lang="tr-TR"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Max</a:t>
            </a:r>
            <a:r>
              <a:rPr lang="tr-TR" sz="2400" dirty="0" smtClean="0">
                <a:latin typeface="Bell MT" pitchFamily="18" charset="0"/>
              </a:rPr>
              <a:t> </a:t>
            </a:r>
            <a:r>
              <a:rPr lang="tr-TR" sz="2400" dirty="0" err="1" smtClean="0">
                <a:latin typeface="Bell MT" pitchFamily="18" charset="0"/>
              </a:rPr>
              <a:t>Weber</a:t>
            </a:r>
            <a:r>
              <a:rPr lang="tr-TR" sz="2400" dirty="0" smtClean="0">
                <a:latin typeface="Bell MT" pitchFamily="18" charset="0"/>
              </a:rPr>
              <a:t>. </a:t>
            </a:r>
            <a:r>
              <a:rPr lang="tr-TR" sz="2400" i="1" dirty="0" smtClean="0">
                <a:latin typeface="Bell MT" pitchFamily="18" charset="0"/>
              </a:rPr>
              <a:t>Protestan Ahlakı ve Kapitalizmin Ruhu. </a:t>
            </a:r>
            <a:r>
              <a:rPr lang="tr-TR" sz="2400" dirty="0" smtClean="0">
                <a:latin typeface="Bell MT" pitchFamily="18" charset="0"/>
              </a:rPr>
              <a:t>Ankara: </a:t>
            </a:r>
            <a:r>
              <a:rPr lang="tr-TR" sz="2400" dirty="0" err="1" smtClean="0">
                <a:latin typeface="Bell MT" pitchFamily="18" charset="0"/>
              </a:rPr>
              <a:t>Bilgesu</a:t>
            </a:r>
            <a:r>
              <a:rPr lang="tr-TR" sz="2400" dirty="0" smtClean="0">
                <a:latin typeface="Bell MT" pitchFamily="18" charset="0"/>
              </a:rPr>
              <a:t> Yayınları (1. Bölüm: Protestan Ahlakı ve Kapitalizmin Ruhu (</a:t>
            </a:r>
            <a:r>
              <a:rPr lang="tr-TR" sz="2400" smtClean="0">
                <a:latin typeface="Bell MT" pitchFamily="18" charset="0"/>
              </a:rPr>
              <a:t>tamamı</a:t>
            </a:r>
            <a:r>
              <a:rPr lang="tr-TR" sz="2400" smtClean="0">
                <a:latin typeface="Bell MT" pitchFamily="18" charset="0"/>
              </a:rPr>
              <a:t>))</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456</Words>
  <Application>Microsoft Office PowerPoint</Application>
  <PresentationFormat>Ekran Gösterisi (4:3)</PresentationFormat>
  <Paragraphs>21</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8. konu</vt:lpstr>
      <vt:lpstr>8. hafta</vt:lpstr>
      <vt:lpstr>8. hafta</vt:lpstr>
      <vt:lpstr>8. hafta</vt:lpstr>
      <vt:lpstr>8. hafta</vt:lpstr>
      <vt:lpstr>8. hafta</vt:lpstr>
      <vt:lpstr>8.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41</cp:revision>
  <dcterms:created xsi:type="dcterms:W3CDTF">2018-05-08T13:48:36Z</dcterms:created>
  <dcterms:modified xsi:type="dcterms:W3CDTF">2018-12-17T15:09:48Z</dcterms:modified>
</cp:coreProperties>
</file>