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256D-9364-4113-83D7-AD79D077979B}" type="datetimeFigureOut">
              <a:rPr lang="tr-TR" smtClean="0"/>
              <a:t>31.05.2020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B832F-DE9B-4098-B5ED-9830CDAF5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0285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256D-9364-4113-83D7-AD79D077979B}" type="datetimeFigureOut">
              <a:rPr lang="tr-TR" smtClean="0"/>
              <a:t>31.05.2020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B832F-DE9B-4098-B5ED-9830CDAF5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4641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256D-9364-4113-83D7-AD79D077979B}" type="datetimeFigureOut">
              <a:rPr lang="tr-TR" smtClean="0"/>
              <a:t>31.05.2020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B832F-DE9B-4098-B5ED-9830CDAF5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5771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256D-9364-4113-83D7-AD79D077979B}" type="datetimeFigureOut">
              <a:rPr lang="tr-TR" smtClean="0"/>
              <a:t>31.05.2020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B832F-DE9B-4098-B5ED-9830CDAF5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3807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256D-9364-4113-83D7-AD79D077979B}" type="datetimeFigureOut">
              <a:rPr lang="tr-TR" smtClean="0"/>
              <a:t>31.05.2020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B832F-DE9B-4098-B5ED-9830CDAF5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7065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256D-9364-4113-83D7-AD79D077979B}" type="datetimeFigureOut">
              <a:rPr lang="tr-TR" smtClean="0"/>
              <a:t>31.05.2020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B832F-DE9B-4098-B5ED-9830CDAF5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2656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256D-9364-4113-83D7-AD79D077979B}" type="datetimeFigureOut">
              <a:rPr lang="tr-TR" smtClean="0"/>
              <a:t>31.05.2020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B832F-DE9B-4098-B5ED-9830CDAF5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5864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256D-9364-4113-83D7-AD79D077979B}" type="datetimeFigureOut">
              <a:rPr lang="tr-TR" smtClean="0"/>
              <a:t>31.05.2020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B832F-DE9B-4098-B5ED-9830CDAF5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2895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256D-9364-4113-83D7-AD79D077979B}" type="datetimeFigureOut">
              <a:rPr lang="tr-TR" smtClean="0"/>
              <a:t>31.05.2020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B832F-DE9B-4098-B5ED-9830CDAF5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1607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256D-9364-4113-83D7-AD79D077979B}" type="datetimeFigureOut">
              <a:rPr lang="tr-TR" smtClean="0"/>
              <a:t>31.05.2020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B832F-DE9B-4098-B5ED-9830CDAF5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183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256D-9364-4113-83D7-AD79D077979B}" type="datetimeFigureOut">
              <a:rPr lang="tr-TR" smtClean="0"/>
              <a:t>31.05.2020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B832F-DE9B-4098-B5ED-9830CDAF5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2506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7256D-9364-4113-83D7-AD79D077979B}" type="datetimeFigureOut">
              <a:rPr lang="tr-TR" smtClean="0"/>
              <a:t>31.05.2020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B832F-DE9B-4098-B5ED-9830CDAF5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4590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2245535"/>
            <a:ext cx="6096000" cy="23669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tr-TR" b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ANKARA ÜNİVERSİTESİ</a:t>
            </a:r>
            <a:endParaRPr lang="tr-TR" sz="12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tr-TR" b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DEVLET KONSERVATUVARI</a:t>
            </a:r>
            <a:endParaRPr lang="tr-TR" sz="12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tr-TR" b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MÜZİK BÖLÜMÜ</a:t>
            </a:r>
            <a:endParaRPr lang="tr-TR" sz="12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tr-TR" b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BESTECİLİK (KOMPOZİSYON)</a:t>
            </a:r>
            <a:endParaRPr lang="tr-TR" sz="12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tr-TR" b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ANASANAT DALI</a:t>
            </a:r>
            <a:endParaRPr lang="tr-TR" sz="12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tr-TR" b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KOMPOZİSYON I – KOM 137</a:t>
            </a:r>
            <a:endParaRPr lang="tr-TR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174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752836"/>
            <a:ext cx="6096000" cy="3352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Basit Üç Bölmeli Form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(Simple Ternary Form / Three-Part Song Form), </a:t>
            </a:r>
            <a:r>
              <a:rPr lang="tr-TR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“Üç Bölmeli Şarkı Formu”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olarak da adlandırılır.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Genellikle üç Period’dan oluşur.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+ B + A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en sık karşımıza çıkan formüldür.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Basit Üç Bölmeli Form 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kapsamında şu formülleri de görüyoruz: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+ B + A1, A + Gelişme (Development) + A, A + Köprü + A.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Öğrenci kendi tasarımı doğrultusunda yukarıdaki formüllerden birini seçebilir.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597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160110"/>
            <a:ext cx="6096000" cy="45377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“Basit Rondo Formu”, Barok Dönemde, aynı adlı danstan türemiştir. 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Barok Dönem Fransız besteci ve klavsenist François Couperin’in (1668-1733) Rondo’ları bu formun erken –ve basit- kullanımına mükemmel bir örnek oluşturur.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 form </a:t>
            </a:r>
            <a:r>
              <a:rPr lang="tr-TR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+ B + A + C + A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olarak formüle edilir. 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Tekrar edilen tema olan A </a:t>
            </a:r>
            <a:r>
              <a:rPr lang="tr-TR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Rondeau (Refrain)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olarak adlandırılırdı.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Arada gelen temalara (B ve C temaları) ise Barok Dönemde </a:t>
            </a:r>
            <a:r>
              <a:rPr lang="tr-TR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Couplet 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denir.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Klasik Dönem Rondosu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ise daha uzun soluklu olarak ele alınmıştır. 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Temalar birbirlerine köprülerle bağlanmış, bölmeler arasındaki kontrastlar artmış ve period’dan daha uzun bölmelere yer verilmiştir.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006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901018"/>
            <a:ext cx="6096000" cy="275960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Kompozisyon dersine, öğrencinin müzikal potansiyeli, altyapı ve birikimi göz önünde bulundurularak başlanır.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 bağlamda her öğrenci ayrı bir “mikrokozmos” olarak ele alınmalıdır.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Holistik bir yaklaşım kompozisyon dersine başlarken, sağlıklı bir ön koşul gibi görünmektedir.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Öğrencinin bilgi donanımı kadar, sanatsal ve düşünsel duyarlılıkları da bu derste 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hassasiyetle 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değerlendirilir.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259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901018"/>
            <a:ext cx="6096000" cy="30559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Kompozisyon müzikte yaratıcılığın birincil ve ontolojik bir faktör olduğu alandır.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Kompozisyon dersi öğrencinin yaratıcı potansiyelinin araştırıldığı ve teknik donanımla desteklendiği bir disiplini konu alır.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Müzikal yaratıcılığın temelleri, öğrenci odaklı, 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sarmal 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 eğitim anlayışıyla atılır.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Müzik formları, klasik ve modern armoni, kontrpuan, orkestrasyon, tekstür, hepsi kompozisyonun konusu kapsamındadır.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879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901018"/>
            <a:ext cx="6096000" cy="24632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Kompozisyon dersinde, basit formların öğrenci tarafından iyi anlaşılması önemlidir. 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b="1" u="sng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“Basit Formlar” </a:t>
            </a:r>
            <a:r>
              <a:rPr lang="tr-TR" u="sng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derken hangilerini kastediyoruz: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Period.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Basit İki Bölmeli Form (Simple Binary Form).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Basit Üç Bölmeli Form (Simple Ternary Form).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Basit (Eski) Rondo Formu (Rondo Form – Type 2).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526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55732"/>
            <a:ext cx="6096000" cy="654653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Motif 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(Örgen) periodu, böylelikle de formu oluşturan en küçük öğedir.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Harekete göndermeyle, Latince “motivus” sözcüğünden gelir.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Kelimlerle nasıl cümleleri oluşturuyorsak, örgen ile de müzik cümlelerini ilmek ilmek öreriz.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Motifler (örgenler) cümleleri (phrase), cümleler ise daha önce de görmüş olduğumuz gibi Period’u oluştururlar.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Period 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dilimize </a:t>
            </a:r>
            <a:r>
              <a:rPr lang="tr-TR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“Dönem”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olarak da çevrilmektedir. Fakat “Dönem” Türkçede daha çok müzik tarihi ile ilgili bir çağrışım yapmaktadır.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 period’dan oluşan eserler, daha çok kısa lirik şiirlere benzerler.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Kompozitör, eğer özlü, fakat vurucu bir söz söylemek isterse böyle bir yapıya başvurabilir.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Chopin’in Op. 28, no. 20 </a:t>
            </a:r>
            <a:r>
              <a:rPr lang="tr-TR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Minör Prelüd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’ü üç bölmeli bir Period’dur. 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 form Nurhan Cangal tarafından “</a:t>
            </a:r>
            <a:r>
              <a:rPr lang="tr-TR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 Bölmeli Şarkı Formu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olarak adlandırılmıştır.*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tr-TR" sz="1600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tr-TR" sz="16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Cangal, N. (2008).</a:t>
            </a:r>
            <a:r>
              <a:rPr lang="tr-TR" sz="1600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600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Müzik Formları</a:t>
            </a:r>
            <a:r>
              <a:rPr lang="tr-TR" sz="1600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16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Arkadaş Yayınevi, Ankara.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tr-TR" sz="16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628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901018"/>
            <a:ext cx="6096000" cy="30559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Period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form bilgisinde özsel bir öneme sahiptir.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Yaklaşık 1600-1900 yılları arasına denk gelen “tonal dönem”de kompozisyona, tematik bir yaklaşım söz konusudur.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1750 sonrası eserlerde homofonik yaklaşım ağır basar. 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 homofoni, tematik bir anlayışı beraberinde getirir.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Period genellikle iki cümleden oluşur ve edebiyattaki paragrafa denk olarak düşünülebilir.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 cümlelerden ilki </a:t>
            </a:r>
            <a:r>
              <a:rPr lang="tr-TR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Öncül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(Antecedent Phrase), ikincisi ise </a:t>
            </a:r>
            <a:r>
              <a:rPr lang="tr-TR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Soncul 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(Consequent Phrase) olarak adlandırılır: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997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632241"/>
              </p:ext>
            </p:extLst>
          </p:nvPr>
        </p:nvGraphicFramePr>
        <p:xfrm>
          <a:off x="3218815" y="2088107"/>
          <a:ext cx="5754370" cy="2777321"/>
        </p:xfrm>
        <a:graphic>
          <a:graphicData uri="http://schemas.openxmlformats.org/drawingml/2006/table">
            <a:tbl>
              <a:tblPr firstRow="1" firstCol="1" bandRow="1"/>
              <a:tblGrid>
                <a:gridCol w="2877185"/>
                <a:gridCol w="2877185"/>
              </a:tblGrid>
              <a:tr h="655093">
                <a:tc gridSpan="2"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-İlk cümle adeta bir soru gibidir.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72153">
                <a:tc gridSpan="2"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-İkinci cümle bu ilk cümleyi cevaplar.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48269">
                <a:tc gridSpan="2"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-Böylelikle bir anlam bütünlüğüne ulaşılır.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0090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Öncül (Antecedent Phrase)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Soncul (Consequent Phrase)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90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             -             V (Yarım Kadans)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I (Otantik Kadans)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145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2049199"/>
            <a:ext cx="6096000" cy="275960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Bazı Periodlar 3 cümleden de oluşabilir.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Üç cümlelik periodlarda ilk iki cümle sıklıkla dominant akorunda kalarak Yarım Kadans (Half Cadance) ile biterken, üçüncü cümleye Tonik akoru Tam Kadans (Authentic Cadance) ile noktayı koyar.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Robert Schumann’ın </a:t>
            </a:r>
            <a:r>
              <a:rPr lang="tr-TR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“Melodie”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Op. 68, no.1’inde böyle bir yapı söz konusudur.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Böylelikle ortaya çıkan formu </a:t>
            </a:r>
            <a:r>
              <a:rPr lang="tr-TR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+ b + a1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olarak formüle edebiliriz.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981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3048000" y="2049199"/>
            <a:ext cx="6096000" cy="275960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Basit İki Bölmeli Form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(Simple Binary Form / Two-Part Song Form), </a:t>
            </a:r>
            <a:r>
              <a:rPr lang="tr-TR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“İki Bölmeli Şarkı Formu”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olarak da adlandırılır.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 form iki Period’dan oluşur.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A+ B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olarak formüle edilir.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 formun en basit ve güzel örnekleri Robert Schumann’ın </a:t>
            </a:r>
            <a:r>
              <a:rPr lang="tr-TR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“Gençlik Albümü”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adlı eserinde bulunabilir.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J.S. Bach’ın </a:t>
            </a:r>
            <a:r>
              <a:rPr lang="tr-TR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“Fransız Süitleri”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nde de bu formla sıklıkla karşılaşılır.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26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762</Words>
  <Application>Microsoft Office PowerPoint</Application>
  <PresentationFormat>Geniş ekran</PresentationFormat>
  <Paragraphs>72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Mert</dc:creator>
  <cp:lastModifiedBy>Mert</cp:lastModifiedBy>
  <cp:revision>5</cp:revision>
  <dcterms:created xsi:type="dcterms:W3CDTF">2020-05-31T18:25:25Z</dcterms:created>
  <dcterms:modified xsi:type="dcterms:W3CDTF">2020-05-31T18:53:53Z</dcterms:modified>
</cp:coreProperties>
</file>