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71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67256D-9364-4113-83D7-AD79D077979B}" type="datetimeFigureOut">
              <a:rPr lang="tr-TR" smtClean="0"/>
              <a:t>31.05.2020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B832F-DE9B-4098-B5ED-9830CDAF5C9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802850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67256D-9364-4113-83D7-AD79D077979B}" type="datetimeFigureOut">
              <a:rPr lang="tr-TR" smtClean="0"/>
              <a:t>31.05.2020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B832F-DE9B-4098-B5ED-9830CDAF5C9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346418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67256D-9364-4113-83D7-AD79D077979B}" type="datetimeFigureOut">
              <a:rPr lang="tr-TR" smtClean="0"/>
              <a:t>31.05.2020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B832F-DE9B-4098-B5ED-9830CDAF5C9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257710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67256D-9364-4113-83D7-AD79D077979B}" type="datetimeFigureOut">
              <a:rPr lang="tr-TR" smtClean="0"/>
              <a:t>31.05.2020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B832F-DE9B-4098-B5ED-9830CDAF5C9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438075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67256D-9364-4113-83D7-AD79D077979B}" type="datetimeFigureOut">
              <a:rPr lang="tr-TR" smtClean="0"/>
              <a:t>31.05.2020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B832F-DE9B-4098-B5ED-9830CDAF5C9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170653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67256D-9364-4113-83D7-AD79D077979B}" type="datetimeFigureOut">
              <a:rPr lang="tr-TR" smtClean="0"/>
              <a:t>31.05.2020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B832F-DE9B-4098-B5ED-9830CDAF5C9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426565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67256D-9364-4113-83D7-AD79D077979B}" type="datetimeFigureOut">
              <a:rPr lang="tr-TR" smtClean="0"/>
              <a:t>31.05.2020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B832F-DE9B-4098-B5ED-9830CDAF5C9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858641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67256D-9364-4113-83D7-AD79D077979B}" type="datetimeFigureOut">
              <a:rPr lang="tr-TR" smtClean="0"/>
              <a:t>31.05.2020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B832F-DE9B-4098-B5ED-9830CDAF5C9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328951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67256D-9364-4113-83D7-AD79D077979B}" type="datetimeFigureOut">
              <a:rPr lang="tr-TR" smtClean="0"/>
              <a:t>31.05.2020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B832F-DE9B-4098-B5ED-9830CDAF5C9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716076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67256D-9364-4113-83D7-AD79D077979B}" type="datetimeFigureOut">
              <a:rPr lang="tr-TR" smtClean="0"/>
              <a:t>31.05.2020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B832F-DE9B-4098-B5ED-9830CDAF5C9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971835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67256D-9364-4113-83D7-AD79D077979B}" type="datetimeFigureOut">
              <a:rPr lang="tr-TR" smtClean="0"/>
              <a:t>31.05.2020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6B832F-DE9B-4098-B5ED-9830CDAF5C9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925068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67256D-9364-4113-83D7-AD79D077979B}" type="datetimeFigureOut">
              <a:rPr lang="tr-TR" smtClean="0"/>
              <a:t>31.05.2020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6B832F-DE9B-4098-B5ED-9830CDAF5C9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445903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3048000" y="2245535"/>
            <a:ext cx="6096000" cy="236693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lnSpc>
                <a:spcPct val="106000"/>
              </a:lnSpc>
              <a:spcAft>
                <a:spcPts val="800"/>
              </a:spcAft>
            </a:pPr>
            <a:r>
              <a:rPr lang="tr-TR" b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ANKARA ÜNİVERSİTESİ</a:t>
            </a:r>
            <a:endParaRPr lang="tr-TR" sz="120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lnSpc>
                <a:spcPct val="106000"/>
              </a:lnSpc>
              <a:spcAft>
                <a:spcPts val="800"/>
              </a:spcAft>
            </a:pPr>
            <a:r>
              <a:rPr lang="tr-TR" b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DEVLET KONSERVATUVARI</a:t>
            </a:r>
            <a:endParaRPr lang="tr-TR" sz="120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lnSpc>
                <a:spcPct val="106000"/>
              </a:lnSpc>
              <a:spcAft>
                <a:spcPts val="800"/>
              </a:spcAft>
            </a:pPr>
            <a:r>
              <a:rPr lang="tr-TR" b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MÜZİK BÖLÜMÜ</a:t>
            </a:r>
            <a:endParaRPr lang="tr-TR" sz="120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lnSpc>
                <a:spcPct val="106000"/>
              </a:lnSpc>
              <a:spcAft>
                <a:spcPts val="800"/>
              </a:spcAft>
            </a:pPr>
            <a:r>
              <a:rPr lang="tr-TR" b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BESTECİLİK (KOMPOZİSYON)</a:t>
            </a:r>
            <a:endParaRPr lang="tr-TR" sz="120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lnSpc>
                <a:spcPct val="106000"/>
              </a:lnSpc>
              <a:spcAft>
                <a:spcPts val="800"/>
              </a:spcAft>
            </a:pPr>
            <a:r>
              <a:rPr lang="tr-TR" b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ANASANAT DALI</a:t>
            </a:r>
            <a:endParaRPr lang="tr-TR" sz="120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lnSpc>
                <a:spcPct val="106000"/>
              </a:lnSpc>
              <a:spcAft>
                <a:spcPts val="800"/>
              </a:spcAft>
            </a:pPr>
            <a:r>
              <a:rPr lang="tr-TR" b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KOMPOZİSYON I – KOM 137</a:t>
            </a:r>
            <a:endParaRPr lang="tr-TR" sz="120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7617496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3048000" y="1752836"/>
            <a:ext cx="6096000" cy="3352328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tr-TR" b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Basit Üç Bölmeli Form</a:t>
            </a:r>
            <a:r>
              <a:rPr lang="tr-TR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(Simple Ternary Form / Three-Part Song Form), </a:t>
            </a:r>
            <a:r>
              <a:rPr lang="tr-TR" i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“Üç Bölmeli Şarkı Formu”</a:t>
            </a:r>
            <a:r>
              <a:rPr lang="tr-TR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olarak da adlandırılır.</a:t>
            </a:r>
            <a:endParaRPr lang="tr-TR" sz="14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tr-TR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Genellikle üç Period’dan oluşur.</a:t>
            </a:r>
            <a:endParaRPr lang="tr-TR" sz="14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tr-TR" b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 + B + A</a:t>
            </a:r>
            <a:r>
              <a:rPr lang="tr-TR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en sık karşımıza çıkan formüldür.</a:t>
            </a:r>
            <a:endParaRPr lang="tr-TR" sz="14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tr-TR" b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Basit Üç Bölmeli Form </a:t>
            </a:r>
            <a:r>
              <a:rPr lang="tr-TR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kapsamında şu formülleri de görüyoruz:</a:t>
            </a:r>
            <a:endParaRPr lang="tr-TR" sz="14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tr-TR" b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 + B + A1, A + Gelişme (Development) + A, A + Köprü + A.</a:t>
            </a:r>
            <a:endParaRPr lang="tr-TR" sz="14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tr-TR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Öğrenci kendi tasarımı doğrultusunda yukarıdaki formüllerden birini seçebilir.</a:t>
            </a:r>
            <a:endParaRPr lang="tr-TR" sz="14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2959743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3048000" y="1160110"/>
            <a:ext cx="6096000" cy="4537781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tr-TR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“Basit Rondo Formu”, Barok Dönemde, aynı adlı danstan türemiştir. </a:t>
            </a:r>
            <a:endParaRPr lang="tr-TR" sz="14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tr-TR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Barok Dönem Fransız besteci ve klavsenist François Couperin’in (1668-1733) Rondo’ları bu formun erken –ve basit- kullanımına mükemmel bir örnek oluşturur.</a:t>
            </a:r>
            <a:endParaRPr lang="tr-TR" sz="14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tr-TR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Bu form </a:t>
            </a:r>
            <a:r>
              <a:rPr lang="tr-TR" b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 + B + A + C + A</a:t>
            </a:r>
            <a:r>
              <a:rPr lang="tr-TR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olarak formüle edilir. </a:t>
            </a:r>
            <a:endParaRPr lang="tr-TR" sz="14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tr-TR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Tekrar edilen tema olan A </a:t>
            </a:r>
            <a:r>
              <a:rPr lang="tr-TR" b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Rondeau (Refrain)</a:t>
            </a:r>
            <a:r>
              <a:rPr lang="tr-TR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olarak adlandırılırdı.</a:t>
            </a:r>
            <a:endParaRPr lang="tr-TR" sz="14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tr-TR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Arada gelen temalara (B ve C temaları) ise Barok Dönemde </a:t>
            </a:r>
            <a:r>
              <a:rPr lang="tr-TR" b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Couplet </a:t>
            </a:r>
            <a:r>
              <a:rPr lang="tr-TR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denir.</a:t>
            </a:r>
            <a:endParaRPr lang="tr-TR" sz="14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tr-TR" b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Klasik Dönem Rondosu</a:t>
            </a:r>
            <a:r>
              <a:rPr lang="tr-TR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ise daha uzun soluklu olarak ele alınmıştır. </a:t>
            </a:r>
            <a:endParaRPr lang="tr-TR" sz="14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tr-TR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Temalar birbirlerine köprülerle bağlanmış, bölmeler arasındaki kontrastlar artmış ve period’dan daha uzun bölmelere yer verilmiştir.</a:t>
            </a:r>
            <a:endParaRPr lang="tr-TR" sz="14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80066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3048000" y="1901018"/>
            <a:ext cx="6096000" cy="2759602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tr-TR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Kompozisyon dersine, öğrencinin müzikal potansiyeli, altyapı ve birikimi göz önünde bulundurularak başlanır.</a:t>
            </a:r>
            <a:endParaRPr lang="tr-TR" sz="14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tr-TR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Bu bağlamda her öğrenci ayrı bir “mikrokozmos” olarak ele alınmalıdır.</a:t>
            </a:r>
            <a:endParaRPr lang="tr-TR" sz="14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tr-TR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Holistik bir yaklaşım kompozisyon dersine başlarken, sağlıklı bir ön koşul gibi görünmektedir.</a:t>
            </a:r>
            <a:endParaRPr lang="tr-TR" sz="14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tr-TR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Öğrencinin bilgi donanımı kadar, sanatsal ve düşünsel duyarlılıkları da bu derste </a:t>
            </a:r>
            <a:r>
              <a:rPr lang="tr-TR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hassasiyetle </a:t>
            </a:r>
            <a:r>
              <a:rPr lang="tr-TR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değerlendirilir.</a:t>
            </a:r>
            <a:endParaRPr lang="tr-TR" sz="14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tr-TR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tr-TR" sz="14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882594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3048000" y="1901018"/>
            <a:ext cx="6096000" cy="3055965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tr-TR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Kompozisyon müzikte yaratıcılığın birincil ve ontolojik bir faktör olduğu alandır.</a:t>
            </a:r>
            <a:endParaRPr lang="tr-TR" sz="14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tr-TR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Kompozisyon dersi öğrencinin yaratıcı potansiyelinin araştırıldığı ve teknik donanımla desteklendiği bir disiplini konu alır.</a:t>
            </a:r>
            <a:endParaRPr lang="tr-TR" sz="14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tr-TR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Müzikal yaratıcılığın temelleri, öğrenci odaklı, </a:t>
            </a:r>
            <a:r>
              <a:rPr lang="tr-TR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sarmal </a:t>
            </a:r>
            <a:r>
              <a:rPr lang="tr-TR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bir eğitim anlayışıyla atılır.</a:t>
            </a:r>
            <a:endParaRPr lang="tr-TR" sz="14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tr-TR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Müzik formları, klasik ve modern armoni, kontrpuan, orkestrasyon, tekstür, hepsi kompozisyonun konusu kapsamındadır.</a:t>
            </a:r>
            <a:endParaRPr lang="tr-TR" sz="14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568790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3048000" y="1901018"/>
            <a:ext cx="6096000" cy="2463238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tr-TR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Kompozisyon dersinde, basit formların öğrenci tarafından iyi anlaşılması önemlidir. </a:t>
            </a:r>
            <a:endParaRPr lang="tr-TR" sz="14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algn="just">
              <a:lnSpc>
                <a:spcPct val="107000"/>
              </a:lnSpc>
              <a:spcAft>
                <a:spcPts val="0"/>
              </a:spcAft>
            </a:pPr>
            <a:endParaRPr lang="tr-TR" sz="14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tr-TR" b="1" u="sng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“Basit Formlar” </a:t>
            </a:r>
            <a:r>
              <a:rPr lang="tr-TR" u="sng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derken hangilerini kastediyoruz:</a:t>
            </a:r>
            <a:endParaRPr lang="tr-TR" sz="14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tr-TR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Period.</a:t>
            </a:r>
            <a:endParaRPr lang="tr-TR" sz="14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tr-TR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Basit İki Bölmeli Form (Simple Binary Form).</a:t>
            </a:r>
            <a:endParaRPr lang="tr-TR" sz="14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tr-TR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Basit Üç Bölmeli Form (Simple Ternary Form).</a:t>
            </a:r>
            <a:endParaRPr lang="tr-TR" sz="14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tr-TR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Basit (Eski) Rondo Formu (Rondo Form – Type 2).</a:t>
            </a:r>
            <a:endParaRPr lang="tr-TR" sz="14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755263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3048000" y="155732"/>
            <a:ext cx="6096000" cy="6546536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tr-TR" b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Motif </a:t>
            </a:r>
            <a:r>
              <a:rPr lang="tr-TR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(Örgen) periodu, böylelikle de formu oluşturan en küçük öğedir.</a:t>
            </a:r>
            <a:endParaRPr lang="tr-TR" sz="14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tr-TR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Harekete göndermeyle, Latince “motivus” sözcüğünden gelir.</a:t>
            </a:r>
            <a:endParaRPr lang="tr-TR" sz="14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tr-TR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Kelimlerle nasıl cümleleri oluşturuyorsak, örgen ile de müzik cümlelerini ilmek ilmek öreriz.</a:t>
            </a:r>
            <a:endParaRPr lang="tr-TR" sz="14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tr-TR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Motifler (örgenler) cümleleri (phrase), cümleler ise daha önce de görmüş olduğumuz gibi Period’u oluştururlar.</a:t>
            </a:r>
            <a:endParaRPr lang="tr-TR" sz="14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tr-TR" b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Period </a:t>
            </a:r>
            <a:r>
              <a:rPr lang="tr-TR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dilimize </a:t>
            </a:r>
            <a:r>
              <a:rPr lang="tr-TR" b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“Dönem”</a:t>
            </a:r>
            <a:r>
              <a:rPr lang="tr-TR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olarak da çevrilmektedir. Fakat “Dönem” Türkçede daha çok müzik tarihi ile ilgili bir çağrışım yapmaktadır.</a:t>
            </a:r>
            <a:endParaRPr lang="tr-TR" sz="14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tr-TR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Tek period’dan oluşan eserler, daha çok kısa lirik şiirlere benzerler.</a:t>
            </a:r>
            <a:endParaRPr lang="tr-TR" sz="14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tr-TR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Kompozitör, eğer özlü, fakat vurucu bir söz söylemek isterse böyle bir yapıya başvurabilir.</a:t>
            </a:r>
            <a:endParaRPr lang="tr-TR" sz="14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tr-TR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Chopin’in Op. 28, no. 20 </a:t>
            </a:r>
            <a:r>
              <a:rPr lang="tr-TR" b="1" i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Do Minör Prelüd</a:t>
            </a:r>
            <a:r>
              <a:rPr lang="tr-TR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’ü üç bölmeli bir Period’dur. </a:t>
            </a:r>
            <a:endParaRPr lang="tr-TR" sz="14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tr-TR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Bu form Nurhan Cangal tarafından “</a:t>
            </a:r>
            <a:r>
              <a:rPr lang="tr-TR" i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Bir Bölmeli Şarkı Formu</a:t>
            </a:r>
            <a:r>
              <a:rPr lang="tr-TR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” olarak adlandırılmıştır.*</a:t>
            </a:r>
            <a:endParaRPr lang="tr-TR" sz="14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>
              <a:lnSpc>
                <a:spcPct val="107000"/>
              </a:lnSpc>
              <a:spcAft>
                <a:spcPts val="0"/>
              </a:spcAft>
            </a:pPr>
            <a:r>
              <a:rPr lang="tr-TR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tr-TR" sz="14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algn="just">
              <a:lnSpc>
                <a:spcPct val="107000"/>
              </a:lnSpc>
              <a:spcAft>
                <a:spcPts val="0"/>
              </a:spcAft>
            </a:pPr>
            <a:r>
              <a:rPr lang="tr-TR" sz="1600" i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*</a:t>
            </a:r>
            <a:r>
              <a:rPr lang="tr-TR" sz="160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Cangal, N. (2008).</a:t>
            </a:r>
            <a:r>
              <a:rPr lang="tr-TR" sz="1600" i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1600" b="1" i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Müzik Formları</a:t>
            </a:r>
            <a:r>
              <a:rPr lang="tr-TR" sz="1600" i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tr-TR" sz="160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Arkadaş Yayınevi, Ankara.</a:t>
            </a:r>
            <a:endParaRPr lang="tr-TR" sz="14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algn="just">
              <a:lnSpc>
                <a:spcPct val="107000"/>
              </a:lnSpc>
              <a:spcAft>
                <a:spcPts val="800"/>
              </a:spcAft>
            </a:pPr>
            <a:r>
              <a:rPr lang="tr-TR" sz="160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tr-TR" sz="14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86289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3048000" y="1901018"/>
            <a:ext cx="6096000" cy="3055965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tr-TR" b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Period</a:t>
            </a:r>
            <a:r>
              <a:rPr lang="tr-TR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form bilgisinde özsel bir öneme sahiptir.</a:t>
            </a:r>
            <a:endParaRPr lang="tr-TR" sz="14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tr-TR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Yaklaşık 1600-1900 yılları arasına denk gelen “tonal dönem”de kompozisyona, tematik bir yaklaşım söz konusudur.</a:t>
            </a:r>
            <a:endParaRPr lang="tr-TR" sz="14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tr-TR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1750 sonrası eserlerde homofonik yaklaşım ağır basar. </a:t>
            </a:r>
            <a:endParaRPr lang="tr-TR" sz="14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tr-TR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Bu homofoni, tematik bir anlayışı beraberinde getirir.</a:t>
            </a:r>
            <a:endParaRPr lang="tr-TR" sz="14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tr-TR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Period genellikle iki cümleden oluşur ve edebiyattaki paragrafa denk olarak düşünülebilir.</a:t>
            </a:r>
            <a:endParaRPr lang="tr-TR" sz="14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tr-TR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Bu cümlelerden ilki </a:t>
            </a:r>
            <a:r>
              <a:rPr lang="tr-TR" b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Öncül</a:t>
            </a:r>
            <a:r>
              <a:rPr lang="tr-TR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(Antecedent Phrase), ikincisi ise </a:t>
            </a:r>
            <a:r>
              <a:rPr lang="tr-TR" b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Soncul </a:t>
            </a:r>
            <a:r>
              <a:rPr lang="tr-TR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(Consequent Phrase) olarak adlandırılır:</a:t>
            </a:r>
            <a:endParaRPr lang="tr-TR" sz="14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549977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o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51632241"/>
              </p:ext>
            </p:extLst>
          </p:nvPr>
        </p:nvGraphicFramePr>
        <p:xfrm>
          <a:off x="3218815" y="2088107"/>
          <a:ext cx="5754370" cy="2777321"/>
        </p:xfrm>
        <a:graphic>
          <a:graphicData uri="http://schemas.openxmlformats.org/drawingml/2006/table">
            <a:tbl>
              <a:tblPr firstRow="1" firstCol="1" bandRow="1"/>
              <a:tblGrid>
                <a:gridCol w="2877185"/>
                <a:gridCol w="2877185"/>
              </a:tblGrid>
              <a:tr h="655093">
                <a:tc gridSpan="2">
                  <a:txBody>
                    <a:bodyPr/>
                    <a:lstStyle/>
                    <a:p>
                      <a:pPr marL="45720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-İlk cümle adeta bir soru gibidir.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</a:tr>
              <a:tr h="672153">
                <a:tc gridSpan="2">
                  <a:txBody>
                    <a:bodyPr/>
                    <a:lstStyle/>
                    <a:p>
                      <a:pPr marL="45720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-İkinci cümle bu ilk cümleyi cevaplar.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</a:tr>
              <a:tr h="648269">
                <a:tc gridSpan="2">
                  <a:txBody>
                    <a:bodyPr/>
                    <a:lstStyle/>
                    <a:p>
                      <a:pPr marL="45720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-Böylelikle bir anlam bütünlüğüne ulaşılır.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</a:tr>
              <a:tr h="400903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4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Öncül (Antecedent Phrase)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4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Soncul (Consequent Phrase)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0903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              -             V (Yarım Kadans)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tr-TR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                         I (Otantik Kadans)</a:t>
                      </a:r>
                      <a:endParaRPr lang="tr-TR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6114567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3048000" y="2049199"/>
            <a:ext cx="6096000" cy="2759602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tr-TR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Bazı Periodlar 3 cümleden de oluşabilir.</a:t>
            </a:r>
            <a:endParaRPr lang="tr-TR" sz="14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tr-TR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Üç cümlelik periodlarda ilk iki cümle sıklıkla dominant akorunda kalarak Yarım Kadans (Half Cadance) ile biterken, üçüncü cümleye Tonik akoru Tam Kadans (Authentic Cadance) ile noktayı koyar.</a:t>
            </a:r>
            <a:endParaRPr lang="tr-TR" sz="14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tr-TR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Robert Schumann’ın </a:t>
            </a:r>
            <a:r>
              <a:rPr lang="tr-TR" i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“Melodie”</a:t>
            </a:r>
            <a:r>
              <a:rPr lang="tr-TR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Op. 68, no.1’inde böyle bir yapı söz konusudur.</a:t>
            </a:r>
            <a:endParaRPr lang="tr-TR" sz="14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tr-TR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Böylelikle ortaya çıkan formu </a:t>
            </a:r>
            <a:r>
              <a:rPr lang="tr-TR" b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 + b + a1</a:t>
            </a:r>
            <a:r>
              <a:rPr lang="tr-TR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olarak formüle edebiliriz.</a:t>
            </a:r>
            <a:endParaRPr lang="tr-TR" sz="14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6798112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ikdörtgen 2"/>
          <p:cNvSpPr/>
          <p:nvPr/>
        </p:nvSpPr>
        <p:spPr>
          <a:xfrm>
            <a:off x="3048000" y="2049199"/>
            <a:ext cx="6096000" cy="2759602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tr-TR" b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Basit İki Bölmeli Form</a:t>
            </a:r>
            <a:r>
              <a:rPr lang="tr-TR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(Simple Binary Form / Two-Part Song Form), </a:t>
            </a:r>
            <a:r>
              <a:rPr lang="tr-TR" i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“İki Bölmeli Şarkı Formu”</a:t>
            </a:r>
            <a:r>
              <a:rPr lang="tr-TR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olarak da adlandırılır.</a:t>
            </a:r>
            <a:endParaRPr lang="tr-TR" sz="14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tr-TR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Bu form iki Period’dan oluşur.</a:t>
            </a:r>
            <a:endParaRPr lang="tr-TR" sz="14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tr-TR" b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A+ B</a:t>
            </a:r>
            <a:r>
              <a:rPr lang="tr-TR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olarak formüle edilir.</a:t>
            </a:r>
            <a:endParaRPr lang="tr-TR" sz="14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tr-TR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Bu formun en basit ve güzel örnekleri Robert Schumann’ın </a:t>
            </a:r>
            <a:r>
              <a:rPr lang="tr-TR" b="1" i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“Gençlik Albümü”</a:t>
            </a:r>
            <a:r>
              <a:rPr lang="tr-TR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adlı eserinde bulunabilir.</a:t>
            </a:r>
            <a:endParaRPr lang="tr-TR" sz="14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tr-TR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J.S. Bach’ın </a:t>
            </a:r>
            <a:r>
              <a:rPr lang="tr-TR" b="1" i="1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“Fransız Süitleri”</a:t>
            </a:r>
            <a:r>
              <a:rPr lang="tr-TR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nde de bu formla sıklıkla karşılaşılır.</a:t>
            </a:r>
            <a:endParaRPr lang="tr-TR" sz="14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7263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762</Words>
  <Application>Microsoft Office PowerPoint</Application>
  <PresentationFormat>Geniş ekran</PresentationFormat>
  <Paragraphs>72</Paragraphs>
  <Slides>11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17" baseType="lpstr">
      <vt:lpstr>Arial</vt:lpstr>
      <vt:lpstr>Calibri</vt:lpstr>
      <vt:lpstr>Calibri Light</vt:lpstr>
      <vt:lpstr>Symbol</vt:lpstr>
      <vt:lpstr>Times New Roman</vt:lpstr>
      <vt:lpstr>Office Teması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Mert</dc:creator>
  <cp:lastModifiedBy>Mert</cp:lastModifiedBy>
  <cp:revision>5</cp:revision>
  <dcterms:created xsi:type="dcterms:W3CDTF">2020-05-31T18:25:25Z</dcterms:created>
  <dcterms:modified xsi:type="dcterms:W3CDTF">2020-05-31T18:53:53Z</dcterms:modified>
</cp:coreProperties>
</file>