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61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4" r:id="rId17"/>
    <p:sldId id="265" r:id="rId18"/>
    <p:sldId id="266" r:id="rId19"/>
    <p:sldId id="267" r:id="rId20"/>
    <p:sldId id="257" r:id="rId21"/>
    <p:sldId id="25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8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6E7424-4E80-4CDB-8C58-710FB9B999F9}" type="datetimeFigureOut">
              <a:rPr lang="tr-TR" smtClean="0"/>
              <a:pPr/>
              <a:t>06.11.2012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9B3F67-2A1C-4FD9-8969-F189D176618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teachmetuition.co.uk/Chemistry/Intermolecular/atomuneven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jelİnİn</a:t>
            </a:r>
            <a:r>
              <a:rPr lang="tr-TR" dirty="0" smtClean="0"/>
              <a:t> oluşum </a:t>
            </a:r>
            <a:r>
              <a:rPr lang="tr-TR" dirty="0" err="1" smtClean="0"/>
              <a:t>mekanİzmasI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Hidrofobik</a:t>
            </a:r>
            <a:r>
              <a:rPr lang="tr-TR" dirty="0" smtClean="0"/>
              <a:t> etki</a:t>
            </a:r>
            <a:endParaRPr lang="tr-TR" dirty="0"/>
          </a:p>
        </p:txBody>
      </p:sp>
      <p:pic>
        <p:nvPicPr>
          <p:cNvPr id="14339" name="Picture 3" descr="fo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704856" cy="35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755576" y="126876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FFFF00"/>
                </a:solidFill>
              </a:rPr>
              <a:t>Makromoleküllerin polar olmayan grupları su molekülleri ile sarmalanır</a:t>
            </a:r>
          </a:p>
          <a:p>
            <a:pPr>
              <a:buFont typeface="Wingdings" pitchFamily="2" charset="2"/>
              <a:buChar char="ü"/>
            </a:pPr>
            <a:endParaRPr lang="tr-TR" sz="16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FFFF00"/>
                </a:solidFill>
              </a:rPr>
              <a:t>Bu sırada ortamın net </a:t>
            </a:r>
            <a:r>
              <a:rPr lang="tr-TR" sz="1600" b="1" dirty="0" err="1" smtClean="0">
                <a:solidFill>
                  <a:srgbClr val="FFFF00"/>
                </a:solidFill>
              </a:rPr>
              <a:t>entropisi</a:t>
            </a:r>
            <a:r>
              <a:rPr lang="tr-TR" sz="1600" b="1" dirty="0" smtClean="0">
                <a:solidFill>
                  <a:srgbClr val="FFFF00"/>
                </a:solidFill>
              </a:rPr>
              <a:t> düşer ve </a:t>
            </a:r>
            <a:r>
              <a:rPr lang="tr-TR" sz="1600" b="1" dirty="0" err="1" smtClean="0">
                <a:solidFill>
                  <a:srgbClr val="FFFF00"/>
                </a:solidFill>
              </a:rPr>
              <a:t>entalpik</a:t>
            </a:r>
            <a:r>
              <a:rPr lang="tr-TR" sz="1600" b="1" dirty="0" smtClean="0">
                <a:solidFill>
                  <a:srgbClr val="FFFF00"/>
                </a:solidFill>
              </a:rPr>
              <a:t> denge bozulur</a:t>
            </a:r>
          </a:p>
          <a:p>
            <a:pPr>
              <a:buFont typeface="Wingdings" pitchFamily="2" charset="2"/>
              <a:buChar char="ü"/>
            </a:pPr>
            <a:endParaRPr lang="tr-TR" sz="16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FFFF00"/>
                </a:solidFill>
              </a:rPr>
              <a:t>Bu değişimin yarattığı etkiyi azaltmak için </a:t>
            </a:r>
            <a:r>
              <a:rPr lang="tr-TR" sz="1600" b="1" dirty="0" err="1" smtClean="0">
                <a:solidFill>
                  <a:srgbClr val="FFFF00"/>
                </a:solidFill>
              </a:rPr>
              <a:t>hidrofobik</a:t>
            </a:r>
            <a:r>
              <a:rPr lang="tr-TR" sz="1600" b="1" dirty="0" smtClean="0">
                <a:solidFill>
                  <a:srgbClr val="FFFF00"/>
                </a:solidFill>
              </a:rPr>
              <a:t> gruplar bir araya </a:t>
            </a:r>
          </a:p>
          <a:p>
            <a:r>
              <a:rPr lang="tr-TR" sz="1600" b="1" dirty="0" smtClean="0">
                <a:solidFill>
                  <a:srgbClr val="FFFF00"/>
                </a:solidFill>
              </a:rPr>
              <a:t>    gelerek yüzey küçültme eğilimi gösterirler</a:t>
            </a:r>
            <a:endParaRPr lang="tr-TR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Hidrojen bağları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145" y="3356992"/>
            <a:ext cx="3459572" cy="313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11560" y="155679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FFFF00"/>
                </a:solidFill>
              </a:rPr>
              <a:t>İki </a:t>
            </a:r>
            <a:r>
              <a:rPr lang="tr-TR" sz="1600" b="1" dirty="0" err="1" smtClean="0">
                <a:solidFill>
                  <a:srgbClr val="FFFF00"/>
                </a:solidFill>
              </a:rPr>
              <a:t>dipol</a:t>
            </a:r>
            <a:r>
              <a:rPr lang="tr-TR" sz="1600" b="1" dirty="0" smtClean="0">
                <a:solidFill>
                  <a:srgbClr val="FFFF00"/>
                </a:solidFill>
              </a:rPr>
              <a:t> arasında </a:t>
            </a:r>
            <a:r>
              <a:rPr lang="tr-TR" sz="1600" b="1" dirty="0" err="1" smtClean="0">
                <a:solidFill>
                  <a:srgbClr val="FFFF00"/>
                </a:solidFill>
              </a:rPr>
              <a:t>poziitf</a:t>
            </a:r>
            <a:r>
              <a:rPr lang="tr-TR" sz="1600" b="1" dirty="0" smtClean="0">
                <a:solidFill>
                  <a:srgbClr val="FFFF00"/>
                </a:solidFill>
              </a:rPr>
              <a:t> yüklü hidrojen atomları ile elektronegatif yüklü gruplar (N, O, F vb..) arasında meydana gelen çekim</a:t>
            </a:r>
          </a:p>
          <a:p>
            <a:endParaRPr lang="tr-TR" sz="16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FFFF00"/>
                </a:solidFill>
              </a:rPr>
              <a:t>Temel olarak iki atom arasındaki paylaşılmamış ortak elektron çiftinin çekimini içermektedir</a:t>
            </a:r>
          </a:p>
          <a:p>
            <a:pPr>
              <a:buFont typeface="Wingdings" pitchFamily="2" charset="2"/>
              <a:buChar char="ü"/>
            </a:pPr>
            <a:endParaRPr lang="tr-TR" sz="16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FFFF00"/>
                </a:solidFill>
              </a:rPr>
              <a:t>Serum proteinlerinin ikincil ve üçüncül yapılarını stabilize eden temel bağdır</a:t>
            </a:r>
            <a:endParaRPr lang="tr-TR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van</a:t>
            </a:r>
            <a:r>
              <a:rPr lang="tr-TR" dirty="0" smtClean="0"/>
              <a:t> der </a:t>
            </a:r>
            <a:r>
              <a:rPr lang="tr-TR" dirty="0" err="1" smtClean="0"/>
              <a:t>Waals</a:t>
            </a:r>
            <a:r>
              <a:rPr lang="tr-TR" dirty="0" smtClean="0"/>
              <a:t> bağları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b="1" dirty="0" smtClean="0">
                <a:solidFill>
                  <a:srgbClr val="FFFF00"/>
                </a:solidFill>
              </a:rPr>
              <a:t>Çözünmüş gazlar hariç tüm moleküler itme ya da çekme eğilimi gösterir</a:t>
            </a:r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000" b="1" dirty="0" err="1" smtClean="0">
                <a:solidFill>
                  <a:srgbClr val="FFFF00"/>
                </a:solidFill>
              </a:rPr>
              <a:t>van</a:t>
            </a:r>
            <a:r>
              <a:rPr lang="tr-TR" sz="2000" b="1" dirty="0" smtClean="0">
                <a:solidFill>
                  <a:srgbClr val="FFFF00"/>
                </a:solidFill>
              </a:rPr>
              <a:t> der </a:t>
            </a:r>
            <a:r>
              <a:rPr lang="tr-TR" sz="2000" b="1" dirty="0" err="1" smtClean="0">
                <a:solidFill>
                  <a:srgbClr val="FFFF00"/>
                </a:solidFill>
              </a:rPr>
              <a:t>Waals</a:t>
            </a:r>
            <a:r>
              <a:rPr lang="tr-TR" sz="2000" b="1" dirty="0" smtClean="0">
                <a:solidFill>
                  <a:srgbClr val="FFFF00"/>
                </a:solidFill>
              </a:rPr>
              <a:t> etkisi moleküller arası mesafe (</a:t>
            </a:r>
            <a:r>
              <a:rPr lang="tr-TR" sz="2000" b="1" dirty="0" err="1" smtClean="0">
                <a:solidFill>
                  <a:srgbClr val="FFFF00"/>
                </a:solidFill>
              </a:rPr>
              <a:t>van</a:t>
            </a:r>
            <a:r>
              <a:rPr lang="tr-TR" sz="2000" b="1" dirty="0" smtClean="0">
                <a:solidFill>
                  <a:srgbClr val="FFFF00"/>
                </a:solidFill>
              </a:rPr>
              <a:t> der </a:t>
            </a:r>
            <a:r>
              <a:rPr lang="tr-TR" sz="2000" b="1" dirty="0" err="1" smtClean="0">
                <a:solidFill>
                  <a:srgbClr val="FFFF00"/>
                </a:solidFill>
              </a:rPr>
              <a:t>Waals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radyusu</a:t>
            </a:r>
            <a:r>
              <a:rPr lang="tr-TR" sz="2000" b="1" dirty="0" smtClean="0">
                <a:solidFill>
                  <a:srgbClr val="FFFF00"/>
                </a:solidFill>
              </a:rPr>
              <a:t>) ile ilişkilidir</a:t>
            </a:r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000" b="1" dirty="0" smtClean="0">
                <a:solidFill>
                  <a:srgbClr val="FFFF00"/>
                </a:solidFill>
              </a:rPr>
              <a:t>Van der </a:t>
            </a:r>
            <a:r>
              <a:rPr lang="tr-TR" sz="2000" b="1" dirty="0" err="1" smtClean="0">
                <a:solidFill>
                  <a:srgbClr val="FFFF00"/>
                </a:solidFill>
              </a:rPr>
              <a:t>Waals</a:t>
            </a:r>
            <a:r>
              <a:rPr lang="tr-TR" sz="2000" b="1" dirty="0" smtClean="0">
                <a:solidFill>
                  <a:srgbClr val="FFFF00"/>
                </a:solidFill>
              </a:rPr>
              <a:t> çekim kuvvetinin oluşabilmesi için gerekli teorik enerji (G) iki atom arasındaki mesafenin 6. kuvveti ile orantılıdır</a:t>
            </a:r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2000" b="1" dirty="0" smtClean="0">
                <a:solidFill>
                  <a:srgbClr val="FFFF00"/>
                </a:solidFill>
              </a:rPr>
              <a:t>			G = -A / r</a:t>
            </a:r>
            <a:r>
              <a:rPr lang="tr-TR" sz="2000" b="1" baseline="30000" dirty="0" smtClean="0">
                <a:solidFill>
                  <a:srgbClr val="FFFF00"/>
                </a:solidFill>
              </a:rPr>
              <a:t>6      </a:t>
            </a:r>
            <a:r>
              <a:rPr lang="tr-TR" sz="2000" b="1" dirty="0" smtClean="0">
                <a:solidFill>
                  <a:srgbClr val="92D050"/>
                </a:solidFill>
              </a:rPr>
              <a:t>A : </a:t>
            </a:r>
            <a:r>
              <a:rPr lang="tr-TR" sz="2000" b="1" dirty="0" err="1" smtClean="0">
                <a:solidFill>
                  <a:srgbClr val="92D050"/>
                </a:solidFill>
              </a:rPr>
              <a:t>Hamaker</a:t>
            </a:r>
            <a:r>
              <a:rPr lang="tr-TR" sz="2000" b="1" dirty="0" smtClean="0">
                <a:solidFill>
                  <a:srgbClr val="92D050"/>
                </a:solidFill>
              </a:rPr>
              <a:t> sabitesi</a:t>
            </a:r>
            <a:endParaRPr lang="tr-TR" sz="2000" b="1" baseline="30000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Van der </a:t>
            </a:r>
            <a:r>
              <a:rPr lang="tr-TR" dirty="0" err="1" smtClean="0"/>
              <a:t>Waals</a:t>
            </a:r>
            <a:r>
              <a:rPr lang="tr-TR" dirty="0" smtClean="0"/>
              <a:t> bağları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35740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sz="2000" b="1" dirty="0" smtClean="0">
                <a:solidFill>
                  <a:srgbClr val="FFFF00"/>
                </a:solidFill>
              </a:rPr>
              <a:t>Eğer iki atom arasındaki mesafe </a:t>
            </a:r>
            <a:r>
              <a:rPr lang="tr-TR" sz="2000" b="1" dirty="0" err="1" smtClean="0">
                <a:solidFill>
                  <a:srgbClr val="FFFF00"/>
                </a:solidFill>
              </a:rPr>
              <a:t>van</a:t>
            </a:r>
            <a:r>
              <a:rPr lang="tr-TR" sz="2000" b="1" dirty="0" smtClean="0">
                <a:solidFill>
                  <a:srgbClr val="FFFF00"/>
                </a:solidFill>
              </a:rPr>
              <a:t> der </a:t>
            </a:r>
            <a:r>
              <a:rPr lang="tr-TR" sz="2000" b="1" dirty="0" err="1" smtClean="0">
                <a:solidFill>
                  <a:srgbClr val="FFFF00"/>
                </a:solidFill>
              </a:rPr>
              <a:t>Waals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radyusundan</a:t>
            </a:r>
            <a:r>
              <a:rPr lang="tr-TR" sz="2000" b="1" dirty="0" smtClean="0">
                <a:solidFill>
                  <a:srgbClr val="FFFF00"/>
                </a:solidFill>
              </a:rPr>
              <a:t> (çapından) daha kısa ise elektron bulutu oluşur ve itme meydana gelir (</a:t>
            </a:r>
            <a:r>
              <a:rPr lang="tr-TR" sz="2000" b="1" dirty="0" err="1" smtClean="0">
                <a:solidFill>
                  <a:srgbClr val="FFFF00"/>
                </a:solidFill>
              </a:rPr>
              <a:t>Borne</a:t>
            </a:r>
            <a:r>
              <a:rPr lang="tr-TR" sz="2000" b="1" dirty="0" smtClean="0">
                <a:solidFill>
                  <a:srgbClr val="FFFF00"/>
                </a:solidFill>
              </a:rPr>
              <a:t> itme teorisi)</a:t>
            </a:r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2000" b="1" dirty="0" smtClean="0"/>
              <a:t>	                        ∆G</a:t>
            </a:r>
            <a:r>
              <a:rPr lang="tr-TR" sz="2000" dirty="0" smtClean="0"/>
              <a:t> = -A / r</a:t>
            </a:r>
            <a:r>
              <a:rPr lang="tr-TR" sz="2000" baseline="30000" dirty="0" smtClean="0"/>
              <a:t>6</a:t>
            </a:r>
            <a:r>
              <a:rPr lang="tr-TR" sz="2000" dirty="0" smtClean="0"/>
              <a:t> + B / r</a:t>
            </a:r>
            <a:r>
              <a:rPr lang="tr-TR" sz="2000" baseline="30000" dirty="0" smtClean="0"/>
              <a:t>1/2 </a:t>
            </a:r>
            <a:r>
              <a:rPr lang="tr-TR" sz="2000" dirty="0" smtClean="0"/>
              <a:t>	</a:t>
            </a:r>
            <a:r>
              <a:rPr lang="tr-TR" sz="2000" u="sng" dirty="0" err="1" smtClean="0"/>
              <a:t>Lennard</a:t>
            </a:r>
            <a:r>
              <a:rPr lang="tr-TR" sz="2000" u="sng" dirty="0" smtClean="0"/>
              <a:t>-</a:t>
            </a:r>
            <a:r>
              <a:rPr lang="tr-TR" sz="2000" u="sng" dirty="0" err="1" smtClean="0"/>
              <a:t>Jones</a:t>
            </a:r>
            <a:r>
              <a:rPr lang="tr-TR" sz="2000" u="sng" dirty="0" smtClean="0"/>
              <a:t> potansiyeli    </a:t>
            </a:r>
            <a:endParaRPr lang="tr-TR" sz="2000" dirty="0" smtClean="0"/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16389" name="Picture 5" descr="uneven electronic distribution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16872" y="3140968"/>
            <a:ext cx="2503400" cy="1655440"/>
          </a:xfrm>
          <a:prstGeom prst="rect">
            <a:avLst/>
          </a:prstGeom>
          <a:noFill/>
        </p:spPr>
      </p:pic>
      <p:pic>
        <p:nvPicPr>
          <p:cNvPr id="16388" name="Picture 4" descr="uneven electronic distribution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356631" y="3140968"/>
            <a:ext cx="2441105" cy="1656184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779912" y="4509120"/>
            <a:ext cx="302433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der 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Waals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mesafesi</a:t>
            </a:r>
            <a:endParaRPr kumimoji="0" lang="tr-TR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/>
          <p:cNvSpPr>
            <a:spLocks/>
          </p:cNvSpPr>
          <p:nvPr/>
        </p:nvSpPr>
        <p:spPr bwMode="auto">
          <a:xfrm rot="5400000">
            <a:off x="2024062" y="1058863"/>
            <a:ext cx="180975" cy="1257300"/>
          </a:xfrm>
          <a:prstGeom prst="rightBrace">
            <a:avLst>
              <a:gd name="adj1" fmla="val 5789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AutoShape 16"/>
          <p:cNvSpPr>
            <a:spLocks/>
          </p:cNvSpPr>
          <p:nvPr/>
        </p:nvSpPr>
        <p:spPr bwMode="auto">
          <a:xfrm rot="5400000">
            <a:off x="4534098" y="3898950"/>
            <a:ext cx="180975" cy="1257300"/>
          </a:xfrm>
          <a:prstGeom prst="rightBrace">
            <a:avLst>
              <a:gd name="adj1" fmla="val 5789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12064"/>
            <a:ext cx="8748464" cy="914400"/>
          </a:xfrm>
        </p:spPr>
        <p:txBody>
          <a:bodyPr/>
          <a:lstStyle/>
          <a:p>
            <a:r>
              <a:rPr lang="tr-TR" sz="3200" dirty="0" smtClean="0"/>
              <a:t>Elektrostatik (</a:t>
            </a:r>
            <a:r>
              <a:rPr lang="tr-TR" sz="3200" dirty="0" err="1" smtClean="0"/>
              <a:t>Coulomb</a:t>
            </a:r>
            <a:r>
              <a:rPr lang="tr-TR" sz="3200" dirty="0" smtClean="0"/>
              <a:t>) </a:t>
            </a:r>
            <a:r>
              <a:rPr lang="tr-TR" sz="3200" dirty="0" err="1" smtClean="0"/>
              <a:t>interaksiyonlar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83560"/>
            <a:ext cx="8424936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FF00"/>
                </a:solidFill>
              </a:rPr>
              <a:t>Protein molekülünün yüzeyinde yer alan elektronların yük dağılımı ile ilişkilidir</a:t>
            </a: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FF00"/>
                </a:solidFill>
              </a:rPr>
              <a:t>Pozitif ya da negatif yöndeki bir potansiyel enerji moleküller arası mesafe ile ters orantılıdır</a:t>
            </a: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FF00"/>
                </a:solidFill>
              </a:rPr>
              <a:t>Yoğurt üretiminde asitliğin ilerlemesi ile protein molekülü etrafındaki elektron çift tabakasının kalınlığı azalmaktadır</a:t>
            </a: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FF00"/>
                </a:solidFill>
              </a:rPr>
              <a:t>Kazeinler arası itme kuvveti zayıflamakta ve </a:t>
            </a:r>
            <a:r>
              <a:rPr lang="tr-TR" sz="2400" b="1" dirty="0" err="1" smtClean="0">
                <a:solidFill>
                  <a:srgbClr val="FFFF00"/>
                </a:solidFill>
              </a:rPr>
              <a:t>agregasyon</a:t>
            </a:r>
            <a:r>
              <a:rPr lang="tr-TR" sz="2400" b="1" dirty="0" smtClean="0">
                <a:solidFill>
                  <a:srgbClr val="FFFF00"/>
                </a:solidFill>
              </a:rPr>
              <a:t> oluşmaktadır</a:t>
            </a:r>
            <a:endParaRPr lang="tr-T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Sterik</a:t>
            </a:r>
            <a:r>
              <a:rPr lang="tr-TR" dirty="0" smtClean="0"/>
              <a:t> </a:t>
            </a:r>
            <a:r>
              <a:rPr lang="tr-TR" dirty="0" err="1" smtClean="0"/>
              <a:t>interaksiyonlar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İki farklı </a:t>
            </a:r>
            <a:r>
              <a:rPr lang="tr-TR" dirty="0" err="1" smtClean="0">
                <a:solidFill>
                  <a:srgbClr val="FFFF00"/>
                </a:solidFill>
              </a:rPr>
              <a:t>makromolekülde</a:t>
            </a:r>
            <a:r>
              <a:rPr lang="tr-TR" dirty="0" smtClean="0">
                <a:solidFill>
                  <a:srgbClr val="FFFF00"/>
                </a:solidFill>
              </a:rPr>
              <a:t> yer alan </a:t>
            </a:r>
            <a:r>
              <a:rPr lang="tr-TR" dirty="0" err="1" smtClean="0">
                <a:solidFill>
                  <a:srgbClr val="FFFF00"/>
                </a:solidFill>
              </a:rPr>
              <a:t>hidrofilik</a:t>
            </a:r>
            <a:r>
              <a:rPr lang="tr-TR" dirty="0" smtClean="0">
                <a:solidFill>
                  <a:srgbClr val="FFFF00"/>
                </a:solidFill>
              </a:rPr>
              <a:t> gruplar arası mesafe kısaldıkça </a:t>
            </a:r>
            <a:r>
              <a:rPr lang="tr-TR" dirty="0" err="1" smtClean="0">
                <a:solidFill>
                  <a:srgbClr val="FFFF00"/>
                </a:solidFill>
              </a:rPr>
              <a:t>hidrofilik</a:t>
            </a:r>
            <a:r>
              <a:rPr lang="tr-TR" dirty="0" smtClean="0">
                <a:solidFill>
                  <a:srgbClr val="FFFF00"/>
                </a:solidFill>
              </a:rPr>
              <a:t> uzantıların boyutu ;</a:t>
            </a:r>
          </a:p>
          <a:p>
            <a:pPr>
              <a:buNone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i. küçülür</a:t>
            </a: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</a:t>
            </a:r>
            <a:r>
              <a:rPr lang="tr-TR" dirty="0" err="1" smtClean="0">
                <a:solidFill>
                  <a:srgbClr val="FFFF00"/>
                </a:solidFill>
              </a:rPr>
              <a:t>ii</a:t>
            </a:r>
            <a:r>
              <a:rPr lang="tr-TR" dirty="0" smtClean="0">
                <a:solidFill>
                  <a:srgbClr val="FFFF00"/>
                </a:solidFill>
              </a:rPr>
              <a:t>. yoğunlaşma başlar</a:t>
            </a: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</a:t>
            </a:r>
            <a:r>
              <a:rPr lang="tr-TR" dirty="0" err="1" smtClean="0">
                <a:solidFill>
                  <a:srgbClr val="FFFF00"/>
                </a:solidFill>
              </a:rPr>
              <a:t>iii</a:t>
            </a:r>
            <a:r>
              <a:rPr lang="tr-TR" dirty="0" smtClean="0">
                <a:solidFill>
                  <a:srgbClr val="FFFF00"/>
                </a:solidFill>
              </a:rPr>
              <a:t>. yapısal </a:t>
            </a:r>
            <a:r>
              <a:rPr lang="tr-TR" dirty="0" err="1" smtClean="0">
                <a:solidFill>
                  <a:srgbClr val="FFFF00"/>
                </a:solidFill>
              </a:rPr>
              <a:t>entropi</a:t>
            </a:r>
            <a:r>
              <a:rPr lang="tr-TR" dirty="0" smtClean="0">
                <a:solidFill>
                  <a:srgbClr val="FFFF00"/>
                </a:solidFill>
              </a:rPr>
              <a:t> azalı</a:t>
            </a: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iv. moleküller arası itme başlar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ısıl </a:t>
            </a:r>
            <a:r>
              <a:rPr lang="tr-TR" dirty="0" err="1" smtClean="0"/>
              <a:t>denatürasyonu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6073283" cy="16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tr-TR" dirty="0" smtClean="0"/>
              <a:t>-LG/</a:t>
            </a:r>
            <a:r>
              <a:rPr lang="el-GR" dirty="0" smtClean="0">
                <a:sym typeface="Symbol"/>
              </a:rPr>
              <a:t></a:t>
            </a:r>
            <a:r>
              <a:rPr lang="tr-TR" dirty="0" smtClean="0">
                <a:sym typeface="Symbol"/>
              </a:rPr>
              <a:t>-LA </a:t>
            </a:r>
            <a:r>
              <a:rPr lang="tr-TR" dirty="0" err="1" smtClean="0">
                <a:sym typeface="Symbol"/>
              </a:rPr>
              <a:t>interaksiyonu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6487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ym typeface="Symbol"/>
              </a:rPr>
              <a:t></a:t>
            </a:r>
            <a:r>
              <a:rPr lang="tr-TR" dirty="0" smtClean="0">
                <a:sym typeface="Symbol"/>
              </a:rPr>
              <a:t>-kazein/ </a:t>
            </a:r>
            <a:r>
              <a:rPr lang="el-GR" dirty="0" smtClean="0"/>
              <a:t>β</a:t>
            </a:r>
            <a:r>
              <a:rPr lang="tr-TR" dirty="0" smtClean="0"/>
              <a:t>-LG </a:t>
            </a:r>
            <a:r>
              <a:rPr lang="tr-TR" dirty="0" err="1" smtClean="0">
                <a:sym typeface="Symbol"/>
              </a:rPr>
              <a:t>interaksiyonu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61" y="2817093"/>
            <a:ext cx="8639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239766" cy="8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31798" y="1916832"/>
            <a:ext cx="8812201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Süt proteinleri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13372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971600" y="134076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1- Kazeinler </a:t>
            </a:r>
          </a:p>
          <a:p>
            <a:r>
              <a:rPr lang="tr-TR" sz="2800" b="1" dirty="0" smtClean="0">
                <a:solidFill>
                  <a:srgbClr val="FFFF00"/>
                </a:solidFill>
              </a:rPr>
              <a:t>2- </a:t>
            </a:r>
            <a:r>
              <a:rPr lang="tr-TR" sz="2800" b="1" dirty="0" err="1" smtClean="0">
                <a:solidFill>
                  <a:srgbClr val="FFFF00"/>
                </a:solidFill>
              </a:rPr>
              <a:t>Globüler</a:t>
            </a:r>
            <a:r>
              <a:rPr lang="tr-TR" sz="2800" b="1" dirty="0" smtClean="0">
                <a:solidFill>
                  <a:srgbClr val="FFFF00"/>
                </a:solidFill>
              </a:rPr>
              <a:t> serum proteinleri</a:t>
            </a:r>
            <a:endParaRPr lang="tr-TR" sz="2800" b="1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013176"/>
            <a:ext cx="2343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914400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Yoğurt sütüne ısıl işlem uygulaması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02" y="1844824"/>
            <a:ext cx="8748464" cy="41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Isı uygulaması</a:t>
            </a:r>
            <a:endParaRPr lang="tr-TR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74846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Yoğurt jelinin oluşum mekanizması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>
            <a:normAutofit lnSpcReduction="10000"/>
          </a:bodyPr>
          <a:lstStyle/>
          <a:p>
            <a:r>
              <a:rPr lang="tr-TR" sz="2000" b="1" dirty="0" smtClean="0"/>
              <a:t>1. aşama</a:t>
            </a:r>
            <a:r>
              <a:rPr lang="tr-TR" sz="2000" b="1" dirty="0" smtClean="0">
                <a:solidFill>
                  <a:srgbClr val="FFFF00"/>
                </a:solidFill>
              </a:rPr>
              <a:t>: laktoz laktik aside dönüşür</a:t>
            </a:r>
          </a:p>
          <a:p>
            <a:endParaRPr lang="tr-TR" sz="2000" b="1" dirty="0" smtClean="0">
              <a:solidFill>
                <a:srgbClr val="FFFF00"/>
              </a:solidFill>
            </a:endParaRPr>
          </a:p>
          <a:p>
            <a:r>
              <a:rPr lang="tr-TR" sz="2000" b="1" dirty="0" smtClean="0"/>
              <a:t>2. aşama</a:t>
            </a:r>
            <a:r>
              <a:rPr lang="tr-TR" sz="2000" b="1" dirty="0" smtClean="0">
                <a:solidFill>
                  <a:srgbClr val="FFFF00"/>
                </a:solidFill>
              </a:rPr>
              <a:t>: laktik asit konsantrasyonu arttıkça kazeinlerin etrafındaki elektriksel çift tabakanın yükü azalmaya başlar ve kazein </a:t>
            </a:r>
            <a:r>
              <a:rPr lang="tr-TR" sz="2000" b="1" dirty="0" err="1" smtClean="0">
                <a:solidFill>
                  <a:srgbClr val="FFFF00"/>
                </a:solidFill>
              </a:rPr>
              <a:t>stabilitesini</a:t>
            </a:r>
            <a:r>
              <a:rPr lang="tr-TR" sz="2000" b="1" dirty="0" smtClean="0">
                <a:solidFill>
                  <a:srgbClr val="FFFF00"/>
                </a:solidFill>
              </a:rPr>
              <a:t> yitirir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3. aşama</a:t>
            </a:r>
            <a:r>
              <a:rPr lang="tr-TR" sz="2000" b="1" dirty="0" smtClean="0">
                <a:solidFill>
                  <a:srgbClr val="FFFF00"/>
                </a:solidFill>
              </a:rPr>
              <a:t>: ısı uygulaması ile kazein-serum </a:t>
            </a:r>
            <a:r>
              <a:rPr lang="tr-TR" sz="2000" b="1" dirty="0" err="1" smtClean="0">
                <a:solidFill>
                  <a:srgbClr val="FFFF00"/>
                </a:solidFill>
              </a:rPr>
              <a:t>protieni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interaksiyonu</a:t>
            </a:r>
            <a:r>
              <a:rPr lang="tr-TR" sz="2000" b="1" dirty="0" smtClean="0">
                <a:solidFill>
                  <a:srgbClr val="FFFF00"/>
                </a:solidFill>
              </a:rPr>
              <a:t> başlar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4. aşama</a:t>
            </a:r>
            <a:r>
              <a:rPr lang="tr-TR" sz="2000" b="1" dirty="0" smtClean="0">
                <a:solidFill>
                  <a:srgbClr val="FFFF00"/>
                </a:solidFill>
              </a:rPr>
              <a:t>: </a:t>
            </a:r>
            <a:r>
              <a:rPr lang="tr-TR" sz="2000" b="1" dirty="0" err="1" smtClean="0">
                <a:solidFill>
                  <a:srgbClr val="FFFF00"/>
                </a:solidFill>
              </a:rPr>
              <a:t>pH</a:t>
            </a:r>
            <a:r>
              <a:rPr lang="tr-TR" sz="2000" b="1" dirty="0" smtClean="0">
                <a:solidFill>
                  <a:srgbClr val="FFFF00"/>
                </a:solidFill>
              </a:rPr>
              <a:t> 5.1-5.2’de  (</a:t>
            </a:r>
            <a:r>
              <a:rPr lang="el-GR" sz="2000" b="1" dirty="0" smtClean="0">
                <a:solidFill>
                  <a:srgbClr val="FFFF00"/>
                </a:solidFill>
              </a:rPr>
              <a:t>β</a:t>
            </a:r>
            <a:r>
              <a:rPr lang="tr-TR" sz="2000" b="1" dirty="0" smtClean="0">
                <a:solidFill>
                  <a:srgbClr val="FFFF00"/>
                </a:solidFill>
              </a:rPr>
              <a:t>-kazeinin </a:t>
            </a:r>
            <a:r>
              <a:rPr lang="tr-TR" sz="2000" b="1" dirty="0" err="1" smtClean="0">
                <a:solidFill>
                  <a:srgbClr val="FFFF00"/>
                </a:solidFill>
              </a:rPr>
              <a:t>izoelektrik</a:t>
            </a:r>
            <a:r>
              <a:rPr lang="tr-TR" sz="2000" b="1" dirty="0" smtClean="0">
                <a:solidFill>
                  <a:srgbClr val="FFFF00"/>
                </a:solidFill>
              </a:rPr>
              <a:t> noktası) kazein </a:t>
            </a:r>
            <a:r>
              <a:rPr lang="tr-TR" sz="2000" b="1" dirty="0" err="1" smtClean="0">
                <a:solidFill>
                  <a:srgbClr val="FFFF00"/>
                </a:solidFill>
              </a:rPr>
              <a:t>agregasyopnu</a:t>
            </a:r>
            <a:r>
              <a:rPr lang="tr-TR" sz="2000" b="1" dirty="0" smtClean="0">
                <a:solidFill>
                  <a:srgbClr val="FFFF00"/>
                </a:solidFill>
              </a:rPr>
              <a:t> başlar ve 4.5-4.6 </a:t>
            </a:r>
            <a:r>
              <a:rPr lang="tr-TR" sz="2000" b="1" dirty="0" err="1" smtClean="0">
                <a:solidFill>
                  <a:srgbClr val="FFFF00"/>
                </a:solidFill>
              </a:rPr>
              <a:t>pH’da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agregasyon</a:t>
            </a:r>
            <a:r>
              <a:rPr lang="tr-TR" sz="2000" b="1" dirty="0" smtClean="0">
                <a:solidFill>
                  <a:srgbClr val="FFFF00"/>
                </a:solidFill>
              </a:rPr>
              <a:t> tamamlanır</a:t>
            </a:r>
          </a:p>
          <a:p>
            <a:endParaRPr lang="tr-TR" sz="2000" b="1" dirty="0" smtClean="0">
              <a:solidFill>
                <a:srgbClr val="FFFF00"/>
              </a:solidFill>
            </a:endParaRPr>
          </a:p>
          <a:p>
            <a:r>
              <a:rPr lang="tr-TR" sz="2000" b="1" dirty="0" smtClean="0"/>
              <a:t>5. aşama</a:t>
            </a:r>
            <a:r>
              <a:rPr lang="tr-TR" sz="2000" b="1" dirty="0" smtClean="0">
                <a:solidFill>
                  <a:srgbClr val="FFFF00"/>
                </a:solidFill>
              </a:rPr>
              <a:t>: protein kompleksi 3-</a:t>
            </a:r>
            <a:r>
              <a:rPr lang="tr-TR" sz="2000" b="1" dirty="0" err="1" smtClean="0">
                <a:solidFill>
                  <a:srgbClr val="FFFF00"/>
                </a:solidFill>
              </a:rPr>
              <a:t>boyutulu</a:t>
            </a:r>
            <a:r>
              <a:rPr lang="tr-TR" sz="2000" b="1" dirty="0" smtClean="0">
                <a:solidFill>
                  <a:srgbClr val="FFFF00"/>
                </a:solidFill>
              </a:rPr>
              <a:t> ağ yapısını oluşturur ve serbest su </a:t>
            </a:r>
            <a:r>
              <a:rPr lang="tr-TR" sz="2000" b="1" dirty="0" err="1" smtClean="0">
                <a:solidFill>
                  <a:srgbClr val="FFFF00"/>
                </a:solidFill>
              </a:rPr>
              <a:t>tutunumu</a:t>
            </a:r>
            <a:r>
              <a:rPr lang="tr-TR" sz="2000" b="1" dirty="0" smtClean="0">
                <a:solidFill>
                  <a:srgbClr val="FFFF00"/>
                </a:solidFill>
              </a:rPr>
              <a:t> başlar</a:t>
            </a:r>
            <a:endParaRPr lang="tr-T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12064"/>
            <a:ext cx="8352928" cy="914400"/>
          </a:xfrm>
        </p:spPr>
        <p:txBody>
          <a:bodyPr/>
          <a:lstStyle/>
          <a:p>
            <a:pPr algn="ctr"/>
            <a:r>
              <a:rPr lang="tr-TR" sz="2800" b="1" dirty="0" smtClean="0"/>
              <a:t>Isıl işlemin yoğurt jeli oluşumuna etkileri</a:t>
            </a:r>
            <a:endParaRPr lang="tr-TR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988840"/>
            <a:ext cx="902017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12064"/>
            <a:ext cx="8748464" cy="914400"/>
          </a:xfrm>
        </p:spPr>
        <p:txBody>
          <a:bodyPr/>
          <a:lstStyle/>
          <a:p>
            <a:pPr algn="ctr"/>
            <a:r>
              <a:rPr lang="tr-TR" sz="2700" b="1" dirty="0" err="1" smtClean="0"/>
              <a:t>Homojenizasyonun</a:t>
            </a:r>
            <a:r>
              <a:rPr lang="tr-TR" sz="2700" b="1" dirty="0" smtClean="0"/>
              <a:t> yoğurt jeli oluşumuna etkileri</a:t>
            </a:r>
            <a:endParaRPr lang="tr-TR" sz="27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/>
              <a:t>Tuz konsantrasyonunun yoğurt jeli oluşumuna etkileri</a:t>
            </a:r>
            <a:endParaRPr lang="tr-TR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Yoğurt jelinin  gelişim oranını</a:t>
            </a:r>
            <a:endParaRPr lang="tr-TR" sz="36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1"/>
            <a:ext cx="8964488" cy="52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/>
              <a:t>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Etkili faktörler</a:t>
            </a:r>
            <a:endParaRPr lang="tr-TR" b="1" dirty="0" smtClean="0">
              <a:solidFill>
                <a:srgbClr val="FFFF00"/>
              </a:solidFill>
            </a:endParaRPr>
          </a:p>
          <a:p>
            <a:endParaRPr lang="tr-TR" dirty="0" smtClean="0"/>
          </a:p>
          <a:p>
            <a:pPr lvl="1">
              <a:buFont typeface="Wingdings" pitchFamily="2" charset="2"/>
              <a:buChar char="ü"/>
            </a:pPr>
            <a:r>
              <a:rPr lang="tr-TR" sz="3000" dirty="0" smtClean="0"/>
              <a:t>Jel </a:t>
            </a:r>
            <a:r>
              <a:rPr lang="tr-TR" sz="3000" dirty="0" err="1" smtClean="0"/>
              <a:t>homojenitesi</a:t>
            </a:r>
            <a:endParaRPr lang="tr-TR" sz="3000" dirty="0" smtClean="0"/>
          </a:p>
          <a:p>
            <a:pPr lvl="1">
              <a:buFont typeface="Wingdings" pitchFamily="2" charset="2"/>
              <a:buChar char="ü"/>
            </a:pPr>
            <a:r>
              <a:rPr lang="tr-TR" sz="3000" dirty="0" smtClean="0"/>
              <a:t> </a:t>
            </a:r>
            <a:r>
              <a:rPr lang="tr-TR" sz="3000" dirty="0" err="1" smtClean="0"/>
              <a:t>Kurumadde</a:t>
            </a:r>
            <a:endParaRPr lang="tr-TR" sz="3000" dirty="0" smtClean="0"/>
          </a:p>
          <a:p>
            <a:pPr lvl="1">
              <a:buFont typeface="Wingdings" pitchFamily="2" charset="2"/>
              <a:buChar char="ü"/>
            </a:pPr>
            <a:r>
              <a:rPr lang="tr-TR" sz="3000" dirty="0" smtClean="0"/>
              <a:t> Katkı maddeleri</a:t>
            </a:r>
          </a:p>
          <a:p>
            <a:pPr lvl="1">
              <a:buFont typeface="Wingdings" pitchFamily="2" charset="2"/>
              <a:buChar char="ü"/>
            </a:pPr>
            <a:r>
              <a:rPr lang="tr-TR" sz="3000" dirty="0" smtClean="0"/>
              <a:t> Enzimler</a:t>
            </a:r>
          </a:p>
          <a:p>
            <a:pPr lvl="1">
              <a:buNone/>
            </a:pPr>
            <a:r>
              <a:rPr lang="tr-TR" sz="3000" dirty="0" smtClean="0"/>
              <a:t>	- LP sistemi</a:t>
            </a:r>
          </a:p>
          <a:p>
            <a:pPr lvl="1">
              <a:buNone/>
            </a:pPr>
            <a:r>
              <a:rPr lang="tr-TR" sz="3000" dirty="0" smtClean="0"/>
              <a:t>	- </a:t>
            </a:r>
            <a:r>
              <a:rPr lang="tr-TR" sz="3000" dirty="0" err="1" smtClean="0"/>
              <a:t>TGase</a:t>
            </a:r>
            <a:endParaRPr lang="tr-TR" sz="3000" dirty="0" smtClean="0"/>
          </a:p>
          <a:p>
            <a:pPr lvl="1">
              <a:buNone/>
            </a:pPr>
            <a:r>
              <a:rPr lang="tr-TR" sz="3000" dirty="0" smtClean="0"/>
              <a:t>	- </a:t>
            </a:r>
            <a:r>
              <a:rPr lang="tr-TR" sz="3000" dirty="0" err="1" smtClean="0"/>
              <a:t>Proteazlar</a:t>
            </a:r>
            <a:endParaRPr lang="tr-TR" sz="3000" dirty="0" smtClean="0"/>
          </a:p>
          <a:p>
            <a:pPr lvl="1">
              <a:buNone/>
            </a:pPr>
            <a:endParaRPr lang="tr-TR" sz="3000" dirty="0" smtClean="0"/>
          </a:p>
          <a:p>
            <a:pPr lvl="1">
              <a:buNone/>
            </a:pPr>
            <a:endParaRPr lang="tr-TR" sz="3000" dirty="0" smtClean="0"/>
          </a:p>
          <a:p>
            <a:pPr lvl="1">
              <a:buFont typeface="Wingdings" pitchFamily="2" charset="2"/>
              <a:buChar char="ü"/>
            </a:pPr>
            <a:endParaRPr lang="tr-TR" sz="3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92696"/>
            <a:ext cx="8715375" cy="524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 </a:t>
            </a:r>
            <a:r>
              <a:rPr lang="tr-TR" sz="2800" dirty="0" smtClean="0">
                <a:solidFill>
                  <a:srgbClr val="FFFF00"/>
                </a:solidFill>
              </a:rPr>
              <a:t>jel </a:t>
            </a:r>
            <a:r>
              <a:rPr lang="tr-TR" sz="2800" dirty="0" err="1" smtClean="0">
                <a:solidFill>
                  <a:srgbClr val="FFFF00"/>
                </a:solidFill>
              </a:rPr>
              <a:t>homojenitesi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82047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" y="3140968"/>
            <a:ext cx="914344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Kalıcı (</a:t>
            </a:r>
            <a:r>
              <a:rPr lang="tr-TR" dirty="0" err="1" smtClean="0"/>
              <a:t>permanent</a:t>
            </a:r>
            <a:r>
              <a:rPr lang="tr-TR" dirty="0" smtClean="0"/>
              <a:t>) bağlar (elastik karakter)</a:t>
            </a:r>
          </a:p>
          <a:p>
            <a:endParaRPr lang="tr-TR" dirty="0" smtClean="0"/>
          </a:p>
          <a:p>
            <a:r>
              <a:rPr lang="tr-TR" dirty="0" smtClean="0"/>
              <a:t>Tersinir zayıf bağlar (viskoz </a:t>
            </a:r>
            <a:r>
              <a:rPr lang="tr-TR" dirty="0" err="1" smtClean="0"/>
              <a:t>karater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Jelin </a:t>
            </a:r>
            <a:r>
              <a:rPr lang="tr-TR" dirty="0" err="1" smtClean="0"/>
              <a:t>heterojenitesi</a:t>
            </a:r>
            <a:r>
              <a:rPr lang="tr-TR" dirty="0" smtClean="0"/>
              <a:t> arttıkça proteinlerin kapladığı alan azalmaktadır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889248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512064"/>
            <a:ext cx="8460432" cy="914400"/>
          </a:xfrm>
        </p:spPr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</a:rPr>
              <a:t>kurumadde</a:t>
            </a:r>
            <a:r>
              <a:rPr lang="tr-TR" sz="2800" dirty="0" smtClean="0">
                <a:solidFill>
                  <a:srgbClr val="FFFF00"/>
                </a:solidFill>
              </a:rPr>
              <a:t> artırımı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95" y="1971600"/>
            <a:ext cx="8945705" cy="48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914400"/>
          </a:xfrm>
        </p:spPr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2400" dirty="0" err="1" smtClean="0">
                <a:solidFill>
                  <a:srgbClr val="FFFF00"/>
                </a:solidFill>
              </a:rPr>
              <a:t>kurumadde</a:t>
            </a:r>
            <a:r>
              <a:rPr lang="tr-TR" sz="2400" dirty="0" smtClean="0">
                <a:solidFill>
                  <a:srgbClr val="FFFF00"/>
                </a:solidFill>
              </a:rPr>
              <a:t> artırımı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	Düşük ısı uygulamalı SMP= ısıl işlem görmemiş WPC	</a:t>
            </a:r>
          </a:p>
          <a:p>
            <a:pPr>
              <a:buNone/>
            </a:pPr>
            <a:r>
              <a:rPr lang="tr-TR" sz="2400" dirty="0" smtClean="0"/>
              <a:t>					&lt;</a:t>
            </a:r>
          </a:p>
          <a:p>
            <a:pPr>
              <a:buNone/>
            </a:pPr>
            <a:r>
              <a:rPr lang="tr-TR" sz="2400" dirty="0" smtClean="0"/>
              <a:t>				orta ısı uygulamalı SMP</a:t>
            </a:r>
          </a:p>
          <a:p>
            <a:pPr>
              <a:buNone/>
            </a:pPr>
            <a:r>
              <a:rPr lang="tr-TR" sz="2400" dirty="0" smtClean="0"/>
              <a:t>					&lt;</a:t>
            </a:r>
          </a:p>
          <a:p>
            <a:pPr>
              <a:buNone/>
            </a:pPr>
            <a:r>
              <a:rPr lang="tr-TR" sz="2400" dirty="0" smtClean="0"/>
              <a:t>				yüksek ısı uygulamalı SMP</a:t>
            </a:r>
          </a:p>
          <a:p>
            <a:pPr>
              <a:buNone/>
            </a:pPr>
            <a:r>
              <a:rPr lang="tr-TR" sz="2400" dirty="0" smtClean="0"/>
              <a:t>					&lt;</a:t>
            </a:r>
          </a:p>
          <a:p>
            <a:pPr>
              <a:buNone/>
            </a:pPr>
            <a:r>
              <a:rPr lang="tr-TR" sz="2400" dirty="0" smtClean="0"/>
              <a:t>				Sodyum </a:t>
            </a:r>
            <a:r>
              <a:rPr lang="tr-TR" sz="2400" dirty="0" err="1" smtClean="0"/>
              <a:t>kazeinat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					&lt;</a:t>
            </a:r>
          </a:p>
          <a:p>
            <a:pPr>
              <a:buNone/>
            </a:pPr>
            <a:r>
              <a:rPr lang="tr-TR" sz="2400" dirty="0" smtClean="0"/>
              <a:t>				Isıl uygulamalı WPC</a:t>
            </a:r>
          </a:p>
          <a:p>
            <a:pPr>
              <a:buNone/>
            </a:pPr>
            <a:r>
              <a:rPr lang="tr-TR" sz="2400" dirty="0" smtClean="0"/>
              <a:t>					&lt;</a:t>
            </a:r>
          </a:p>
          <a:p>
            <a:pPr>
              <a:buNone/>
            </a:pPr>
            <a:r>
              <a:rPr lang="tr-TR" sz="2400" dirty="0" smtClean="0"/>
              <a:t>					UF</a:t>
            </a:r>
            <a:endParaRPr lang="tr-TR" sz="2400" dirty="0"/>
          </a:p>
        </p:txBody>
      </p:sp>
      <p:sp>
        <p:nvSpPr>
          <p:cNvPr id="5" name="4 Aşağı Ok"/>
          <p:cNvSpPr/>
          <p:nvPr/>
        </p:nvSpPr>
        <p:spPr>
          <a:xfrm>
            <a:off x="7812360" y="1484784"/>
            <a:ext cx="1008112" cy="460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 rot="5400000">
            <a:off x="6885838" y="327540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Jel sıkılığı artışı</a:t>
            </a:r>
            <a:endParaRPr lang="tr-T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3200" dirty="0" smtClean="0">
                <a:solidFill>
                  <a:srgbClr val="FFFF00"/>
                </a:solidFill>
              </a:rPr>
              <a:t>enzim etkisi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3177"/>
            <a:ext cx="9048750" cy="35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11560" y="206084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Laktoperoksidaz</a:t>
            </a:r>
            <a:r>
              <a:rPr lang="tr-TR" sz="2000" b="1" dirty="0" smtClean="0">
                <a:solidFill>
                  <a:srgbClr val="FFFF00"/>
                </a:solidFill>
              </a:rPr>
              <a:t> sistemi etkisi</a:t>
            </a:r>
          </a:p>
          <a:p>
            <a:r>
              <a:rPr lang="tr-TR" sz="2000" b="1" dirty="0" smtClean="0"/>
              <a:t>	-SH grupları </a:t>
            </a:r>
            <a:r>
              <a:rPr lang="tr-TR" sz="2000" b="1" dirty="0" err="1" smtClean="0"/>
              <a:t>oksidasyonu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2800" dirty="0" smtClean="0">
                <a:solidFill>
                  <a:srgbClr val="FFFF00"/>
                </a:solidFill>
              </a:rPr>
              <a:t>enzim etkisi</a:t>
            </a:r>
            <a:endParaRPr lang="tr-T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501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2800" dirty="0" err="1" smtClean="0">
                <a:solidFill>
                  <a:srgbClr val="FFFF00"/>
                </a:solidFill>
              </a:rPr>
              <a:t>TGase</a:t>
            </a:r>
            <a:r>
              <a:rPr lang="tr-TR" sz="2800" dirty="0" smtClean="0">
                <a:solidFill>
                  <a:srgbClr val="FFFF00"/>
                </a:solidFill>
              </a:rPr>
              <a:t> etkisi</a:t>
            </a:r>
            <a:endParaRPr lang="tr-T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51359"/>
            <a:ext cx="8882062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</a:rPr>
              <a:t>starter</a:t>
            </a:r>
            <a:r>
              <a:rPr lang="tr-TR" sz="2800" dirty="0" smtClean="0">
                <a:solidFill>
                  <a:srgbClr val="FFFF00"/>
                </a:solidFill>
              </a:rPr>
              <a:t> etkisi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Polisakkaritlerin</a:t>
            </a:r>
            <a:r>
              <a:rPr lang="tr-TR" dirty="0" smtClean="0"/>
              <a:t> kazeinler ile </a:t>
            </a:r>
            <a:r>
              <a:rPr lang="tr-TR" dirty="0" err="1" smtClean="0"/>
              <a:t>interaksiyonu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Karışım kültürlerde </a:t>
            </a:r>
            <a:r>
              <a:rPr lang="tr-TR" dirty="0" err="1" smtClean="0"/>
              <a:t>polisakkarit</a:t>
            </a:r>
            <a:r>
              <a:rPr lang="tr-TR" dirty="0" smtClean="0"/>
              <a:t> üreten </a:t>
            </a:r>
            <a:r>
              <a:rPr lang="tr-TR" dirty="0" err="1" smtClean="0"/>
              <a:t>suşların</a:t>
            </a:r>
            <a:r>
              <a:rPr lang="tr-TR" dirty="0" smtClean="0"/>
              <a:t> oranı</a:t>
            </a:r>
          </a:p>
          <a:p>
            <a:endParaRPr lang="tr-TR" dirty="0" smtClean="0"/>
          </a:p>
          <a:p>
            <a:r>
              <a:rPr lang="tr-TR" dirty="0" err="1" smtClean="0"/>
              <a:t>Polisakkarit</a:t>
            </a:r>
            <a:r>
              <a:rPr lang="tr-TR" dirty="0" smtClean="0"/>
              <a:t> yitimi (soğukta </a:t>
            </a:r>
            <a:r>
              <a:rPr lang="tr-TR" dirty="0" err="1" smtClean="0"/>
              <a:t>bulk</a:t>
            </a:r>
            <a:r>
              <a:rPr lang="tr-TR" dirty="0" smtClean="0"/>
              <a:t> kültür depolama)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</a:rPr>
              <a:t>starter</a:t>
            </a:r>
            <a:r>
              <a:rPr lang="tr-TR" sz="2800" dirty="0" smtClean="0">
                <a:solidFill>
                  <a:srgbClr val="FFFF00"/>
                </a:solidFill>
              </a:rPr>
              <a:t> etkisi</a:t>
            </a:r>
            <a:endParaRPr lang="tr-T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892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</a:t>
            </a:r>
            <a:r>
              <a:rPr lang="tr-TR" dirty="0" err="1" smtClean="0"/>
              <a:t>stabilitesi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124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19907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39552" y="364502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FF00"/>
                </a:solidFill>
              </a:rPr>
              <a:t>pH</a:t>
            </a:r>
            <a:r>
              <a:rPr lang="tr-TR" sz="1400" b="1" dirty="0" smtClean="0">
                <a:solidFill>
                  <a:srgbClr val="FFFF00"/>
                </a:solidFill>
              </a:rPr>
              <a:t> 6.6 net negatif yük</a:t>
            </a:r>
            <a:endParaRPr lang="tr-TR" sz="1400" b="1" dirty="0">
              <a:solidFill>
                <a:srgbClr val="FFFF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9552" y="64440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FF00"/>
                </a:solidFill>
              </a:rPr>
              <a:t>pH</a:t>
            </a:r>
            <a:r>
              <a:rPr lang="tr-TR" sz="1400" b="1" dirty="0" smtClean="0">
                <a:solidFill>
                  <a:srgbClr val="FFFF00"/>
                </a:solidFill>
              </a:rPr>
              <a:t> 4.6 </a:t>
            </a:r>
            <a:r>
              <a:rPr lang="tr-TR" sz="1400" b="1" dirty="0" err="1" smtClean="0">
                <a:solidFill>
                  <a:srgbClr val="FFFF00"/>
                </a:solidFill>
              </a:rPr>
              <a:t>izoelektrik</a:t>
            </a:r>
            <a:r>
              <a:rPr lang="tr-TR" sz="1400" b="1" dirty="0" smtClean="0">
                <a:solidFill>
                  <a:srgbClr val="FFFF00"/>
                </a:solidFill>
              </a:rPr>
              <a:t> nokta</a:t>
            </a:r>
            <a:endParaRPr lang="tr-TR" sz="1400" b="1" dirty="0">
              <a:solidFill>
                <a:srgbClr val="FFFF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14127"/>
            <a:ext cx="50768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2843808" y="638132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FF00"/>
                </a:solidFill>
              </a:rPr>
              <a:t>pH</a:t>
            </a:r>
            <a:r>
              <a:rPr lang="tr-TR" sz="1400" b="1" dirty="0" smtClean="0">
                <a:solidFill>
                  <a:srgbClr val="FFFF00"/>
                </a:solidFill>
              </a:rPr>
              <a:t> 1.0</a:t>
            </a:r>
            <a:endParaRPr lang="tr-TR" sz="1400" b="1" dirty="0">
              <a:solidFill>
                <a:srgbClr val="FFFF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372200" y="645333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FF00"/>
                </a:solidFill>
              </a:rPr>
              <a:t>pH</a:t>
            </a:r>
            <a:r>
              <a:rPr lang="tr-TR" sz="1400" b="1" dirty="0" smtClean="0">
                <a:solidFill>
                  <a:srgbClr val="FFFF00"/>
                </a:solidFill>
              </a:rPr>
              <a:t> 14</a:t>
            </a:r>
            <a:endParaRPr lang="tr-TR" sz="1400" b="1" dirty="0">
              <a:solidFill>
                <a:srgbClr val="FFFF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44824"/>
            <a:ext cx="1485237" cy="18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44824"/>
            <a:ext cx="1493116" cy="18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844824"/>
            <a:ext cx="1549921" cy="18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 flipH="1" flipV="1">
            <a:off x="5220072" y="2348880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>
            <a:off x="4139952" y="2780928"/>
            <a:ext cx="331236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2339752" y="2852936"/>
            <a:ext cx="504056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7308304" y="256490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ekzopolisakkarit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12064"/>
            <a:ext cx="8676456" cy="914400"/>
          </a:xfrm>
        </p:spPr>
        <p:txBody>
          <a:bodyPr/>
          <a:lstStyle/>
          <a:p>
            <a:r>
              <a:rPr lang="tr-TR" sz="3600" dirty="0" smtClean="0"/>
              <a:t>Yoğurt </a:t>
            </a:r>
            <a:r>
              <a:rPr lang="tr-TR" sz="3600" dirty="0" err="1" smtClean="0"/>
              <a:t>reolojisi</a:t>
            </a:r>
            <a:r>
              <a:rPr lang="tr-TR" sz="3600" dirty="0" smtClean="0"/>
              <a:t>-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</a:rPr>
              <a:t>homojenizasyon</a:t>
            </a:r>
            <a:r>
              <a:rPr lang="tr-TR" sz="2800" dirty="0" smtClean="0">
                <a:solidFill>
                  <a:srgbClr val="FFFF00"/>
                </a:solidFill>
              </a:rPr>
              <a:t> etkisi</a:t>
            </a:r>
            <a:endParaRPr lang="tr-T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179234" cy="44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11560" y="63093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x</a:t>
            </a:r>
            <a:r>
              <a:rPr lang="tr-TR" b="1" dirty="0" smtClean="0">
                <a:solidFill>
                  <a:srgbClr val="FFFF00"/>
                </a:solidFill>
              </a:rPr>
              <a:t>12.500 büyütme, </a:t>
            </a:r>
            <a:r>
              <a:rPr lang="tr-TR" b="1" dirty="0" err="1" smtClean="0">
                <a:solidFill>
                  <a:srgbClr val="FFFF00"/>
                </a:solidFill>
              </a:rPr>
              <a:t>Transmission</a:t>
            </a:r>
            <a:r>
              <a:rPr lang="tr-TR" b="1" dirty="0" smtClean="0">
                <a:solidFill>
                  <a:srgbClr val="FFFF00"/>
                </a:solidFill>
              </a:rPr>
              <a:t> Elektron </a:t>
            </a:r>
            <a:r>
              <a:rPr lang="tr-TR" b="1" dirty="0" err="1" smtClean="0">
                <a:solidFill>
                  <a:srgbClr val="FFFF00"/>
                </a:solidFill>
              </a:rPr>
              <a:t>Mikrokobu</a:t>
            </a:r>
            <a:r>
              <a:rPr lang="tr-TR" b="1" dirty="0" smtClean="0">
                <a:solidFill>
                  <a:srgbClr val="FFFF00"/>
                </a:solidFill>
              </a:rPr>
              <a:t>, Özer, B, 1997)</a:t>
            </a:r>
            <a:endParaRPr lang="tr-T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/>
              <a:t>Yoğurt </a:t>
            </a:r>
            <a:r>
              <a:rPr lang="tr-TR" sz="4400" dirty="0" err="1" smtClean="0"/>
              <a:t>reolojisi</a:t>
            </a:r>
            <a:r>
              <a:rPr lang="tr-TR" sz="3200" dirty="0" smtClean="0">
                <a:solidFill>
                  <a:srgbClr val="FFFF00"/>
                </a:solidFill>
              </a:rPr>
              <a:t/>
            </a:r>
            <a:br>
              <a:rPr lang="tr-TR" sz="3200" dirty="0" smtClean="0">
                <a:solidFill>
                  <a:srgbClr val="FFFF00"/>
                </a:solidFill>
              </a:rPr>
            </a:br>
            <a:r>
              <a:rPr lang="tr-TR" sz="2800" dirty="0" smtClean="0">
                <a:solidFill>
                  <a:srgbClr val="FFFF00"/>
                </a:solidFill>
              </a:rPr>
              <a:t>ısı uygulamasının etkisi</a:t>
            </a:r>
            <a:endParaRPr lang="tr-TR" sz="3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08685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12064"/>
            <a:ext cx="8352928" cy="914400"/>
          </a:xfrm>
        </p:spPr>
        <p:txBody>
          <a:bodyPr/>
          <a:lstStyle/>
          <a:p>
            <a:r>
              <a:rPr lang="tr-TR" sz="4400" dirty="0" smtClean="0"/>
              <a:t>Yoğurt </a:t>
            </a:r>
            <a:r>
              <a:rPr lang="tr-TR" sz="4400" dirty="0" err="1" smtClean="0"/>
              <a:t>reolojisi</a:t>
            </a:r>
            <a:r>
              <a:rPr lang="tr-TR" sz="4400" dirty="0" smtClean="0"/>
              <a:t>-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inkübasyon</a:t>
            </a:r>
            <a:r>
              <a:rPr lang="tr-TR" sz="2400" dirty="0" smtClean="0">
                <a:solidFill>
                  <a:srgbClr val="FFFF00"/>
                </a:solidFill>
              </a:rPr>
              <a:t> etkisi</a:t>
            </a:r>
            <a:endParaRPr lang="tr-T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9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</a:t>
            </a:r>
            <a:r>
              <a:rPr lang="tr-TR" dirty="0" err="1" smtClean="0"/>
              <a:t>reolojisi</a:t>
            </a:r>
            <a:r>
              <a:rPr lang="tr-TR" dirty="0" smtClean="0"/>
              <a:t>-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solidFill>
                  <a:srgbClr val="FFFF00"/>
                </a:solidFill>
              </a:rPr>
              <a:t>mekanik işlemler</a:t>
            </a:r>
            <a:endParaRPr lang="tr-TR" sz="4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753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12064"/>
            <a:ext cx="8568952" cy="914400"/>
          </a:xfrm>
        </p:spPr>
        <p:txBody>
          <a:bodyPr/>
          <a:lstStyle/>
          <a:p>
            <a:pPr algn="ctr"/>
            <a:r>
              <a:rPr lang="tr-TR" sz="3600" b="1" dirty="0" smtClean="0"/>
              <a:t>Yoğurt üretiminde UF teknolojisi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517232"/>
          </a:xfrm>
        </p:spPr>
        <p:txBody>
          <a:bodyPr>
            <a:normAutofit fontScale="85000" lnSpcReduction="20000"/>
          </a:bodyPr>
          <a:lstStyle/>
          <a:p>
            <a:r>
              <a:rPr lang="tr-TR" b="1" u="sng" dirty="0" smtClean="0">
                <a:solidFill>
                  <a:srgbClr val="FFFF00"/>
                </a:solidFill>
              </a:rPr>
              <a:t>Amaç;</a:t>
            </a:r>
          </a:p>
          <a:p>
            <a:endParaRPr lang="tr-T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i. Protein içeriğini artırmak</a:t>
            </a:r>
          </a:p>
          <a:p>
            <a:pPr>
              <a:buNone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</a:t>
            </a:r>
            <a:r>
              <a:rPr lang="tr-TR" dirty="0" err="1" smtClean="0">
                <a:solidFill>
                  <a:srgbClr val="FFFF00"/>
                </a:solidFill>
              </a:rPr>
              <a:t>ii</a:t>
            </a:r>
            <a:r>
              <a:rPr lang="tr-TR" dirty="0" smtClean="0">
                <a:solidFill>
                  <a:srgbClr val="FFFF00"/>
                </a:solidFill>
              </a:rPr>
              <a:t>. </a:t>
            </a:r>
            <a:r>
              <a:rPr lang="tr-TR" dirty="0" err="1" smtClean="0">
                <a:solidFill>
                  <a:srgbClr val="FFFF00"/>
                </a:solidFill>
              </a:rPr>
              <a:t>Tekstürü</a:t>
            </a:r>
            <a:r>
              <a:rPr lang="tr-TR" dirty="0" smtClean="0">
                <a:solidFill>
                  <a:srgbClr val="FFFF00"/>
                </a:solidFill>
              </a:rPr>
              <a:t> geliştirmek</a:t>
            </a:r>
          </a:p>
          <a:p>
            <a:pPr>
              <a:buNone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</a:t>
            </a:r>
            <a:r>
              <a:rPr lang="tr-TR" dirty="0" err="1" smtClean="0">
                <a:solidFill>
                  <a:srgbClr val="FFFF00"/>
                </a:solidFill>
              </a:rPr>
              <a:t>ii</a:t>
            </a:r>
            <a:r>
              <a:rPr lang="tr-TR" dirty="0" smtClean="0">
                <a:solidFill>
                  <a:srgbClr val="FFFF00"/>
                </a:solidFill>
              </a:rPr>
              <a:t>. Yoğurtta raf ömrünü uzatmak (tampon etki)</a:t>
            </a:r>
          </a:p>
          <a:p>
            <a:pPr>
              <a:buNone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	</a:t>
            </a:r>
            <a:r>
              <a:rPr lang="tr-TR" sz="2800" dirty="0" smtClean="0"/>
              <a:t>a. UF yoğurtta soğuk depolama sırasında </a:t>
            </a:r>
          </a:p>
          <a:p>
            <a:pPr>
              <a:buNone/>
            </a:pPr>
            <a:r>
              <a:rPr lang="tr-TR" sz="2800" dirty="0" smtClean="0"/>
              <a:t>		     </a:t>
            </a:r>
            <a:r>
              <a:rPr lang="tr-TR" sz="2800" dirty="0" err="1" smtClean="0"/>
              <a:t>pH</a:t>
            </a:r>
            <a:r>
              <a:rPr lang="tr-TR" sz="2800" dirty="0" smtClean="0"/>
              <a:t> değişimi 0.09-0.1 birim dolayındadır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		</a:t>
            </a:r>
            <a:r>
              <a:rPr lang="tr-TR" sz="2800" dirty="0" smtClean="0"/>
              <a:t>b. Süttozu ilaveli ya da </a:t>
            </a:r>
            <a:r>
              <a:rPr lang="tr-TR" sz="2800" dirty="0" err="1" smtClean="0"/>
              <a:t>evapore</a:t>
            </a:r>
            <a:r>
              <a:rPr lang="tr-TR" sz="2800" dirty="0" smtClean="0"/>
              <a:t> yoğurtta </a:t>
            </a:r>
          </a:p>
          <a:p>
            <a:pPr>
              <a:buNone/>
            </a:pPr>
            <a:r>
              <a:rPr lang="tr-TR" sz="2800" dirty="0" smtClean="0"/>
              <a:t>		     bu değişim 0.22-0.25 </a:t>
            </a:r>
            <a:r>
              <a:rPr lang="tr-TR" sz="2800" dirty="0" err="1" smtClean="0"/>
              <a:t>pH</a:t>
            </a:r>
            <a:r>
              <a:rPr lang="tr-TR" sz="2800" dirty="0" smtClean="0"/>
              <a:t> dolayındadır	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Sorun;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i. </a:t>
            </a:r>
            <a:r>
              <a:rPr lang="tr-TR" dirty="0" err="1" smtClean="0"/>
              <a:t>İnkübasyon</a:t>
            </a:r>
            <a:r>
              <a:rPr lang="tr-TR" dirty="0" smtClean="0"/>
              <a:t> süresinin uzaması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ii</a:t>
            </a:r>
            <a:r>
              <a:rPr lang="tr-TR" dirty="0" smtClean="0"/>
              <a:t>. İnhibitör madde konsantrasyonunun 	artması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UF teknolojisinin prensipleri</a:t>
            </a:r>
            <a:endParaRPr lang="tr-TR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32000"/>
          </a:blip>
          <a:srcRect/>
          <a:stretch>
            <a:fillRect/>
          </a:stretch>
        </p:blipFill>
        <p:spPr bwMode="auto">
          <a:xfrm>
            <a:off x="1691680" y="733926"/>
            <a:ext cx="5472608" cy="61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5195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contrast="23000"/>
          </a:blip>
          <a:srcRect/>
          <a:stretch>
            <a:fillRect/>
          </a:stretch>
        </p:blipFill>
        <p:spPr bwMode="auto">
          <a:xfrm>
            <a:off x="1475656" y="3717032"/>
            <a:ext cx="65638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Kazein miseli modelleri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Merkez kaplama modeli (</a:t>
            </a:r>
            <a:r>
              <a:rPr lang="tr-TR" dirty="0" err="1" smtClean="0"/>
              <a:t>coat</a:t>
            </a:r>
            <a:r>
              <a:rPr lang="tr-TR" dirty="0" smtClean="0"/>
              <a:t>-</a:t>
            </a:r>
            <a:r>
              <a:rPr lang="tr-TR" dirty="0" err="1" smtClean="0"/>
              <a:t>core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Alt misel (</a:t>
            </a:r>
            <a:r>
              <a:rPr lang="tr-TR" dirty="0" err="1" smtClean="0"/>
              <a:t>sub</a:t>
            </a:r>
            <a:r>
              <a:rPr lang="tr-TR" dirty="0" smtClean="0"/>
              <a:t>-misel) modeli (</a:t>
            </a:r>
            <a:r>
              <a:rPr lang="tr-TR" dirty="0" err="1" smtClean="0"/>
              <a:t>sub</a:t>
            </a:r>
            <a:r>
              <a:rPr lang="tr-TR" dirty="0" smtClean="0"/>
              <a:t>-</a:t>
            </a:r>
            <a:r>
              <a:rPr lang="tr-TR" dirty="0" err="1" smtClean="0"/>
              <a:t>micelle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İçsel yapı modeli (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12064"/>
            <a:ext cx="8219256" cy="914400"/>
          </a:xfrm>
        </p:spPr>
        <p:txBody>
          <a:bodyPr/>
          <a:lstStyle/>
          <a:p>
            <a:pPr algn="ctr"/>
            <a:r>
              <a:rPr lang="tr-TR" sz="3600" b="1" dirty="0" err="1" smtClean="0"/>
              <a:t>Membran</a:t>
            </a:r>
            <a:r>
              <a:rPr lang="tr-TR" sz="3600" b="1" dirty="0" smtClean="0"/>
              <a:t> teknolojisi ile konsantre yoğurt üretimi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2286000"/>
            <a:ext cx="7772400" cy="4572000"/>
          </a:xfrm>
        </p:spPr>
        <p:txBody>
          <a:bodyPr/>
          <a:lstStyle/>
          <a:p>
            <a:r>
              <a:rPr lang="tr-TR" dirty="0" smtClean="0"/>
              <a:t>RO ve UF ile koyulaştırılmış sütten süzme yoğurt üretimi</a:t>
            </a:r>
          </a:p>
          <a:p>
            <a:endParaRPr lang="tr-TR" dirty="0" smtClean="0"/>
          </a:p>
          <a:p>
            <a:r>
              <a:rPr lang="tr-TR" dirty="0" smtClean="0"/>
              <a:t>RO ve UF ile koyulaştırılmış normal yoğurttan süzme yoğurt üretimi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914400"/>
          </a:xfrm>
        </p:spPr>
        <p:txBody>
          <a:bodyPr/>
          <a:lstStyle/>
          <a:p>
            <a:r>
              <a:rPr lang="tr-TR" dirty="0" smtClean="0"/>
              <a:t>UF Yöntemi-1 </a:t>
            </a:r>
            <a:r>
              <a:rPr lang="tr-TR" sz="3200" dirty="0" smtClean="0"/>
              <a:t>(yoğurdun </a:t>
            </a:r>
            <a:r>
              <a:rPr lang="tr-TR" sz="3200" dirty="0" err="1" smtClean="0"/>
              <a:t>filtrasyonu</a:t>
            </a:r>
            <a:r>
              <a:rPr lang="tr-TR" sz="3200" dirty="0" smtClean="0"/>
              <a:t>)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95536" y="1628800"/>
            <a:ext cx="2448272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Ilık yağlı yoğurt (43 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Symbol"/>
              </a:rPr>
              <a:t>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C)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059832" y="6021288"/>
            <a:ext cx="2304256" cy="646331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Laktoz 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vb. geri 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kazanımı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195736" y="2852936"/>
            <a:ext cx="3816424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UF (</a:t>
            </a:r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tubular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modül) 0.7-0.8 bar TMP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39552" y="3861048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Permeat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839744" y="5949280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Soğuk depo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11560" y="5013176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UF (plakalı modül)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580112" y="3933056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Retentat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67544" y="6021288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Permeat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13 Dirsek Bağlayıcısı"/>
          <p:cNvCxnSpPr/>
          <p:nvPr/>
        </p:nvCxnSpPr>
        <p:spPr>
          <a:xfrm rot="16200000" flipH="1">
            <a:off x="2627784" y="2204864"/>
            <a:ext cx="864096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irsek Bağlayıcısı"/>
          <p:cNvCxnSpPr/>
          <p:nvPr/>
        </p:nvCxnSpPr>
        <p:spPr>
          <a:xfrm rot="16200000" flipH="1">
            <a:off x="5832140" y="3320988"/>
            <a:ext cx="792088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irsek Bağlayıcısı"/>
          <p:cNvCxnSpPr/>
          <p:nvPr/>
        </p:nvCxnSpPr>
        <p:spPr>
          <a:xfrm rot="16200000" flipH="1">
            <a:off x="7272300" y="4905164"/>
            <a:ext cx="1584176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irsek Bağlayıcısı"/>
          <p:cNvCxnSpPr>
            <a:endCxn id="8" idx="0"/>
          </p:cNvCxnSpPr>
          <p:nvPr/>
        </p:nvCxnSpPr>
        <p:spPr>
          <a:xfrm rot="5400000">
            <a:off x="1583668" y="3248980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/>
          <p:nvPr/>
        </p:nvCxnSpPr>
        <p:spPr>
          <a:xfrm rot="5400000">
            <a:off x="2231740" y="4364725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irsek Bağlayıcısı"/>
          <p:cNvCxnSpPr/>
          <p:nvPr/>
        </p:nvCxnSpPr>
        <p:spPr>
          <a:xfrm rot="5400000">
            <a:off x="1151620" y="5409220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irsek Bağlayıcısı"/>
          <p:cNvCxnSpPr/>
          <p:nvPr/>
        </p:nvCxnSpPr>
        <p:spPr>
          <a:xfrm rot="16200000" flipH="1">
            <a:off x="2735796" y="5409221"/>
            <a:ext cx="792088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Dörtlü Ok Belirtme Çizgisi"/>
          <p:cNvSpPr/>
          <p:nvPr/>
        </p:nvSpPr>
        <p:spPr>
          <a:xfrm>
            <a:off x="6372200" y="2132856"/>
            <a:ext cx="2088232" cy="1728192"/>
          </a:xfrm>
          <a:prstGeom prst="quad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Metin kutusu"/>
          <p:cNvSpPr txBox="1"/>
          <p:nvPr/>
        </p:nvSpPr>
        <p:spPr>
          <a:xfrm>
            <a:off x="7092280" y="249690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Aroma 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7139780" y="31409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Yapı 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Metin kutusu"/>
          <p:cNvSpPr txBox="1"/>
          <p:nvPr/>
        </p:nvSpPr>
        <p:spPr>
          <a:xfrm rot="16200000">
            <a:off x="6542347" y="280706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parlaklık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32 Metin kutusu"/>
          <p:cNvSpPr txBox="1"/>
          <p:nvPr/>
        </p:nvSpPr>
        <p:spPr>
          <a:xfrm rot="5400000">
            <a:off x="7390185" y="29150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etkinlik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7140538" y="213285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+/-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34 Metin kutusu"/>
          <p:cNvSpPr txBox="1"/>
          <p:nvPr/>
        </p:nvSpPr>
        <p:spPr>
          <a:xfrm>
            <a:off x="7236296" y="33378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7871735" y="274530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+/-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6384075" y="274530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++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37 Metin kutusu"/>
          <p:cNvSpPr txBox="1"/>
          <p:nvPr/>
        </p:nvSpPr>
        <p:spPr>
          <a:xfrm>
            <a:off x="4211960" y="1628800"/>
            <a:ext cx="2592288" cy="369332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Ilık yağsız yoğurt (43 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Symbol"/>
              </a:rPr>
              <a:t>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C)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9" name="38 Dirsek Bağlayıcısı"/>
          <p:cNvCxnSpPr/>
          <p:nvPr/>
        </p:nvCxnSpPr>
        <p:spPr>
          <a:xfrm rot="5400000">
            <a:off x="3527884" y="2168860"/>
            <a:ext cx="864096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Metin kutusu"/>
          <p:cNvSpPr txBox="1"/>
          <p:nvPr/>
        </p:nvSpPr>
        <p:spPr>
          <a:xfrm>
            <a:off x="3491880" y="4869160"/>
            <a:ext cx="1800200" cy="646331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Pastörize krema ilavesi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0" name="49 Dirsek Bağlayıcısı"/>
          <p:cNvCxnSpPr/>
          <p:nvPr/>
        </p:nvCxnSpPr>
        <p:spPr>
          <a:xfrm rot="5400000" flipH="1" flipV="1">
            <a:off x="5220072" y="4365104"/>
            <a:ext cx="57606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Metin kutusu"/>
          <p:cNvSpPr txBox="1"/>
          <p:nvPr/>
        </p:nvSpPr>
        <p:spPr>
          <a:xfrm>
            <a:off x="5724128" y="4941168"/>
            <a:ext cx="1872208" cy="369332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Ekstrüziyon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5" name="54 Dirsek Bağlayıcısı"/>
          <p:cNvCxnSpPr/>
          <p:nvPr/>
        </p:nvCxnSpPr>
        <p:spPr>
          <a:xfrm rot="5400000">
            <a:off x="6456462" y="4377358"/>
            <a:ext cx="623564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Dirsek Bağlayıcısı"/>
          <p:cNvCxnSpPr>
            <a:stCxn id="54" idx="2"/>
          </p:cNvCxnSpPr>
          <p:nvPr/>
        </p:nvCxnSpPr>
        <p:spPr>
          <a:xfrm rot="16200000" flipH="1">
            <a:off x="6461108" y="5509624"/>
            <a:ext cx="614272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Düz Bağlayıcı"/>
          <p:cNvCxnSpPr/>
          <p:nvPr/>
        </p:nvCxnSpPr>
        <p:spPr>
          <a:xfrm flipV="1">
            <a:off x="467544" y="4725144"/>
            <a:ext cx="0" cy="1296144"/>
          </a:xfrm>
          <a:prstGeom prst="line">
            <a:avLst/>
          </a:prstGeom>
          <a:ln w="349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Düz Bağlayıcı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349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Bağlayıcı"/>
          <p:cNvCxnSpPr/>
          <p:nvPr/>
        </p:nvCxnSpPr>
        <p:spPr>
          <a:xfrm flipH="1" flipV="1">
            <a:off x="1475656" y="4653136"/>
            <a:ext cx="8384" cy="368424"/>
          </a:xfrm>
          <a:prstGeom prst="line">
            <a:avLst/>
          </a:prstGeom>
          <a:ln w="34925">
            <a:prstDash val="lg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Metin kutusu"/>
          <p:cNvSpPr txBox="1"/>
          <p:nvPr/>
        </p:nvSpPr>
        <p:spPr>
          <a:xfrm>
            <a:off x="395536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Diafiltrasyon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28" y="908720"/>
            <a:ext cx="8798472" cy="571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547664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Konsantre yoğurdun jelleşme profili</a:t>
            </a:r>
            <a:endParaRPr lang="tr-T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23975"/>
            <a:ext cx="8820472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23528" y="188640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Konsantre yoğurt üretiminde aynı </a:t>
            </a:r>
            <a:r>
              <a:rPr lang="tr-TR" sz="2800" b="1" dirty="0" err="1" smtClean="0">
                <a:solidFill>
                  <a:srgbClr val="FFFF00"/>
                </a:solidFill>
              </a:rPr>
              <a:t>interaksiyon</a:t>
            </a:r>
            <a:r>
              <a:rPr lang="tr-TR" sz="2800" b="1" dirty="0" smtClean="0">
                <a:solidFill>
                  <a:srgbClr val="FFFF00"/>
                </a:solidFill>
              </a:rPr>
              <a:t> kuvvetleri farklı düzeylerde yer alıyor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İyonik kalsiyum konsantrasyonu değişimi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914400"/>
          </a:xfrm>
        </p:spPr>
        <p:txBody>
          <a:bodyPr/>
          <a:lstStyle/>
          <a:p>
            <a:pPr algn="ctr"/>
            <a:r>
              <a:rPr lang="tr-TR" sz="3200" dirty="0" smtClean="0">
                <a:solidFill>
                  <a:srgbClr val="FFFF00"/>
                </a:solidFill>
              </a:rPr>
              <a:t>Stres gevşemesi (depolama sırasında fiziksel değişimler)</a:t>
            </a:r>
            <a:endParaRPr lang="tr-TR" sz="32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82047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264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1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259632" y="33265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Yoğurt </a:t>
            </a:r>
            <a:r>
              <a:rPr lang="tr-TR" sz="2800" b="1" dirty="0" err="1" smtClean="0">
                <a:solidFill>
                  <a:srgbClr val="FFFF00"/>
                </a:solidFill>
              </a:rPr>
              <a:t>starter</a:t>
            </a:r>
            <a:r>
              <a:rPr lang="tr-TR" sz="2800" b="1" dirty="0" smtClean="0">
                <a:solidFill>
                  <a:srgbClr val="FFFF00"/>
                </a:solidFill>
              </a:rPr>
              <a:t> gelişimi (%16 </a:t>
            </a:r>
            <a:r>
              <a:rPr lang="tr-TR" sz="2800" b="1" dirty="0" err="1" smtClean="0">
                <a:solidFill>
                  <a:srgbClr val="FFFF00"/>
                </a:solidFill>
              </a:rPr>
              <a:t>kurumaddeli</a:t>
            </a:r>
            <a:r>
              <a:rPr lang="tr-TR" sz="2800" b="1" dirty="0" smtClean="0">
                <a:solidFill>
                  <a:srgbClr val="FFFF00"/>
                </a:solidFill>
              </a:rPr>
              <a:t>)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259632" y="33265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Yoğurt </a:t>
            </a:r>
            <a:r>
              <a:rPr lang="tr-TR" sz="2800" b="1" dirty="0" err="1" smtClean="0">
                <a:solidFill>
                  <a:srgbClr val="FFFF00"/>
                </a:solidFill>
              </a:rPr>
              <a:t>starter</a:t>
            </a:r>
            <a:r>
              <a:rPr lang="tr-TR" sz="2800" b="1" dirty="0" smtClean="0">
                <a:solidFill>
                  <a:srgbClr val="FFFF00"/>
                </a:solidFill>
              </a:rPr>
              <a:t> gelişimi (%24 </a:t>
            </a:r>
            <a:r>
              <a:rPr lang="tr-TR" sz="2800" b="1" dirty="0" err="1" smtClean="0">
                <a:solidFill>
                  <a:srgbClr val="FFFF00"/>
                </a:solidFill>
              </a:rPr>
              <a:t>kurumaddeli</a:t>
            </a:r>
            <a:r>
              <a:rPr lang="tr-TR" sz="2800" b="1" dirty="0" smtClean="0">
                <a:solidFill>
                  <a:srgbClr val="FFFF00"/>
                </a:solidFill>
              </a:rPr>
              <a:t>)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12064"/>
            <a:ext cx="8496944" cy="9144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Konsantre yoğurdun duyusal özellikleri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35" y="2060848"/>
            <a:ext cx="881053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 misel modeli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4" y="3468960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1647" y="3356992"/>
            <a:ext cx="3432353" cy="32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869160"/>
            <a:ext cx="13191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467544" y="184482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FF00"/>
                </a:solidFill>
              </a:rPr>
              <a:t> Ortalama misel boyutu 12-15 </a:t>
            </a:r>
            <a:r>
              <a:rPr lang="tr-TR" b="1" dirty="0" err="1" smtClean="0">
                <a:solidFill>
                  <a:srgbClr val="FFFF00"/>
                </a:solidFill>
              </a:rPr>
              <a:t>nm’dir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FF00"/>
                </a:solidFill>
              </a:rPr>
              <a:t> Dış yüzey </a:t>
            </a:r>
            <a:r>
              <a:rPr lang="tr-TR" b="1" dirty="0" smtClean="0">
                <a:solidFill>
                  <a:srgbClr val="FFFF00"/>
                </a:solidFill>
                <a:sym typeface="Symbol"/>
              </a:rPr>
              <a:t>-kazein ile kaplıdır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FF00"/>
                </a:solidFill>
                <a:sym typeface="Symbol"/>
              </a:rPr>
              <a:t>Her bir misel 15-20 kazein molekülü içermektedir</a:t>
            </a:r>
            <a:endParaRPr lang="tr-T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İçsel yapı modeli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56297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55576" y="15567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FF00"/>
                </a:solidFill>
              </a:rPr>
              <a:t> Kazein molekülleri self-polimerleşme eğilimi göstermektedir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FF00"/>
                </a:solidFill>
              </a:rPr>
              <a:t>Kolloidal</a:t>
            </a:r>
            <a:r>
              <a:rPr lang="tr-TR" b="1" dirty="0" smtClean="0">
                <a:solidFill>
                  <a:srgbClr val="FFFF00"/>
                </a:solidFill>
              </a:rPr>
              <a:t> kalsiyum fosfat bu yapının esneklik kazanmasını </a:t>
            </a:r>
            <a:r>
              <a:rPr lang="tr-TR" b="1" dirty="0" err="1" smtClean="0">
                <a:solidFill>
                  <a:srgbClr val="FFFF00"/>
                </a:solidFill>
              </a:rPr>
              <a:t>sağlmaktadır</a:t>
            </a:r>
            <a:endParaRPr lang="tr-T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Serum proteinleri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Globüler</a:t>
            </a:r>
            <a:r>
              <a:rPr lang="tr-TR" dirty="0" smtClean="0"/>
              <a:t> proteinlerdir</a:t>
            </a:r>
          </a:p>
          <a:p>
            <a:endParaRPr lang="tr-TR" dirty="0" smtClean="0"/>
          </a:p>
          <a:p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laktoglobulin</a:t>
            </a:r>
            <a:endParaRPr lang="tr-TR" dirty="0" smtClean="0"/>
          </a:p>
          <a:p>
            <a:r>
              <a:rPr lang="tr-TR" dirty="0" smtClean="0">
                <a:sym typeface="Symbol"/>
              </a:rPr>
              <a:t>-</a:t>
            </a:r>
            <a:r>
              <a:rPr lang="tr-TR" dirty="0" err="1" smtClean="0">
                <a:sym typeface="Symbol"/>
              </a:rPr>
              <a:t>laktalbumin</a:t>
            </a:r>
            <a:endParaRPr lang="tr-TR" dirty="0" smtClean="0">
              <a:sym typeface="Symbol"/>
            </a:endParaRPr>
          </a:p>
          <a:p>
            <a:r>
              <a:rPr lang="tr-TR" dirty="0" err="1" smtClean="0">
                <a:sym typeface="Symbol"/>
              </a:rPr>
              <a:t>İmmünoglobulinler</a:t>
            </a:r>
            <a:endParaRPr lang="tr-TR" dirty="0" smtClean="0">
              <a:sym typeface="Symbol"/>
            </a:endParaRPr>
          </a:p>
          <a:p>
            <a:r>
              <a:rPr lang="tr-TR" dirty="0" err="1" smtClean="0">
                <a:sym typeface="Symbol"/>
              </a:rPr>
              <a:t>Proteoz</a:t>
            </a:r>
            <a:r>
              <a:rPr lang="tr-TR" dirty="0" smtClean="0">
                <a:sym typeface="Symbol"/>
              </a:rPr>
              <a:t>-pepton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3-boyutlu </a:t>
            </a:r>
            <a:r>
              <a:rPr lang="tr-TR" dirty="0" err="1" smtClean="0"/>
              <a:t>globüler</a:t>
            </a:r>
            <a:r>
              <a:rPr lang="tr-TR" dirty="0" smtClean="0"/>
              <a:t> yapı kimyasal bağlar ile stabilize olmaktadır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Kimyasal bağlar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Hidrofobik</a:t>
            </a:r>
            <a:r>
              <a:rPr lang="tr-TR" dirty="0" smtClean="0"/>
              <a:t> etki</a:t>
            </a:r>
          </a:p>
          <a:p>
            <a:endParaRPr lang="tr-TR" dirty="0" smtClean="0"/>
          </a:p>
          <a:p>
            <a:r>
              <a:rPr lang="tr-TR" dirty="0" smtClean="0"/>
              <a:t>Hidrojen bağları</a:t>
            </a:r>
          </a:p>
          <a:p>
            <a:endParaRPr lang="tr-TR" dirty="0" smtClean="0"/>
          </a:p>
          <a:p>
            <a:r>
              <a:rPr lang="tr-TR" dirty="0" smtClean="0"/>
              <a:t>Van der </a:t>
            </a:r>
            <a:r>
              <a:rPr lang="tr-TR" dirty="0" err="1" smtClean="0"/>
              <a:t>Waals</a:t>
            </a:r>
            <a:r>
              <a:rPr lang="tr-TR" dirty="0" smtClean="0"/>
              <a:t> bağları</a:t>
            </a:r>
          </a:p>
          <a:p>
            <a:endParaRPr lang="tr-TR" dirty="0" smtClean="0"/>
          </a:p>
          <a:p>
            <a:r>
              <a:rPr lang="tr-TR" dirty="0" smtClean="0"/>
              <a:t>Elektrostatik </a:t>
            </a:r>
            <a:r>
              <a:rPr lang="tr-TR" dirty="0" err="1" smtClean="0"/>
              <a:t>interaksiyonlar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Sterik</a:t>
            </a:r>
            <a:r>
              <a:rPr lang="tr-TR" dirty="0" smtClean="0"/>
              <a:t> etki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539</TotalTime>
  <Words>741</Words>
  <Application>Microsoft Office PowerPoint</Application>
  <PresentationFormat>Ekran Gösterisi (4:3)</PresentationFormat>
  <Paragraphs>207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Metro</vt:lpstr>
      <vt:lpstr>Yoğurt jelİnİn oluşum mekanİzmasI</vt:lpstr>
      <vt:lpstr>Süt proteinleri</vt:lpstr>
      <vt:lpstr>Slayt 3</vt:lpstr>
      <vt:lpstr>Protein stabilitesi</vt:lpstr>
      <vt:lpstr>Kazein miseli modelleri</vt:lpstr>
      <vt:lpstr>Alt misel modeli</vt:lpstr>
      <vt:lpstr>İçsel yapı modeli</vt:lpstr>
      <vt:lpstr>Serum proteinleri</vt:lpstr>
      <vt:lpstr>Kimyasal bağlar</vt:lpstr>
      <vt:lpstr>Hidrofobik etki</vt:lpstr>
      <vt:lpstr>Hidrojen bağları</vt:lpstr>
      <vt:lpstr>van der Waals bağları</vt:lpstr>
      <vt:lpstr>Van der Waals bağları </vt:lpstr>
      <vt:lpstr>Elektrostatik (Coulomb) interaksiyonlar</vt:lpstr>
      <vt:lpstr>Sterik interaksiyonlar</vt:lpstr>
      <vt:lpstr>Protein ısıl denatürasyonu</vt:lpstr>
      <vt:lpstr>β-LG/-LA interaksiyonu</vt:lpstr>
      <vt:lpstr>-kazein/ β-LG interaksiyonu</vt:lpstr>
      <vt:lpstr>Slayt 19</vt:lpstr>
      <vt:lpstr>Yoğurt sütüne ısıl işlem uygulaması</vt:lpstr>
      <vt:lpstr>Isı uygulaması</vt:lpstr>
      <vt:lpstr>Yoğurt jelinin oluşum mekanizması</vt:lpstr>
      <vt:lpstr>Slayt 23</vt:lpstr>
      <vt:lpstr>Isıl işlemin yoğurt jeli oluşumuna etkileri</vt:lpstr>
      <vt:lpstr>Homojenizasyonun yoğurt jeli oluşumuna etkileri</vt:lpstr>
      <vt:lpstr>Tuz konsantrasyonunun yoğurt jeli oluşumuna etkileri</vt:lpstr>
      <vt:lpstr>Yoğurt jelinin  gelişim oranını</vt:lpstr>
      <vt:lpstr>Slayt 28</vt:lpstr>
      <vt:lpstr>Yoğurt reolojisi  </vt:lpstr>
      <vt:lpstr>Yoğurt reolojisi- jel homojenitesi</vt:lpstr>
      <vt:lpstr>Yoğurt reolojisi</vt:lpstr>
      <vt:lpstr>Slayt 32</vt:lpstr>
      <vt:lpstr>Yoğurt reolojisi- kurumadde artırımı</vt:lpstr>
      <vt:lpstr>Yoğurt reolojisi-kurumadde artırımı</vt:lpstr>
      <vt:lpstr>Yoğurt reolojisi-enzim etkisi</vt:lpstr>
      <vt:lpstr>Yoğurt reolojisi-enzim etkisi</vt:lpstr>
      <vt:lpstr>Yoğurt reolojisi-TGase etkisi</vt:lpstr>
      <vt:lpstr>Yoğurt reolojisi- starter etkisi</vt:lpstr>
      <vt:lpstr>Yoğurt reolojisi- starter etkisi</vt:lpstr>
      <vt:lpstr>Slayt 40</vt:lpstr>
      <vt:lpstr>Yoğurt reolojisi- homojenizasyon etkisi</vt:lpstr>
      <vt:lpstr>Yoğurt reolojisi ısı uygulamasının etkisi</vt:lpstr>
      <vt:lpstr>Yoğurt reolojisi- inkübasyon etkisi</vt:lpstr>
      <vt:lpstr>Yoğurt reolojisi- mekanik işlemler</vt:lpstr>
      <vt:lpstr>Slayt 45</vt:lpstr>
      <vt:lpstr>Yoğurt üretiminde UF teknolojisi</vt:lpstr>
      <vt:lpstr>Slayt 47</vt:lpstr>
      <vt:lpstr>UF teknolojisinin prensipleri</vt:lpstr>
      <vt:lpstr>Slayt 49</vt:lpstr>
      <vt:lpstr>Membran teknolojisi ile konsantre yoğurt üretimi</vt:lpstr>
      <vt:lpstr>UF Yöntemi-1 (yoğurdun filtrasyonu)</vt:lpstr>
      <vt:lpstr>Slayt 52</vt:lpstr>
      <vt:lpstr>Slayt 53</vt:lpstr>
      <vt:lpstr>İyonik kalsiyum konsantrasyonu değişimi</vt:lpstr>
      <vt:lpstr>Stres gevşemesi (depolama sırasında fiziksel değişimler)</vt:lpstr>
      <vt:lpstr>Slayt 56</vt:lpstr>
      <vt:lpstr>Slayt 57</vt:lpstr>
      <vt:lpstr>Slayt 58</vt:lpstr>
      <vt:lpstr>Konsantre yoğurdun duyusal özellikleri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Yoğurt jelİnİn oluşum mekanİzmasI</dc:title>
  <dc:creator>Adabarbaros</dc:creator>
  <cp:lastModifiedBy>Adabarbaros</cp:lastModifiedBy>
  <cp:revision>63</cp:revision>
  <dcterms:created xsi:type="dcterms:W3CDTF">2012-10-23T09:25:11Z</dcterms:created>
  <dcterms:modified xsi:type="dcterms:W3CDTF">2012-11-06T14:06:39Z</dcterms:modified>
</cp:coreProperties>
</file>