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5"/>
  </p:notesMasterIdLst>
  <p:sldIdLst>
    <p:sldId id="256" r:id="rId3"/>
    <p:sldId id="257" r:id="rId4"/>
    <p:sldId id="258" r:id="rId5"/>
    <p:sldId id="259" r:id="rId6"/>
    <p:sldId id="260" r:id="rId7"/>
    <p:sldId id="286"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85" r:id="rId27"/>
    <p:sldId id="279" r:id="rId28"/>
    <p:sldId id="280" r:id="rId29"/>
    <p:sldId id="281" r:id="rId30"/>
    <p:sldId id="282" r:id="rId31"/>
    <p:sldId id="287" r:id="rId32"/>
    <p:sldId id="289" r:id="rId33"/>
    <p:sldId id="290"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284"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DE2386-DCDC-40CE-ABE6-7059FD88CC6A}" type="doc">
      <dgm:prSet loTypeId="urn:microsoft.com/office/officeart/2005/8/layout/vList6" loCatId="list" qsTypeId="urn:microsoft.com/office/officeart/2005/8/quickstyle/3d2" qsCatId="3D" csTypeId="urn:microsoft.com/office/officeart/2005/8/colors/accent2_2" csCatId="accent2" phldr="1"/>
      <dgm:spPr/>
      <dgm:t>
        <a:bodyPr/>
        <a:lstStyle/>
        <a:p>
          <a:endParaRPr lang="tr-TR"/>
        </a:p>
      </dgm:t>
    </dgm:pt>
    <dgm:pt modelId="{A8509FA6-1C50-47CD-B632-FAFB05D45EF1}">
      <dgm:prSet phldrT="[Metin]"/>
      <dgm:spPr/>
      <dgm:t>
        <a:bodyPr/>
        <a:lstStyle/>
        <a:p>
          <a:r>
            <a:rPr lang="tr-TR" dirty="0" smtClean="0"/>
            <a:t>Hukuk Davaları</a:t>
          </a:r>
          <a:endParaRPr lang="tr-TR" dirty="0"/>
        </a:p>
      </dgm:t>
    </dgm:pt>
    <dgm:pt modelId="{1D50A3A4-B020-430F-B538-9F0A22CD199E}" type="parTrans" cxnId="{99C04CC3-7075-4529-9090-28B5BD8FDB2C}">
      <dgm:prSet/>
      <dgm:spPr/>
      <dgm:t>
        <a:bodyPr/>
        <a:lstStyle/>
        <a:p>
          <a:endParaRPr lang="tr-TR"/>
        </a:p>
      </dgm:t>
    </dgm:pt>
    <dgm:pt modelId="{3DE6D19F-4635-45DA-80C5-8E622110286C}" type="sibTrans" cxnId="{99C04CC3-7075-4529-9090-28B5BD8FDB2C}">
      <dgm:prSet/>
      <dgm:spPr/>
      <dgm:t>
        <a:bodyPr/>
        <a:lstStyle/>
        <a:p>
          <a:endParaRPr lang="tr-TR"/>
        </a:p>
      </dgm:t>
    </dgm:pt>
    <dgm:pt modelId="{B7ABDE19-5D74-470C-87A3-1BE9C0823D7D}">
      <dgm:prSet phldrT="[Metin]"/>
      <dgm:spPr/>
      <dgm:t>
        <a:bodyPr/>
        <a:lstStyle/>
        <a:p>
          <a:r>
            <a:rPr lang="tr-TR" dirty="0" smtClean="0"/>
            <a:t>Fikri hak ihlaline ilişkin davalar</a:t>
          </a:r>
          <a:endParaRPr lang="tr-TR" dirty="0"/>
        </a:p>
      </dgm:t>
    </dgm:pt>
    <dgm:pt modelId="{61D781CB-3F41-4506-B966-A5334054A331}" type="parTrans" cxnId="{E8116486-E4A5-44CB-9648-036DDA075E0E}">
      <dgm:prSet/>
      <dgm:spPr/>
      <dgm:t>
        <a:bodyPr/>
        <a:lstStyle/>
        <a:p>
          <a:endParaRPr lang="tr-TR"/>
        </a:p>
      </dgm:t>
    </dgm:pt>
    <dgm:pt modelId="{BD8391A1-1EF2-454B-9A18-5DDFBECBB269}" type="sibTrans" cxnId="{E8116486-E4A5-44CB-9648-036DDA075E0E}">
      <dgm:prSet/>
      <dgm:spPr/>
      <dgm:t>
        <a:bodyPr/>
        <a:lstStyle/>
        <a:p>
          <a:endParaRPr lang="tr-TR"/>
        </a:p>
      </dgm:t>
    </dgm:pt>
    <dgm:pt modelId="{8DEE63F5-0F0A-4E2A-A1A4-3F5F1E926720}">
      <dgm:prSet phldrT="[Metin]"/>
      <dgm:spPr/>
      <dgm:t>
        <a:bodyPr/>
        <a:lstStyle/>
        <a:p>
          <a:r>
            <a:rPr lang="tr-TR" dirty="0" smtClean="0"/>
            <a:t>Eser dışı Koruma Davaları</a:t>
          </a:r>
          <a:endParaRPr lang="tr-TR" dirty="0"/>
        </a:p>
      </dgm:t>
    </dgm:pt>
    <dgm:pt modelId="{E1369386-01BB-49E3-AA61-465050096CF4}" type="parTrans" cxnId="{DC190235-6FCF-4921-AC14-699C5C3F7619}">
      <dgm:prSet/>
      <dgm:spPr/>
      <dgm:t>
        <a:bodyPr/>
        <a:lstStyle/>
        <a:p>
          <a:endParaRPr lang="tr-TR"/>
        </a:p>
      </dgm:t>
    </dgm:pt>
    <dgm:pt modelId="{F4F4A79D-2356-4A59-BFAB-9F81FDE88639}" type="sibTrans" cxnId="{DC190235-6FCF-4921-AC14-699C5C3F7619}">
      <dgm:prSet/>
      <dgm:spPr/>
      <dgm:t>
        <a:bodyPr/>
        <a:lstStyle/>
        <a:p>
          <a:endParaRPr lang="tr-TR"/>
        </a:p>
      </dgm:t>
    </dgm:pt>
    <dgm:pt modelId="{F187030F-7D76-4C12-A546-BE715FF328B9}">
      <dgm:prSet phldrT="[Metin]"/>
      <dgm:spPr/>
      <dgm:t>
        <a:bodyPr/>
        <a:lstStyle/>
        <a:p>
          <a:r>
            <a:rPr lang="tr-TR" smtClean="0"/>
            <a:t>Ceza Davaları</a:t>
          </a:r>
          <a:endParaRPr lang="tr-TR" dirty="0"/>
        </a:p>
      </dgm:t>
    </dgm:pt>
    <dgm:pt modelId="{F09229DC-A520-4B2F-A351-491634C1DF35}" type="parTrans" cxnId="{780369B6-C459-4C36-85CD-F343E7219EB9}">
      <dgm:prSet/>
      <dgm:spPr/>
      <dgm:t>
        <a:bodyPr/>
        <a:lstStyle/>
        <a:p>
          <a:endParaRPr lang="tr-TR"/>
        </a:p>
      </dgm:t>
    </dgm:pt>
    <dgm:pt modelId="{8951DF3E-929D-441A-8CA6-46FC42611334}" type="sibTrans" cxnId="{780369B6-C459-4C36-85CD-F343E7219EB9}">
      <dgm:prSet/>
      <dgm:spPr/>
      <dgm:t>
        <a:bodyPr/>
        <a:lstStyle/>
        <a:p>
          <a:endParaRPr lang="tr-TR"/>
        </a:p>
      </dgm:t>
    </dgm:pt>
    <dgm:pt modelId="{2A898C20-589A-4186-A98E-F4718404124A}">
      <dgm:prSet phldrT="[Metin]"/>
      <dgm:spPr/>
      <dgm:t>
        <a:bodyPr/>
        <a:lstStyle/>
        <a:p>
          <a:r>
            <a:rPr lang="tr-TR" dirty="0" smtClean="0"/>
            <a:t>Hak ihlalleri</a:t>
          </a:r>
          <a:endParaRPr lang="tr-TR" dirty="0"/>
        </a:p>
      </dgm:t>
    </dgm:pt>
    <dgm:pt modelId="{C1D68CBA-BF27-4775-990C-BF59F332D810}" type="parTrans" cxnId="{024E7CCF-11F9-4E3A-847F-55AB1BA5BAA2}">
      <dgm:prSet/>
      <dgm:spPr/>
      <dgm:t>
        <a:bodyPr/>
        <a:lstStyle/>
        <a:p>
          <a:endParaRPr lang="tr-TR"/>
        </a:p>
      </dgm:t>
    </dgm:pt>
    <dgm:pt modelId="{7CBB1176-FE9A-46DE-86DE-817E6F9E872E}" type="sibTrans" cxnId="{024E7CCF-11F9-4E3A-847F-55AB1BA5BAA2}">
      <dgm:prSet/>
      <dgm:spPr/>
      <dgm:t>
        <a:bodyPr/>
        <a:lstStyle/>
        <a:p>
          <a:endParaRPr lang="tr-TR"/>
        </a:p>
      </dgm:t>
    </dgm:pt>
    <dgm:pt modelId="{717E2034-D113-4A6B-A052-64D3F931E7A2}">
      <dgm:prSet phldrT="[Metin]"/>
      <dgm:spPr/>
      <dgm:t>
        <a:bodyPr/>
        <a:lstStyle/>
        <a:p>
          <a:r>
            <a:rPr lang="tr-TR" dirty="0" smtClean="0"/>
            <a:t>Koruyucu programlar etkisiz kılmaya yönelik hazırlık hareketleri</a:t>
          </a:r>
          <a:endParaRPr lang="tr-TR" dirty="0"/>
        </a:p>
      </dgm:t>
    </dgm:pt>
    <dgm:pt modelId="{F2C2B7F1-7557-4F98-9AE9-80E81DE2168E}" type="parTrans" cxnId="{AA7ECB84-BFA6-461B-BE1B-12577E940FC1}">
      <dgm:prSet/>
      <dgm:spPr/>
      <dgm:t>
        <a:bodyPr/>
        <a:lstStyle/>
        <a:p>
          <a:endParaRPr lang="tr-TR"/>
        </a:p>
      </dgm:t>
    </dgm:pt>
    <dgm:pt modelId="{C9AD335F-AE7D-45CF-9137-5F23FD9B5356}" type="sibTrans" cxnId="{AA7ECB84-BFA6-461B-BE1B-12577E940FC1}">
      <dgm:prSet/>
      <dgm:spPr/>
      <dgm:t>
        <a:bodyPr/>
        <a:lstStyle/>
        <a:p>
          <a:endParaRPr lang="tr-TR"/>
        </a:p>
      </dgm:t>
    </dgm:pt>
    <dgm:pt modelId="{D3F5A25C-36BD-4402-BA1F-466B6E04E19B}">
      <dgm:prSet phldrT="[Metin]"/>
      <dgm:spPr/>
      <dgm:t>
        <a:bodyPr/>
        <a:lstStyle/>
        <a:p>
          <a:r>
            <a:rPr lang="tr-TR" dirty="0" err="1" smtClean="0"/>
            <a:t>FSEK’teki</a:t>
          </a:r>
          <a:r>
            <a:rPr lang="tr-TR" dirty="0" smtClean="0"/>
            <a:t> diğer davalar</a:t>
          </a:r>
          <a:endParaRPr lang="tr-TR" dirty="0"/>
        </a:p>
      </dgm:t>
    </dgm:pt>
    <dgm:pt modelId="{D415D2D7-57F4-4B08-9EF9-59182DBB7283}" type="parTrans" cxnId="{CD949F2C-9E1A-4137-8F89-D7E6F0335678}">
      <dgm:prSet/>
      <dgm:spPr/>
    </dgm:pt>
    <dgm:pt modelId="{87F500E8-96F7-4EC8-9599-60BBFDF2A1B3}" type="sibTrans" cxnId="{CD949F2C-9E1A-4137-8F89-D7E6F0335678}">
      <dgm:prSet/>
      <dgm:spPr/>
    </dgm:pt>
    <dgm:pt modelId="{1645A8D1-81C3-487C-8FDE-273B2C4A23FA}">
      <dgm:prSet phldrT="[Metin]"/>
      <dgm:spPr/>
      <dgm:t>
        <a:bodyPr/>
        <a:lstStyle/>
        <a:p>
          <a:r>
            <a:rPr lang="tr-TR" dirty="0" smtClean="0"/>
            <a:t>Bandrol suçları</a:t>
          </a:r>
          <a:endParaRPr lang="tr-TR" dirty="0"/>
        </a:p>
      </dgm:t>
    </dgm:pt>
    <dgm:pt modelId="{24915F81-C88F-469D-9917-57FF2D7F2CD7}" type="parTrans" cxnId="{F4FDEF6C-78E2-405D-BF72-E8E9D8D2D8F3}">
      <dgm:prSet/>
      <dgm:spPr/>
    </dgm:pt>
    <dgm:pt modelId="{994FF8D2-A7DC-4F18-A6DB-0C89B383B1C1}" type="sibTrans" cxnId="{F4FDEF6C-78E2-405D-BF72-E8E9D8D2D8F3}">
      <dgm:prSet/>
      <dgm:spPr/>
    </dgm:pt>
    <dgm:pt modelId="{6C3D4FDF-D483-47A3-92B5-EEA291B2DDDE}" type="pres">
      <dgm:prSet presAssocID="{0ADE2386-DCDC-40CE-ABE6-7059FD88CC6A}" presName="Name0" presStyleCnt="0">
        <dgm:presLayoutVars>
          <dgm:dir/>
          <dgm:animLvl val="lvl"/>
          <dgm:resizeHandles/>
        </dgm:presLayoutVars>
      </dgm:prSet>
      <dgm:spPr/>
      <dgm:t>
        <a:bodyPr/>
        <a:lstStyle/>
        <a:p>
          <a:endParaRPr lang="tr-TR"/>
        </a:p>
      </dgm:t>
    </dgm:pt>
    <dgm:pt modelId="{9F164432-E3F6-438F-83E7-7A079D188CE7}" type="pres">
      <dgm:prSet presAssocID="{A8509FA6-1C50-47CD-B632-FAFB05D45EF1}" presName="linNode" presStyleCnt="0"/>
      <dgm:spPr/>
      <dgm:t>
        <a:bodyPr/>
        <a:lstStyle/>
        <a:p>
          <a:endParaRPr lang="tr-TR"/>
        </a:p>
      </dgm:t>
    </dgm:pt>
    <dgm:pt modelId="{04356882-C7A8-494D-A7F2-7E3A44073DFB}" type="pres">
      <dgm:prSet presAssocID="{A8509FA6-1C50-47CD-B632-FAFB05D45EF1}" presName="parentShp" presStyleLbl="node1" presStyleIdx="0" presStyleCnt="2">
        <dgm:presLayoutVars>
          <dgm:bulletEnabled val="1"/>
        </dgm:presLayoutVars>
      </dgm:prSet>
      <dgm:spPr/>
      <dgm:t>
        <a:bodyPr/>
        <a:lstStyle/>
        <a:p>
          <a:endParaRPr lang="tr-TR"/>
        </a:p>
      </dgm:t>
    </dgm:pt>
    <dgm:pt modelId="{6ECB2F9C-20E3-450E-B3B8-6A311156C3DF}" type="pres">
      <dgm:prSet presAssocID="{A8509FA6-1C50-47CD-B632-FAFB05D45EF1}" presName="childShp" presStyleLbl="bgAccFollowNode1" presStyleIdx="0" presStyleCnt="2">
        <dgm:presLayoutVars>
          <dgm:bulletEnabled val="1"/>
        </dgm:presLayoutVars>
      </dgm:prSet>
      <dgm:spPr/>
      <dgm:t>
        <a:bodyPr/>
        <a:lstStyle/>
        <a:p>
          <a:endParaRPr lang="tr-TR"/>
        </a:p>
      </dgm:t>
    </dgm:pt>
    <dgm:pt modelId="{DE88BF86-E7C5-40FD-AF75-FD9A7AA539C4}" type="pres">
      <dgm:prSet presAssocID="{3DE6D19F-4635-45DA-80C5-8E622110286C}" presName="spacing" presStyleCnt="0"/>
      <dgm:spPr/>
      <dgm:t>
        <a:bodyPr/>
        <a:lstStyle/>
        <a:p>
          <a:endParaRPr lang="tr-TR"/>
        </a:p>
      </dgm:t>
    </dgm:pt>
    <dgm:pt modelId="{D33491D8-F7AA-4943-96CD-FFAF8F376FB8}" type="pres">
      <dgm:prSet presAssocID="{F187030F-7D76-4C12-A546-BE715FF328B9}" presName="linNode" presStyleCnt="0"/>
      <dgm:spPr/>
      <dgm:t>
        <a:bodyPr/>
        <a:lstStyle/>
        <a:p>
          <a:endParaRPr lang="tr-TR"/>
        </a:p>
      </dgm:t>
    </dgm:pt>
    <dgm:pt modelId="{CBA54472-9D77-4F2F-9189-954936D8655B}" type="pres">
      <dgm:prSet presAssocID="{F187030F-7D76-4C12-A546-BE715FF328B9}" presName="parentShp" presStyleLbl="node1" presStyleIdx="1" presStyleCnt="2">
        <dgm:presLayoutVars>
          <dgm:bulletEnabled val="1"/>
        </dgm:presLayoutVars>
      </dgm:prSet>
      <dgm:spPr/>
      <dgm:t>
        <a:bodyPr/>
        <a:lstStyle/>
        <a:p>
          <a:endParaRPr lang="tr-TR"/>
        </a:p>
      </dgm:t>
    </dgm:pt>
    <dgm:pt modelId="{812F4A92-29F8-4AC0-9A49-1710D56DEFD6}" type="pres">
      <dgm:prSet presAssocID="{F187030F-7D76-4C12-A546-BE715FF328B9}" presName="childShp" presStyleLbl="bgAccFollowNode1" presStyleIdx="1" presStyleCnt="2">
        <dgm:presLayoutVars>
          <dgm:bulletEnabled val="1"/>
        </dgm:presLayoutVars>
      </dgm:prSet>
      <dgm:spPr/>
      <dgm:t>
        <a:bodyPr/>
        <a:lstStyle/>
        <a:p>
          <a:endParaRPr lang="tr-TR"/>
        </a:p>
      </dgm:t>
    </dgm:pt>
  </dgm:ptLst>
  <dgm:cxnLst>
    <dgm:cxn modelId="{46BEC89F-5A16-4D77-99B1-7B17D910BF7F}" type="presOf" srcId="{2A898C20-589A-4186-A98E-F4718404124A}" destId="{812F4A92-29F8-4AC0-9A49-1710D56DEFD6}" srcOrd="0" destOrd="0" presId="urn:microsoft.com/office/officeart/2005/8/layout/vList6"/>
    <dgm:cxn modelId="{D7A06E13-79B3-495C-AD0F-6EB1124ED3A2}" type="presOf" srcId="{0ADE2386-DCDC-40CE-ABE6-7059FD88CC6A}" destId="{6C3D4FDF-D483-47A3-92B5-EEA291B2DDDE}" srcOrd="0" destOrd="0" presId="urn:microsoft.com/office/officeart/2005/8/layout/vList6"/>
    <dgm:cxn modelId="{CD949F2C-9E1A-4137-8F89-D7E6F0335678}" srcId="{A8509FA6-1C50-47CD-B632-FAFB05D45EF1}" destId="{D3F5A25C-36BD-4402-BA1F-466B6E04E19B}" srcOrd="2" destOrd="0" parTransId="{D415D2D7-57F4-4B08-9EF9-59182DBB7283}" sibTransId="{87F500E8-96F7-4EC8-9599-60BBFDF2A1B3}"/>
    <dgm:cxn modelId="{780369B6-C459-4C36-85CD-F343E7219EB9}" srcId="{0ADE2386-DCDC-40CE-ABE6-7059FD88CC6A}" destId="{F187030F-7D76-4C12-A546-BE715FF328B9}" srcOrd="1" destOrd="0" parTransId="{F09229DC-A520-4B2F-A351-491634C1DF35}" sibTransId="{8951DF3E-929D-441A-8CA6-46FC42611334}"/>
    <dgm:cxn modelId="{99C04CC3-7075-4529-9090-28B5BD8FDB2C}" srcId="{0ADE2386-DCDC-40CE-ABE6-7059FD88CC6A}" destId="{A8509FA6-1C50-47CD-B632-FAFB05D45EF1}" srcOrd="0" destOrd="0" parTransId="{1D50A3A4-B020-430F-B538-9F0A22CD199E}" sibTransId="{3DE6D19F-4635-45DA-80C5-8E622110286C}"/>
    <dgm:cxn modelId="{FE4E915E-7225-4D17-9D3C-26913B124FEC}" type="presOf" srcId="{A8509FA6-1C50-47CD-B632-FAFB05D45EF1}" destId="{04356882-C7A8-494D-A7F2-7E3A44073DFB}" srcOrd="0" destOrd="0" presId="urn:microsoft.com/office/officeart/2005/8/layout/vList6"/>
    <dgm:cxn modelId="{DC190235-6FCF-4921-AC14-699C5C3F7619}" srcId="{A8509FA6-1C50-47CD-B632-FAFB05D45EF1}" destId="{8DEE63F5-0F0A-4E2A-A1A4-3F5F1E926720}" srcOrd="1" destOrd="0" parTransId="{E1369386-01BB-49E3-AA61-465050096CF4}" sibTransId="{F4F4A79D-2356-4A59-BFAB-9F81FDE88639}"/>
    <dgm:cxn modelId="{F4FDEF6C-78E2-405D-BF72-E8E9D8D2D8F3}" srcId="{F187030F-7D76-4C12-A546-BE715FF328B9}" destId="{1645A8D1-81C3-487C-8FDE-273B2C4A23FA}" srcOrd="2" destOrd="0" parTransId="{24915F81-C88F-469D-9917-57FF2D7F2CD7}" sibTransId="{994FF8D2-A7DC-4F18-A6DB-0C89B383B1C1}"/>
    <dgm:cxn modelId="{AA7ECB84-BFA6-461B-BE1B-12577E940FC1}" srcId="{F187030F-7D76-4C12-A546-BE715FF328B9}" destId="{717E2034-D113-4A6B-A052-64D3F931E7A2}" srcOrd="1" destOrd="0" parTransId="{F2C2B7F1-7557-4F98-9AE9-80E81DE2168E}" sibTransId="{C9AD335F-AE7D-45CF-9137-5F23FD9B5356}"/>
    <dgm:cxn modelId="{E4DCBF6E-0B4D-444C-AE85-45D2F416A82D}" type="presOf" srcId="{B7ABDE19-5D74-470C-87A3-1BE9C0823D7D}" destId="{6ECB2F9C-20E3-450E-B3B8-6A311156C3DF}" srcOrd="0" destOrd="0" presId="urn:microsoft.com/office/officeart/2005/8/layout/vList6"/>
    <dgm:cxn modelId="{3268C7C9-E4B8-413D-B7F9-A960321110D1}" type="presOf" srcId="{8DEE63F5-0F0A-4E2A-A1A4-3F5F1E926720}" destId="{6ECB2F9C-20E3-450E-B3B8-6A311156C3DF}" srcOrd="0" destOrd="1" presId="urn:microsoft.com/office/officeart/2005/8/layout/vList6"/>
    <dgm:cxn modelId="{E4F06E2C-5EF0-4266-9A12-781BDA42CF15}" type="presOf" srcId="{1645A8D1-81C3-487C-8FDE-273B2C4A23FA}" destId="{812F4A92-29F8-4AC0-9A49-1710D56DEFD6}" srcOrd="0" destOrd="2" presId="urn:microsoft.com/office/officeart/2005/8/layout/vList6"/>
    <dgm:cxn modelId="{42099F9D-EAEF-4AA0-9B3D-819844BD377F}" type="presOf" srcId="{717E2034-D113-4A6B-A052-64D3F931E7A2}" destId="{812F4A92-29F8-4AC0-9A49-1710D56DEFD6}" srcOrd="0" destOrd="1" presId="urn:microsoft.com/office/officeart/2005/8/layout/vList6"/>
    <dgm:cxn modelId="{60F36099-97B2-4D69-8A6E-85296812DD77}" type="presOf" srcId="{F187030F-7D76-4C12-A546-BE715FF328B9}" destId="{CBA54472-9D77-4F2F-9189-954936D8655B}" srcOrd="0" destOrd="0" presId="urn:microsoft.com/office/officeart/2005/8/layout/vList6"/>
    <dgm:cxn modelId="{5D60F36C-E4D8-4894-BC14-EA663FB97C7A}" type="presOf" srcId="{D3F5A25C-36BD-4402-BA1F-466B6E04E19B}" destId="{6ECB2F9C-20E3-450E-B3B8-6A311156C3DF}" srcOrd="0" destOrd="2" presId="urn:microsoft.com/office/officeart/2005/8/layout/vList6"/>
    <dgm:cxn modelId="{E8116486-E4A5-44CB-9648-036DDA075E0E}" srcId="{A8509FA6-1C50-47CD-B632-FAFB05D45EF1}" destId="{B7ABDE19-5D74-470C-87A3-1BE9C0823D7D}" srcOrd="0" destOrd="0" parTransId="{61D781CB-3F41-4506-B966-A5334054A331}" sibTransId="{BD8391A1-1EF2-454B-9A18-5DDFBECBB269}"/>
    <dgm:cxn modelId="{024E7CCF-11F9-4E3A-847F-55AB1BA5BAA2}" srcId="{F187030F-7D76-4C12-A546-BE715FF328B9}" destId="{2A898C20-589A-4186-A98E-F4718404124A}" srcOrd="0" destOrd="0" parTransId="{C1D68CBA-BF27-4775-990C-BF59F332D810}" sibTransId="{7CBB1176-FE9A-46DE-86DE-817E6F9E872E}"/>
    <dgm:cxn modelId="{2466E3D5-06E6-4AF3-840F-A1D6D69CA686}" type="presParOf" srcId="{6C3D4FDF-D483-47A3-92B5-EEA291B2DDDE}" destId="{9F164432-E3F6-438F-83E7-7A079D188CE7}" srcOrd="0" destOrd="0" presId="urn:microsoft.com/office/officeart/2005/8/layout/vList6"/>
    <dgm:cxn modelId="{51317FC0-9FFF-4100-ABC2-83B2590C6ED1}" type="presParOf" srcId="{9F164432-E3F6-438F-83E7-7A079D188CE7}" destId="{04356882-C7A8-494D-A7F2-7E3A44073DFB}" srcOrd="0" destOrd="0" presId="urn:microsoft.com/office/officeart/2005/8/layout/vList6"/>
    <dgm:cxn modelId="{71B4A810-C8A0-499E-9975-EFE4257FF9CE}" type="presParOf" srcId="{9F164432-E3F6-438F-83E7-7A079D188CE7}" destId="{6ECB2F9C-20E3-450E-B3B8-6A311156C3DF}" srcOrd="1" destOrd="0" presId="urn:microsoft.com/office/officeart/2005/8/layout/vList6"/>
    <dgm:cxn modelId="{492AACA4-8BFE-4611-834C-3C3FB1189D89}" type="presParOf" srcId="{6C3D4FDF-D483-47A3-92B5-EEA291B2DDDE}" destId="{DE88BF86-E7C5-40FD-AF75-FD9A7AA539C4}" srcOrd="1" destOrd="0" presId="urn:microsoft.com/office/officeart/2005/8/layout/vList6"/>
    <dgm:cxn modelId="{23A7E470-AAAC-4886-9158-91871B2369A9}" type="presParOf" srcId="{6C3D4FDF-D483-47A3-92B5-EEA291B2DDDE}" destId="{D33491D8-F7AA-4943-96CD-FFAF8F376FB8}" srcOrd="2" destOrd="0" presId="urn:microsoft.com/office/officeart/2005/8/layout/vList6"/>
    <dgm:cxn modelId="{393E1A52-E79D-4764-B5B8-EBEDCE94812F}" type="presParOf" srcId="{D33491D8-F7AA-4943-96CD-FFAF8F376FB8}" destId="{CBA54472-9D77-4F2F-9189-954936D8655B}" srcOrd="0" destOrd="0" presId="urn:microsoft.com/office/officeart/2005/8/layout/vList6"/>
    <dgm:cxn modelId="{C7AEB5BC-87DF-4335-86C1-C369BE6B1FA8}" type="presParOf" srcId="{D33491D8-F7AA-4943-96CD-FFAF8F376FB8}" destId="{812F4A92-29F8-4AC0-9A49-1710D56DEFD6}"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CB2F9C-20E3-450E-B3B8-6A311156C3DF}">
      <dsp:nvSpPr>
        <dsp:cNvPr id="0" name=""/>
        <dsp:cNvSpPr/>
      </dsp:nvSpPr>
      <dsp:spPr>
        <a:xfrm>
          <a:off x="2987040" y="594"/>
          <a:ext cx="4480560" cy="2320207"/>
        </a:xfrm>
        <a:prstGeom prst="rightArrow">
          <a:avLst>
            <a:gd name="adj1" fmla="val 75000"/>
            <a:gd name="adj2" fmla="val 50000"/>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ln>
        <a:effectLst>
          <a:outerShdw blurRad="50800" dist="20000" dir="5400000" rotWithShape="0">
            <a:srgbClr val="000000">
              <a:alpha val="42000"/>
            </a:srgbClr>
          </a:outerShdw>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4605" tIns="14605" rIns="14605" bIns="14605" numCol="1" spcCol="1270" anchor="t" anchorCtr="0">
          <a:noAutofit/>
        </a:bodyPr>
        <a:lstStyle/>
        <a:p>
          <a:pPr marL="228600" lvl="1" indent="-228600" algn="l" defTabSz="1022350">
            <a:lnSpc>
              <a:spcPct val="90000"/>
            </a:lnSpc>
            <a:spcBef>
              <a:spcPct val="0"/>
            </a:spcBef>
            <a:spcAft>
              <a:spcPct val="15000"/>
            </a:spcAft>
            <a:buChar char="••"/>
          </a:pPr>
          <a:r>
            <a:rPr lang="tr-TR" sz="2300" kern="1200" dirty="0" smtClean="0"/>
            <a:t>Fikri hak ihlaline ilişkin davalar</a:t>
          </a:r>
          <a:endParaRPr lang="tr-TR" sz="2300" kern="1200" dirty="0"/>
        </a:p>
        <a:p>
          <a:pPr marL="228600" lvl="1" indent="-228600" algn="l" defTabSz="1022350">
            <a:lnSpc>
              <a:spcPct val="90000"/>
            </a:lnSpc>
            <a:spcBef>
              <a:spcPct val="0"/>
            </a:spcBef>
            <a:spcAft>
              <a:spcPct val="15000"/>
            </a:spcAft>
            <a:buChar char="••"/>
          </a:pPr>
          <a:r>
            <a:rPr lang="tr-TR" sz="2300" kern="1200" dirty="0" smtClean="0"/>
            <a:t>Eser dışı Koruma Davaları</a:t>
          </a:r>
          <a:endParaRPr lang="tr-TR" sz="2300" kern="1200" dirty="0"/>
        </a:p>
        <a:p>
          <a:pPr marL="228600" lvl="1" indent="-228600" algn="l" defTabSz="1022350">
            <a:lnSpc>
              <a:spcPct val="90000"/>
            </a:lnSpc>
            <a:spcBef>
              <a:spcPct val="0"/>
            </a:spcBef>
            <a:spcAft>
              <a:spcPct val="15000"/>
            </a:spcAft>
            <a:buChar char="••"/>
          </a:pPr>
          <a:r>
            <a:rPr lang="tr-TR" sz="2300" kern="1200" dirty="0" err="1" smtClean="0"/>
            <a:t>FSEK’teki</a:t>
          </a:r>
          <a:r>
            <a:rPr lang="tr-TR" sz="2300" kern="1200" dirty="0" smtClean="0"/>
            <a:t> diğer davalar</a:t>
          </a:r>
          <a:endParaRPr lang="tr-TR" sz="2300" kern="1200" dirty="0"/>
        </a:p>
      </dsp:txBody>
      <dsp:txXfrm>
        <a:off x="2987040" y="290620"/>
        <a:ext cx="3610482" cy="1740155"/>
      </dsp:txXfrm>
    </dsp:sp>
    <dsp:sp modelId="{04356882-C7A8-494D-A7F2-7E3A44073DFB}">
      <dsp:nvSpPr>
        <dsp:cNvPr id="0" name=""/>
        <dsp:cNvSpPr/>
      </dsp:nvSpPr>
      <dsp:spPr>
        <a:xfrm>
          <a:off x="0" y="594"/>
          <a:ext cx="2987040" cy="2320207"/>
        </a:xfrm>
        <a:prstGeom prst="roundRect">
          <a:avLst/>
        </a:prstGeom>
        <a:gradFill rotWithShape="0">
          <a:gsLst>
            <a:gs pos="0">
              <a:schemeClr val="accent2">
                <a:hueOff val="0"/>
                <a:satOff val="0"/>
                <a:lumOff val="0"/>
                <a:alphaOff val="0"/>
                <a:shade val="63000"/>
                <a:satMod val="165000"/>
              </a:schemeClr>
            </a:gs>
            <a:gs pos="30000">
              <a:schemeClr val="accent2">
                <a:hueOff val="0"/>
                <a:satOff val="0"/>
                <a:lumOff val="0"/>
                <a:alphaOff val="0"/>
                <a:shade val="58000"/>
                <a:satMod val="165000"/>
              </a:schemeClr>
            </a:gs>
            <a:gs pos="75000">
              <a:schemeClr val="accent2">
                <a:hueOff val="0"/>
                <a:satOff val="0"/>
                <a:lumOff val="0"/>
                <a:alphaOff val="0"/>
                <a:shade val="30000"/>
                <a:satMod val="175000"/>
              </a:schemeClr>
            </a:gs>
            <a:gs pos="100000">
              <a:schemeClr val="accent2">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1450" tIns="85725" rIns="171450" bIns="85725" numCol="1" spcCol="1270" anchor="ctr" anchorCtr="0">
          <a:noAutofit/>
        </a:bodyPr>
        <a:lstStyle/>
        <a:p>
          <a:pPr lvl="0" algn="ctr" defTabSz="2000250">
            <a:lnSpc>
              <a:spcPct val="90000"/>
            </a:lnSpc>
            <a:spcBef>
              <a:spcPct val="0"/>
            </a:spcBef>
            <a:spcAft>
              <a:spcPct val="35000"/>
            </a:spcAft>
          </a:pPr>
          <a:r>
            <a:rPr lang="tr-TR" sz="4500" kern="1200" dirty="0" smtClean="0"/>
            <a:t>Hukuk Davaları</a:t>
          </a:r>
          <a:endParaRPr lang="tr-TR" sz="4500" kern="1200" dirty="0"/>
        </a:p>
      </dsp:txBody>
      <dsp:txXfrm>
        <a:off x="113263" y="113857"/>
        <a:ext cx="2760514" cy="2093681"/>
      </dsp:txXfrm>
    </dsp:sp>
    <dsp:sp modelId="{812F4A92-29F8-4AC0-9A49-1710D56DEFD6}">
      <dsp:nvSpPr>
        <dsp:cNvPr id="0" name=""/>
        <dsp:cNvSpPr/>
      </dsp:nvSpPr>
      <dsp:spPr>
        <a:xfrm>
          <a:off x="2987040" y="2552822"/>
          <a:ext cx="4480560" cy="2320207"/>
        </a:xfrm>
        <a:prstGeom prst="rightArrow">
          <a:avLst>
            <a:gd name="adj1" fmla="val 75000"/>
            <a:gd name="adj2" fmla="val 50000"/>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ln>
        <a:effectLst>
          <a:outerShdw blurRad="50800" dist="20000" dir="5400000" rotWithShape="0">
            <a:srgbClr val="000000">
              <a:alpha val="42000"/>
            </a:srgbClr>
          </a:outerShdw>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4605" tIns="14605" rIns="14605" bIns="14605" numCol="1" spcCol="1270" anchor="t" anchorCtr="0">
          <a:noAutofit/>
        </a:bodyPr>
        <a:lstStyle/>
        <a:p>
          <a:pPr marL="228600" lvl="1" indent="-228600" algn="l" defTabSz="1022350">
            <a:lnSpc>
              <a:spcPct val="90000"/>
            </a:lnSpc>
            <a:spcBef>
              <a:spcPct val="0"/>
            </a:spcBef>
            <a:spcAft>
              <a:spcPct val="15000"/>
            </a:spcAft>
            <a:buChar char="••"/>
          </a:pPr>
          <a:r>
            <a:rPr lang="tr-TR" sz="2300" kern="1200" dirty="0" smtClean="0"/>
            <a:t>Hak ihlalleri</a:t>
          </a:r>
          <a:endParaRPr lang="tr-TR" sz="2300" kern="1200" dirty="0"/>
        </a:p>
        <a:p>
          <a:pPr marL="228600" lvl="1" indent="-228600" algn="l" defTabSz="1022350">
            <a:lnSpc>
              <a:spcPct val="90000"/>
            </a:lnSpc>
            <a:spcBef>
              <a:spcPct val="0"/>
            </a:spcBef>
            <a:spcAft>
              <a:spcPct val="15000"/>
            </a:spcAft>
            <a:buChar char="••"/>
          </a:pPr>
          <a:r>
            <a:rPr lang="tr-TR" sz="2300" kern="1200" dirty="0" smtClean="0"/>
            <a:t>Koruyucu programlar etkisiz kılmaya yönelik hazırlık hareketleri</a:t>
          </a:r>
          <a:endParaRPr lang="tr-TR" sz="2300" kern="1200" dirty="0"/>
        </a:p>
        <a:p>
          <a:pPr marL="228600" lvl="1" indent="-228600" algn="l" defTabSz="1022350">
            <a:lnSpc>
              <a:spcPct val="90000"/>
            </a:lnSpc>
            <a:spcBef>
              <a:spcPct val="0"/>
            </a:spcBef>
            <a:spcAft>
              <a:spcPct val="15000"/>
            </a:spcAft>
            <a:buChar char="••"/>
          </a:pPr>
          <a:r>
            <a:rPr lang="tr-TR" sz="2300" kern="1200" dirty="0" smtClean="0"/>
            <a:t>Bandrol suçları</a:t>
          </a:r>
          <a:endParaRPr lang="tr-TR" sz="2300" kern="1200" dirty="0"/>
        </a:p>
      </dsp:txBody>
      <dsp:txXfrm>
        <a:off x="2987040" y="2842848"/>
        <a:ext cx="3610482" cy="1740155"/>
      </dsp:txXfrm>
    </dsp:sp>
    <dsp:sp modelId="{CBA54472-9D77-4F2F-9189-954936D8655B}">
      <dsp:nvSpPr>
        <dsp:cNvPr id="0" name=""/>
        <dsp:cNvSpPr/>
      </dsp:nvSpPr>
      <dsp:spPr>
        <a:xfrm>
          <a:off x="0" y="2552822"/>
          <a:ext cx="2987040" cy="2320207"/>
        </a:xfrm>
        <a:prstGeom prst="roundRect">
          <a:avLst/>
        </a:prstGeom>
        <a:gradFill rotWithShape="0">
          <a:gsLst>
            <a:gs pos="0">
              <a:schemeClr val="accent2">
                <a:hueOff val="0"/>
                <a:satOff val="0"/>
                <a:lumOff val="0"/>
                <a:alphaOff val="0"/>
                <a:shade val="63000"/>
                <a:satMod val="165000"/>
              </a:schemeClr>
            </a:gs>
            <a:gs pos="30000">
              <a:schemeClr val="accent2">
                <a:hueOff val="0"/>
                <a:satOff val="0"/>
                <a:lumOff val="0"/>
                <a:alphaOff val="0"/>
                <a:shade val="58000"/>
                <a:satMod val="165000"/>
              </a:schemeClr>
            </a:gs>
            <a:gs pos="75000">
              <a:schemeClr val="accent2">
                <a:hueOff val="0"/>
                <a:satOff val="0"/>
                <a:lumOff val="0"/>
                <a:alphaOff val="0"/>
                <a:shade val="30000"/>
                <a:satMod val="175000"/>
              </a:schemeClr>
            </a:gs>
            <a:gs pos="100000">
              <a:schemeClr val="accent2">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1450" tIns="85725" rIns="171450" bIns="85725" numCol="1" spcCol="1270" anchor="ctr" anchorCtr="0">
          <a:noAutofit/>
        </a:bodyPr>
        <a:lstStyle/>
        <a:p>
          <a:pPr lvl="0" algn="ctr" defTabSz="2000250">
            <a:lnSpc>
              <a:spcPct val="90000"/>
            </a:lnSpc>
            <a:spcBef>
              <a:spcPct val="0"/>
            </a:spcBef>
            <a:spcAft>
              <a:spcPct val="35000"/>
            </a:spcAft>
          </a:pPr>
          <a:r>
            <a:rPr lang="tr-TR" sz="4500" kern="1200" smtClean="0"/>
            <a:t>Ceza Davaları</a:t>
          </a:r>
          <a:endParaRPr lang="tr-TR" sz="4500" kern="1200" dirty="0"/>
        </a:p>
      </dsp:txBody>
      <dsp:txXfrm>
        <a:off x="113263" y="2666085"/>
        <a:ext cx="2760514" cy="2093681"/>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EBABD3-C000-4B80-96A6-1E65F53DC92E}" type="datetimeFigureOut">
              <a:rPr lang="en-US" smtClean="0"/>
              <a:t>1/28/2021</a:t>
            </a:fld>
            <a:endParaRPr lang="en-US"/>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831B95-3D30-43E1-A55B-281FA9810236}" type="slidenum">
              <a:rPr lang="en-US" smtClean="0"/>
              <a:t>‹#›</a:t>
            </a:fld>
            <a:endParaRPr lang="en-US"/>
          </a:p>
        </p:txBody>
      </p:sp>
    </p:spTree>
    <p:extLst>
      <p:ext uri="{BB962C8B-B14F-4D97-AF65-F5344CB8AC3E}">
        <p14:creationId xmlns:p14="http://schemas.microsoft.com/office/powerpoint/2010/main" val="2470177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solidFill>
                  <a:srgbClr val="002060"/>
                </a:solidFill>
              </a:rPr>
              <a:t>(</a:t>
            </a:r>
            <a:r>
              <a:rPr lang="tr-TR" dirty="0" err="1" smtClean="0">
                <a:solidFill>
                  <a:srgbClr val="002060"/>
                </a:solidFill>
              </a:rPr>
              <a:t>öztan</a:t>
            </a:r>
            <a:r>
              <a:rPr lang="tr-TR" dirty="0" smtClean="0">
                <a:solidFill>
                  <a:srgbClr val="002060"/>
                </a:solidFill>
              </a:rPr>
              <a:t>, s.430.)</a:t>
            </a:r>
          </a:p>
          <a:p>
            <a:endParaRPr lang="tr-TR" dirty="0"/>
          </a:p>
        </p:txBody>
      </p:sp>
      <p:sp>
        <p:nvSpPr>
          <p:cNvPr id="4" name="Slayt Numarası Yer Tutucusu 3"/>
          <p:cNvSpPr>
            <a:spLocks noGrp="1"/>
          </p:cNvSpPr>
          <p:nvPr>
            <p:ph type="sldNum" sz="quarter" idx="10"/>
          </p:nvPr>
        </p:nvSpPr>
        <p:spPr/>
        <p:txBody>
          <a:bodyPr/>
          <a:lstStyle/>
          <a:p>
            <a:fld id="{9936AA71-5054-4E03-A3FB-BB8B4ECCBC96}" type="slidenum">
              <a:rPr lang="tr-TR" smtClean="0"/>
              <a:t>8</a:t>
            </a:fld>
            <a:endParaRPr lang="tr-TR"/>
          </a:p>
        </p:txBody>
      </p:sp>
    </p:spTree>
    <p:extLst>
      <p:ext uri="{BB962C8B-B14F-4D97-AF65-F5344CB8AC3E}">
        <p14:creationId xmlns:p14="http://schemas.microsoft.com/office/powerpoint/2010/main" val="1053712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183D369E-AF6A-4E75-BCF1-8CA985B60148}" type="datetimeFigureOut">
              <a:rPr lang="en-US" smtClean="0"/>
              <a:t>1/28/2021</a:t>
            </a:fld>
            <a:endParaRPr lang="en-US"/>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en-US"/>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5AFD09C1-067C-4E04-8837-92546860D9F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183D369E-AF6A-4E75-BCF1-8CA985B60148}" type="datetimeFigureOut">
              <a:rPr lang="en-US" smtClean="0"/>
              <a:t>1/28/2021</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5AFD09C1-067C-4E04-8837-92546860D9F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183D369E-AF6A-4E75-BCF1-8CA985B60148}" type="datetimeFigureOut">
              <a:rPr lang="en-US" smtClean="0"/>
              <a:t>1/28/2021</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5AFD09C1-067C-4E04-8837-92546860D9F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E0015582-4B8A-42D1-8CBD-D48A9F985725}" type="datetimeFigureOut">
              <a:rPr lang="tr-TR" smtClean="0">
                <a:solidFill>
                  <a:srgbClr val="1F497D"/>
                </a:solidFill>
              </a:rPr>
              <a:pPr/>
              <a:t>28.01.2021</a:t>
            </a:fld>
            <a:endParaRPr lang="tr-TR">
              <a:solidFill>
                <a:srgbClr val="1F497D"/>
              </a:solidFill>
            </a:endParaRP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solidFill>
                <a:srgbClr val="1F497D"/>
              </a:solidFill>
            </a:endParaRP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9" name="Slayt Numarası Yer Tutucusu 28"/>
          <p:cNvSpPr>
            <a:spLocks noGrp="1"/>
          </p:cNvSpPr>
          <p:nvPr>
            <p:ph type="sldNum" sz="quarter" idx="12"/>
          </p:nvPr>
        </p:nvSpPr>
        <p:spPr bwMode="auto">
          <a:xfrm>
            <a:off x="1325544" y="4928702"/>
            <a:ext cx="609600" cy="517524"/>
          </a:xfrm>
        </p:spPr>
        <p:txBody>
          <a:bodyPr/>
          <a:lstStyle/>
          <a:p>
            <a:fld id="{697DCA35-B279-487B-A238-4CE58C2E6EE2}" type="slidenum">
              <a:rPr lang="tr-TR" smtClean="0"/>
              <a:pPr/>
              <a:t>‹#›</a:t>
            </a:fld>
            <a:endParaRPr lang="tr-TR"/>
          </a:p>
        </p:txBody>
      </p:sp>
    </p:spTree>
    <p:extLst>
      <p:ext uri="{BB962C8B-B14F-4D97-AF65-F5344CB8AC3E}">
        <p14:creationId xmlns:p14="http://schemas.microsoft.com/office/powerpoint/2010/main" val="2951644451"/>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E0015582-4B8A-42D1-8CBD-D48A9F985725}" type="datetimeFigureOut">
              <a:rPr lang="tr-TR" smtClean="0">
                <a:solidFill>
                  <a:srgbClr val="1F497D"/>
                </a:solidFill>
              </a:rPr>
              <a:pPr/>
              <a:t>28.01.2021</a:t>
            </a:fld>
            <a:endParaRPr lang="tr-TR">
              <a:solidFill>
                <a:srgbClr val="1F497D"/>
              </a:solidFill>
            </a:endParaRPr>
          </a:p>
        </p:txBody>
      </p:sp>
      <p:sp>
        <p:nvSpPr>
          <p:cNvPr id="9" name="Slayt Numarası Yer Tutucusu 8"/>
          <p:cNvSpPr>
            <a:spLocks noGrp="1"/>
          </p:cNvSpPr>
          <p:nvPr>
            <p:ph type="sldNum" sz="quarter" idx="15"/>
          </p:nvPr>
        </p:nvSpPr>
        <p:spPr/>
        <p:txBody>
          <a:bodyPr rtlCol="0"/>
          <a:lstStyle/>
          <a:p>
            <a:fld id="{697DCA35-B279-487B-A238-4CE58C2E6EE2}" type="slidenum">
              <a:rPr lang="tr-TR" smtClean="0"/>
              <a:pPr/>
              <a:t>‹#›</a:t>
            </a:fld>
            <a:endParaRPr lang="tr-TR"/>
          </a:p>
        </p:txBody>
      </p:sp>
      <p:sp>
        <p:nvSpPr>
          <p:cNvPr id="10" name="Altbilgi Yer Tutucusu 9"/>
          <p:cNvSpPr>
            <a:spLocks noGrp="1"/>
          </p:cNvSpPr>
          <p:nvPr>
            <p:ph type="ftr" sz="quarter" idx="16"/>
          </p:nvPr>
        </p:nvSpPr>
        <p:spPr/>
        <p:txBody>
          <a:bodyPr rtlCol="0"/>
          <a:lstStyle/>
          <a:p>
            <a:endParaRPr lang="tr-TR">
              <a:solidFill>
                <a:srgbClr val="1F497D"/>
              </a:solidFill>
            </a:endParaRPr>
          </a:p>
        </p:txBody>
      </p:sp>
    </p:spTree>
    <p:extLst>
      <p:ext uri="{BB962C8B-B14F-4D97-AF65-F5344CB8AC3E}">
        <p14:creationId xmlns:p14="http://schemas.microsoft.com/office/powerpoint/2010/main" val="11895116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E0015582-4B8A-42D1-8CBD-D48A9F985725}" type="datetimeFigureOut">
              <a:rPr lang="tr-TR" smtClean="0">
                <a:solidFill>
                  <a:srgbClr val="EEECE1"/>
                </a:solidFill>
              </a:rPr>
              <a:pPr/>
              <a:t>28.01.2021</a:t>
            </a:fld>
            <a:endParaRPr lang="tr-TR">
              <a:solidFill>
                <a:srgbClr val="EEECE1"/>
              </a:solidFill>
            </a:endParaRP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solidFill>
                <a:srgbClr val="EEECE1"/>
              </a:solidFill>
            </a:endParaRP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6" name="Slayt Numarası Yer Tutucusu 5"/>
          <p:cNvSpPr>
            <a:spLocks noGrp="1"/>
          </p:cNvSpPr>
          <p:nvPr>
            <p:ph type="sldNum" sz="quarter" idx="12"/>
          </p:nvPr>
        </p:nvSpPr>
        <p:spPr bwMode="auto">
          <a:xfrm>
            <a:off x="1340616" y="4928702"/>
            <a:ext cx="609600" cy="517524"/>
          </a:xfrm>
        </p:spPr>
        <p:txBody>
          <a:bodyPr/>
          <a:lstStyle/>
          <a:p>
            <a:fld id="{697DCA35-B279-487B-A238-4CE58C2E6EE2}" type="slidenum">
              <a:rPr lang="tr-TR" smtClean="0"/>
              <a:pPr/>
              <a:t>‹#›</a:t>
            </a:fld>
            <a:endParaRPr lang="tr-TR"/>
          </a:p>
        </p:txBody>
      </p:sp>
    </p:spTree>
    <p:extLst>
      <p:ext uri="{BB962C8B-B14F-4D97-AF65-F5344CB8AC3E}">
        <p14:creationId xmlns:p14="http://schemas.microsoft.com/office/powerpoint/2010/main" val="3364553307"/>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E0015582-4B8A-42D1-8CBD-D48A9F985725}" type="datetimeFigureOut">
              <a:rPr lang="tr-TR" smtClean="0">
                <a:solidFill>
                  <a:srgbClr val="1F497D"/>
                </a:solidFill>
              </a:rPr>
              <a:pPr/>
              <a:t>28.01.2021</a:t>
            </a:fld>
            <a:endParaRPr lang="tr-TR">
              <a:solidFill>
                <a:srgbClr val="1F497D"/>
              </a:solidFill>
            </a:endParaRPr>
          </a:p>
        </p:txBody>
      </p:sp>
      <p:sp>
        <p:nvSpPr>
          <p:cNvPr id="6" name="Altbilgi Yer Tutucusu 5"/>
          <p:cNvSpPr>
            <a:spLocks noGrp="1"/>
          </p:cNvSpPr>
          <p:nvPr>
            <p:ph type="ftr" sz="quarter" idx="11"/>
          </p:nvPr>
        </p:nvSpPr>
        <p:spPr/>
        <p:txBody>
          <a:bodyPr/>
          <a:lstStyle/>
          <a:p>
            <a:endParaRPr lang="tr-TR">
              <a:solidFill>
                <a:srgbClr val="1F497D"/>
              </a:solidFill>
            </a:endParaRPr>
          </a:p>
        </p:txBody>
      </p:sp>
      <p:sp>
        <p:nvSpPr>
          <p:cNvPr id="7" name="Slayt Numarası Yer Tutucusu 6"/>
          <p:cNvSpPr>
            <a:spLocks noGrp="1"/>
          </p:cNvSpPr>
          <p:nvPr>
            <p:ph type="sldNum" sz="quarter" idx="12"/>
          </p:nvPr>
        </p:nvSpPr>
        <p:spPr/>
        <p:txBody>
          <a:bodyPr/>
          <a:lstStyle/>
          <a:p>
            <a:fld id="{697DCA35-B279-487B-A238-4CE58C2E6EE2}" type="slidenum">
              <a:rPr lang="tr-TR" smtClean="0"/>
              <a:pPr/>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8343930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E0015582-4B8A-42D1-8CBD-D48A9F985725}" type="datetimeFigureOut">
              <a:rPr lang="tr-TR" smtClean="0">
                <a:solidFill>
                  <a:srgbClr val="1F497D"/>
                </a:solidFill>
              </a:rPr>
              <a:pPr/>
              <a:t>28.01.2021</a:t>
            </a:fld>
            <a:endParaRPr lang="tr-TR">
              <a:solidFill>
                <a:srgbClr val="1F497D"/>
              </a:solidFill>
            </a:endParaRPr>
          </a:p>
        </p:txBody>
      </p:sp>
      <p:sp>
        <p:nvSpPr>
          <p:cNvPr id="8" name="Altbilgi Yer Tutucusu 7"/>
          <p:cNvSpPr>
            <a:spLocks noGrp="1"/>
          </p:cNvSpPr>
          <p:nvPr>
            <p:ph type="ftr" sz="quarter" idx="11"/>
          </p:nvPr>
        </p:nvSpPr>
        <p:spPr/>
        <p:txBody>
          <a:bodyPr/>
          <a:lstStyle/>
          <a:p>
            <a:endParaRPr lang="tr-TR">
              <a:solidFill>
                <a:srgbClr val="1F497D"/>
              </a:solidFill>
            </a:endParaRPr>
          </a:p>
        </p:txBody>
      </p:sp>
      <p:sp>
        <p:nvSpPr>
          <p:cNvPr id="9" name="Slayt Numarası Yer Tutucusu 8"/>
          <p:cNvSpPr>
            <a:spLocks noGrp="1"/>
          </p:cNvSpPr>
          <p:nvPr>
            <p:ph type="sldNum" sz="quarter" idx="12"/>
          </p:nvPr>
        </p:nvSpPr>
        <p:spPr/>
        <p:txBody>
          <a:bodyPr/>
          <a:lstStyle/>
          <a:p>
            <a:fld id="{697DCA35-B279-487B-A238-4CE58C2E6EE2}" type="slidenum">
              <a:rPr lang="tr-TR" smtClean="0"/>
              <a:pPr/>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5181079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E0015582-4B8A-42D1-8CBD-D48A9F985725}" type="datetimeFigureOut">
              <a:rPr lang="tr-TR" smtClean="0">
                <a:solidFill>
                  <a:srgbClr val="1F497D"/>
                </a:solidFill>
              </a:rPr>
              <a:pPr/>
              <a:t>28.01.2021</a:t>
            </a:fld>
            <a:endParaRPr lang="tr-TR">
              <a:solidFill>
                <a:srgbClr val="1F497D"/>
              </a:solidFill>
            </a:endParaRPr>
          </a:p>
        </p:txBody>
      </p:sp>
      <p:sp>
        <p:nvSpPr>
          <p:cNvPr id="7" name="Slayt Numarası Yer Tutucusu 6"/>
          <p:cNvSpPr>
            <a:spLocks noGrp="1"/>
          </p:cNvSpPr>
          <p:nvPr>
            <p:ph type="sldNum" sz="quarter" idx="11"/>
          </p:nvPr>
        </p:nvSpPr>
        <p:spPr/>
        <p:txBody>
          <a:bodyPr rtlCol="0"/>
          <a:lstStyle/>
          <a:p>
            <a:fld id="{697DCA35-B279-487B-A238-4CE58C2E6EE2}" type="slidenum">
              <a:rPr lang="tr-TR" smtClean="0"/>
              <a:pPr/>
              <a:t>‹#›</a:t>
            </a:fld>
            <a:endParaRPr lang="tr-TR"/>
          </a:p>
        </p:txBody>
      </p:sp>
      <p:sp>
        <p:nvSpPr>
          <p:cNvPr id="8" name="Altbilgi Yer Tutucusu 7"/>
          <p:cNvSpPr>
            <a:spLocks noGrp="1"/>
          </p:cNvSpPr>
          <p:nvPr>
            <p:ph type="ftr" sz="quarter" idx="12"/>
          </p:nvPr>
        </p:nvSpPr>
        <p:spPr/>
        <p:txBody>
          <a:bodyPr rtlCol="0"/>
          <a:lstStyle/>
          <a:p>
            <a:endParaRPr lang="tr-TR">
              <a:solidFill>
                <a:srgbClr val="1F497D"/>
              </a:solidFill>
            </a:endParaRPr>
          </a:p>
        </p:txBody>
      </p:sp>
    </p:spTree>
    <p:extLst>
      <p:ext uri="{BB962C8B-B14F-4D97-AF65-F5344CB8AC3E}">
        <p14:creationId xmlns:p14="http://schemas.microsoft.com/office/powerpoint/2010/main" val="17421792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0015582-4B8A-42D1-8CBD-D48A9F985725}" type="datetimeFigureOut">
              <a:rPr lang="tr-TR" smtClean="0">
                <a:solidFill>
                  <a:srgbClr val="1F497D"/>
                </a:solidFill>
              </a:rPr>
              <a:pPr/>
              <a:t>28.01.2021</a:t>
            </a:fld>
            <a:endParaRPr lang="tr-TR">
              <a:solidFill>
                <a:srgbClr val="1F497D"/>
              </a:solidFill>
            </a:endParaRPr>
          </a:p>
        </p:txBody>
      </p:sp>
      <p:sp>
        <p:nvSpPr>
          <p:cNvPr id="3" name="Altbilgi Yer Tutucusu 2"/>
          <p:cNvSpPr>
            <a:spLocks noGrp="1"/>
          </p:cNvSpPr>
          <p:nvPr>
            <p:ph type="ftr" sz="quarter" idx="11"/>
          </p:nvPr>
        </p:nvSpPr>
        <p:spPr/>
        <p:txBody>
          <a:bodyPr/>
          <a:lstStyle/>
          <a:p>
            <a:endParaRPr lang="tr-TR">
              <a:solidFill>
                <a:srgbClr val="1F497D"/>
              </a:solidFill>
            </a:endParaRPr>
          </a:p>
        </p:txBody>
      </p:sp>
      <p:sp>
        <p:nvSpPr>
          <p:cNvPr id="4" name="Slayt Numarası Yer Tutucusu 3"/>
          <p:cNvSpPr>
            <a:spLocks noGrp="1"/>
          </p:cNvSpPr>
          <p:nvPr>
            <p:ph type="sldNum" sz="quarter" idx="12"/>
          </p:nvPr>
        </p:nvSpPr>
        <p:spPr/>
        <p:txBody>
          <a:bodyPr/>
          <a:lstStyle/>
          <a:p>
            <a:fld id="{697DCA35-B279-487B-A238-4CE58C2E6EE2}" type="slidenum">
              <a:rPr lang="tr-TR" smtClean="0"/>
              <a:pPr/>
              <a:t>‹#›</a:t>
            </a:fld>
            <a:endParaRPr lang="tr-TR"/>
          </a:p>
        </p:txBody>
      </p:sp>
    </p:spTree>
    <p:extLst>
      <p:ext uri="{BB962C8B-B14F-4D97-AF65-F5344CB8AC3E}">
        <p14:creationId xmlns:p14="http://schemas.microsoft.com/office/powerpoint/2010/main" val="20411199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E0015582-4B8A-42D1-8CBD-D48A9F985725}" type="datetimeFigureOut">
              <a:rPr lang="tr-TR" smtClean="0">
                <a:solidFill>
                  <a:srgbClr val="1F497D"/>
                </a:solidFill>
              </a:rPr>
              <a:pPr/>
              <a:t>28.01.2021</a:t>
            </a:fld>
            <a:endParaRPr lang="tr-TR">
              <a:solidFill>
                <a:srgbClr val="1F497D"/>
              </a:solidFill>
            </a:endParaRPr>
          </a:p>
        </p:txBody>
      </p:sp>
      <p:sp>
        <p:nvSpPr>
          <p:cNvPr id="22" name="Slayt Numarası Yer Tutucusu 21"/>
          <p:cNvSpPr>
            <a:spLocks noGrp="1"/>
          </p:cNvSpPr>
          <p:nvPr>
            <p:ph type="sldNum" sz="quarter" idx="15"/>
          </p:nvPr>
        </p:nvSpPr>
        <p:spPr/>
        <p:txBody>
          <a:bodyPr rtlCol="0"/>
          <a:lstStyle/>
          <a:p>
            <a:fld id="{697DCA35-B279-487B-A238-4CE58C2E6EE2}" type="slidenum">
              <a:rPr lang="tr-TR" smtClean="0"/>
              <a:pPr/>
              <a:t>‹#›</a:t>
            </a:fld>
            <a:endParaRPr lang="tr-TR"/>
          </a:p>
        </p:txBody>
      </p:sp>
      <p:sp>
        <p:nvSpPr>
          <p:cNvPr id="23" name="Altbilgi Yer Tutucusu 22"/>
          <p:cNvSpPr>
            <a:spLocks noGrp="1"/>
          </p:cNvSpPr>
          <p:nvPr>
            <p:ph type="ftr" sz="quarter" idx="16"/>
          </p:nvPr>
        </p:nvSpPr>
        <p:spPr/>
        <p:txBody>
          <a:bodyPr rtlCol="0"/>
          <a:lstStyle/>
          <a:p>
            <a:endParaRPr lang="tr-TR">
              <a:solidFill>
                <a:srgbClr val="1F497D"/>
              </a:solidFill>
            </a:endParaRPr>
          </a:p>
        </p:txBody>
      </p:sp>
    </p:spTree>
    <p:extLst>
      <p:ext uri="{BB962C8B-B14F-4D97-AF65-F5344CB8AC3E}">
        <p14:creationId xmlns:p14="http://schemas.microsoft.com/office/powerpoint/2010/main" val="1539410829"/>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183D369E-AF6A-4E75-BCF1-8CA985B60148}" type="datetimeFigureOut">
              <a:rPr lang="en-US" smtClean="0"/>
              <a:t>1/28/2021</a:t>
            </a:fld>
            <a:endParaRPr lang="en-US"/>
          </a:p>
        </p:txBody>
      </p:sp>
      <p:sp>
        <p:nvSpPr>
          <p:cNvPr id="9" name="Slayt Numarası Yer Tutucusu 8"/>
          <p:cNvSpPr>
            <a:spLocks noGrp="1"/>
          </p:cNvSpPr>
          <p:nvPr>
            <p:ph type="sldNum" sz="quarter" idx="15"/>
          </p:nvPr>
        </p:nvSpPr>
        <p:spPr/>
        <p:txBody>
          <a:bodyPr rtlCol="0"/>
          <a:lstStyle/>
          <a:p>
            <a:fld id="{5AFD09C1-067C-4E04-8837-92546860D9F2}" type="slidenum">
              <a:rPr lang="en-US" smtClean="0"/>
              <a:t>‹#›</a:t>
            </a:fld>
            <a:endParaRPr lang="en-US"/>
          </a:p>
        </p:txBody>
      </p:sp>
      <p:sp>
        <p:nvSpPr>
          <p:cNvPr id="10" name="Altbilgi Yer Tutucusu 9"/>
          <p:cNvSpPr>
            <a:spLocks noGrp="1"/>
          </p:cNvSpPr>
          <p:nvPr>
            <p:ph type="ftr" sz="quarter" idx="16"/>
          </p:nvPr>
        </p:nvSpPr>
        <p:spPr/>
        <p:txBody>
          <a:bodyPr rtlCol="0"/>
          <a:lstStyle/>
          <a:p>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7" name="Veri Yer Tutucusu 16"/>
          <p:cNvSpPr>
            <a:spLocks noGrp="1"/>
          </p:cNvSpPr>
          <p:nvPr>
            <p:ph type="dt" sz="half" idx="10"/>
          </p:nvPr>
        </p:nvSpPr>
        <p:spPr/>
        <p:txBody>
          <a:bodyPr rtlCol="0"/>
          <a:lstStyle/>
          <a:p>
            <a:fld id="{E0015582-4B8A-42D1-8CBD-D48A9F985725}" type="datetimeFigureOut">
              <a:rPr lang="tr-TR" smtClean="0">
                <a:solidFill>
                  <a:srgbClr val="1F497D"/>
                </a:solidFill>
              </a:rPr>
              <a:pPr/>
              <a:t>28.01.2021</a:t>
            </a:fld>
            <a:endParaRPr lang="tr-TR">
              <a:solidFill>
                <a:srgbClr val="1F497D"/>
              </a:solidFill>
            </a:endParaRPr>
          </a:p>
        </p:txBody>
      </p:sp>
      <p:sp>
        <p:nvSpPr>
          <p:cNvPr id="18" name="Slayt Numarası Yer Tutucusu 17"/>
          <p:cNvSpPr>
            <a:spLocks noGrp="1"/>
          </p:cNvSpPr>
          <p:nvPr>
            <p:ph type="sldNum" sz="quarter" idx="11"/>
          </p:nvPr>
        </p:nvSpPr>
        <p:spPr/>
        <p:txBody>
          <a:bodyPr rtlCol="0"/>
          <a:lstStyle/>
          <a:p>
            <a:fld id="{697DCA35-B279-487B-A238-4CE58C2E6EE2}" type="slidenum">
              <a:rPr lang="tr-TR" smtClean="0"/>
              <a:pPr/>
              <a:t>‹#›</a:t>
            </a:fld>
            <a:endParaRPr lang="tr-TR"/>
          </a:p>
        </p:txBody>
      </p:sp>
      <p:sp>
        <p:nvSpPr>
          <p:cNvPr id="21" name="Altbilgi Yer Tutucusu 20"/>
          <p:cNvSpPr>
            <a:spLocks noGrp="1"/>
          </p:cNvSpPr>
          <p:nvPr>
            <p:ph type="ftr" sz="quarter" idx="12"/>
          </p:nvPr>
        </p:nvSpPr>
        <p:spPr/>
        <p:txBody>
          <a:bodyPr rtlCol="0"/>
          <a:lstStyle/>
          <a:p>
            <a:endParaRPr lang="tr-TR">
              <a:solidFill>
                <a:srgbClr val="1F497D"/>
              </a:solidFill>
            </a:endParaRPr>
          </a:p>
        </p:txBody>
      </p:sp>
    </p:spTree>
    <p:extLst>
      <p:ext uri="{BB962C8B-B14F-4D97-AF65-F5344CB8AC3E}">
        <p14:creationId xmlns:p14="http://schemas.microsoft.com/office/powerpoint/2010/main" val="8453246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E0015582-4B8A-42D1-8CBD-D48A9F985725}" type="datetimeFigureOut">
              <a:rPr lang="tr-TR" smtClean="0">
                <a:solidFill>
                  <a:srgbClr val="1F497D"/>
                </a:solidFill>
              </a:rPr>
              <a:pPr/>
              <a:t>28.01.2021</a:t>
            </a:fld>
            <a:endParaRPr lang="tr-TR">
              <a:solidFill>
                <a:srgbClr val="1F497D"/>
              </a:solidFill>
            </a:endParaRPr>
          </a:p>
        </p:txBody>
      </p:sp>
      <p:sp>
        <p:nvSpPr>
          <p:cNvPr id="5" name="Altbilgi Yer Tutucusu 4"/>
          <p:cNvSpPr>
            <a:spLocks noGrp="1"/>
          </p:cNvSpPr>
          <p:nvPr>
            <p:ph type="ftr" sz="quarter" idx="11"/>
          </p:nvPr>
        </p:nvSpPr>
        <p:spPr/>
        <p:txBody>
          <a:bodyPr/>
          <a:lstStyle/>
          <a:p>
            <a:endParaRPr lang="tr-TR">
              <a:solidFill>
                <a:srgbClr val="1F497D"/>
              </a:solidFill>
            </a:endParaRPr>
          </a:p>
        </p:txBody>
      </p:sp>
      <p:sp>
        <p:nvSpPr>
          <p:cNvPr id="6" name="Slayt Numarası Yer Tutucusu 5"/>
          <p:cNvSpPr>
            <a:spLocks noGrp="1"/>
          </p:cNvSpPr>
          <p:nvPr>
            <p:ph type="sldNum" sz="quarter" idx="12"/>
          </p:nvPr>
        </p:nvSpPr>
        <p:spPr/>
        <p:txBody>
          <a:bodyPr/>
          <a:lstStyle/>
          <a:p>
            <a:fld id="{697DCA35-B279-487B-A238-4CE58C2E6EE2}" type="slidenum">
              <a:rPr lang="tr-TR" smtClean="0"/>
              <a:pPr/>
              <a:t>‹#›</a:t>
            </a:fld>
            <a:endParaRPr lang="tr-TR"/>
          </a:p>
        </p:txBody>
      </p:sp>
    </p:spTree>
    <p:extLst>
      <p:ext uri="{BB962C8B-B14F-4D97-AF65-F5344CB8AC3E}">
        <p14:creationId xmlns:p14="http://schemas.microsoft.com/office/powerpoint/2010/main" val="3572412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E0015582-4B8A-42D1-8CBD-D48A9F985725}" type="datetimeFigureOut">
              <a:rPr lang="tr-TR" smtClean="0">
                <a:solidFill>
                  <a:srgbClr val="1F497D"/>
                </a:solidFill>
              </a:rPr>
              <a:pPr/>
              <a:t>28.01.2021</a:t>
            </a:fld>
            <a:endParaRPr lang="tr-TR">
              <a:solidFill>
                <a:srgbClr val="1F497D"/>
              </a:solidFill>
            </a:endParaRPr>
          </a:p>
        </p:txBody>
      </p:sp>
      <p:sp>
        <p:nvSpPr>
          <p:cNvPr id="5" name="Altbilgi Yer Tutucusu 4"/>
          <p:cNvSpPr>
            <a:spLocks noGrp="1"/>
          </p:cNvSpPr>
          <p:nvPr>
            <p:ph type="ftr" sz="quarter" idx="11"/>
          </p:nvPr>
        </p:nvSpPr>
        <p:spPr/>
        <p:txBody>
          <a:bodyPr/>
          <a:lstStyle/>
          <a:p>
            <a:endParaRPr lang="tr-TR">
              <a:solidFill>
                <a:srgbClr val="1F497D"/>
              </a:solidFill>
            </a:endParaRPr>
          </a:p>
        </p:txBody>
      </p:sp>
      <p:sp>
        <p:nvSpPr>
          <p:cNvPr id="6" name="Slayt Numarası Yer Tutucusu 5"/>
          <p:cNvSpPr>
            <a:spLocks noGrp="1"/>
          </p:cNvSpPr>
          <p:nvPr>
            <p:ph type="sldNum" sz="quarter" idx="12"/>
          </p:nvPr>
        </p:nvSpPr>
        <p:spPr/>
        <p:txBody>
          <a:bodyPr/>
          <a:lstStyle/>
          <a:p>
            <a:fld id="{697DCA35-B279-487B-A238-4CE58C2E6EE2}" type="slidenum">
              <a:rPr lang="tr-TR" smtClean="0"/>
              <a:pPr/>
              <a:t>‹#›</a:t>
            </a:fld>
            <a:endParaRPr lang="tr-TR"/>
          </a:p>
        </p:txBody>
      </p:sp>
    </p:spTree>
    <p:extLst>
      <p:ext uri="{BB962C8B-B14F-4D97-AF65-F5344CB8AC3E}">
        <p14:creationId xmlns:p14="http://schemas.microsoft.com/office/powerpoint/2010/main" val="36745946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183D369E-AF6A-4E75-BCF1-8CA985B60148}" type="datetimeFigureOut">
              <a:rPr lang="en-US" smtClean="0"/>
              <a:t>1/28/2021</a:t>
            </a:fld>
            <a:endParaRPr lang="en-US"/>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en-US"/>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5AFD09C1-067C-4E04-8837-92546860D9F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183D369E-AF6A-4E75-BCF1-8CA985B60148}" type="datetimeFigureOut">
              <a:rPr lang="en-US" smtClean="0"/>
              <a:t>1/28/2021</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5AFD09C1-067C-4E04-8837-92546860D9F2}" type="slidenum">
              <a:rPr lang="en-US" smtClean="0"/>
              <a:t>‹#›</a:t>
            </a:fld>
            <a:endParaRPr lang="en-US"/>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183D369E-AF6A-4E75-BCF1-8CA985B60148}" type="datetimeFigureOut">
              <a:rPr lang="en-US" smtClean="0"/>
              <a:t>1/28/2021</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5AFD09C1-067C-4E04-8837-92546860D9F2}" type="slidenum">
              <a:rPr lang="en-US" smtClean="0"/>
              <a:t>‹#›</a:t>
            </a:fld>
            <a:endParaRPr lang="en-US"/>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183D369E-AF6A-4E75-BCF1-8CA985B60148}" type="datetimeFigureOut">
              <a:rPr lang="en-US" smtClean="0"/>
              <a:t>1/28/2021</a:t>
            </a:fld>
            <a:endParaRPr lang="en-US"/>
          </a:p>
        </p:txBody>
      </p:sp>
      <p:sp>
        <p:nvSpPr>
          <p:cNvPr id="7" name="Slayt Numarası Yer Tutucusu 6"/>
          <p:cNvSpPr>
            <a:spLocks noGrp="1"/>
          </p:cNvSpPr>
          <p:nvPr>
            <p:ph type="sldNum" sz="quarter" idx="11"/>
          </p:nvPr>
        </p:nvSpPr>
        <p:spPr/>
        <p:txBody>
          <a:bodyPr rtlCol="0"/>
          <a:lstStyle/>
          <a:p>
            <a:fld id="{5AFD09C1-067C-4E04-8837-92546860D9F2}" type="slidenum">
              <a:rPr lang="en-US" smtClean="0"/>
              <a:t>‹#›</a:t>
            </a:fld>
            <a:endParaRPr lang="en-US"/>
          </a:p>
        </p:txBody>
      </p:sp>
      <p:sp>
        <p:nvSpPr>
          <p:cNvPr id="8" name="Altbilgi Yer Tutucusu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83D369E-AF6A-4E75-BCF1-8CA985B60148}" type="datetimeFigureOut">
              <a:rPr lang="en-US" smtClean="0"/>
              <a:t>1/28/2021</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5AFD09C1-067C-4E04-8837-92546860D9F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183D369E-AF6A-4E75-BCF1-8CA985B60148}" type="datetimeFigureOut">
              <a:rPr lang="en-US" smtClean="0"/>
              <a:t>1/28/2021</a:t>
            </a:fld>
            <a:endParaRPr lang="en-US"/>
          </a:p>
        </p:txBody>
      </p:sp>
      <p:sp>
        <p:nvSpPr>
          <p:cNvPr id="22" name="Slayt Numarası Yer Tutucusu 21"/>
          <p:cNvSpPr>
            <a:spLocks noGrp="1"/>
          </p:cNvSpPr>
          <p:nvPr>
            <p:ph type="sldNum" sz="quarter" idx="15"/>
          </p:nvPr>
        </p:nvSpPr>
        <p:spPr/>
        <p:txBody>
          <a:bodyPr rtlCol="0"/>
          <a:lstStyle/>
          <a:p>
            <a:fld id="{5AFD09C1-067C-4E04-8837-92546860D9F2}" type="slidenum">
              <a:rPr lang="en-US" smtClean="0"/>
              <a:t>‹#›</a:t>
            </a:fld>
            <a:endParaRPr lang="en-US"/>
          </a:p>
        </p:txBody>
      </p:sp>
      <p:sp>
        <p:nvSpPr>
          <p:cNvPr id="23" name="Altbilgi Yer Tutucusu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183D369E-AF6A-4E75-BCF1-8CA985B60148}" type="datetimeFigureOut">
              <a:rPr lang="en-US" smtClean="0"/>
              <a:t>1/28/2021</a:t>
            </a:fld>
            <a:endParaRPr lang="en-US"/>
          </a:p>
        </p:txBody>
      </p:sp>
      <p:sp>
        <p:nvSpPr>
          <p:cNvPr id="18" name="Slayt Numarası Yer Tutucusu 17"/>
          <p:cNvSpPr>
            <a:spLocks noGrp="1"/>
          </p:cNvSpPr>
          <p:nvPr>
            <p:ph type="sldNum" sz="quarter" idx="11"/>
          </p:nvPr>
        </p:nvSpPr>
        <p:spPr/>
        <p:txBody>
          <a:bodyPr rtlCol="0"/>
          <a:lstStyle/>
          <a:p>
            <a:fld id="{5AFD09C1-067C-4E04-8837-92546860D9F2}" type="slidenum">
              <a:rPr lang="en-US" smtClean="0"/>
              <a:t>‹#›</a:t>
            </a:fld>
            <a:endParaRPr lang="en-US"/>
          </a:p>
        </p:txBody>
      </p:sp>
      <p:sp>
        <p:nvSpPr>
          <p:cNvPr id="21" name="Altbilgi Yer Tutucusu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83D369E-AF6A-4E75-BCF1-8CA985B60148}" type="datetimeFigureOut">
              <a:rPr lang="en-US" smtClean="0"/>
              <a:t>1/28/2021</a:t>
            </a:fld>
            <a:endParaRPr lang="en-US"/>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5AFD09C1-067C-4E04-8837-92546860D9F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0015582-4B8A-42D1-8CBD-D48A9F985725}" type="datetimeFigureOut">
              <a:rPr lang="tr-TR" smtClean="0">
                <a:solidFill>
                  <a:srgbClr val="1F497D"/>
                </a:solidFill>
              </a:rPr>
              <a:pPr/>
              <a:t>28.01.2021</a:t>
            </a:fld>
            <a:endParaRPr lang="tr-TR">
              <a:solidFill>
                <a:srgbClr val="1F497D"/>
              </a:solidFill>
            </a:endParaRP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1F497D"/>
              </a:solidFill>
            </a:endParaRP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97DCA35-B279-487B-A238-4CE58C2E6EE2}" type="slidenum">
              <a:rPr lang="tr-TR" smtClean="0"/>
              <a:pPr/>
              <a:t>‹#›</a:t>
            </a:fld>
            <a:endParaRPr lang="tr-TR"/>
          </a:p>
        </p:txBody>
      </p:sp>
    </p:spTree>
    <p:extLst>
      <p:ext uri="{BB962C8B-B14F-4D97-AF65-F5344CB8AC3E}">
        <p14:creationId xmlns:p14="http://schemas.microsoft.com/office/powerpoint/2010/main" val="88987085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İstisna ve Sınırlamalar</a:t>
            </a:r>
            <a:endParaRPr lang="en-US" dirty="0"/>
          </a:p>
        </p:txBody>
      </p:sp>
      <p:sp>
        <p:nvSpPr>
          <p:cNvPr id="3" name="Alt Başlık 2"/>
          <p:cNvSpPr>
            <a:spLocks noGrp="1"/>
          </p:cNvSpPr>
          <p:nvPr>
            <p:ph type="subTitle" idx="1"/>
          </p:nvPr>
        </p:nvSpPr>
        <p:spPr/>
        <p:txBody>
          <a:bodyPr/>
          <a:lstStyle/>
          <a:p>
            <a:r>
              <a:rPr lang="tr-TR" dirty="0" smtClean="0"/>
              <a:t>Dr. </a:t>
            </a:r>
            <a:r>
              <a:rPr lang="tr-TR" dirty="0" err="1" smtClean="0"/>
              <a:t>Öğr</a:t>
            </a:r>
            <a:r>
              <a:rPr lang="tr-TR" dirty="0" smtClean="0"/>
              <a:t>. Üyesi Zehra Özkan </a:t>
            </a:r>
            <a:endParaRPr lang="en-US" dirty="0"/>
          </a:p>
        </p:txBody>
      </p:sp>
    </p:spTree>
    <p:extLst>
      <p:ext uri="{BB962C8B-B14F-4D97-AF65-F5344CB8AC3E}">
        <p14:creationId xmlns:p14="http://schemas.microsoft.com/office/powerpoint/2010/main" val="17590877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Temsil Serbestisi md.33</a:t>
            </a:r>
            <a:endParaRPr lang="tr-TR" dirty="0">
              <a:solidFill>
                <a:srgbClr val="FF0000"/>
              </a:solidFill>
            </a:endParaRPr>
          </a:p>
        </p:txBody>
      </p:sp>
      <p:sp>
        <p:nvSpPr>
          <p:cNvPr id="3" name="İçerik Yer Tutucusu 2"/>
          <p:cNvSpPr>
            <a:spLocks noGrp="1"/>
          </p:cNvSpPr>
          <p:nvPr>
            <p:ph sz="quarter" idx="1"/>
          </p:nvPr>
        </p:nvSpPr>
        <p:spPr/>
        <p:txBody>
          <a:bodyPr/>
          <a:lstStyle/>
          <a:p>
            <a:pPr>
              <a:buClr>
                <a:srgbClr val="FF0000"/>
              </a:buClr>
            </a:pPr>
            <a:r>
              <a:rPr lang="tr-TR" b="1" dirty="0" smtClean="0">
                <a:solidFill>
                  <a:srgbClr val="002060"/>
                </a:solidFill>
              </a:rPr>
              <a:t>İstisna kapsamındaki eser türü: </a:t>
            </a:r>
            <a:r>
              <a:rPr lang="tr-TR" dirty="0" smtClean="0">
                <a:solidFill>
                  <a:srgbClr val="002060"/>
                </a:solidFill>
              </a:rPr>
              <a:t>yayımlanmış eserlerin tümü</a:t>
            </a:r>
          </a:p>
          <a:p>
            <a:pPr>
              <a:buClr>
                <a:srgbClr val="FF0000"/>
              </a:buClr>
            </a:pPr>
            <a:r>
              <a:rPr lang="tr-TR" b="1" dirty="0">
                <a:solidFill>
                  <a:srgbClr val="002060"/>
                </a:solidFill>
              </a:rPr>
              <a:t>İstisna kapsamında eylem: </a:t>
            </a:r>
            <a:r>
              <a:rPr lang="tr-TR" dirty="0">
                <a:solidFill>
                  <a:srgbClr val="002060"/>
                </a:solidFill>
              </a:rPr>
              <a:t>temsil </a:t>
            </a:r>
            <a:endParaRPr lang="tr-TR" dirty="0" smtClean="0">
              <a:solidFill>
                <a:srgbClr val="002060"/>
              </a:solidFill>
            </a:endParaRPr>
          </a:p>
          <a:p>
            <a:pPr>
              <a:buClr>
                <a:srgbClr val="FF0000"/>
              </a:buClr>
            </a:pPr>
            <a:r>
              <a:rPr lang="tr-TR" dirty="0" smtClean="0">
                <a:solidFill>
                  <a:srgbClr val="002060"/>
                </a:solidFill>
              </a:rPr>
              <a:t>eğitim </a:t>
            </a:r>
            <a:r>
              <a:rPr lang="tr-TR" dirty="0">
                <a:solidFill>
                  <a:srgbClr val="002060"/>
                </a:solidFill>
              </a:rPr>
              <a:t>ve öğretim </a:t>
            </a:r>
            <a:r>
              <a:rPr lang="tr-TR" dirty="0" smtClean="0">
                <a:solidFill>
                  <a:srgbClr val="002060"/>
                </a:solidFill>
              </a:rPr>
              <a:t>kurumlarında gerçekleşecek</a:t>
            </a:r>
          </a:p>
          <a:p>
            <a:pPr>
              <a:buClr>
                <a:srgbClr val="FF0000"/>
              </a:buClr>
            </a:pPr>
            <a:r>
              <a:rPr lang="tr-TR" dirty="0" err="1" smtClean="0">
                <a:solidFill>
                  <a:srgbClr val="002060"/>
                </a:solidFill>
              </a:rPr>
              <a:t>yüzyüze</a:t>
            </a:r>
            <a:r>
              <a:rPr lang="tr-TR" dirty="0" smtClean="0">
                <a:solidFill>
                  <a:srgbClr val="002060"/>
                </a:solidFill>
              </a:rPr>
              <a:t> </a:t>
            </a:r>
            <a:r>
              <a:rPr lang="tr-TR" dirty="0">
                <a:solidFill>
                  <a:srgbClr val="002060"/>
                </a:solidFill>
              </a:rPr>
              <a:t>eğitim ve öğretim </a:t>
            </a:r>
            <a:r>
              <a:rPr lang="tr-TR" dirty="0" smtClean="0">
                <a:solidFill>
                  <a:srgbClr val="002060"/>
                </a:solidFill>
              </a:rPr>
              <a:t>amacı taşıyacak</a:t>
            </a:r>
          </a:p>
          <a:p>
            <a:pPr>
              <a:buClr>
                <a:srgbClr val="FF0000"/>
              </a:buClr>
            </a:pPr>
            <a:r>
              <a:rPr lang="tr-TR" dirty="0" smtClean="0">
                <a:solidFill>
                  <a:srgbClr val="002060"/>
                </a:solidFill>
              </a:rPr>
              <a:t>doğrudan </a:t>
            </a:r>
            <a:r>
              <a:rPr lang="tr-TR" dirty="0">
                <a:solidFill>
                  <a:srgbClr val="002060"/>
                </a:solidFill>
              </a:rPr>
              <a:t>veya dolaylı kâr amacı </a:t>
            </a:r>
            <a:r>
              <a:rPr lang="tr-TR" dirty="0" smtClean="0">
                <a:solidFill>
                  <a:srgbClr val="002060"/>
                </a:solidFill>
              </a:rPr>
              <a:t>güdülmeyecek</a:t>
            </a:r>
          </a:p>
          <a:p>
            <a:pPr>
              <a:buClr>
                <a:srgbClr val="FF0000"/>
              </a:buClr>
            </a:pPr>
            <a:r>
              <a:rPr lang="tr-TR" dirty="0" smtClean="0">
                <a:solidFill>
                  <a:srgbClr val="002060"/>
                </a:solidFill>
              </a:rPr>
              <a:t>eser </a:t>
            </a:r>
            <a:r>
              <a:rPr lang="tr-TR" dirty="0">
                <a:solidFill>
                  <a:srgbClr val="002060"/>
                </a:solidFill>
              </a:rPr>
              <a:t>sahibinin ve eserin adının mutat şekilde açıklanması şartıyla serbesttir.</a:t>
            </a:r>
          </a:p>
        </p:txBody>
      </p:sp>
    </p:spTree>
    <p:extLst>
      <p:ext uri="{BB962C8B-B14F-4D97-AF65-F5344CB8AC3E}">
        <p14:creationId xmlns:p14="http://schemas.microsoft.com/office/powerpoint/2010/main" val="1846690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solidFill>
                  <a:srgbClr val="FF0000"/>
                </a:solidFill>
              </a:rPr>
              <a:t>Eğitim ve Öğretim için Seçme ve Toplama Eserler md.34</a:t>
            </a:r>
            <a:endParaRPr lang="tr-TR" dirty="0">
              <a:solidFill>
                <a:srgbClr val="FF0000"/>
              </a:solidFill>
            </a:endParaRPr>
          </a:p>
        </p:txBody>
      </p:sp>
      <p:sp>
        <p:nvSpPr>
          <p:cNvPr id="3" name="İçerik Yer Tutucusu 2"/>
          <p:cNvSpPr>
            <a:spLocks noGrp="1"/>
          </p:cNvSpPr>
          <p:nvPr>
            <p:ph sz="quarter" idx="1"/>
          </p:nvPr>
        </p:nvSpPr>
        <p:spPr/>
        <p:txBody>
          <a:bodyPr>
            <a:normAutofit lnSpcReduction="10000"/>
          </a:bodyPr>
          <a:lstStyle/>
          <a:p>
            <a:pPr>
              <a:buClr>
                <a:srgbClr val="FF0000"/>
              </a:buClr>
            </a:pPr>
            <a:r>
              <a:rPr lang="tr-TR" b="1" dirty="0" smtClean="0">
                <a:solidFill>
                  <a:srgbClr val="002060"/>
                </a:solidFill>
              </a:rPr>
              <a:t>İstisna kapsamına giren eser türü</a:t>
            </a:r>
            <a:r>
              <a:rPr lang="tr-TR" dirty="0" smtClean="0">
                <a:solidFill>
                  <a:srgbClr val="002060"/>
                </a:solidFill>
              </a:rPr>
              <a:t>: Yayımlanmış musiki, ilim </a:t>
            </a:r>
            <a:r>
              <a:rPr lang="tr-TR" dirty="0">
                <a:solidFill>
                  <a:srgbClr val="002060"/>
                </a:solidFill>
              </a:rPr>
              <a:t>ve edebiyat </a:t>
            </a:r>
            <a:r>
              <a:rPr lang="tr-TR" dirty="0" smtClean="0">
                <a:solidFill>
                  <a:srgbClr val="002060"/>
                </a:solidFill>
              </a:rPr>
              <a:t>eserleri </a:t>
            </a:r>
            <a:r>
              <a:rPr lang="tr-TR" dirty="0">
                <a:solidFill>
                  <a:srgbClr val="002060"/>
                </a:solidFill>
              </a:rPr>
              <a:t>ve alenileşmiş güzel sanat </a:t>
            </a:r>
            <a:r>
              <a:rPr lang="tr-TR" dirty="0" smtClean="0">
                <a:solidFill>
                  <a:srgbClr val="002060"/>
                </a:solidFill>
              </a:rPr>
              <a:t>eserleri</a:t>
            </a:r>
          </a:p>
          <a:p>
            <a:pPr>
              <a:buClr>
                <a:srgbClr val="FF0000"/>
              </a:buClr>
            </a:pPr>
            <a:r>
              <a:rPr lang="tr-TR" b="1" dirty="0" smtClean="0">
                <a:solidFill>
                  <a:srgbClr val="002060"/>
                </a:solidFill>
              </a:rPr>
              <a:t>İstisna kapsamına giren eylem: </a:t>
            </a:r>
            <a:r>
              <a:rPr lang="tr-TR" dirty="0">
                <a:solidFill>
                  <a:srgbClr val="002060"/>
                </a:solidFill>
              </a:rPr>
              <a:t>seçme ve toplama eserler vücuda </a:t>
            </a:r>
            <a:r>
              <a:rPr lang="tr-TR" dirty="0" smtClean="0">
                <a:solidFill>
                  <a:srgbClr val="002060"/>
                </a:solidFill>
              </a:rPr>
              <a:t>getirmek/derlemek</a:t>
            </a:r>
          </a:p>
          <a:p>
            <a:pPr>
              <a:buClr>
                <a:srgbClr val="FF0000"/>
              </a:buClr>
            </a:pPr>
            <a:r>
              <a:rPr lang="tr-TR" b="1" dirty="0" smtClean="0">
                <a:solidFill>
                  <a:srgbClr val="002060"/>
                </a:solidFill>
              </a:rPr>
              <a:t>Amaç: </a:t>
            </a:r>
            <a:r>
              <a:rPr lang="tr-TR" dirty="0">
                <a:solidFill>
                  <a:srgbClr val="002060"/>
                </a:solidFill>
              </a:rPr>
              <a:t>hal ve vaziyetinden eğitim ve öğretim gayesine tahsis edildiği </a:t>
            </a:r>
            <a:r>
              <a:rPr lang="tr-TR" dirty="0" smtClean="0">
                <a:solidFill>
                  <a:srgbClr val="002060"/>
                </a:solidFill>
              </a:rPr>
              <a:t>anlaşılacak</a:t>
            </a:r>
          </a:p>
          <a:p>
            <a:pPr>
              <a:buClr>
                <a:srgbClr val="FF0000"/>
              </a:buClr>
            </a:pPr>
            <a:r>
              <a:rPr lang="tr-TR" dirty="0" smtClean="0">
                <a:solidFill>
                  <a:srgbClr val="002060"/>
                </a:solidFill>
              </a:rPr>
              <a:t>Sınır: amacın </a:t>
            </a:r>
            <a:r>
              <a:rPr lang="tr-TR" dirty="0">
                <a:solidFill>
                  <a:srgbClr val="002060"/>
                </a:solidFill>
              </a:rPr>
              <a:t>haklı göstereceği bir </a:t>
            </a:r>
            <a:r>
              <a:rPr lang="tr-TR" dirty="0" smtClean="0">
                <a:solidFill>
                  <a:srgbClr val="002060"/>
                </a:solidFill>
              </a:rPr>
              <a:t>oran dahilinde alıntılar yapılacak, </a:t>
            </a:r>
          </a:p>
          <a:p>
            <a:pPr>
              <a:buClr>
                <a:srgbClr val="FF0000"/>
              </a:buClr>
            </a:pPr>
            <a:r>
              <a:rPr lang="tr-TR" dirty="0" smtClean="0">
                <a:solidFill>
                  <a:srgbClr val="002060"/>
                </a:solidFill>
              </a:rPr>
              <a:t>Bu hüküm: </a:t>
            </a:r>
            <a:r>
              <a:rPr lang="tr-TR" dirty="0">
                <a:solidFill>
                  <a:srgbClr val="002060"/>
                </a:solidFill>
              </a:rPr>
              <a:t>Münhasıran okullara mahsus olarak hazırlanan ve Milli Eğitim Bakanlığı tarafından onanan (okul-radyo) yayımları </a:t>
            </a:r>
            <a:r>
              <a:rPr lang="tr-TR" dirty="0" smtClean="0">
                <a:solidFill>
                  <a:srgbClr val="002060"/>
                </a:solidFill>
              </a:rPr>
              <a:t>için de geçerli</a:t>
            </a:r>
          </a:p>
          <a:p>
            <a:pPr>
              <a:buClr>
                <a:srgbClr val="FF0000"/>
              </a:buClr>
            </a:pPr>
            <a:r>
              <a:rPr lang="tr-TR" dirty="0" smtClean="0">
                <a:solidFill>
                  <a:srgbClr val="002060"/>
                </a:solidFill>
              </a:rPr>
              <a:t>Kar amacı güdülmemesi </a:t>
            </a:r>
            <a:r>
              <a:rPr lang="tr-TR" u="sng" dirty="0" smtClean="0">
                <a:solidFill>
                  <a:srgbClr val="002060"/>
                </a:solidFill>
              </a:rPr>
              <a:t>bir koşul değil</a:t>
            </a:r>
          </a:p>
          <a:p>
            <a:pPr>
              <a:buClr>
                <a:srgbClr val="FF0000"/>
              </a:buClr>
            </a:pPr>
            <a:endParaRPr lang="tr-TR" u="sng" dirty="0" smtClean="0">
              <a:solidFill>
                <a:srgbClr val="002060"/>
              </a:solidFill>
            </a:endParaRPr>
          </a:p>
          <a:p>
            <a:pPr>
              <a:buClr>
                <a:srgbClr val="FF0000"/>
              </a:buClr>
            </a:pPr>
            <a:endParaRPr lang="tr-TR" dirty="0" smtClean="0">
              <a:solidFill>
                <a:srgbClr val="002060"/>
              </a:solidFill>
            </a:endParaRPr>
          </a:p>
        </p:txBody>
      </p:sp>
    </p:spTree>
    <p:extLst>
      <p:ext uri="{BB962C8B-B14F-4D97-AF65-F5344CB8AC3E}">
        <p14:creationId xmlns:p14="http://schemas.microsoft.com/office/powerpoint/2010/main" val="3117511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solidFill>
                  <a:srgbClr val="FF0000"/>
                </a:solidFill>
              </a:rPr>
              <a:t>Eğitim ve Öğretim için Seçme ve Toplama Eserler md.34</a:t>
            </a:r>
            <a:endParaRPr lang="tr-TR" dirty="0"/>
          </a:p>
        </p:txBody>
      </p:sp>
      <p:sp>
        <p:nvSpPr>
          <p:cNvPr id="3" name="İçerik Yer Tutucusu 2"/>
          <p:cNvSpPr>
            <a:spLocks noGrp="1"/>
          </p:cNvSpPr>
          <p:nvPr>
            <p:ph sz="quarter" idx="1"/>
          </p:nvPr>
        </p:nvSpPr>
        <p:spPr/>
        <p:txBody>
          <a:bodyPr>
            <a:normAutofit/>
          </a:bodyPr>
          <a:lstStyle/>
          <a:p>
            <a:pPr>
              <a:buClr>
                <a:srgbClr val="FF0000"/>
              </a:buClr>
            </a:pPr>
            <a:r>
              <a:rPr lang="tr-TR" dirty="0">
                <a:solidFill>
                  <a:srgbClr val="002060"/>
                </a:solidFill>
              </a:rPr>
              <a:t>2 </a:t>
            </a:r>
            <a:r>
              <a:rPr lang="tr-TR" dirty="0" err="1">
                <a:solidFill>
                  <a:srgbClr val="002060"/>
                </a:solidFill>
              </a:rPr>
              <a:t>nci</a:t>
            </a:r>
            <a:r>
              <a:rPr lang="tr-TR" dirty="0">
                <a:solidFill>
                  <a:srgbClr val="002060"/>
                </a:solidFill>
              </a:rPr>
              <a:t> maddenin üçüncü </a:t>
            </a:r>
            <a:r>
              <a:rPr lang="tr-TR" dirty="0" smtClean="0">
                <a:solidFill>
                  <a:srgbClr val="002060"/>
                </a:solidFill>
              </a:rPr>
              <a:t>bendinde (proje, kroki vs.) </a:t>
            </a:r>
            <a:r>
              <a:rPr lang="tr-TR" dirty="0">
                <a:solidFill>
                  <a:srgbClr val="002060"/>
                </a:solidFill>
              </a:rPr>
              <a:t>ve 4 üncü maddenin birinci fıkrasının birinci </a:t>
            </a:r>
            <a:r>
              <a:rPr lang="tr-TR" dirty="0" smtClean="0">
                <a:solidFill>
                  <a:srgbClr val="002060"/>
                </a:solidFill>
              </a:rPr>
              <a:t> (tablo, heykel vs.) ve </a:t>
            </a:r>
            <a:r>
              <a:rPr lang="tr-TR" dirty="0">
                <a:solidFill>
                  <a:srgbClr val="002060"/>
                </a:solidFill>
              </a:rPr>
              <a:t>beşinci bentlerinde gösterilen neviden eserler, ancak </a:t>
            </a:r>
            <a:r>
              <a:rPr lang="tr-TR" b="1" dirty="0">
                <a:solidFill>
                  <a:srgbClr val="002060"/>
                </a:solidFill>
              </a:rPr>
              <a:t>seçme ve toplama eserin münderecatını aydınlatmak üzere iktibas edilebilir. </a:t>
            </a:r>
          </a:p>
          <a:p>
            <a:pPr>
              <a:buClr>
                <a:srgbClr val="FF0000"/>
              </a:buClr>
            </a:pPr>
            <a:r>
              <a:rPr lang="tr-TR" dirty="0">
                <a:solidFill>
                  <a:srgbClr val="002060"/>
                </a:solidFill>
              </a:rPr>
              <a:t>Ancak bu serbestlik</a:t>
            </a:r>
            <a:r>
              <a:rPr lang="tr-TR" dirty="0" smtClean="0">
                <a:solidFill>
                  <a:srgbClr val="002060"/>
                </a:solidFill>
              </a:rPr>
              <a:t>, hak </a:t>
            </a:r>
            <a:r>
              <a:rPr lang="tr-TR" dirty="0">
                <a:solidFill>
                  <a:srgbClr val="002060"/>
                </a:solidFill>
              </a:rPr>
              <a:t>sahibinin meşru menfaatlerine haklı bir sebep olmadan zarar verir veya eserden normal yararlanma ile çelişir şekilde kullanılamaz.</a:t>
            </a:r>
          </a:p>
          <a:p>
            <a:pPr>
              <a:buClr>
                <a:srgbClr val="FF0000"/>
              </a:buClr>
            </a:pPr>
            <a:endParaRPr lang="tr-TR" dirty="0"/>
          </a:p>
        </p:txBody>
      </p:sp>
    </p:spTree>
    <p:extLst>
      <p:ext uri="{BB962C8B-B14F-4D97-AF65-F5344CB8AC3E}">
        <p14:creationId xmlns:p14="http://schemas.microsoft.com/office/powerpoint/2010/main" val="2417215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solidFill>
                  <a:srgbClr val="FF0000"/>
                </a:solidFill>
              </a:rPr>
              <a:t>Eğitim ve Öğretim için Seçme ve Toplama Eserler md.34</a:t>
            </a:r>
            <a:endParaRPr lang="tr-TR" dirty="0"/>
          </a:p>
        </p:txBody>
      </p:sp>
      <p:sp>
        <p:nvSpPr>
          <p:cNvPr id="3" name="İçerik Yer Tutucusu 2"/>
          <p:cNvSpPr>
            <a:spLocks noGrp="1"/>
          </p:cNvSpPr>
          <p:nvPr>
            <p:ph sz="quarter" idx="1"/>
          </p:nvPr>
        </p:nvSpPr>
        <p:spPr/>
        <p:txBody>
          <a:bodyPr>
            <a:normAutofit/>
          </a:bodyPr>
          <a:lstStyle/>
          <a:p>
            <a:pPr fontAlgn="base">
              <a:buClr>
                <a:srgbClr val="FF0000"/>
              </a:buClr>
            </a:pPr>
            <a:r>
              <a:rPr lang="tr-TR" dirty="0" smtClean="0">
                <a:solidFill>
                  <a:srgbClr val="002060"/>
                </a:solidFill>
              </a:rPr>
              <a:t>Yayımlanmış </a:t>
            </a:r>
            <a:r>
              <a:rPr lang="tr-TR" dirty="0">
                <a:solidFill>
                  <a:srgbClr val="002060"/>
                </a:solidFill>
              </a:rPr>
              <a:t>musiki, ilim ve edebiyat eserlerinden ve alenileşmiş güzel sanat eserlerinden, iktibaslar yapılmak suretiyle eğitim ve öğretim gayesi dışında seçme ve toplama eserler vücuda getirilmesi ancak eser sahibinin izniyle mümkündür.</a:t>
            </a:r>
          </a:p>
          <a:p>
            <a:pPr fontAlgn="base">
              <a:buClr>
                <a:srgbClr val="FF0000"/>
              </a:buClr>
            </a:pPr>
            <a:r>
              <a:rPr lang="tr-TR" dirty="0" smtClean="0">
                <a:solidFill>
                  <a:srgbClr val="002060"/>
                </a:solidFill>
              </a:rPr>
              <a:t>Bütün </a:t>
            </a:r>
            <a:r>
              <a:rPr lang="tr-TR" dirty="0">
                <a:solidFill>
                  <a:srgbClr val="002060"/>
                </a:solidFill>
              </a:rPr>
              <a:t>bu hallerde </a:t>
            </a:r>
            <a:r>
              <a:rPr lang="tr-TR" b="1" dirty="0">
                <a:solidFill>
                  <a:srgbClr val="002060"/>
                </a:solidFill>
              </a:rPr>
              <a:t>eser ve eser sahibinin adı mutat şekilde zikredilmek icap eder</a:t>
            </a:r>
            <a:r>
              <a:rPr lang="tr-TR" dirty="0">
                <a:solidFill>
                  <a:srgbClr val="002060"/>
                </a:solidFill>
              </a:rPr>
              <a:t>.</a:t>
            </a:r>
          </a:p>
          <a:p>
            <a:pPr>
              <a:buClr>
                <a:srgbClr val="FF0000"/>
              </a:buClr>
            </a:pPr>
            <a:endParaRPr lang="tr-TR" dirty="0">
              <a:solidFill>
                <a:srgbClr val="002060"/>
              </a:solidFill>
            </a:endParaRPr>
          </a:p>
        </p:txBody>
      </p:sp>
    </p:spTree>
    <p:extLst>
      <p:ext uri="{BB962C8B-B14F-4D97-AF65-F5344CB8AC3E}">
        <p14:creationId xmlns:p14="http://schemas.microsoft.com/office/powerpoint/2010/main" val="614747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İktibas Serbestisi md.35</a:t>
            </a:r>
            <a:endParaRPr lang="tr-TR" dirty="0">
              <a:solidFill>
                <a:srgbClr val="FF0000"/>
              </a:solidFill>
            </a:endParaRPr>
          </a:p>
        </p:txBody>
      </p:sp>
      <p:sp>
        <p:nvSpPr>
          <p:cNvPr id="3" name="İçerik Yer Tutucusu 2"/>
          <p:cNvSpPr>
            <a:spLocks noGrp="1"/>
          </p:cNvSpPr>
          <p:nvPr>
            <p:ph sz="quarter" idx="1"/>
          </p:nvPr>
        </p:nvSpPr>
        <p:spPr/>
        <p:txBody>
          <a:bodyPr>
            <a:normAutofit fontScale="92500" lnSpcReduction="20000"/>
          </a:bodyPr>
          <a:lstStyle/>
          <a:p>
            <a:pPr marL="0" indent="0" fontAlgn="base">
              <a:buNone/>
            </a:pPr>
            <a:r>
              <a:rPr lang="tr-TR" dirty="0">
                <a:solidFill>
                  <a:srgbClr val="002060"/>
                </a:solidFill>
              </a:rPr>
              <a:t>Bir eserden aşağıdaki hallerde iktibas yapılması caizdir:</a:t>
            </a:r>
          </a:p>
          <a:p>
            <a:pPr marL="0" indent="0" fontAlgn="base">
              <a:buNone/>
            </a:pPr>
            <a:r>
              <a:rPr lang="tr-TR" dirty="0">
                <a:solidFill>
                  <a:srgbClr val="002060"/>
                </a:solidFill>
              </a:rPr>
              <a:t>	1. Alenileşmiş bir eserin bazı cümle ve fıkralarının </a:t>
            </a:r>
            <a:r>
              <a:rPr lang="tr-TR" b="1" dirty="0">
                <a:solidFill>
                  <a:srgbClr val="002060"/>
                </a:solidFill>
              </a:rPr>
              <a:t>müstakil</a:t>
            </a:r>
            <a:r>
              <a:rPr lang="tr-TR" dirty="0">
                <a:solidFill>
                  <a:srgbClr val="002060"/>
                </a:solidFill>
              </a:rPr>
              <a:t> bir ilim ve edebiyat eserine alınması;</a:t>
            </a:r>
          </a:p>
          <a:p>
            <a:pPr marL="0" indent="0" fontAlgn="base">
              <a:buNone/>
            </a:pPr>
            <a:r>
              <a:rPr lang="tr-TR" dirty="0">
                <a:solidFill>
                  <a:srgbClr val="002060"/>
                </a:solidFill>
              </a:rPr>
              <a:t>	2. Yayımlanmış bir bestenin en çok tema, motif, pasaj ve fikir </a:t>
            </a:r>
            <a:r>
              <a:rPr lang="tr-TR" dirty="0" err="1">
                <a:solidFill>
                  <a:srgbClr val="002060"/>
                </a:solidFill>
              </a:rPr>
              <a:t>nevinden</a:t>
            </a:r>
            <a:r>
              <a:rPr lang="tr-TR" dirty="0">
                <a:solidFill>
                  <a:srgbClr val="002060"/>
                </a:solidFill>
              </a:rPr>
              <a:t> parçalarının </a:t>
            </a:r>
            <a:r>
              <a:rPr lang="tr-TR" b="1" dirty="0">
                <a:solidFill>
                  <a:srgbClr val="002060"/>
                </a:solidFill>
              </a:rPr>
              <a:t>müstakil bir musiki eserine </a:t>
            </a:r>
            <a:r>
              <a:rPr lang="tr-TR" dirty="0">
                <a:solidFill>
                  <a:srgbClr val="002060"/>
                </a:solidFill>
              </a:rPr>
              <a:t>alınması;</a:t>
            </a:r>
          </a:p>
          <a:p>
            <a:pPr marL="0" indent="0" fontAlgn="base">
              <a:buNone/>
            </a:pPr>
            <a:r>
              <a:rPr lang="tr-TR" dirty="0">
                <a:solidFill>
                  <a:srgbClr val="002060"/>
                </a:solidFill>
              </a:rPr>
              <a:t>	3. Alenileşmiş güzel sanat eserlerinin ve yayımlanmış diğer eserlerin, maksadın haklı göstereceği bir nispet dahilinde ve </a:t>
            </a:r>
            <a:r>
              <a:rPr lang="tr-TR" dirty="0" err="1">
                <a:solidFill>
                  <a:srgbClr val="002060"/>
                </a:solidFill>
              </a:rPr>
              <a:t>münderacatını</a:t>
            </a:r>
            <a:r>
              <a:rPr lang="tr-TR" dirty="0">
                <a:solidFill>
                  <a:srgbClr val="002060"/>
                </a:solidFill>
              </a:rPr>
              <a:t> aydınlatmak </a:t>
            </a:r>
            <a:r>
              <a:rPr lang="tr-TR" dirty="0" err="1">
                <a:solidFill>
                  <a:srgbClr val="002060"/>
                </a:solidFill>
              </a:rPr>
              <a:t>maksadiyle</a:t>
            </a:r>
            <a:r>
              <a:rPr lang="tr-TR" dirty="0">
                <a:solidFill>
                  <a:srgbClr val="002060"/>
                </a:solidFill>
              </a:rPr>
              <a:t> bir </a:t>
            </a:r>
            <a:r>
              <a:rPr lang="tr-TR" b="1" dirty="0">
                <a:solidFill>
                  <a:srgbClr val="002060"/>
                </a:solidFill>
              </a:rPr>
              <a:t>ilim eserine konulması;</a:t>
            </a:r>
          </a:p>
          <a:p>
            <a:pPr marL="0" indent="0" fontAlgn="base">
              <a:buNone/>
            </a:pPr>
            <a:r>
              <a:rPr lang="tr-TR" dirty="0">
                <a:solidFill>
                  <a:srgbClr val="002060"/>
                </a:solidFill>
              </a:rPr>
              <a:t>	4. Alenileşmiş güzel sanat eserlerinin ilmi konferans veya derslerde, konuyu aydınlatmak için projeksiyon ve buna benzer vasıtalarla gösterilmesi.</a:t>
            </a:r>
          </a:p>
          <a:p>
            <a:endParaRPr lang="tr-TR" dirty="0">
              <a:solidFill>
                <a:srgbClr val="002060"/>
              </a:solidFill>
            </a:endParaRPr>
          </a:p>
        </p:txBody>
      </p:sp>
    </p:spTree>
    <p:extLst>
      <p:ext uri="{BB962C8B-B14F-4D97-AF65-F5344CB8AC3E}">
        <p14:creationId xmlns:p14="http://schemas.microsoft.com/office/powerpoint/2010/main" val="3025568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İktibas Serbestisi md.35</a:t>
            </a:r>
            <a:endParaRPr lang="tr-TR" dirty="0"/>
          </a:p>
        </p:txBody>
      </p:sp>
      <p:sp>
        <p:nvSpPr>
          <p:cNvPr id="3" name="İçerik Yer Tutucusu 2"/>
          <p:cNvSpPr>
            <a:spLocks noGrp="1"/>
          </p:cNvSpPr>
          <p:nvPr>
            <p:ph sz="quarter" idx="1"/>
          </p:nvPr>
        </p:nvSpPr>
        <p:spPr/>
        <p:txBody>
          <a:bodyPr/>
          <a:lstStyle/>
          <a:p>
            <a:pPr>
              <a:buClr>
                <a:srgbClr val="FF0000"/>
              </a:buClr>
            </a:pPr>
            <a:r>
              <a:rPr lang="tr-TR" dirty="0" smtClean="0">
                <a:solidFill>
                  <a:srgbClr val="002060"/>
                </a:solidFill>
              </a:rPr>
              <a:t>Yolsuz iktibas-intihal</a:t>
            </a:r>
          </a:p>
          <a:p>
            <a:pPr>
              <a:buClr>
                <a:srgbClr val="FF0000"/>
              </a:buClr>
            </a:pPr>
            <a:r>
              <a:rPr lang="tr-TR" dirty="0" smtClean="0">
                <a:solidFill>
                  <a:srgbClr val="002060"/>
                </a:solidFill>
              </a:rPr>
              <a:t>İlham/esinlenme-işleme eser-iktibas serbestisi-kaynak göstermek suretiyle iktibas etmek</a:t>
            </a:r>
          </a:p>
          <a:p>
            <a:pPr>
              <a:buClr>
                <a:srgbClr val="FF0000"/>
              </a:buClr>
            </a:pPr>
            <a:r>
              <a:rPr lang="tr-TR" dirty="0" smtClean="0">
                <a:solidFill>
                  <a:srgbClr val="002060"/>
                </a:solidFill>
              </a:rPr>
              <a:t>«Başkasına ait bir fikri ürünü, değiştirmeden kendi eserine almak» tanım için bkz. Öztan, s.449.</a:t>
            </a:r>
          </a:p>
          <a:p>
            <a:pPr>
              <a:buClr>
                <a:srgbClr val="FF0000"/>
              </a:buClr>
            </a:pPr>
            <a:endParaRPr lang="tr-TR" dirty="0" smtClean="0">
              <a:solidFill>
                <a:srgbClr val="002060"/>
              </a:solidFill>
            </a:endParaRPr>
          </a:p>
          <a:p>
            <a:pPr>
              <a:buClr>
                <a:srgbClr val="FF0000"/>
              </a:buClr>
            </a:pPr>
            <a:endParaRPr lang="tr-TR" dirty="0">
              <a:solidFill>
                <a:srgbClr val="002060"/>
              </a:solidFill>
            </a:endParaRPr>
          </a:p>
        </p:txBody>
      </p:sp>
    </p:spTree>
    <p:extLst>
      <p:ext uri="{BB962C8B-B14F-4D97-AF65-F5344CB8AC3E}">
        <p14:creationId xmlns:p14="http://schemas.microsoft.com/office/powerpoint/2010/main" val="10776178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İktibas Serbestisi md.35</a:t>
            </a:r>
            <a:endParaRPr lang="tr-TR" dirty="0"/>
          </a:p>
        </p:txBody>
      </p:sp>
      <p:sp>
        <p:nvSpPr>
          <p:cNvPr id="3" name="İçerik Yer Tutucusu 2"/>
          <p:cNvSpPr>
            <a:spLocks noGrp="1"/>
          </p:cNvSpPr>
          <p:nvPr>
            <p:ph sz="quarter" idx="1"/>
          </p:nvPr>
        </p:nvSpPr>
        <p:spPr/>
        <p:txBody>
          <a:bodyPr>
            <a:normAutofit/>
          </a:bodyPr>
          <a:lstStyle/>
          <a:p>
            <a:pPr>
              <a:buClr>
                <a:srgbClr val="FF0000"/>
              </a:buClr>
            </a:pPr>
            <a:r>
              <a:rPr lang="tr-TR" dirty="0" smtClean="0">
                <a:solidFill>
                  <a:srgbClr val="002060"/>
                </a:solidFill>
              </a:rPr>
              <a:t>İktibas serbestisinden yararlanılarak yeni bir bağımsız eser meydana getirilmeli</a:t>
            </a:r>
          </a:p>
          <a:p>
            <a:pPr>
              <a:buClr>
                <a:srgbClr val="FF0000"/>
              </a:buClr>
            </a:pPr>
            <a:r>
              <a:rPr lang="tr-TR" dirty="0" smtClean="0">
                <a:solidFill>
                  <a:srgbClr val="002060"/>
                </a:solidFill>
              </a:rPr>
              <a:t>İktibas edilen kısmın yeni bağımsız eserdeki oranı dikkate alınır</a:t>
            </a:r>
          </a:p>
          <a:p>
            <a:pPr>
              <a:buClr>
                <a:srgbClr val="FF0000"/>
              </a:buClr>
            </a:pPr>
            <a:r>
              <a:rPr lang="tr-TR" dirty="0" smtClean="0">
                <a:solidFill>
                  <a:srgbClr val="002060"/>
                </a:solidFill>
              </a:rPr>
              <a:t>Alenileşme ve yayınlanma arasındaki fark nedir? </a:t>
            </a:r>
          </a:p>
          <a:p>
            <a:pPr>
              <a:buClr>
                <a:srgbClr val="FF0000"/>
              </a:buClr>
            </a:pPr>
            <a:r>
              <a:rPr lang="tr-TR" dirty="0" smtClean="0">
                <a:solidFill>
                  <a:srgbClr val="002060"/>
                </a:solidFill>
              </a:rPr>
              <a:t>Tez jürisi tarafından kabul edilmiş ve kütüphanede kullanıma açılmış bir tez yayınlanmış mıdır?</a:t>
            </a:r>
          </a:p>
          <a:p>
            <a:pPr>
              <a:buClr>
                <a:srgbClr val="FF0000"/>
              </a:buClr>
            </a:pPr>
            <a:endParaRPr lang="tr-TR" dirty="0" smtClean="0">
              <a:solidFill>
                <a:srgbClr val="002060"/>
              </a:solidFill>
            </a:endParaRPr>
          </a:p>
          <a:p>
            <a:pPr>
              <a:buClr>
                <a:srgbClr val="FF0000"/>
              </a:buClr>
            </a:pPr>
            <a:endParaRPr lang="tr-TR" dirty="0"/>
          </a:p>
        </p:txBody>
      </p:sp>
    </p:spTree>
    <p:extLst>
      <p:ext uri="{BB962C8B-B14F-4D97-AF65-F5344CB8AC3E}">
        <p14:creationId xmlns:p14="http://schemas.microsoft.com/office/powerpoint/2010/main" val="18021461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İktibas Serbestisi md.35</a:t>
            </a:r>
            <a:endParaRPr lang="tr-TR" dirty="0"/>
          </a:p>
        </p:txBody>
      </p:sp>
      <p:sp>
        <p:nvSpPr>
          <p:cNvPr id="3" name="İçerik Yer Tutucusu 2"/>
          <p:cNvSpPr>
            <a:spLocks noGrp="1"/>
          </p:cNvSpPr>
          <p:nvPr>
            <p:ph sz="quarter" idx="1"/>
          </p:nvPr>
        </p:nvSpPr>
        <p:spPr/>
        <p:txBody>
          <a:bodyPr/>
          <a:lstStyle/>
          <a:p>
            <a:pPr>
              <a:buClr>
                <a:srgbClr val="FF0000"/>
              </a:buClr>
            </a:pPr>
            <a:r>
              <a:rPr lang="tr-TR" dirty="0" smtClean="0">
                <a:solidFill>
                  <a:srgbClr val="002060"/>
                </a:solidFill>
              </a:rPr>
              <a:t>Bir eserin veya parçalarının olduğu gibi herhangi bir değişiklik yapılmadan alınması</a:t>
            </a:r>
          </a:p>
          <a:p>
            <a:pPr>
              <a:buClr>
                <a:srgbClr val="FF0000"/>
              </a:buClr>
            </a:pPr>
            <a:r>
              <a:rPr lang="tr-TR" dirty="0" smtClean="0">
                <a:solidFill>
                  <a:srgbClr val="002060"/>
                </a:solidFill>
              </a:rPr>
              <a:t>Kaynak göstermek</a:t>
            </a:r>
          </a:p>
          <a:p>
            <a:pPr>
              <a:buClr>
                <a:srgbClr val="FF0000"/>
              </a:buClr>
            </a:pPr>
            <a:r>
              <a:rPr lang="tr-TR" dirty="0">
                <a:solidFill>
                  <a:srgbClr val="002060"/>
                </a:solidFill>
              </a:rPr>
              <a:t>İktibasın belli olacak şekilde yapılması lazımdır. İlim eserlerinde, iktibas hususunda kullanılan eserin ve eser sahibinin adından başka bu kısmın alındığı yer belirtilir</a:t>
            </a:r>
            <a:r>
              <a:rPr lang="tr-TR" dirty="0" smtClean="0">
                <a:solidFill>
                  <a:srgbClr val="002060"/>
                </a:solidFill>
              </a:rPr>
              <a:t>.</a:t>
            </a:r>
          </a:p>
          <a:p>
            <a:pPr marL="0" indent="0">
              <a:buClr>
                <a:srgbClr val="FF0000"/>
              </a:buClr>
              <a:buNone/>
            </a:pPr>
            <a:endParaRPr lang="tr-TR" dirty="0">
              <a:solidFill>
                <a:srgbClr val="002060"/>
              </a:solidFill>
            </a:endParaRPr>
          </a:p>
          <a:p>
            <a:pPr>
              <a:buClr>
                <a:srgbClr val="FF0000"/>
              </a:buClr>
            </a:pPr>
            <a:endParaRPr lang="tr-TR" dirty="0" smtClean="0">
              <a:solidFill>
                <a:srgbClr val="002060"/>
              </a:solidFill>
            </a:endParaRPr>
          </a:p>
          <a:p>
            <a:pPr>
              <a:buClr>
                <a:srgbClr val="FF0000"/>
              </a:buClr>
            </a:pPr>
            <a:endParaRPr lang="tr-TR" dirty="0">
              <a:solidFill>
                <a:srgbClr val="002060"/>
              </a:solidFill>
            </a:endParaRPr>
          </a:p>
        </p:txBody>
      </p:sp>
    </p:spTree>
    <p:extLst>
      <p:ext uri="{BB962C8B-B14F-4D97-AF65-F5344CB8AC3E}">
        <p14:creationId xmlns:p14="http://schemas.microsoft.com/office/powerpoint/2010/main" val="39994337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Gazete İçeriğinden nasıl yararlanılır? md.36</a:t>
            </a:r>
            <a:endParaRPr lang="tr-TR" dirty="0">
              <a:solidFill>
                <a:srgbClr val="FF0000"/>
              </a:solidFill>
            </a:endParaRPr>
          </a:p>
        </p:txBody>
      </p:sp>
      <p:sp>
        <p:nvSpPr>
          <p:cNvPr id="3" name="İçerik Yer Tutucusu 2"/>
          <p:cNvSpPr>
            <a:spLocks noGrp="1"/>
          </p:cNvSpPr>
          <p:nvPr>
            <p:ph sz="quarter" idx="1"/>
          </p:nvPr>
        </p:nvSpPr>
        <p:spPr/>
        <p:txBody>
          <a:bodyPr>
            <a:normAutofit fontScale="85000" lnSpcReduction="10000"/>
          </a:bodyPr>
          <a:lstStyle/>
          <a:p>
            <a:pPr fontAlgn="base">
              <a:buClr>
                <a:srgbClr val="FF0000"/>
              </a:buClr>
            </a:pPr>
            <a:r>
              <a:rPr lang="tr-TR" dirty="0">
                <a:solidFill>
                  <a:srgbClr val="002060"/>
                </a:solidFill>
              </a:rPr>
              <a:t>basın veya radyo tarafından umuma yayılmış bulunan </a:t>
            </a:r>
            <a:r>
              <a:rPr lang="tr-TR" b="1" dirty="0">
                <a:solidFill>
                  <a:srgbClr val="002060"/>
                </a:solidFill>
              </a:rPr>
              <a:t>günlük havadisler ve haberler </a:t>
            </a:r>
            <a:r>
              <a:rPr lang="tr-TR" dirty="0">
                <a:solidFill>
                  <a:srgbClr val="002060"/>
                </a:solidFill>
              </a:rPr>
              <a:t>serbestçe </a:t>
            </a:r>
            <a:r>
              <a:rPr lang="tr-TR" b="1" dirty="0">
                <a:solidFill>
                  <a:srgbClr val="002060"/>
                </a:solidFill>
              </a:rPr>
              <a:t>iktibas olunabilir.</a:t>
            </a:r>
          </a:p>
          <a:p>
            <a:pPr fontAlgn="base">
              <a:buClr>
                <a:srgbClr val="FF0000"/>
              </a:buClr>
            </a:pPr>
            <a:r>
              <a:rPr lang="tr-TR" b="1" dirty="0" smtClean="0">
                <a:solidFill>
                  <a:srgbClr val="002060"/>
                </a:solidFill>
              </a:rPr>
              <a:t>Gazete </a:t>
            </a:r>
            <a:r>
              <a:rPr lang="tr-TR" b="1" dirty="0">
                <a:solidFill>
                  <a:srgbClr val="002060"/>
                </a:solidFill>
              </a:rPr>
              <a:t>veya dergilerde çıkan içtimai, siyasi veya iktisadi günlük meselelere </a:t>
            </a:r>
            <a:r>
              <a:rPr lang="tr-TR" b="1" dirty="0" err="1">
                <a:solidFill>
                  <a:srgbClr val="002060"/>
                </a:solidFill>
              </a:rPr>
              <a:t>mütaallik</a:t>
            </a:r>
            <a:r>
              <a:rPr lang="tr-TR" b="1" dirty="0">
                <a:solidFill>
                  <a:srgbClr val="002060"/>
                </a:solidFill>
              </a:rPr>
              <a:t> makale ve </a:t>
            </a:r>
            <a:r>
              <a:rPr lang="tr-TR" b="1" dirty="0" smtClean="0">
                <a:solidFill>
                  <a:srgbClr val="002060"/>
                </a:solidFill>
              </a:rPr>
              <a:t>fıkralar;</a:t>
            </a:r>
          </a:p>
          <a:p>
            <a:pPr fontAlgn="base">
              <a:buClr>
                <a:srgbClr val="FF0000"/>
              </a:buClr>
            </a:pPr>
            <a:r>
              <a:rPr lang="tr-TR" u="sng" dirty="0" smtClean="0">
                <a:solidFill>
                  <a:srgbClr val="002060"/>
                </a:solidFill>
              </a:rPr>
              <a:t>İktibas haklı saklı tutulmadıysa</a:t>
            </a:r>
            <a:r>
              <a:rPr lang="tr-TR" dirty="0" smtClean="0">
                <a:solidFill>
                  <a:srgbClr val="002060"/>
                </a:solidFill>
              </a:rPr>
              <a:t>: her türlü yararlanılabilir</a:t>
            </a:r>
          </a:p>
          <a:p>
            <a:pPr fontAlgn="base">
              <a:buClr>
                <a:srgbClr val="FF0000"/>
              </a:buClr>
            </a:pPr>
            <a:r>
              <a:rPr lang="tr-TR" u="sng" dirty="0" smtClean="0">
                <a:solidFill>
                  <a:srgbClr val="002060"/>
                </a:solidFill>
              </a:rPr>
              <a:t>İktibas </a:t>
            </a:r>
            <a:r>
              <a:rPr lang="tr-TR" u="sng" dirty="0">
                <a:solidFill>
                  <a:srgbClr val="002060"/>
                </a:solidFill>
              </a:rPr>
              <a:t>hakkı </a:t>
            </a:r>
            <a:r>
              <a:rPr lang="tr-TR" u="sng" dirty="0" smtClean="0">
                <a:solidFill>
                  <a:srgbClr val="002060"/>
                </a:solidFill>
              </a:rPr>
              <a:t>saklı tutulduysa: </a:t>
            </a:r>
            <a:r>
              <a:rPr lang="tr-TR" dirty="0" smtClean="0">
                <a:solidFill>
                  <a:srgbClr val="002060"/>
                </a:solidFill>
              </a:rPr>
              <a:t>sözü </a:t>
            </a:r>
            <a:r>
              <a:rPr lang="tr-TR" dirty="0">
                <a:solidFill>
                  <a:srgbClr val="002060"/>
                </a:solidFill>
              </a:rPr>
              <a:t>geçen makale ve fıkraların kısaltılarak basın özetleri şeklinde </a:t>
            </a:r>
            <a:r>
              <a:rPr lang="tr-TR" dirty="0" smtClean="0">
                <a:solidFill>
                  <a:srgbClr val="002060"/>
                </a:solidFill>
              </a:rPr>
              <a:t>alınabilir, radyo </a:t>
            </a:r>
            <a:r>
              <a:rPr lang="tr-TR" dirty="0" err="1">
                <a:solidFill>
                  <a:srgbClr val="002060"/>
                </a:solidFill>
              </a:rPr>
              <a:t>vasıtasiyle</a:t>
            </a:r>
            <a:r>
              <a:rPr lang="tr-TR" dirty="0">
                <a:solidFill>
                  <a:srgbClr val="002060"/>
                </a:solidFill>
              </a:rPr>
              <a:t> veya diğer bir suretle </a:t>
            </a:r>
            <a:r>
              <a:rPr lang="tr-TR" dirty="0" smtClean="0">
                <a:solidFill>
                  <a:srgbClr val="002060"/>
                </a:solidFill>
              </a:rPr>
              <a:t>yayılabilir</a:t>
            </a:r>
            <a:endParaRPr lang="tr-TR" dirty="0">
              <a:solidFill>
                <a:srgbClr val="002060"/>
              </a:solidFill>
            </a:endParaRPr>
          </a:p>
          <a:p>
            <a:pPr fontAlgn="base">
              <a:buClr>
                <a:srgbClr val="FF0000"/>
              </a:buClr>
            </a:pPr>
            <a:r>
              <a:rPr lang="tr-TR" dirty="0" smtClean="0">
                <a:solidFill>
                  <a:srgbClr val="002060"/>
                </a:solidFill>
              </a:rPr>
              <a:t>İstisnanın sınırı: iktibas </a:t>
            </a:r>
            <a:r>
              <a:rPr lang="tr-TR" dirty="0">
                <a:solidFill>
                  <a:srgbClr val="002060"/>
                </a:solidFill>
              </a:rPr>
              <a:t>edilen gazete, dergi ve ajansın ve eğer bunlar da başka bir kaynaktan alınmışlarsa o kaynağın adı, tarih ve sayısından başka makale sahiplerinin adı, müstear adı veya alameti zikredilmek </a:t>
            </a:r>
            <a:r>
              <a:rPr lang="tr-TR" dirty="0" err="1">
                <a:solidFill>
                  <a:srgbClr val="002060"/>
                </a:solidFill>
              </a:rPr>
              <a:t>icabeder</a:t>
            </a:r>
            <a:r>
              <a:rPr lang="tr-TR" dirty="0">
                <a:solidFill>
                  <a:srgbClr val="002060"/>
                </a:solidFill>
              </a:rPr>
              <a:t>.</a:t>
            </a:r>
          </a:p>
          <a:p>
            <a:pPr>
              <a:buClr>
                <a:srgbClr val="FF0000"/>
              </a:buClr>
            </a:pPr>
            <a:endParaRPr lang="tr-TR" dirty="0">
              <a:solidFill>
                <a:srgbClr val="002060"/>
              </a:solidFill>
            </a:endParaRPr>
          </a:p>
        </p:txBody>
      </p:sp>
    </p:spTree>
    <p:extLst>
      <p:ext uri="{BB962C8B-B14F-4D97-AF65-F5344CB8AC3E}">
        <p14:creationId xmlns:p14="http://schemas.microsoft.com/office/powerpoint/2010/main" val="20335243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Haberlerde başka eserlerden nasıl yararlanılır md.37</a:t>
            </a:r>
            <a:endParaRPr lang="tr-TR" dirty="0">
              <a:solidFill>
                <a:srgbClr val="FF0000"/>
              </a:solidFill>
            </a:endParaRPr>
          </a:p>
        </p:txBody>
      </p:sp>
      <p:sp>
        <p:nvSpPr>
          <p:cNvPr id="3" name="İçerik Yer Tutucusu 2"/>
          <p:cNvSpPr>
            <a:spLocks noGrp="1"/>
          </p:cNvSpPr>
          <p:nvPr>
            <p:ph sz="quarter" idx="1"/>
          </p:nvPr>
        </p:nvSpPr>
        <p:spPr/>
        <p:txBody>
          <a:bodyPr>
            <a:normAutofit fontScale="92500" lnSpcReduction="10000"/>
          </a:bodyPr>
          <a:lstStyle/>
          <a:p>
            <a:pPr>
              <a:buClr>
                <a:srgbClr val="FF0000"/>
              </a:buClr>
            </a:pPr>
            <a:r>
              <a:rPr lang="tr-TR" b="1" dirty="0" smtClean="0">
                <a:solidFill>
                  <a:srgbClr val="002060"/>
                </a:solidFill>
              </a:rPr>
              <a:t>İstisna kapsamındaki eserler: </a:t>
            </a:r>
            <a:r>
              <a:rPr lang="tr-TR" dirty="0" smtClean="0">
                <a:solidFill>
                  <a:srgbClr val="002060"/>
                </a:solidFill>
              </a:rPr>
              <a:t>tüm fikir ve sanata eserleri</a:t>
            </a:r>
          </a:p>
          <a:p>
            <a:pPr>
              <a:buClr>
                <a:srgbClr val="FF0000"/>
              </a:buClr>
            </a:pPr>
            <a:r>
              <a:rPr lang="tr-TR" b="1" dirty="0" smtClean="0">
                <a:solidFill>
                  <a:srgbClr val="002060"/>
                </a:solidFill>
              </a:rPr>
              <a:t>Koşul: </a:t>
            </a:r>
            <a:r>
              <a:rPr lang="tr-TR" dirty="0" smtClean="0">
                <a:solidFill>
                  <a:srgbClr val="002060"/>
                </a:solidFill>
              </a:rPr>
              <a:t>günlük hadiselere bağlı olmak (günlük olaylarla ilgisiz bir şekilde durup dururken olmaz)</a:t>
            </a:r>
          </a:p>
          <a:p>
            <a:pPr>
              <a:buClr>
                <a:srgbClr val="FF0000"/>
              </a:buClr>
            </a:pPr>
            <a:r>
              <a:rPr lang="tr-TR" b="1" dirty="0" smtClean="0">
                <a:solidFill>
                  <a:srgbClr val="002060"/>
                </a:solidFill>
              </a:rPr>
              <a:t>Amaç: </a:t>
            </a:r>
            <a:r>
              <a:rPr lang="tr-TR" dirty="0" smtClean="0">
                <a:solidFill>
                  <a:srgbClr val="002060"/>
                </a:solidFill>
              </a:rPr>
              <a:t>Haber </a:t>
            </a:r>
            <a:r>
              <a:rPr lang="tr-TR" dirty="0">
                <a:solidFill>
                  <a:srgbClr val="002060"/>
                </a:solidFill>
              </a:rPr>
              <a:t>mahiyetinde olmak ve bilgilendirme kapsamını aşmamak kaydıyla, </a:t>
            </a:r>
            <a:endParaRPr lang="tr-TR" dirty="0" smtClean="0">
              <a:solidFill>
                <a:srgbClr val="002060"/>
              </a:solidFill>
            </a:endParaRPr>
          </a:p>
          <a:p>
            <a:pPr>
              <a:buClr>
                <a:srgbClr val="FF0000"/>
              </a:buClr>
            </a:pPr>
            <a:r>
              <a:rPr lang="tr-TR" b="1" dirty="0" smtClean="0">
                <a:solidFill>
                  <a:srgbClr val="002060"/>
                </a:solidFill>
              </a:rPr>
              <a:t>İstisna kapsamındaki eylem: </a:t>
            </a:r>
            <a:r>
              <a:rPr lang="tr-TR" dirty="0" smtClean="0">
                <a:solidFill>
                  <a:srgbClr val="002060"/>
                </a:solidFill>
              </a:rPr>
              <a:t>bazı </a:t>
            </a:r>
            <a:r>
              <a:rPr lang="tr-TR" dirty="0">
                <a:solidFill>
                  <a:srgbClr val="002060"/>
                </a:solidFill>
              </a:rPr>
              <a:t>parçaların işaret, ses ve/veya görüntü nakline yarayan vasıtalara </a:t>
            </a:r>
            <a:r>
              <a:rPr lang="tr-TR" dirty="0" smtClean="0">
                <a:solidFill>
                  <a:srgbClr val="002060"/>
                </a:solidFill>
              </a:rPr>
              <a:t>alınması, bu parçaların </a:t>
            </a:r>
            <a:r>
              <a:rPr lang="tr-TR" dirty="0">
                <a:solidFill>
                  <a:srgbClr val="002060"/>
                </a:solidFill>
              </a:rPr>
              <a:t>çoğaltılması, yayılması, temsil edilmesi veya radyo ve televizyon gibi araçlarla yayınlanması serbesttir. </a:t>
            </a:r>
            <a:endParaRPr lang="tr-TR" dirty="0" smtClean="0">
              <a:solidFill>
                <a:srgbClr val="002060"/>
              </a:solidFill>
            </a:endParaRPr>
          </a:p>
          <a:p>
            <a:pPr>
              <a:buClr>
                <a:srgbClr val="FF0000"/>
              </a:buClr>
            </a:pPr>
            <a:r>
              <a:rPr lang="tr-TR" b="1" dirty="0" smtClean="0">
                <a:solidFill>
                  <a:srgbClr val="002060"/>
                </a:solidFill>
              </a:rPr>
              <a:t>Sınır: </a:t>
            </a:r>
            <a:r>
              <a:rPr lang="tr-TR" dirty="0" smtClean="0">
                <a:solidFill>
                  <a:srgbClr val="002060"/>
                </a:solidFill>
              </a:rPr>
              <a:t>Bu </a:t>
            </a:r>
            <a:r>
              <a:rPr lang="tr-TR" dirty="0">
                <a:solidFill>
                  <a:srgbClr val="002060"/>
                </a:solidFill>
              </a:rPr>
              <a:t>serbestlik,</a:t>
            </a:r>
            <a:r>
              <a:rPr lang="tr-TR" b="1" dirty="0">
                <a:solidFill>
                  <a:srgbClr val="002060"/>
                </a:solidFill>
              </a:rPr>
              <a:t> </a:t>
            </a:r>
            <a:r>
              <a:rPr lang="tr-TR" dirty="0">
                <a:solidFill>
                  <a:srgbClr val="002060"/>
                </a:solidFill>
              </a:rPr>
              <a:t>hak sahibinin hukuki menfaatlerine zarar verecek şekilde veya eserden normal yararlanmaya aykırı biçimde kullanılamaz.</a:t>
            </a:r>
          </a:p>
        </p:txBody>
      </p:sp>
    </p:spTree>
    <p:extLst>
      <p:ext uri="{BB962C8B-B14F-4D97-AF65-F5344CB8AC3E}">
        <p14:creationId xmlns:p14="http://schemas.microsoft.com/office/powerpoint/2010/main" val="816397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Hakların Sınırlandırılması</a:t>
            </a:r>
            <a:endParaRPr lang="tr-TR" dirty="0">
              <a:solidFill>
                <a:srgbClr val="FF0000"/>
              </a:solidFill>
            </a:endParaRPr>
          </a:p>
        </p:txBody>
      </p:sp>
      <p:sp>
        <p:nvSpPr>
          <p:cNvPr id="3" name="İçerik Yer Tutucusu 2"/>
          <p:cNvSpPr>
            <a:spLocks noGrp="1"/>
          </p:cNvSpPr>
          <p:nvPr>
            <p:ph sz="quarter" idx="1"/>
          </p:nvPr>
        </p:nvSpPr>
        <p:spPr/>
        <p:txBody>
          <a:bodyPr>
            <a:normAutofit/>
          </a:bodyPr>
          <a:lstStyle/>
          <a:p>
            <a:pPr>
              <a:buClr>
                <a:srgbClr val="FF0000"/>
              </a:buClr>
            </a:pPr>
            <a:r>
              <a:rPr lang="tr-TR" dirty="0" smtClean="0">
                <a:solidFill>
                  <a:srgbClr val="002060"/>
                </a:solidFill>
              </a:rPr>
              <a:t>FSEK md.30-47 arasında düzenlenmiştir</a:t>
            </a:r>
          </a:p>
          <a:p>
            <a:pPr>
              <a:buClr>
                <a:srgbClr val="FF0000"/>
              </a:buClr>
            </a:pPr>
            <a:r>
              <a:rPr lang="tr-TR" dirty="0" smtClean="0">
                <a:solidFill>
                  <a:srgbClr val="002060"/>
                </a:solidFill>
              </a:rPr>
              <a:t>Sınırlar istisnaidir</a:t>
            </a:r>
          </a:p>
          <a:p>
            <a:pPr>
              <a:buClr>
                <a:srgbClr val="FF0000"/>
              </a:buClr>
            </a:pPr>
            <a:r>
              <a:rPr lang="tr-TR" dirty="0" smtClean="0">
                <a:solidFill>
                  <a:srgbClr val="002060"/>
                </a:solidFill>
              </a:rPr>
              <a:t>Yorumların dar tutulması gereklidir</a:t>
            </a:r>
          </a:p>
          <a:p>
            <a:pPr>
              <a:buClr>
                <a:srgbClr val="FF0000"/>
              </a:buClr>
            </a:pPr>
            <a:r>
              <a:rPr lang="tr-TR" dirty="0" smtClean="0">
                <a:solidFill>
                  <a:srgbClr val="002060"/>
                </a:solidFill>
              </a:rPr>
              <a:t>Şüphe halinde daima eser sahibi lehine karar verilmeli</a:t>
            </a:r>
          </a:p>
          <a:p>
            <a:pPr>
              <a:buClr>
                <a:srgbClr val="FF0000"/>
              </a:buClr>
            </a:pPr>
            <a:r>
              <a:rPr lang="tr-TR" dirty="0" smtClean="0">
                <a:solidFill>
                  <a:srgbClr val="002060"/>
                </a:solidFill>
              </a:rPr>
              <a:t>Üç basamak testi hakimdir:</a:t>
            </a:r>
          </a:p>
          <a:p>
            <a:pPr marL="0" indent="0">
              <a:buClr>
                <a:srgbClr val="FF0000"/>
              </a:buClr>
              <a:buNone/>
            </a:pPr>
            <a:r>
              <a:rPr lang="tr-TR" dirty="0" smtClean="0">
                <a:solidFill>
                  <a:srgbClr val="002060"/>
                </a:solidFill>
              </a:rPr>
              <a:t>a)belirli istisnai durumlarda söz konusu olmalı</a:t>
            </a:r>
          </a:p>
          <a:p>
            <a:pPr marL="0" indent="0">
              <a:buClr>
                <a:srgbClr val="FF0000"/>
              </a:buClr>
              <a:buNone/>
            </a:pPr>
            <a:r>
              <a:rPr lang="tr-TR" dirty="0" smtClean="0">
                <a:solidFill>
                  <a:srgbClr val="002060"/>
                </a:solidFill>
              </a:rPr>
              <a:t>b) Eserden normal yararlanılmasına engel olmamalı</a:t>
            </a:r>
          </a:p>
          <a:p>
            <a:pPr marL="0" indent="0">
              <a:buClr>
                <a:srgbClr val="FF0000"/>
              </a:buClr>
              <a:buNone/>
            </a:pPr>
            <a:r>
              <a:rPr lang="tr-TR" dirty="0" smtClean="0">
                <a:solidFill>
                  <a:srgbClr val="002060"/>
                </a:solidFill>
              </a:rPr>
              <a:t>c) Eser sahibinin meşru menfaatlerine haklı bir sebep olmaksızın zarar vermemeli</a:t>
            </a:r>
            <a:endParaRPr lang="tr-TR" dirty="0">
              <a:solidFill>
                <a:srgbClr val="002060"/>
              </a:solidFill>
            </a:endParaRPr>
          </a:p>
        </p:txBody>
      </p:sp>
    </p:spTree>
    <p:extLst>
      <p:ext uri="{BB962C8B-B14F-4D97-AF65-F5344CB8AC3E}">
        <p14:creationId xmlns:p14="http://schemas.microsoft.com/office/powerpoint/2010/main" val="1900946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Şahsi Çoğaltım md.38</a:t>
            </a:r>
            <a:endParaRPr lang="tr-TR" dirty="0">
              <a:solidFill>
                <a:srgbClr val="FF0000"/>
              </a:solidFill>
            </a:endParaRPr>
          </a:p>
        </p:txBody>
      </p:sp>
      <p:sp>
        <p:nvSpPr>
          <p:cNvPr id="3" name="İçerik Yer Tutucusu 2"/>
          <p:cNvSpPr>
            <a:spLocks noGrp="1"/>
          </p:cNvSpPr>
          <p:nvPr>
            <p:ph sz="quarter" idx="1"/>
          </p:nvPr>
        </p:nvSpPr>
        <p:spPr/>
        <p:txBody>
          <a:bodyPr>
            <a:normAutofit/>
          </a:bodyPr>
          <a:lstStyle/>
          <a:p>
            <a:pPr>
              <a:buClr>
                <a:srgbClr val="FF0000"/>
              </a:buClr>
            </a:pPr>
            <a:r>
              <a:rPr lang="tr-TR" b="1" dirty="0">
                <a:solidFill>
                  <a:srgbClr val="002060"/>
                </a:solidFill>
              </a:rPr>
              <a:t>kâr amacı güdülmeksizin </a:t>
            </a:r>
            <a:endParaRPr lang="tr-TR" b="1" dirty="0" smtClean="0">
              <a:solidFill>
                <a:srgbClr val="002060"/>
              </a:solidFill>
            </a:endParaRPr>
          </a:p>
          <a:p>
            <a:pPr>
              <a:buClr>
                <a:srgbClr val="FF0000"/>
              </a:buClr>
            </a:pPr>
            <a:r>
              <a:rPr lang="tr-TR" b="1" dirty="0" smtClean="0">
                <a:solidFill>
                  <a:srgbClr val="002060"/>
                </a:solidFill>
              </a:rPr>
              <a:t>Amaç: </a:t>
            </a:r>
            <a:r>
              <a:rPr lang="tr-TR" dirty="0" smtClean="0">
                <a:solidFill>
                  <a:srgbClr val="002060"/>
                </a:solidFill>
              </a:rPr>
              <a:t>şahsen </a:t>
            </a:r>
            <a:r>
              <a:rPr lang="tr-TR" dirty="0">
                <a:solidFill>
                  <a:srgbClr val="002060"/>
                </a:solidFill>
              </a:rPr>
              <a:t>kullanmaya </a:t>
            </a:r>
            <a:endParaRPr lang="tr-TR" dirty="0" smtClean="0">
              <a:solidFill>
                <a:srgbClr val="002060"/>
              </a:solidFill>
            </a:endParaRPr>
          </a:p>
          <a:p>
            <a:pPr>
              <a:buClr>
                <a:srgbClr val="FF0000"/>
              </a:buClr>
            </a:pPr>
            <a:r>
              <a:rPr lang="tr-TR" b="1" dirty="0" smtClean="0">
                <a:solidFill>
                  <a:srgbClr val="002060"/>
                </a:solidFill>
              </a:rPr>
              <a:t>İstisna kapsamında eylem: </a:t>
            </a:r>
            <a:r>
              <a:rPr lang="tr-TR" dirty="0" smtClean="0">
                <a:solidFill>
                  <a:srgbClr val="002060"/>
                </a:solidFill>
              </a:rPr>
              <a:t>çoğaltılma</a:t>
            </a:r>
          </a:p>
          <a:p>
            <a:pPr>
              <a:buClr>
                <a:srgbClr val="FF0000"/>
              </a:buClr>
            </a:pPr>
            <a:r>
              <a:rPr lang="tr-TR" dirty="0" smtClean="0">
                <a:solidFill>
                  <a:srgbClr val="002060"/>
                </a:solidFill>
              </a:rPr>
              <a:t>İstisnanın sınırı: Ancak</a:t>
            </a:r>
            <a:r>
              <a:rPr lang="tr-TR" dirty="0">
                <a:solidFill>
                  <a:srgbClr val="002060"/>
                </a:solidFill>
              </a:rPr>
              <a:t>, bu çoğaltma hak sahibinin meşru menfaatlerine haklı bir sebep olmadan zarar veremez ya da eserden normal yararlanmaya aykırı olamaz</a:t>
            </a:r>
            <a:r>
              <a:rPr lang="tr-TR" dirty="0" smtClean="0">
                <a:solidFill>
                  <a:srgbClr val="002060"/>
                </a:solidFill>
              </a:rPr>
              <a:t>.</a:t>
            </a:r>
          </a:p>
          <a:p>
            <a:pPr>
              <a:buClr>
                <a:srgbClr val="FF0000"/>
              </a:buClr>
            </a:pPr>
            <a:r>
              <a:rPr lang="tr-TR" dirty="0" smtClean="0">
                <a:solidFill>
                  <a:srgbClr val="002060"/>
                </a:solidFill>
              </a:rPr>
              <a:t>Kamunun ve eser sahiplerinin menfaatlerini dengeleme amacı taşır</a:t>
            </a:r>
          </a:p>
          <a:p>
            <a:pPr>
              <a:buClr>
                <a:srgbClr val="FF0000"/>
              </a:buClr>
            </a:pPr>
            <a:r>
              <a:rPr lang="tr-TR" dirty="0" smtClean="0">
                <a:solidFill>
                  <a:srgbClr val="002060"/>
                </a:solidFill>
              </a:rPr>
              <a:t>Kullanıcının bizzat kullanması/özel alanda kullanma</a:t>
            </a:r>
            <a:endParaRPr lang="tr-TR" dirty="0">
              <a:solidFill>
                <a:srgbClr val="002060"/>
              </a:solidFill>
            </a:endParaRPr>
          </a:p>
          <a:p>
            <a:pPr>
              <a:buClr>
                <a:srgbClr val="FF0000"/>
              </a:buClr>
            </a:pPr>
            <a:endParaRPr lang="tr-TR" dirty="0">
              <a:solidFill>
                <a:srgbClr val="002060"/>
              </a:solidFill>
            </a:endParaRPr>
          </a:p>
        </p:txBody>
      </p:sp>
    </p:spTree>
    <p:extLst>
      <p:ext uri="{BB962C8B-B14F-4D97-AF65-F5344CB8AC3E}">
        <p14:creationId xmlns:p14="http://schemas.microsoft.com/office/powerpoint/2010/main" val="6571185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Şahsi Çoğaltım md.38</a:t>
            </a:r>
            <a:endParaRPr lang="tr-TR" dirty="0"/>
          </a:p>
        </p:txBody>
      </p:sp>
      <p:sp>
        <p:nvSpPr>
          <p:cNvPr id="3" name="İçerik Yer Tutucusu 2"/>
          <p:cNvSpPr>
            <a:spLocks noGrp="1"/>
          </p:cNvSpPr>
          <p:nvPr>
            <p:ph sz="quarter" idx="1"/>
          </p:nvPr>
        </p:nvSpPr>
        <p:spPr/>
        <p:txBody>
          <a:bodyPr/>
          <a:lstStyle/>
          <a:p>
            <a:pPr>
              <a:buClr>
                <a:srgbClr val="FF0000"/>
              </a:buClr>
            </a:pPr>
            <a:r>
              <a:rPr lang="tr-TR" dirty="0" smtClean="0">
                <a:solidFill>
                  <a:srgbClr val="002060"/>
                </a:solidFill>
              </a:rPr>
              <a:t>Bir öğrencinin tuttuğu notları arkadaşına vermesi?</a:t>
            </a:r>
          </a:p>
          <a:p>
            <a:pPr>
              <a:buClr>
                <a:srgbClr val="FF0000"/>
              </a:buClr>
            </a:pPr>
            <a:r>
              <a:rPr lang="tr-TR" dirty="0" smtClean="0">
                <a:solidFill>
                  <a:srgbClr val="002060"/>
                </a:solidFill>
              </a:rPr>
              <a:t>Bir öğrencinin kütüphaneden aldığı kitaptan kopyalar çıkartması?</a:t>
            </a:r>
          </a:p>
          <a:p>
            <a:pPr>
              <a:buClr>
                <a:srgbClr val="FF0000"/>
              </a:buClr>
            </a:pPr>
            <a:r>
              <a:rPr lang="tr-TR" dirty="0" smtClean="0">
                <a:solidFill>
                  <a:srgbClr val="002060"/>
                </a:solidFill>
              </a:rPr>
              <a:t>Bir piyanistin kendi icrasını ses kaydına alması?</a:t>
            </a:r>
          </a:p>
          <a:p>
            <a:pPr>
              <a:buClr>
                <a:srgbClr val="FF0000"/>
              </a:buClr>
            </a:pPr>
            <a:r>
              <a:rPr lang="tr-TR" dirty="0" smtClean="0">
                <a:solidFill>
                  <a:srgbClr val="002060"/>
                </a:solidFill>
              </a:rPr>
              <a:t>Bir öğretim üyesinin bir kitabın bir kısmının fotokopisini çekip, öğrencilere dağıtması?</a:t>
            </a:r>
            <a:endParaRPr lang="tr-TR" dirty="0">
              <a:solidFill>
                <a:srgbClr val="002060"/>
              </a:solidFill>
            </a:endParaRPr>
          </a:p>
        </p:txBody>
      </p:sp>
    </p:spTree>
    <p:extLst>
      <p:ext uri="{BB962C8B-B14F-4D97-AF65-F5344CB8AC3E}">
        <p14:creationId xmlns:p14="http://schemas.microsoft.com/office/powerpoint/2010/main" val="555077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Şahsi Çoğaltım md.38</a:t>
            </a:r>
            <a:endParaRPr lang="tr-TR" dirty="0"/>
          </a:p>
        </p:txBody>
      </p:sp>
      <p:sp>
        <p:nvSpPr>
          <p:cNvPr id="3" name="İçerik Yer Tutucusu 2"/>
          <p:cNvSpPr>
            <a:spLocks noGrp="1"/>
          </p:cNvSpPr>
          <p:nvPr>
            <p:ph sz="quarter" idx="1"/>
          </p:nvPr>
        </p:nvSpPr>
        <p:spPr/>
        <p:txBody>
          <a:bodyPr/>
          <a:lstStyle/>
          <a:p>
            <a:pPr>
              <a:buClr>
                <a:srgbClr val="FF0000"/>
              </a:buClr>
            </a:pPr>
            <a:r>
              <a:rPr lang="tr-TR" dirty="0" smtClean="0">
                <a:solidFill>
                  <a:srgbClr val="002060"/>
                </a:solidFill>
              </a:rPr>
              <a:t>Hak sahibinin meşru menfaatine zarar vermeyecek (eser sahibi, gerçek hak sahibi olacak)</a:t>
            </a:r>
          </a:p>
          <a:p>
            <a:pPr>
              <a:buClr>
                <a:srgbClr val="FF0000"/>
              </a:buClr>
            </a:pPr>
            <a:r>
              <a:rPr lang="tr-TR" dirty="0" smtClean="0">
                <a:solidFill>
                  <a:srgbClr val="002060"/>
                </a:solidFill>
              </a:rPr>
              <a:t>Haklı bir sebeple çoğaltılacak</a:t>
            </a:r>
          </a:p>
          <a:p>
            <a:pPr>
              <a:buClr>
                <a:srgbClr val="FF0000"/>
              </a:buClr>
            </a:pPr>
            <a:r>
              <a:rPr lang="tr-TR" dirty="0" smtClean="0">
                <a:solidFill>
                  <a:srgbClr val="002060"/>
                </a:solidFill>
              </a:rPr>
              <a:t>Kar amacı güdülmeyecek (giderden tasarruf amacı da olmayacak)</a:t>
            </a:r>
          </a:p>
          <a:p>
            <a:pPr>
              <a:buClr>
                <a:srgbClr val="FF0000"/>
              </a:buClr>
            </a:pPr>
            <a:r>
              <a:rPr lang="tr-TR" dirty="0" smtClean="0">
                <a:solidFill>
                  <a:srgbClr val="002060"/>
                </a:solidFill>
              </a:rPr>
              <a:t>Şahsi kullanım olacak</a:t>
            </a:r>
          </a:p>
          <a:p>
            <a:pPr>
              <a:buClr>
                <a:srgbClr val="FF0000"/>
              </a:buClr>
            </a:pPr>
            <a:r>
              <a:rPr lang="tr-TR" dirty="0" smtClean="0">
                <a:solidFill>
                  <a:srgbClr val="002060"/>
                </a:solidFill>
              </a:rPr>
              <a:t>Normal yararlanmaya aykırı olmayacak</a:t>
            </a:r>
          </a:p>
          <a:p>
            <a:pPr>
              <a:buClr>
                <a:srgbClr val="FF0000"/>
              </a:buClr>
            </a:pPr>
            <a:endParaRPr lang="tr-TR" dirty="0">
              <a:solidFill>
                <a:srgbClr val="002060"/>
              </a:solidFill>
            </a:endParaRPr>
          </a:p>
        </p:txBody>
      </p:sp>
    </p:spTree>
    <p:extLst>
      <p:ext uri="{BB962C8B-B14F-4D97-AF65-F5344CB8AC3E}">
        <p14:creationId xmlns:p14="http://schemas.microsoft.com/office/powerpoint/2010/main" val="5927530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Şahsi Çoğaltım md.38</a:t>
            </a:r>
            <a:endParaRPr lang="tr-TR" dirty="0"/>
          </a:p>
        </p:txBody>
      </p:sp>
      <p:sp>
        <p:nvSpPr>
          <p:cNvPr id="3" name="İçerik Yer Tutucusu 2"/>
          <p:cNvSpPr>
            <a:spLocks noGrp="1"/>
          </p:cNvSpPr>
          <p:nvPr>
            <p:ph sz="quarter" idx="1"/>
          </p:nvPr>
        </p:nvSpPr>
        <p:spPr/>
        <p:txBody>
          <a:bodyPr>
            <a:normAutofit/>
          </a:bodyPr>
          <a:lstStyle/>
          <a:p>
            <a:pPr>
              <a:buClr>
                <a:srgbClr val="FF0000"/>
              </a:buClr>
            </a:pPr>
            <a:r>
              <a:rPr lang="tr-TR" dirty="0" smtClean="0">
                <a:solidFill>
                  <a:srgbClr val="002060"/>
                </a:solidFill>
              </a:rPr>
              <a:t>Bilgisayar programları bakımından ayrı ve ayrıntılı bir düzenleme kabul edilmiştir</a:t>
            </a:r>
          </a:p>
          <a:p>
            <a:pPr>
              <a:buClr>
                <a:srgbClr val="FF0000"/>
              </a:buClr>
            </a:pPr>
            <a:r>
              <a:rPr lang="tr-TR" dirty="0" smtClean="0">
                <a:solidFill>
                  <a:srgbClr val="002060"/>
                </a:solidFill>
              </a:rPr>
              <a:t>Çoğaltma ve işleme kullanıcı ile hak sahibi arasındaki sözleşmeye göre belirlenir</a:t>
            </a:r>
          </a:p>
          <a:p>
            <a:pPr>
              <a:buClr>
                <a:srgbClr val="FF0000"/>
              </a:buClr>
            </a:pPr>
            <a:r>
              <a:rPr lang="tr-TR" dirty="0">
                <a:solidFill>
                  <a:srgbClr val="002060"/>
                </a:solidFill>
              </a:rPr>
              <a:t>Bilgisayar programını yasal yollardan edinen kişinin programı yüklemesi, çalıştırması ve hataları düzeltmesi sözleşme ile önlenemez. Bilgisayar programının kullanımı için gerekli olduğu sürece, bilgisayar programını kullanma hakkına sahip kişinin bir adet yedekleme kopyası yapması sözleşme ile önlenemez.</a:t>
            </a:r>
            <a:endParaRPr lang="tr-TR" dirty="0" smtClean="0">
              <a:solidFill>
                <a:srgbClr val="002060"/>
              </a:solidFill>
            </a:endParaRPr>
          </a:p>
        </p:txBody>
      </p:sp>
    </p:spTree>
    <p:extLst>
      <p:ext uri="{BB962C8B-B14F-4D97-AF65-F5344CB8AC3E}">
        <p14:creationId xmlns:p14="http://schemas.microsoft.com/office/powerpoint/2010/main" val="41189998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Kopya ve Teşhir md.40</a:t>
            </a:r>
            <a:endParaRPr lang="tr-TR" dirty="0"/>
          </a:p>
        </p:txBody>
      </p:sp>
      <p:sp>
        <p:nvSpPr>
          <p:cNvPr id="3" name="İçerik Yer Tutucusu 2"/>
          <p:cNvSpPr>
            <a:spLocks noGrp="1"/>
          </p:cNvSpPr>
          <p:nvPr>
            <p:ph sz="quarter" idx="1"/>
          </p:nvPr>
        </p:nvSpPr>
        <p:spPr/>
        <p:txBody>
          <a:bodyPr>
            <a:normAutofit fontScale="92500"/>
          </a:bodyPr>
          <a:lstStyle/>
          <a:p>
            <a:pPr>
              <a:buClr>
                <a:srgbClr val="FF0000"/>
              </a:buClr>
            </a:pPr>
            <a:r>
              <a:rPr lang="tr-TR" b="1" i="1" dirty="0">
                <a:solidFill>
                  <a:srgbClr val="002060"/>
                </a:solidFill>
              </a:rPr>
              <a:t>Umumi yollar, caddeler ve meydanlara</a:t>
            </a:r>
            <a:r>
              <a:rPr lang="tr-TR" dirty="0">
                <a:solidFill>
                  <a:srgbClr val="002060"/>
                </a:solidFill>
              </a:rPr>
              <a:t>, </a:t>
            </a:r>
            <a:r>
              <a:rPr lang="tr-TR" b="1" dirty="0">
                <a:solidFill>
                  <a:srgbClr val="002060"/>
                </a:solidFill>
              </a:rPr>
              <a:t>temelli kalmak üzere konulan </a:t>
            </a:r>
            <a:r>
              <a:rPr lang="tr-TR" dirty="0">
                <a:solidFill>
                  <a:srgbClr val="002060"/>
                </a:solidFill>
              </a:rPr>
              <a:t>güzel sanat eserlerini; resim, grafik, fotoğraf ve saire ile çoğaltma, yayma, umumi mahallerde projeksiyonla gösterme, radyo ve benzeri vasıtalarla yayımlama caizdir. Bu salahiyet mimarlık eserlerinde yalnız dış şekle </a:t>
            </a:r>
            <a:r>
              <a:rPr lang="tr-TR" dirty="0" err="1">
                <a:solidFill>
                  <a:srgbClr val="002060"/>
                </a:solidFill>
              </a:rPr>
              <a:t>munhasırdır</a:t>
            </a:r>
            <a:r>
              <a:rPr lang="tr-TR" dirty="0" smtClean="0">
                <a:solidFill>
                  <a:srgbClr val="002060"/>
                </a:solidFill>
              </a:rPr>
              <a:t>.</a:t>
            </a:r>
          </a:p>
          <a:p>
            <a:pPr>
              <a:buClr>
                <a:srgbClr val="FF0000"/>
              </a:buClr>
            </a:pPr>
            <a:r>
              <a:rPr lang="tr-TR" dirty="0">
                <a:solidFill>
                  <a:srgbClr val="002060"/>
                </a:solidFill>
              </a:rPr>
              <a:t>Açık artırma ile satılacak eserler umuma teşhir olunabilir. Umumi mahallerde teşhir edilen veya açık artırmaya konulan bir eseri sergi veya artırmayı tertip eden kimseler tarafından bu maksatlarla çıkarılacak </a:t>
            </a:r>
            <a:r>
              <a:rPr lang="tr-TR" dirty="0" err="1">
                <a:solidFill>
                  <a:srgbClr val="002060"/>
                </a:solidFill>
              </a:rPr>
              <a:t>kataloğ</a:t>
            </a:r>
            <a:r>
              <a:rPr lang="tr-TR" dirty="0">
                <a:solidFill>
                  <a:srgbClr val="002060"/>
                </a:solidFill>
              </a:rPr>
              <a:t>, kılavuz veya bunlara benzer matbualar </a:t>
            </a:r>
            <a:r>
              <a:rPr lang="tr-TR" dirty="0" err="1">
                <a:solidFill>
                  <a:srgbClr val="002060"/>
                </a:solidFill>
              </a:rPr>
              <a:t>vasıtasiyle</a:t>
            </a:r>
            <a:r>
              <a:rPr lang="tr-TR" dirty="0">
                <a:solidFill>
                  <a:srgbClr val="002060"/>
                </a:solidFill>
              </a:rPr>
              <a:t> çoğaltma ve yayma caizdir.</a:t>
            </a:r>
          </a:p>
          <a:p>
            <a:pPr>
              <a:buClr>
                <a:srgbClr val="FF0000"/>
              </a:buClr>
            </a:pPr>
            <a:endParaRPr lang="tr-TR" dirty="0">
              <a:solidFill>
                <a:srgbClr val="002060"/>
              </a:solidFill>
            </a:endParaRPr>
          </a:p>
        </p:txBody>
      </p:sp>
    </p:spTree>
    <p:extLst>
      <p:ext uri="{BB962C8B-B14F-4D97-AF65-F5344CB8AC3E}">
        <p14:creationId xmlns:p14="http://schemas.microsoft.com/office/powerpoint/2010/main" val="31991806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Soru</a:t>
            </a:r>
            <a:endParaRPr lang="en-US" dirty="0">
              <a:solidFill>
                <a:srgbClr val="FF0000"/>
              </a:solidFill>
            </a:endParaRPr>
          </a:p>
        </p:txBody>
      </p:sp>
      <p:sp>
        <p:nvSpPr>
          <p:cNvPr id="3" name="İçerik Yer Tutucusu 2"/>
          <p:cNvSpPr>
            <a:spLocks noGrp="1"/>
          </p:cNvSpPr>
          <p:nvPr>
            <p:ph sz="quarter" idx="1"/>
          </p:nvPr>
        </p:nvSpPr>
        <p:spPr/>
        <p:txBody>
          <a:bodyPr/>
          <a:lstStyle/>
          <a:p>
            <a:pPr>
              <a:buClr>
                <a:srgbClr val="FF0000"/>
              </a:buClr>
            </a:pPr>
            <a:r>
              <a:rPr lang="tr-TR" dirty="0" smtClean="0">
                <a:solidFill>
                  <a:srgbClr val="002060"/>
                </a:solidFill>
              </a:rPr>
              <a:t>Telif hakkı koruma süresi sona ermemiş bir heykel Kızılay Meydanına konulmuştur.</a:t>
            </a:r>
          </a:p>
          <a:p>
            <a:pPr>
              <a:buClr>
                <a:srgbClr val="FF0000"/>
              </a:buClr>
            </a:pPr>
            <a:r>
              <a:rPr lang="tr-TR" dirty="0" smtClean="0">
                <a:solidFill>
                  <a:srgbClr val="002060"/>
                </a:solidFill>
              </a:rPr>
              <a:t>Aşağıdaki önermelerin doğruluğunu yanlışlığını belirleyiniz. </a:t>
            </a:r>
          </a:p>
          <a:p>
            <a:pPr marL="0" indent="0">
              <a:buClr>
                <a:srgbClr val="FF0000"/>
              </a:buClr>
              <a:buNone/>
            </a:pPr>
            <a:r>
              <a:rPr lang="tr-TR" dirty="0" smtClean="0">
                <a:solidFill>
                  <a:srgbClr val="002060"/>
                </a:solidFill>
              </a:rPr>
              <a:t>1) </a:t>
            </a:r>
            <a:r>
              <a:rPr lang="tr-TR" dirty="0" err="1" smtClean="0">
                <a:solidFill>
                  <a:srgbClr val="002060"/>
                </a:solidFill>
              </a:rPr>
              <a:t>Panoroma</a:t>
            </a:r>
            <a:r>
              <a:rPr lang="tr-TR" dirty="0" smtClean="0">
                <a:solidFill>
                  <a:srgbClr val="002060"/>
                </a:solidFill>
              </a:rPr>
              <a:t> serbestisi/Kopya ve teşhis istisnası uyarınca bu heykelin fotoğrafının çekilmesi mümkündür. </a:t>
            </a:r>
          </a:p>
          <a:p>
            <a:pPr marL="0" indent="0">
              <a:buClr>
                <a:srgbClr val="FF0000"/>
              </a:buClr>
              <a:buNone/>
            </a:pPr>
            <a:r>
              <a:rPr lang="tr-TR" dirty="0" smtClean="0">
                <a:solidFill>
                  <a:srgbClr val="002060"/>
                </a:solidFill>
              </a:rPr>
              <a:t>2) Ancak çekilen fotoğraf satılmaz, çünkü istisnadan yararlanılabilmesi için doğrudan veya dolaylı olarak kar amacı edilmemesi gerekmektedir. </a:t>
            </a:r>
            <a:endParaRPr lang="en-US" dirty="0">
              <a:solidFill>
                <a:srgbClr val="002060"/>
              </a:solidFill>
            </a:endParaRPr>
          </a:p>
        </p:txBody>
      </p:sp>
    </p:spTree>
    <p:extLst>
      <p:ext uri="{BB962C8B-B14F-4D97-AF65-F5344CB8AC3E}">
        <p14:creationId xmlns:p14="http://schemas.microsoft.com/office/powerpoint/2010/main" val="840613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Engelliler İstisnası ek md.11</a:t>
            </a:r>
            <a:endParaRPr lang="tr-TR" dirty="0">
              <a:solidFill>
                <a:srgbClr val="FF0000"/>
              </a:solidFill>
            </a:endParaRPr>
          </a:p>
        </p:txBody>
      </p:sp>
      <p:sp>
        <p:nvSpPr>
          <p:cNvPr id="3" name="İçerik Yer Tutucusu 2"/>
          <p:cNvSpPr>
            <a:spLocks noGrp="1"/>
          </p:cNvSpPr>
          <p:nvPr>
            <p:ph sz="quarter" idx="1"/>
          </p:nvPr>
        </p:nvSpPr>
        <p:spPr/>
        <p:txBody>
          <a:bodyPr>
            <a:normAutofit fontScale="77500" lnSpcReduction="20000"/>
          </a:bodyPr>
          <a:lstStyle/>
          <a:p>
            <a:pPr>
              <a:buClr>
                <a:srgbClr val="FF0000"/>
              </a:buClr>
            </a:pPr>
            <a:r>
              <a:rPr lang="tr-TR" dirty="0" smtClean="0">
                <a:solidFill>
                  <a:srgbClr val="002060"/>
                </a:solidFill>
              </a:rPr>
              <a:t>İstisna kapsamındaki eser: Ders </a:t>
            </a:r>
            <a:r>
              <a:rPr lang="tr-TR" dirty="0">
                <a:solidFill>
                  <a:srgbClr val="002060"/>
                </a:solidFill>
              </a:rPr>
              <a:t>kitapları dahil, </a:t>
            </a:r>
            <a:r>
              <a:rPr lang="tr-TR" b="1" dirty="0">
                <a:solidFill>
                  <a:srgbClr val="002060"/>
                </a:solidFill>
              </a:rPr>
              <a:t>alenileşmiş veya yayımlanmış yazılı ilim ve edebiyat eserlerinin </a:t>
            </a:r>
            <a:endParaRPr lang="tr-TR" b="1" dirty="0" smtClean="0">
              <a:solidFill>
                <a:srgbClr val="002060"/>
              </a:solidFill>
            </a:endParaRPr>
          </a:p>
          <a:p>
            <a:pPr>
              <a:buClr>
                <a:srgbClr val="FF0000"/>
              </a:buClr>
            </a:pPr>
            <a:r>
              <a:rPr lang="tr-TR" b="1" dirty="0" smtClean="0">
                <a:solidFill>
                  <a:srgbClr val="002060"/>
                </a:solidFill>
              </a:rPr>
              <a:t>Koşullar: </a:t>
            </a:r>
          </a:p>
          <a:p>
            <a:pPr>
              <a:buClr>
                <a:srgbClr val="FF0000"/>
              </a:buClr>
            </a:pPr>
            <a:r>
              <a:rPr lang="tr-TR" b="1" dirty="0" smtClean="0">
                <a:solidFill>
                  <a:srgbClr val="002060"/>
                </a:solidFill>
              </a:rPr>
              <a:t>1) engelliler </a:t>
            </a:r>
            <a:r>
              <a:rPr lang="tr-TR" b="1" dirty="0">
                <a:solidFill>
                  <a:srgbClr val="002060"/>
                </a:solidFill>
              </a:rPr>
              <a:t>için üretilmiş bir nüshası </a:t>
            </a:r>
            <a:r>
              <a:rPr lang="tr-TR" b="1" dirty="0" smtClean="0">
                <a:solidFill>
                  <a:srgbClr val="002060"/>
                </a:solidFill>
              </a:rPr>
              <a:t>olmayacak</a:t>
            </a:r>
          </a:p>
          <a:p>
            <a:pPr>
              <a:buClr>
                <a:srgbClr val="FF0000"/>
              </a:buClr>
            </a:pPr>
            <a:r>
              <a:rPr lang="tr-TR" b="1" dirty="0" smtClean="0">
                <a:solidFill>
                  <a:srgbClr val="002060"/>
                </a:solidFill>
              </a:rPr>
              <a:t>2) </a:t>
            </a:r>
            <a:r>
              <a:rPr lang="tr-TR" dirty="0" smtClean="0">
                <a:solidFill>
                  <a:srgbClr val="002060"/>
                </a:solidFill>
              </a:rPr>
              <a:t>hiçbir </a:t>
            </a:r>
            <a:r>
              <a:rPr lang="tr-TR" dirty="0">
                <a:solidFill>
                  <a:srgbClr val="002060"/>
                </a:solidFill>
              </a:rPr>
              <a:t>ticarî amaç </a:t>
            </a:r>
            <a:r>
              <a:rPr lang="tr-TR" dirty="0" smtClean="0">
                <a:solidFill>
                  <a:srgbClr val="002060"/>
                </a:solidFill>
              </a:rPr>
              <a:t>güdülmeyecek</a:t>
            </a:r>
          </a:p>
          <a:p>
            <a:pPr>
              <a:buClr>
                <a:srgbClr val="FF0000"/>
              </a:buClr>
            </a:pPr>
            <a:r>
              <a:rPr lang="tr-TR" dirty="0" smtClean="0">
                <a:solidFill>
                  <a:srgbClr val="002060"/>
                </a:solidFill>
              </a:rPr>
              <a:t>3)  </a:t>
            </a:r>
            <a:r>
              <a:rPr lang="tr-TR" dirty="0">
                <a:solidFill>
                  <a:srgbClr val="002060"/>
                </a:solidFill>
              </a:rPr>
              <a:t>bir engellinin kullanımı için </a:t>
            </a:r>
            <a:endParaRPr lang="tr-TR" dirty="0" smtClean="0">
              <a:solidFill>
                <a:srgbClr val="002060"/>
              </a:solidFill>
            </a:endParaRPr>
          </a:p>
          <a:p>
            <a:pPr>
              <a:buClr>
                <a:srgbClr val="FF0000"/>
              </a:buClr>
            </a:pPr>
            <a:r>
              <a:rPr lang="tr-TR" dirty="0" smtClean="0">
                <a:solidFill>
                  <a:srgbClr val="002060"/>
                </a:solidFill>
              </a:rPr>
              <a:t>4) Kimler yararlanabilir: kendisi </a:t>
            </a:r>
            <a:r>
              <a:rPr lang="tr-TR" dirty="0">
                <a:solidFill>
                  <a:srgbClr val="002060"/>
                </a:solidFill>
              </a:rPr>
              <a:t>veya üçüncü bir kişi </a:t>
            </a:r>
            <a:r>
              <a:rPr lang="tr-TR" dirty="0" smtClean="0">
                <a:solidFill>
                  <a:srgbClr val="002060"/>
                </a:solidFill>
              </a:rPr>
              <a:t>tek </a:t>
            </a:r>
            <a:r>
              <a:rPr lang="tr-TR" dirty="0">
                <a:solidFill>
                  <a:srgbClr val="002060"/>
                </a:solidFill>
              </a:rPr>
              <a:t>nüsha olarak </a:t>
            </a:r>
            <a:endParaRPr lang="tr-TR" dirty="0" smtClean="0">
              <a:solidFill>
                <a:srgbClr val="002060"/>
              </a:solidFill>
            </a:endParaRPr>
          </a:p>
          <a:p>
            <a:pPr>
              <a:buClr>
                <a:srgbClr val="FF0000"/>
              </a:buClr>
            </a:pPr>
            <a:r>
              <a:rPr lang="tr-TR" b="1" dirty="0" smtClean="0">
                <a:solidFill>
                  <a:srgbClr val="002060"/>
                </a:solidFill>
              </a:rPr>
              <a:t>engellilere </a:t>
            </a:r>
            <a:r>
              <a:rPr lang="tr-TR" b="1" dirty="0">
                <a:solidFill>
                  <a:srgbClr val="002060"/>
                </a:solidFill>
              </a:rPr>
              <a:t>yönelik hizmet veren eğitim kurumu, vakıf veya dernek </a:t>
            </a:r>
            <a:r>
              <a:rPr lang="tr-TR" dirty="0">
                <a:solidFill>
                  <a:srgbClr val="002060"/>
                </a:solidFill>
              </a:rPr>
              <a:t>gibi kuruluşlar tarafından </a:t>
            </a:r>
            <a:r>
              <a:rPr lang="tr-TR" i="1" dirty="0">
                <a:solidFill>
                  <a:srgbClr val="002060"/>
                </a:solidFill>
              </a:rPr>
              <a:t>ihtiyaç kadar </a:t>
            </a:r>
            <a:endParaRPr lang="tr-TR" i="1" dirty="0" smtClean="0">
              <a:solidFill>
                <a:srgbClr val="002060"/>
              </a:solidFill>
            </a:endParaRPr>
          </a:p>
          <a:p>
            <a:pPr>
              <a:buClr>
                <a:srgbClr val="FF0000"/>
              </a:buClr>
            </a:pPr>
            <a:r>
              <a:rPr lang="tr-TR" dirty="0" smtClean="0">
                <a:solidFill>
                  <a:srgbClr val="002060"/>
                </a:solidFill>
              </a:rPr>
              <a:t>İstisna kapsamındaki Eylem: kaset</a:t>
            </a:r>
            <a:r>
              <a:rPr lang="tr-TR" dirty="0">
                <a:solidFill>
                  <a:srgbClr val="002060"/>
                </a:solidFill>
              </a:rPr>
              <a:t>, CD, </a:t>
            </a:r>
            <a:r>
              <a:rPr lang="tr-TR" dirty="0" err="1">
                <a:solidFill>
                  <a:srgbClr val="002060"/>
                </a:solidFill>
              </a:rPr>
              <a:t>braill</a:t>
            </a:r>
            <a:r>
              <a:rPr lang="tr-TR" dirty="0">
                <a:solidFill>
                  <a:srgbClr val="002060"/>
                </a:solidFill>
              </a:rPr>
              <a:t> alfabesi ve benzeri formatlarda çoğaltılması veya ödünç verilmesi </a:t>
            </a:r>
            <a:endParaRPr lang="tr-TR" dirty="0" smtClean="0">
              <a:solidFill>
                <a:srgbClr val="002060"/>
              </a:solidFill>
            </a:endParaRPr>
          </a:p>
          <a:p>
            <a:pPr>
              <a:buClr>
                <a:srgbClr val="FF0000"/>
              </a:buClr>
            </a:pPr>
            <a:r>
              <a:rPr lang="tr-TR" b="1" dirty="0" smtClean="0">
                <a:solidFill>
                  <a:srgbClr val="002060"/>
                </a:solidFill>
              </a:rPr>
              <a:t>İstisnanın sınırı: </a:t>
            </a:r>
            <a:r>
              <a:rPr lang="tr-TR" dirty="0" smtClean="0">
                <a:solidFill>
                  <a:srgbClr val="002060"/>
                </a:solidFill>
              </a:rPr>
              <a:t>Bu </a:t>
            </a:r>
            <a:r>
              <a:rPr lang="tr-TR" dirty="0">
                <a:solidFill>
                  <a:srgbClr val="002060"/>
                </a:solidFill>
              </a:rPr>
              <a:t>nüshalar hiçbir şekilde satılamaz, ticarete konu edilemez ve amacı dışında kullanılamaz ve kullandırılamaz. Ayrıca bu nüshalar üzerinde hak sahipleri ile ilgili bilgilerin bulundurulması ve çoğaltım amacının belirtilmesi zorunludur.</a:t>
            </a:r>
          </a:p>
        </p:txBody>
      </p:sp>
    </p:spTree>
    <p:extLst>
      <p:ext uri="{BB962C8B-B14F-4D97-AF65-F5344CB8AC3E}">
        <p14:creationId xmlns:p14="http://schemas.microsoft.com/office/powerpoint/2010/main" val="13085546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solidFill>
                  <a:srgbClr val="FF0000"/>
                </a:solidFill>
              </a:rPr>
              <a:t/>
            </a:r>
            <a:br>
              <a:rPr lang="tr-TR" dirty="0" smtClean="0">
                <a:solidFill>
                  <a:srgbClr val="FF0000"/>
                </a:solidFill>
              </a:rPr>
            </a:br>
            <a:r>
              <a:rPr lang="tr-TR" dirty="0" smtClean="0">
                <a:solidFill>
                  <a:srgbClr val="FF0000"/>
                </a:solidFill>
              </a:rPr>
              <a:t>Umuma Açık Mahallerde Eser, İcra,  </a:t>
            </a:r>
            <a:r>
              <a:rPr lang="tr-TR" dirty="0" err="1" smtClean="0">
                <a:solidFill>
                  <a:srgbClr val="FF0000"/>
                </a:solidFill>
              </a:rPr>
              <a:t>Fonogram</a:t>
            </a:r>
            <a:r>
              <a:rPr lang="tr-TR" dirty="0" smtClean="0">
                <a:solidFill>
                  <a:srgbClr val="FF0000"/>
                </a:solidFill>
              </a:rPr>
              <a:t>, Yapım ve Yayınların Kullanılması-</a:t>
            </a:r>
            <a:r>
              <a:rPr lang="tr-TR" b="1" dirty="0" smtClean="0">
                <a:solidFill>
                  <a:srgbClr val="FF0000"/>
                </a:solidFill>
              </a:rPr>
              <a:t>Aslında bir istisna değildir</a:t>
            </a:r>
            <a:endParaRPr lang="tr-TR" b="1" dirty="0"/>
          </a:p>
        </p:txBody>
      </p:sp>
      <p:sp>
        <p:nvSpPr>
          <p:cNvPr id="3" name="İçerik Yer Tutucusu 2"/>
          <p:cNvSpPr>
            <a:spLocks noGrp="1"/>
          </p:cNvSpPr>
          <p:nvPr>
            <p:ph sz="quarter" idx="1"/>
          </p:nvPr>
        </p:nvSpPr>
        <p:spPr/>
        <p:txBody>
          <a:bodyPr>
            <a:normAutofit fontScale="92500" lnSpcReduction="20000"/>
          </a:bodyPr>
          <a:lstStyle/>
          <a:p>
            <a:pPr fontAlgn="base">
              <a:buClr>
                <a:srgbClr val="FF0000"/>
              </a:buClr>
            </a:pPr>
            <a:r>
              <a:rPr lang="tr-TR" dirty="0" smtClean="0">
                <a:solidFill>
                  <a:srgbClr val="002060"/>
                </a:solidFill>
              </a:rPr>
              <a:t>Girişi </a:t>
            </a:r>
            <a:r>
              <a:rPr lang="tr-TR" dirty="0">
                <a:solidFill>
                  <a:srgbClr val="002060"/>
                </a:solidFill>
              </a:rPr>
              <a:t>ücretli veya ücretsiz umuma açık mahaller; eser, icra, </a:t>
            </a:r>
            <a:r>
              <a:rPr lang="tr-TR" dirty="0" err="1">
                <a:solidFill>
                  <a:srgbClr val="002060"/>
                </a:solidFill>
              </a:rPr>
              <a:t>fonogram</a:t>
            </a:r>
            <a:r>
              <a:rPr lang="tr-TR" dirty="0">
                <a:solidFill>
                  <a:srgbClr val="002060"/>
                </a:solidFill>
              </a:rPr>
              <a:t>, yapım ve yayınların kullanım ve/veya iletimine ilişkin 52 </a:t>
            </a:r>
            <a:r>
              <a:rPr lang="tr-TR" dirty="0" err="1">
                <a:solidFill>
                  <a:srgbClr val="002060"/>
                </a:solidFill>
              </a:rPr>
              <a:t>nci</a:t>
            </a:r>
            <a:r>
              <a:rPr lang="tr-TR" dirty="0">
                <a:solidFill>
                  <a:srgbClr val="002060"/>
                </a:solidFill>
              </a:rPr>
              <a:t> maddeye uygun sözleşme yaparak </a:t>
            </a:r>
            <a:r>
              <a:rPr lang="tr-TR" b="1" dirty="0">
                <a:solidFill>
                  <a:srgbClr val="002060"/>
                </a:solidFill>
              </a:rPr>
              <a:t>hak sahiplerinden </a:t>
            </a:r>
            <a:r>
              <a:rPr lang="tr-TR" dirty="0">
                <a:solidFill>
                  <a:srgbClr val="002060"/>
                </a:solidFill>
              </a:rPr>
              <a:t>veya </a:t>
            </a:r>
            <a:r>
              <a:rPr lang="tr-TR" b="1" dirty="0">
                <a:solidFill>
                  <a:srgbClr val="002060"/>
                </a:solidFill>
              </a:rPr>
              <a:t>üyesi oldukları meslek birliklerinden izin alır </a:t>
            </a:r>
            <a:r>
              <a:rPr lang="tr-TR" dirty="0">
                <a:solidFill>
                  <a:srgbClr val="002060"/>
                </a:solidFill>
              </a:rPr>
              <a:t>ve sözleşmelerde yazılı malî hak ödemelerini bu madde hükümlerine göre yaparlar. </a:t>
            </a:r>
          </a:p>
          <a:p>
            <a:pPr fontAlgn="base">
              <a:buClr>
                <a:srgbClr val="FF0000"/>
              </a:buClr>
            </a:pPr>
            <a:r>
              <a:rPr lang="tr-TR" dirty="0" smtClean="0">
                <a:solidFill>
                  <a:srgbClr val="002060"/>
                </a:solidFill>
              </a:rPr>
              <a:t>Eser</a:t>
            </a:r>
            <a:r>
              <a:rPr lang="tr-TR" dirty="0">
                <a:solidFill>
                  <a:srgbClr val="002060"/>
                </a:solidFill>
              </a:rPr>
              <a:t>, icra, </a:t>
            </a:r>
            <a:r>
              <a:rPr lang="tr-TR" dirty="0" err="1">
                <a:solidFill>
                  <a:srgbClr val="002060"/>
                </a:solidFill>
              </a:rPr>
              <a:t>fonogram</a:t>
            </a:r>
            <a:r>
              <a:rPr lang="tr-TR" dirty="0">
                <a:solidFill>
                  <a:srgbClr val="002060"/>
                </a:solidFill>
              </a:rPr>
              <a:t>, yapım ve yayınları </a:t>
            </a:r>
            <a:r>
              <a:rPr lang="tr-TR" b="1" dirty="0">
                <a:solidFill>
                  <a:srgbClr val="002060"/>
                </a:solidFill>
              </a:rPr>
              <a:t>kullanan ve/veya ileten umuma açık mahaller</a:t>
            </a:r>
            <a:r>
              <a:rPr lang="tr-TR" dirty="0">
                <a:solidFill>
                  <a:srgbClr val="002060"/>
                </a:solidFill>
              </a:rPr>
              <a:t>; mahallin bulunduğu bölgenin özelliği, mahallin nitelik ve niceliği</a:t>
            </a:r>
            <a:r>
              <a:rPr lang="tr-TR" b="1" dirty="0">
                <a:solidFill>
                  <a:srgbClr val="002060"/>
                </a:solidFill>
              </a:rPr>
              <a:t>, fikrî mülkiyete konu eser, icra, </a:t>
            </a:r>
            <a:r>
              <a:rPr lang="tr-TR" b="1" dirty="0" err="1">
                <a:solidFill>
                  <a:srgbClr val="002060"/>
                </a:solidFill>
              </a:rPr>
              <a:t>fonogram</a:t>
            </a:r>
            <a:r>
              <a:rPr lang="tr-TR" b="1" dirty="0">
                <a:solidFill>
                  <a:srgbClr val="002060"/>
                </a:solidFill>
              </a:rPr>
              <a:t>, yapım ve yayınların mahalde sunulan ürün veya hizmetin ayrılmaz bir parçası ve ürün veya hizmete katkısı olup olmadığı ve</a:t>
            </a:r>
            <a:r>
              <a:rPr lang="tr-TR" dirty="0">
                <a:solidFill>
                  <a:srgbClr val="002060"/>
                </a:solidFill>
              </a:rPr>
              <a:t> benzeri hususlar dikkate alınmak suretiyle sınıflandırılır veya sınıflandırma dışı bırakılır.</a:t>
            </a:r>
          </a:p>
          <a:p>
            <a:pPr>
              <a:buClr>
                <a:srgbClr val="FF0000"/>
              </a:buClr>
            </a:pPr>
            <a:endParaRPr lang="tr-TR" dirty="0">
              <a:solidFill>
                <a:srgbClr val="002060"/>
              </a:solidFill>
            </a:endParaRPr>
          </a:p>
        </p:txBody>
      </p:sp>
    </p:spTree>
    <p:extLst>
      <p:ext uri="{BB962C8B-B14F-4D97-AF65-F5344CB8AC3E}">
        <p14:creationId xmlns:p14="http://schemas.microsoft.com/office/powerpoint/2010/main" val="9190675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Devletin Faydalanma Yetkisi md.47</a:t>
            </a:r>
            <a:endParaRPr lang="tr-TR" dirty="0">
              <a:solidFill>
                <a:srgbClr val="FF0000"/>
              </a:solidFill>
            </a:endParaRPr>
          </a:p>
        </p:txBody>
      </p:sp>
      <p:sp>
        <p:nvSpPr>
          <p:cNvPr id="3" name="İçerik Yer Tutucusu 2"/>
          <p:cNvSpPr>
            <a:spLocks noGrp="1"/>
          </p:cNvSpPr>
          <p:nvPr>
            <p:ph sz="quarter" idx="1"/>
          </p:nvPr>
        </p:nvSpPr>
        <p:spPr/>
        <p:txBody>
          <a:bodyPr>
            <a:normAutofit lnSpcReduction="10000"/>
          </a:bodyPr>
          <a:lstStyle/>
          <a:p>
            <a:pPr>
              <a:buClr>
                <a:srgbClr val="FF0000"/>
              </a:buClr>
            </a:pPr>
            <a:r>
              <a:rPr lang="tr-TR" dirty="0">
                <a:solidFill>
                  <a:srgbClr val="002060"/>
                </a:solidFill>
              </a:rPr>
              <a:t>Çoğaltma ve yayımı eser sahibi tarafından açıkça men edilmemiş olan ve umumi kütüphane, müze ve benzeri müesseselerde saklı bulunan </a:t>
            </a:r>
            <a:r>
              <a:rPr lang="tr-TR" b="1" dirty="0">
                <a:solidFill>
                  <a:srgbClr val="002060"/>
                </a:solidFill>
              </a:rPr>
              <a:t>henüz yayımlanmamış veya alenileşmemiş eserler, mali haklarla ilgili koruma süresi dolmuş olmak şartıyla</a:t>
            </a:r>
            <a:r>
              <a:rPr lang="tr-TR" dirty="0">
                <a:solidFill>
                  <a:srgbClr val="002060"/>
                </a:solidFill>
              </a:rPr>
              <a:t>, bulunduğu kamu kurum ve kuruluşuna ait olur. Bunlardan kamu kurum ve kuruluşları ile bilimsel </a:t>
            </a:r>
            <a:r>
              <a:rPr lang="tr-TR" dirty="0" err="1">
                <a:solidFill>
                  <a:srgbClr val="002060"/>
                </a:solidFill>
              </a:rPr>
              <a:t>vesair</a:t>
            </a:r>
            <a:r>
              <a:rPr lang="tr-TR" dirty="0">
                <a:solidFill>
                  <a:srgbClr val="002060"/>
                </a:solidFill>
              </a:rPr>
              <a:t> amaçla yararlanmak isteyen kişi ve kuruluşların izin alacakları merci ve bunlardan alınacak ücretlerle bu ücretlerin hangi kültürel gayelerde </a:t>
            </a:r>
            <a:r>
              <a:rPr lang="tr-TR" dirty="0" err="1">
                <a:solidFill>
                  <a:srgbClr val="002060"/>
                </a:solidFill>
              </a:rPr>
              <a:t>sarfedileceği</a:t>
            </a:r>
            <a:r>
              <a:rPr lang="tr-TR" dirty="0">
                <a:solidFill>
                  <a:srgbClr val="002060"/>
                </a:solidFill>
              </a:rPr>
              <a:t> ve diğer hususlar, ilgili kuruluşların görüşü alındıktan sonra Kültür ve Turizm Bakanlığınca hazırlanacak tüzükle belirlenir. </a:t>
            </a:r>
          </a:p>
        </p:txBody>
      </p:sp>
    </p:spTree>
    <p:extLst>
      <p:ext uri="{BB962C8B-B14F-4D97-AF65-F5344CB8AC3E}">
        <p14:creationId xmlns:p14="http://schemas.microsoft.com/office/powerpoint/2010/main" val="37893791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Kamuya </a:t>
            </a:r>
            <a:r>
              <a:rPr lang="tr-TR" dirty="0" err="1" smtClean="0">
                <a:solidFill>
                  <a:srgbClr val="FF0000"/>
                </a:solidFill>
              </a:rPr>
              <a:t>Maletme</a:t>
            </a:r>
            <a:endParaRPr lang="tr-TR" dirty="0">
              <a:solidFill>
                <a:srgbClr val="FF0000"/>
              </a:solidFill>
            </a:endParaRPr>
          </a:p>
        </p:txBody>
      </p:sp>
      <p:sp>
        <p:nvSpPr>
          <p:cNvPr id="3" name="İçerik Yer Tutucusu 2"/>
          <p:cNvSpPr>
            <a:spLocks noGrp="1"/>
          </p:cNvSpPr>
          <p:nvPr>
            <p:ph sz="quarter" idx="1"/>
          </p:nvPr>
        </p:nvSpPr>
        <p:spPr/>
        <p:txBody>
          <a:bodyPr>
            <a:normAutofit fontScale="92500" lnSpcReduction="20000"/>
          </a:bodyPr>
          <a:lstStyle/>
          <a:p>
            <a:pPr fontAlgn="base">
              <a:buClr>
                <a:srgbClr val="FF0000"/>
              </a:buClr>
            </a:pPr>
            <a:r>
              <a:rPr lang="tr-TR" dirty="0">
                <a:solidFill>
                  <a:srgbClr val="002060"/>
                </a:solidFill>
              </a:rPr>
              <a:t>Bu hususta karar verilebilmesi için eserin, Türkiye’de veya Türkiye dışında Türk vatandaşları tarafından vücuda getirilmiş olması gerekir. </a:t>
            </a:r>
            <a:r>
              <a:rPr lang="tr-TR" baseline="30000" dirty="0">
                <a:solidFill>
                  <a:srgbClr val="002060"/>
                </a:solidFill>
              </a:rPr>
              <a:t>(2)</a:t>
            </a:r>
            <a:endParaRPr lang="tr-TR" dirty="0">
              <a:solidFill>
                <a:srgbClr val="002060"/>
              </a:solidFill>
            </a:endParaRPr>
          </a:p>
          <a:p>
            <a:pPr marL="0" indent="0">
              <a:buClr>
                <a:srgbClr val="FF0000"/>
              </a:buClr>
              <a:buNone/>
            </a:pPr>
            <a:r>
              <a:rPr lang="tr-TR" dirty="0">
                <a:solidFill>
                  <a:srgbClr val="002060"/>
                </a:solidFill>
              </a:rPr>
              <a:t>Bakanlar Kurulu kararında;</a:t>
            </a:r>
          </a:p>
          <a:p>
            <a:pPr marL="0" indent="0">
              <a:buClr>
                <a:srgbClr val="FF0000"/>
              </a:buClr>
              <a:buNone/>
            </a:pPr>
            <a:r>
              <a:rPr lang="tr-TR" dirty="0" smtClean="0">
                <a:solidFill>
                  <a:srgbClr val="002060"/>
                </a:solidFill>
              </a:rPr>
              <a:t>	1</a:t>
            </a:r>
            <a:r>
              <a:rPr lang="tr-TR" dirty="0">
                <a:solidFill>
                  <a:srgbClr val="002060"/>
                </a:solidFill>
              </a:rPr>
              <a:t>. Eser ve sahibinin adı,</a:t>
            </a:r>
          </a:p>
          <a:p>
            <a:pPr marL="0" indent="0">
              <a:buClr>
                <a:srgbClr val="FF0000"/>
              </a:buClr>
              <a:buNone/>
            </a:pPr>
            <a:r>
              <a:rPr lang="tr-TR" dirty="0" smtClean="0">
                <a:solidFill>
                  <a:srgbClr val="002060"/>
                </a:solidFill>
              </a:rPr>
              <a:t>	2</a:t>
            </a:r>
            <a:r>
              <a:rPr lang="tr-TR" dirty="0">
                <a:solidFill>
                  <a:srgbClr val="002060"/>
                </a:solidFill>
              </a:rPr>
              <a:t>. Hakları kullanacak makam veya müessese,</a:t>
            </a:r>
          </a:p>
          <a:p>
            <a:pPr marL="0" indent="0">
              <a:buClr>
                <a:srgbClr val="FF0000"/>
              </a:buClr>
              <a:buNone/>
            </a:pPr>
            <a:r>
              <a:rPr lang="tr-TR" dirty="0" smtClean="0">
                <a:solidFill>
                  <a:srgbClr val="002060"/>
                </a:solidFill>
              </a:rPr>
              <a:t>	3</a:t>
            </a:r>
            <a:r>
              <a:rPr lang="tr-TR" dirty="0">
                <a:solidFill>
                  <a:srgbClr val="002060"/>
                </a:solidFill>
              </a:rPr>
              <a:t>. Hak sahiplerine, talep üzerine ödenecek bedelin nasıl belirleneceği ve bu bedelin hangi kurum tarafından ödeneceği,</a:t>
            </a:r>
          </a:p>
          <a:p>
            <a:pPr marL="0" indent="0">
              <a:buClr>
                <a:srgbClr val="FF0000"/>
              </a:buClr>
              <a:buNone/>
            </a:pPr>
            <a:r>
              <a:rPr lang="tr-TR" dirty="0" smtClean="0">
                <a:solidFill>
                  <a:srgbClr val="002060"/>
                </a:solidFill>
              </a:rPr>
              <a:t>	4</a:t>
            </a:r>
            <a:r>
              <a:rPr lang="tr-TR" dirty="0">
                <a:solidFill>
                  <a:srgbClr val="002060"/>
                </a:solidFill>
              </a:rPr>
              <a:t>. Eserden gelir elde edilmesi hâlinde bu gelirin hangi gayelere tahsis edileceği,</a:t>
            </a:r>
          </a:p>
          <a:p>
            <a:pPr marL="0" indent="0">
              <a:buClr>
                <a:srgbClr val="FF0000"/>
              </a:buClr>
              <a:buNone/>
            </a:pPr>
            <a:r>
              <a:rPr lang="tr-TR" dirty="0" smtClean="0">
                <a:solidFill>
                  <a:srgbClr val="002060"/>
                </a:solidFill>
              </a:rPr>
              <a:t>	yazılır</a:t>
            </a:r>
            <a:r>
              <a:rPr lang="tr-TR" dirty="0">
                <a:solidFill>
                  <a:srgbClr val="002060"/>
                </a:solidFill>
              </a:rPr>
              <a:t>.</a:t>
            </a:r>
          </a:p>
          <a:p>
            <a:pPr>
              <a:buClr>
                <a:srgbClr val="FF0000"/>
              </a:buClr>
            </a:pPr>
            <a:r>
              <a:rPr lang="tr-TR" dirty="0">
                <a:solidFill>
                  <a:srgbClr val="002060"/>
                </a:solidFill>
              </a:rPr>
              <a:t>Bakanlar Kurulu kararında belirtilen eserin, topluma ulaşması sağlanacak şekilde yayımlanması zorunludur</a:t>
            </a:r>
          </a:p>
        </p:txBody>
      </p:sp>
    </p:spTree>
    <p:extLst>
      <p:ext uri="{BB962C8B-B14F-4D97-AF65-F5344CB8AC3E}">
        <p14:creationId xmlns:p14="http://schemas.microsoft.com/office/powerpoint/2010/main" val="3637925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Hakların Sınırlandırılması</a:t>
            </a:r>
            <a:endParaRPr lang="tr-TR" dirty="0"/>
          </a:p>
        </p:txBody>
      </p:sp>
      <p:sp>
        <p:nvSpPr>
          <p:cNvPr id="3" name="İçerik Yer Tutucusu 2"/>
          <p:cNvSpPr>
            <a:spLocks noGrp="1"/>
          </p:cNvSpPr>
          <p:nvPr>
            <p:ph sz="quarter" idx="1"/>
          </p:nvPr>
        </p:nvSpPr>
        <p:spPr/>
        <p:txBody>
          <a:bodyPr>
            <a:normAutofit fontScale="85000" lnSpcReduction="20000"/>
          </a:bodyPr>
          <a:lstStyle/>
          <a:p>
            <a:pPr marL="514350" indent="-514350">
              <a:buClr>
                <a:srgbClr val="FF0000"/>
              </a:buClr>
              <a:buAutoNum type="alphaUcParenR"/>
            </a:pPr>
            <a:r>
              <a:rPr lang="tr-TR" dirty="0" smtClean="0">
                <a:solidFill>
                  <a:srgbClr val="002060"/>
                </a:solidFill>
              </a:rPr>
              <a:t>Koruma Süresi</a:t>
            </a:r>
          </a:p>
          <a:p>
            <a:pPr marL="514350" indent="-514350">
              <a:buClr>
                <a:srgbClr val="FF0000"/>
              </a:buClr>
              <a:buAutoNum type="alphaUcParenR"/>
            </a:pPr>
            <a:r>
              <a:rPr lang="tr-TR" dirty="0" smtClean="0">
                <a:solidFill>
                  <a:srgbClr val="002060"/>
                </a:solidFill>
              </a:rPr>
              <a:t>Kamu Düzeni Düşüncesiyle Yapılan Sınırlandırmalar</a:t>
            </a:r>
          </a:p>
          <a:p>
            <a:pPr marL="514350" indent="-514350">
              <a:buClr>
                <a:srgbClr val="FF0000"/>
              </a:buClr>
              <a:buAutoNum type="alphaUcParenR"/>
            </a:pPr>
            <a:r>
              <a:rPr lang="tr-TR" dirty="0" smtClean="0">
                <a:solidFill>
                  <a:srgbClr val="002060"/>
                </a:solidFill>
              </a:rPr>
              <a:t>Genel Menfaat Düşüncesiyle Yapılan Sınırlandırmalar</a:t>
            </a:r>
          </a:p>
          <a:p>
            <a:pPr marL="514350" indent="-514350">
              <a:buClr>
                <a:srgbClr val="FF0000"/>
              </a:buClr>
              <a:buAutoNum type="arabicPeriod"/>
            </a:pPr>
            <a:r>
              <a:rPr lang="tr-TR" dirty="0" smtClean="0">
                <a:solidFill>
                  <a:srgbClr val="002060"/>
                </a:solidFill>
              </a:rPr>
              <a:t>Mevzuat ve İçtihat</a:t>
            </a:r>
          </a:p>
          <a:p>
            <a:pPr marL="514350" indent="-514350">
              <a:buClr>
                <a:srgbClr val="FF0000"/>
              </a:buClr>
              <a:buAutoNum type="arabicPeriod"/>
            </a:pPr>
            <a:r>
              <a:rPr lang="tr-TR" dirty="0" smtClean="0">
                <a:solidFill>
                  <a:srgbClr val="002060"/>
                </a:solidFill>
              </a:rPr>
              <a:t>Nutuk</a:t>
            </a:r>
          </a:p>
          <a:p>
            <a:pPr marL="514350" indent="-514350">
              <a:buClr>
                <a:srgbClr val="FF0000"/>
              </a:buClr>
              <a:buAutoNum type="arabicPeriod"/>
            </a:pPr>
            <a:r>
              <a:rPr lang="tr-TR" dirty="0" smtClean="0">
                <a:solidFill>
                  <a:srgbClr val="002060"/>
                </a:solidFill>
              </a:rPr>
              <a:t>Temsili Serbestisi</a:t>
            </a:r>
          </a:p>
          <a:p>
            <a:pPr marL="514350" indent="-514350">
              <a:buClr>
                <a:srgbClr val="FF0000"/>
              </a:buClr>
              <a:buAutoNum type="arabicPeriod"/>
            </a:pPr>
            <a:r>
              <a:rPr lang="tr-TR" dirty="0" smtClean="0">
                <a:solidFill>
                  <a:srgbClr val="002060"/>
                </a:solidFill>
              </a:rPr>
              <a:t>Eğitim-Öğretim için Seçme ve Toplama Eser</a:t>
            </a:r>
          </a:p>
          <a:p>
            <a:pPr marL="514350" indent="-514350">
              <a:buClr>
                <a:srgbClr val="FF0000"/>
              </a:buClr>
              <a:buAutoNum type="arabicPeriod"/>
            </a:pPr>
            <a:r>
              <a:rPr lang="tr-TR" dirty="0" smtClean="0">
                <a:solidFill>
                  <a:srgbClr val="002060"/>
                </a:solidFill>
              </a:rPr>
              <a:t>İktibas Serbestisi</a:t>
            </a:r>
          </a:p>
          <a:p>
            <a:pPr marL="514350" indent="-514350">
              <a:buClr>
                <a:srgbClr val="FF0000"/>
              </a:buClr>
              <a:buAutoNum type="arabicPeriod"/>
            </a:pPr>
            <a:r>
              <a:rPr lang="tr-TR" dirty="0" smtClean="0">
                <a:solidFill>
                  <a:srgbClr val="002060"/>
                </a:solidFill>
              </a:rPr>
              <a:t>Haber</a:t>
            </a:r>
          </a:p>
          <a:p>
            <a:pPr marL="514350" indent="-514350">
              <a:buClr>
                <a:srgbClr val="FF0000"/>
              </a:buClr>
              <a:buAutoNum type="arabicPeriod"/>
            </a:pPr>
            <a:r>
              <a:rPr lang="tr-TR" dirty="0" smtClean="0">
                <a:solidFill>
                  <a:srgbClr val="002060"/>
                </a:solidFill>
              </a:rPr>
              <a:t>Gazete Münderecatı</a:t>
            </a:r>
          </a:p>
          <a:p>
            <a:pPr marL="0" indent="0">
              <a:buClr>
                <a:srgbClr val="FF0000"/>
              </a:buClr>
              <a:buNone/>
            </a:pPr>
            <a:r>
              <a:rPr lang="tr-TR" dirty="0" smtClean="0">
                <a:solidFill>
                  <a:srgbClr val="002060"/>
                </a:solidFill>
              </a:rPr>
              <a:t>D) Özel Menfaat Dolayısıyla Sınırlama</a:t>
            </a:r>
          </a:p>
          <a:p>
            <a:pPr marL="514350" indent="-514350">
              <a:buClr>
                <a:srgbClr val="FF0000"/>
              </a:buClr>
              <a:buAutoNum type="arabicPeriod"/>
            </a:pPr>
            <a:r>
              <a:rPr lang="tr-TR" dirty="0" smtClean="0">
                <a:solidFill>
                  <a:srgbClr val="002060"/>
                </a:solidFill>
              </a:rPr>
              <a:t>Kişisel Kullanım</a:t>
            </a:r>
          </a:p>
          <a:p>
            <a:pPr marL="514350" indent="-514350">
              <a:buClr>
                <a:srgbClr val="FF0000"/>
              </a:buClr>
              <a:buAutoNum type="arabicPeriod"/>
            </a:pPr>
            <a:r>
              <a:rPr lang="tr-TR" dirty="0" smtClean="0">
                <a:solidFill>
                  <a:srgbClr val="002060"/>
                </a:solidFill>
              </a:rPr>
              <a:t>Kopya ve teşhir</a:t>
            </a:r>
          </a:p>
          <a:p>
            <a:pPr marL="514350" indent="-514350">
              <a:buClr>
                <a:srgbClr val="FF0000"/>
              </a:buClr>
              <a:buAutoNum type="arabicPeriod"/>
            </a:pPr>
            <a:r>
              <a:rPr lang="tr-TR" dirty="0" smtClean="0">
                <a:solidFill>
                  <a:srgbClr val="002060"/>
                </a:solidFill>
              </a:rPr>
              <a:t>Engelliler İstisnası</a:t>
            </a:r>
          </a:p>
        </p:txBody>
      </p:sp>
    </p:spTree>
    <p:extLst>
      <p:ext uri="{BB962C8B-B14F-4D97-AF65-F5344CB8AC3E}">
        <p14:creationId xmlns:p14="http://schemas.microsoft.com/office/powerpoint/2010/main" val="28058745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İhlal-davalar </a:t>
            </a:r>
            <a:endParaRPr lang="en-US" dirty="0">
              <a:solidFill>
                <a:srgbClr val="FF0000"/>
              </a:solidFill>
            </a:endParaRPr>
          </a:p>
        </p:txBody>
      </p:sp>
      <p:sp>
        <p:nvSpPr>
          <p:cNvPr id="3" name="İçerik Yer Tutucusu 2"/>
          <p:cNvSpPr>
            <a:spLocks noGrp="1"/>
          </p:cNvSpPr>
          <p:nvPr>
            <p:ph sz="quarter" idx="1"/>
          </p:nvPr>
        </p:nvSpPr>
        <p:spPr/>
        <p:txBody>
          <a:bodyPr>
            <a:normAutofit fontScale="85000" lnSpcReduction="10000"/>
          </a:bodyPr>
          <a:lstStyle/>
          <a:p>
            <a:pPr>
              <a:buClr>
                <a:srgbClr val="FF0000"/>
              </a:buClr>
            </a:pPr>
            <a:r>
              <a:rPr lang="tr-TR" dirty="0" smtClean="0">
                <a:solidFill>
                  <a:srgbClr val="002060"/>
                </a:solidFill>
              </a:rPr>
              <a:t>Eser mi? hususiyet taşıyor mu ve eser kategorilerinden birine dahil mi?</a:t>
            </a:r>
          </a:p>
          <a:p>
            <a:pPr>
              <a:buClr>
                <a:srgbClr val="FF0000"/>
              </a:buClr>
            </a:pPr>
            <a:r>
              <a:rPr lang="tr-TR" dirty="0" smtClean="0">
                <a:solidFill>
                  <a:srgbClr val="002060"/>
                </a:solidFill>
              </a:rPr>
              <a:t>Koruma kapsamında mı? düşünce, fikir, metot korunmaz</a:t>
            </a:r>
          </a:p>
          <a:p>
            <a:pPr>
              <a:buClr>
                <a:srgbClr val="FF0000"/>
              </a:buClr>
            </a:pPr>
            <a:r>
              <a:rPr lang="tr-TR" dirty="0" smtClean="0">
                <a:solidFill>
                  <a:srgbClr val="002060"/>
                </a:solidFill>
              </a:rPr>
              <a:t>Yararlanma biçimi istisna ve sınırlamalar kapsamında mı?</a:t>
            </a:r>
          </a:p>
          <a:p>
            <a:pPr>
              <a:buClr>
                <a:srgbClr val="FF0000"/>
              </a:buClr>
            </a:pPr>
            <a:r>
              <a:rPr lang="tr-TR" dirty="0" smtClean="0">
                <a:solidFill>
                  <a:srgbClr val="002060"/>
                </a:solidFill>
              </a:rPr>
              <a:t>Eser sahibinden izin almak veya ilgili meslek birliğinden lisans almak gerekir</a:t>
            </a:r>
          </a:p>
          <a:p>
            <a:pPr>
              <a:buClr>
                <a:srgbClr val="FF0000"/>
              </a:buClr>
            </a:pPr>
            <a:r>
              <a:rPr lang="tr-TR" dirty="0" smtClean="0">
                <a:solidFill>
                  <a:srgbClr val="002060"/>
                </a:solidFill>
              </a:rPr>
              <a:t>Hak sahipliğinin devri mümkün değil</a:t>
            </a:r>
          </a:p>
          <a:p>
            <a:pPr>
              <a:buClr>
                <a:srgbClr val="FF0000"/>
              </a:buClr>
            </a:pPr>
            <a:r>
              <a:rPr lang="tr-TR" dirty="0" smtClean="0">
                <a:solidFill>
                  <a:srgbClr val="002060"/>
                </a:solidFill>
              </a:rPr>
              <a:t>Mali hakların devri mümkün.</a:t>
            </a:r>
          </a:p>
          <a:p>
            <a:pPr>
              <a:buClr>
                <a:srgbClr val="FF0000"/>
              </a:buClr>
            </a:pPr>
            <a:r>
              <a:rPr lang="tr-TR" dirty="0" smtClean="0">
                <a:solidFill>
                  <a:srgbClr val="002060"/>
                </a:solidFill>
              </a:rPr>
              <a:t>Devir söz konusu olduğunda eser sahibinde kuru bir hak sahipliği kalır</a:t>
            </a:r>
          </a:p>
          <a:p>
            <a:pPr>
              <a:buClr>
                <a:srgbClr val="FF0000"/>
              </a:buClr>
            </a:pPr>
            <a:r>
              <a:rPr lang="tr-TR" dirty="0" smtClean="0">
                <a:solidFill>
                  <a:srgbClr val="002060"/>
                </a:solidFill>
              </a:rPr>
              <a:t>Lisans/ruhsat kullanma yetkisi verir</a:t>
            </a:r>
          </a:p>
          <a:p>
            <a:pPr>
              <a:buClr>
                <a:srgbClr val="FF0000"/>
              </a:buClr>
            </a:pPr>
            <a:r>
              <a:rPr lang="tr-TR" dirty="0" smtClean="0">
                <a:solidFill>
                  <a:srgbClr val="002060"/>
                </a:solidFill>
              </a:rPr>
              <a:t>Tüm bu sözleşmelerin geçerli olabilmesi için yazılı olması ve her bir hakkın ayrı ayrı gösterilmesi </a:t>
            </a:r>
            <a:r>
              <a:rPr lang="tr-TR" dirty="0" err="1" smtClean="0">
                <a:solidFill>
                  <a:srgbClr val="002060"/>
                </a:solidFill>
              </a:rPr>
              <a:t>gerekirir</a:t>
            </a:r>
            <a:endParaRPr lang="tr-TR" dirty="0" smtClean="0">
              <a:solidFill>
                <a:srgbClr val="002060"/>
              </a:solidFill>
            </a:endParaRPr>
          </a:p>
          <a:p>
            <a:pPr>
              <a:buClr>
                <a:srgbClr val="FF0000"/>
              </a:buClr>
            </a:pPr>
            <a:endParaRPr lang="en-US" dirty="0">
              <a:solidFill>
                <a:srgbClr val="002060"/>
              </a:solidFill>
            </a:endParaRPr>
          </a:p>
        </p:txBody>
      </p:sp>
    </p:spTree>
    <p:extLst>
      <p:ext uri="{BB962C8B-B14F-4D97-AF65-F5344CB8AC3E}">
        <p14:creationId xmlns:p14="http://schemas.microsoft.com/office/powerpoint/2010/main" val="5522530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dirty="0" smtClean="0">
                <a:solidFill>
                  <a:srgbClr val="FF0000"/>
                </a:solidFill>
              </a:rPr>
              <a:t>Hukuk ve Ceza Davaları</a:t>
            </a:r>
            <a:endParaRPr lang="tr-TR" dirty="0">
              <a:solidFill>
                <a:srgbClr val="FF0000"/>
              </a:solidFill>
            </a:endParaRPr>
          </a:p>
        </p:txBody>
      </p:sp>
      <p:graphicFrame>
        <p:nvGraphicFramePr>
          <p:cNvPr id="4" name="İçerik Yer Tutucusu 3"/>
          <p:cNvGraphicFramePr>
            <a:graphicFrameLocks noGrp="1"/>
          </p:cNvGraphicFramePr>
          <p:nvPr>
            <p:ph sz="quarter" idx="1"/>
            <p:extLst>
              <p:ext uri="{D42A27DB-BD31-4B8C-83A1-F6EECF244321}">
                <p14:modId xmlns:p14="http://schemas.microsoft.com/office/powerpoint/2010/main" val="2298142315"/>
              </p:ext>
            </p:extLst>
          </p:nvPr>
        </p:nvGraphicFramePr>
        <p:xfrm>
          <a:off x="457200" y="1600200"/>
          <a:ext cx="74676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846724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p:txBody>
          <a:bodyPr/>
          <a:lstStyle/>
          <a:p>
            <a:r>
              <a:rPr lang="tr-TR" dirty="0" smtClean="0"/>
              <a:t>Sabrınız için teşekkürler</a:t>
            </a:r>
            <a:r>
              <a:rPr lang="tr-TR" dirty="0" smtClean="0">
                <a:sym typeface="Wingdings" panose="05000000000000000000" pitchFamily="2" charset="2"/>
              </a:rPr>
              <a:t></a:t>
            </a:r>
            <a:endParaRPr lang="en-US" dirty="0"/>
          </a:p>
        </p:txBody>
      </p:sp>
      <p:sp>
        <p:nvSpPr>
          <p:cNvPr id="5" name="Alt Başlık 4"/>
          <p:cNvSpPr>
            <a:spLocks noGrp="1"/>
          </p:cNvSpPr>
          <p:nvPr>
            <p:ph type="subTitle" idx="1"/>
          </p:nvPr>
        </p:nvSpPr>
        <p:spPr/>
        <p:txBody>
          <a:bodyPr/>
          <a:lstStyle/>
          <a:p>
            <a:r>
              <a:rPr lang="tr-TR" dirty="0" smtClean="0"/>
              <a:t>Dr. </a:t>
            </a:r>
            <a:r>
              <a:rPr lang="tr-TR" dirty="0" err="1" smtClean="0"/>
              <a:t>Öğr</a:t>
            </a:r>
            <a:r>
              <a:rPr lang="tr-TR" dirty="0" smtClean="0"/>
              <a:t>. Üyesi Zehra Özkan Üner</a:t>
            </a:r>
          </a:p>
          <a:p>
            <a:r>
              <a:rPr lang="tr-TR" dirty="0" smtClean="0"/>
              <a:t>zhozkan@yahoo.com</a:t>
            </a:r>
            <a:endParaRPr lang="en-US" dirty="0"/>
          </a:p>
        </p:txBody>
      </p:sp>
    </p:spTree>
    <p:extLst>
      <p:ext uri="{BB962C8B-B14F-4D97-AF65-F5344CB8AC3E}">
        <p14:creationId xmlns:p14="http://schemas.microsoft.com/office/powerpoint/2010/main" val="3383782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Mali hakların Koruma Süresi (md.26-27)</a:t>
            </a:r>
            <a:endParaRPr lang="tr-TR" dirty="0">
              <a:solidFill>
                <a:srgbClr val="FF0000"/>
              </a:solidFill>
            </a:endParaRPr>
          </a:p>
        </p:txBody>
      </p:sp>
      <p:sp>
        <p:nvSpPr>
          <p:cNvPr id="3" name="İçerik Yer Tutucusu 2"/>
          <p:cNvSpPr>
            <a:spLocks noGrp="1"/>
          </p:cNvSpPr>
          <p:nvPr>
            <p:ph sz="quarter" idx="1"/>
          </p:nvPr>
        </p:nvSpPr>
        <p:spPr/>
        <p:txBody>
          <a:bodyPr>
            <a:normAutofit/>
          </a:bodyPr>
          <a:lstStyle/>
          <a:p>
            <a:pPr>
              <a:buClr>
                <a:srgbClr val="FF0000"/>
              </a:buClr>
            </a:pPr>
            <a:r>
              <a:rPr lang="tr-TR" dirty="0" smtClean="0">
                <a:solidFill>
                  <a:srgbClr val="002060"/>
                </a:solidFill>
              </a:rPr>
              <a:t>Eser sahibinin yaşadığı süre + ölümünden sonra 70 yıl </a:t>
            </a:r>
          </a:p>
          <a:p>
            <a:pPr>
              <a:buClr>
                <a:srgbClr val="FF0000"/>
              </a:buClr>
            </a:pPr>
            <a:r>
              <a:rPr lang="tr-TR" dirty="0" smtClean="0">
                <a:solidFill>
                  <a:srgbClr val="002060"/>
                </a:solidFill>
              </a:rPr>
              <a:t>Koruma süresi </a:t>
            </a:r>
            <a:r>
              <a:rPr lang="tr-TR" b="1" dirty="0" smtClean="0">
                <a:solidFill>
                  <a:srgbClr val="002060"/>
                </a:solidFill>
              </a:rPr>
              <a:t>alenileşme </a:t>
            </a:r>
            <a:r>
              <a:rPr lang="tr-TR" dirty="0" smtClean="0">
                <a:solidFill>
                  <a:srgbClr val="002060"/>
                </a:solidFill>
              </a:rPr>
              <a:t>ile başlar</a:t>
            </a:r>
          </a:p>
          <a:p>
            <a:pPr>
              <a:buClr>
                <a:srgbClr val="FF0000"/>
              </a:buClr>
            </a:pPr>
            <a:r>
              <a:rPr lang="tr-TR" dirty="0" smtClean="0">
                <a:solidFill>
                  <a:srgbClr val="002060"/>
                </a:solidFill>
              </a:rPr>
              <a:t>Müşterek eser sahipliği: ayrılabilir olduğundan her birinin süresi ayrı</a:t>
            </a:r>
          </a:p>
          <a:p>
            <a:pPr marL="0" indent="0">
              <a:buClr>
                <a:srgbClr val="FF0000"/>
              </a:buClr>
              <a:buNone/>
            </a:pPr>
            <a:r>
              <a:rPr lang="tr-TR" dirty="0" smtClean="0">
                <a:solidFill>
                  <a:srgbClr val="002060"/>
                </a:solidFill>
              </a:rPr>
              <a:t>Ör: libretto, beste farklı kişiler tarafından yapıldıysa, koruma süreleri farklı zamanlarda bitebilir</a:t>
            </a:r>
          </a:p>
          <a:p>
            <a:pPr>
              <a:buClr>
                <a:srgbClr val="FF0000"/>
              </a:buClr>
            </a:pPr>
            <a:r>
              <a:rPr lang="tr-TR" dirty="0" smtClean="0">
                <a:solidFill>
                  <a:srgbClr val="002060"/>
                </a:solidFill>
              </a:rPr>
              <a:t>İştirak halinde eser sahipliği: son hayatta kalan eser sahibinin ölümünden itibaren 70 yıl sonra nihayete erer. </a:t>
            </a:r>
          </a:p>
          <a:p>
            <a:pPr marL="0" indent="0">
              <a:buClr>
                <a:srgbClr val="FF0000"/>
              </a:buClr>
              <a:buNone/>
            </a:pPr>
            <a:endParaRPr lang="tr-TR" dirty="0" smtClean="0">
              <a:solidFill>
                <a:srgbClr val="002060"/>
              </a:solidFill>
            </a:endParaRPr>
          </a:p>
          <a:p>
            <a:pPr marL="0" indent="0">
              <a:buClr>
                <a:srgbClr val="FF0000"/>
              </a:buClr>
              <a:buNone/>
            </a:pPr>
            <a:endParaRPr lang="tr-TR" dirty="0">
              <a:solidFill>
                <a:srgbClr val="002060"/>
              </a:solidFill>
            </a:endParaRPr>
          </a:p>
        </p:txBody>
      </p:sp>
    </p:spTree>
    <p:extLst>
      <p:ext uri="{BB962C8B-B14F-4D97-AF65-F5344CB8AC3E}">
        <p14:creationId xmlns:p14="http://schemas.microsoft.com/office/powerpoint/2010/main" val="2796863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mali hakların Koruma </a:t>
            </a:r>
            <a:r>
              <a:rPr lang="tr-TR" dirty="0">
                <a:solidFill>
                  <a:srgbClr val="FF0000"/>
                </a:solidFill>
              </a:rPr>
              <a:t>Süresi (md.26-27)</a:t>
            </a:r>
            <a:endParaRPr lang="tr-TR" dirty="0"/>
          </a:p>
        </p:txBody>
      </p:sp>
      <p:sp>
        <p:nvSpPr>
          <p:cNvPr id="3" name="İçerik Yer Tutucusu 2"/>
          <p:cNvSpPr>
            <a:spLocks noGrp="1"/>
          </p:cNvSpPr>
          <p:nvPr>
            <p:ph sz="quarter" idx="1"/>
          </p:nvPr>
        </p:nvSpPr>
        <p:spPr/>
        <p:txBody>
          <a:bodyPr/>
          <a:lstStyle/>
          <a:p>
            <a:pPr>
              <a:buClr>
                <a:srgbClr val="FF0000"/>
              </a:buClr>
            </a:pPr>
            <a:r>
              <a:rPr lang="tr-TR" dirty="0" smtClean="0">
                <a:solidFill>
                  <a:srgbClr val="002060"/>
                </a:solidFill>
              </a:rPr>
              <a:t>İşleme ve derleme eserler, asıl eserden bağımsızdır. Dolayısıyla </a:t>
            </a:r>
            <a:r>
              <a:rPr lang="tr-TR" b="1" dirty="0" smtClean="0">
                <a:solidFill>
                  <a:srgbClr val="002060"/>
                </a:solidFill>
              </a:rPr>
              <a:t>işleme eser sahibinin ölümünden itibaren 70 yıl sonra sona erer</a:t>
            </a:r>
            <a:r>
              <a:rPr lang="tr-TR" dirty="0" smtClean="0">
                <a:solidFill>
                  <a:srgbClr val="002060"/>
                </a:solidFill>
              </a:rPr>
              <a:t>.</a:t>
            </a:r>
          </a:p>
          <a:p>
            <a:pPr>
              <a:buClr>
                <a:srgbClr val="FF0000"/>
              </a:buClr>
            </a:pPr>
            <a:r>
              <a:rPr lang="tr-TR" dirty="0" smtClean="0">
                <a:solidFill>
                  <a:srgbClr val="002060"/>
                </a:solidFill>
              </a:rPr>
              <a:t>İsimsiz/anonim eserler alenileşmeden 70 yıl sonra sona erer.</a:t>
            </a:r>
          </a:p>
          <a:p>
            <a:pPr>
              <a:buClr>
                <a:srgbClr val="FF0000"/>
              </a:buClr>
            </a:pPr>
            <a:r>
              <a:rPr lang="tr-TR" dirty="0" smtClean="0">
                <a:solidFill>
                  <a:srgbClr val="002060"/>
                </a:solidFill>
              </a:rPr>
              <a:t>Ölümden sonra alenileşen eserlerde de koruma süresi ölümden itibaren 70 yıldır</a:t>
            </a:r>
            <a:endParaRPr lang="tr-TR" dirty="0">
              <a:solidFill>
                <a:srgbClr val="002060"/>
              </a:solidFill>
            </a:endParaRPr>
          </a:p>
        </p:txBody>
      </p:sp>
    </p:spTree>
    <p:extLst>
      <p:ext uri="{BB962C8B-B14F-4D97-AF65-F5344CB8AC3E}">
        <p14:creationId xmlns:p14="http://schemas.microsoft.com/office/powerpoint/2010/main" val="3502341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Manevi </a:t>
            </a:r>
            <a:r>
              <a:rPr lang="tr-TR" dirty="0">
                <a:solidFill>
                  <a:srgbClr val="FF0000"/>
                </a:solidFill>
              </a:rPr>
              <a:t>hakların Koruma Süresi</a:t>
            </a:r>
            <a:endParaRPr lang="en-US" dirty="0"/>
          </a:p>
        </p:txBody>
      </p:sp>
      <p:sp>
        <p:nvSpPr>
          <p:cNvPr id="3" name="İçerik Yer Tutucusu 2"/>
          <p:cNvSpPr>
            <a:spLocks noGrp="1"/>
          </p:cNvSpPr>
          <p:nvPr>
            <p:ph sz="quarter" idx="1"/>
          </p:nvPr>
        </p:nvSpPr>
        <p:spPr/>
        <p:txBody>
          <a:bodyPr>
            <a:normAutofit fontScale="92500" lnSpcReduction="20000"/>
          </a:bodyPr>
          <a:lstStyle/>
          <a:p>
            <a:pPr>
              <a:buClr>
                <a:srgbClr val="FF0000"/>
              </a:buClr>
            </a:pPr>
            <a:r>
              <a:rPr lang="tr-TR" dirty="0" smtClean="0">
                <a:solidFill>
                  <a:srgbClr val="002060"/>
                </a:solidFill>
              </a:rPr>
              <a:t>FSEK m.26: Eser sahibine tanınan mali haklar zamanla mukayyettir. </a:t>
            </a:r>
          </a:p>
          <a:p>
            <a:pPr>
              <a:buClr>
                <a:srgbClr val="FF0000"/>
              </a:buClr>
            </a:pPr>
            <a:r>
              <a:rPr lang="tr-TR" dirty="0" smtClean="0">
                <a:solidFill>
                  <a:srgbClr val="002060"/>
                </a:solidFill>
              </a:rPr>
              <a:t>Eser sahibinin ölümünden sonra FSEK m.19:</a:t>
            </a:r>
          </a:p>
          <a:p>
            <a:pPr>
              <a:buClr>
                <a:srgbClr val="FF0000"/>
              </a:buClr>
            </a:pPr>
            <a:r>
              <a:rPr lang="tr-TR" b="1" dirty="0" smtClean="0">
                <a:solidFill>
                  <a:srgbClr val="002060"/>
                </a:solidFill>
              </a:rPr>
              <a:t>Hakkı kullanabilecekler: </a:t>
            </a:r>
            <a:r>
              <a:rPr lang="tr-TR" dirty="0" smtClean="0">
                <a:solidFill>
                  <a:srgbClr val="002060"/>
                </a:solidFill>
              </a:rPr>
              <a:t>Vasiyeti </a:t>
            </a:r>
            <a:r>
              <a:rPr lang="tr-TR" dirty="0" err="1" smtClean="0">
                <a:solidFill>
                  <a:srgbClr val="002060"/>
                </a:solidFill>
              </a:rPr>
              <a:t>tenfiz</a:t>
            </a:r>
            <a:r>
              <a:rPr lang="tr-TR" dirty="0" smtClean="0">
                <a:solidFill>
                  <a:srgbClr val="002060"/>
                </a:solidFill>
              </a:rPr>
              <a:t> memuru, yoksa sağ kalan eş-çocuk, </a:t>
            </a:r>
            <a:r>
              <a:rPr lang="tr-TR" dirty="0" err="1" smtClean="0">
                <a:solidFill>
                  <a:srgbClr val="002060"/>
                </a:solidFill>
              </a:rPr>
              <a:t>mansup</a:t>
            </a:r>
            <a:r>
              <a:rPr lang="tr-TR" dirty="0" smtClean="0">
                <a:solidFill>
                  <a:srgbClr val="002060"/>
                </a:solidFill>
              </a:rPr>
              <a:t> mirasçı, ana-baba, kardeş</a:t>
            </a:r>
          </a:p>
          <a:p>
            <a:pPr>
              <a:buClr>
                <a:srgbClr val="FF0000"/>
              </a:buClr>
            </a:pPr>
            <a:r>
              <a:rPr lang="tr-TR" b="1" dirty="0" smtClean="0">
                <a:solidFill>
                  <a:srgbClr val="002060"/>
                </a:solidFill>
              </a:rPr>
              <a:t>Süre: </a:t>
            </a:r>
            <a:r>
              <a:rPr lang="tr-TR" dirty="0" smtClean="0">
                <a:solidFill>
                  <a:srgbClr val="002060"/>
                </a:solidFill>
              </a:rPr>
              <a:t>eser sahibinin ölümünden itibaren 70 yıl</a:t>
            </a:r>
          </a:p>
          <a:p>
            <a:pPr>
              <a:buClr>
                <a:srgbClr val="FF0000"/>
              </a:buClr>
            </a:pPr>
            <a:r>
              <a:rPr lang="tr-TR" b="1" dirty="0" smtClean="0">
                <a:solidFill>
                  <a:srgbClr val="002060"/>
                </a:solidFill>
              </a:rPr>
              <a:t>Haklar: </a:t>
            </a:r>
            <a:r>
              <a:rPr lang="tr-TR" dirty="0" smtClean="0">
                <a:solidFill>
                  <a:srgbClr val="002060"/>
                </a:solidFill>
              </a:rPr>
              <a:t>şeref ve itibarı zedeleyecek şekilde umuma arz (14/III), eser sahibinin kim olduğunu tespit (15/III), şeref ve itibarını zedeleyecek şekilde değişiklik (16/III)</a:t>
            </a:r>
          </a:p>
          <a:p>
            <a:pPr>
              <a:buClr>
                <a:srgbClr val="FF0000"/>
              </a:buClr>
            </a:pPr>
            <a:r>
              <a:rPr lang="tr-TR" b="1" dirty="0" smtClean="0">
                <a:solidFill>
                  <a:srgbClr val="002060"/>
                </a:solidFill>
              </a:rPr>
              <a:t>Memleket kültürü bakımından önemli eserler:</a:t>
            </a:r>
          </a:p>
          <a:p>
            <a:pPr>
              <a:buClr>
                <a:srgbClr val="FF0000"/>
              </a:buClr>
            </a:pPr>
            <a:r>
              <a:rPr lang="tr-TR" dirty="0" smtClean="0">
                <a:solidFill>
                  <a:srgbClr val="002060"/>
                </a:solidFill>
              </a:rPr>
              <a:t>Kültür Bakanlığı süresiz </a:t>
            </a:r>
          </a:p>
          <a:p>
            <a:pPr>
              <a:buClr>
                <a:srgbClr val="FF0000"/>
              </a:buClr>
            </a:pPr>
            <a:r>
              <a:rPr lang="tr-TR" dirty="0" smtClean="0">
                <a:solidFill>
                  <a:srgbClr val="002060"/>
                </a:solidFill>
              </a:rPr>
              <a:t>Koruma süresi dolduysa yada hak sahipleri haklarını kullanmadıysa</a:t>
            </a:r>
          </a:p>
          <a:p>
            <a:pPr>
              <a:buClr>
                <a:srgbClr val="FF0000"/>
              </a:buClr>
            </a:pPr>
            <a:endParaRPr lang="tr-TR" dirty="0" smtClean="0">
              <a:solidFill>
                <a:srgbClr val="002060"/>
              </a:solidFill>
            </a:endParaRPr>
          </a:p>
        </p:txBody>
      </p:sp>
    </p:spTree>
    <p:extLst>
      <p:ext uri="{BB962C8B-B14F-4D97-AF65-F5344CB8AC3E}">
        <p14:creationId xmlns:p14="http://schemas.microsoft.com/office/powerpoint/2010/main" val="4087803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solidFill>
                  <a:srgbClr val="FF0000"/>
                </a:solidFill>
              </a:rPr>
              <a:t>Kamu Düzeni Düşüncesiyle Getirilen Sınırlamalar md.30</a:t>
            </a:r>
            <a:endParaRPr lang="tr-TR" dirty="0">
              <a:solidFill>
                <a:srgbClr val="FF0000"/>
              </a:solidFill>
            </a:endParaRPr>
          </a:p>
        </p:txBody>
      </p:sp>
      <p:sp>
        <p:nvSpPr>
          <p:cNvPr id="3" name="İçerik Yer Tutucusu 2"/>
          <p:cNvSpPr>
            <a:spLocks noGrp="1"/>
          </p:cNvSpPr>
          <p:nvPr>
            <p:ph sz="quarter" idx="1"/>
          </p:nvPr>
        </p:nvSpPr>
        <p:spPr/>
        <p:txBody>
          <a:bodyPr>
            <a:normAutofit/>
          </a:bodyPr>
          <a:lstStyle/>
          <a:p>
            <a:pPr>
              <a:buClr>
                <a:srgbClr val="FF0000"/>
              </a:buClr>
            </a:pPr>
            <a:r>
              <a:rPr lang="tr-TR" dirty="0">
                <a:solidFill>
                  <a:srgbClr val="002060"/>
                </a:solidFill>
              </a:rPr>
              <a:t>Eser sahibine tanınan haklar, </a:t>
            </a:r>
            <a:r>
              <a:rPr lang="tr-TR" b="1" dirty="0">
                <a:solidFill>
                  <a:srgbClr val="002060"/>
                </a:solidFill>
              </a:rPr>
              <a:t>eserin ispatı </a:t>
            </a:r>
            <a:r>
              <a:rPr lang="tr-TR" b="1" dirty="0" err="1">
                <a:solidFill>
                  <a:srgbClr val="002060"/>
                </a:solidFill>
              </a:rPr>
              <a:t>maksadiyle</a:t>
            </a:r>
            <a:r>
              <a:rPr lang="tr-TR" b="1" dirty="0">
                <a:solidFill>
                  <a:srgbClr val="002060"/>
                </a:solidFill>
              </a:rPr>
              <a:t> </a:t>
            </a:r>
            <a:endParaRPr lang="tr-TR" b="1" dirty="0" smtClean="0">
              <a:solidFill>
                <a:srgbClr val="002060"/>
              </a:solidFill>
            </a:endParaRPr>
          </a:p>
          <a:p>
            <a:pPr>
              <a:buClr>
                <a:srgbClr val="FF0000"/>
              </a:buClr>
            </a:pPr>
            <a:r>
              <a:rPr lang="tr-TR" dirty="0" smtClean="0">
                <a:solidFill>
                  <a:srgbClr val="002060"/>
                </a:solidFill>
              </a:rPr>
              <a:t>mahkeme </a:t>
            </a:r>
            <a:r>
              <a:rPr lang="tr-TR" dirty="0">
                <a:solidFill>
                  <a:srgbClr val="002060"/>
                </a:solidFill>
              </a:rPr>
              <a:t>ve diğer resmi makamlar huzurunda ve alelıtlak zabıta ve ceza işlerinde bir muameleye konu teşkil etmek üzere </a:t>
            </a:r>
            <a:r>
              <a:rPr lang="tr-TR" dirty="0" smtClean="0">
                <a:solidFill>
                  <a:srgbClr val="002060"/>
                </a:solidFill>
              </a:rPr>
              <a:t>kullanılabilir</a:t>
            </a:r>
          </a:p>
          <a:p>
            <a:pPr>
              <a:buClr>
                <a:srgbClr val="FF0000"/>
              </a:buClr>
            </a:pPr>
            <a:r>
              <a:rPr lang="tr-TR" b="1" dirty="0" smtClean="0">
                <a:solidFill>
                  <a:srgbClr val="002060"/>
                </a:solidFill>
              </a:rPr>
              <a:t>Fotoğraflar</a:t>
            </a:r>
            <a:r>
              <a:rPr lang="tr-TR" b="1" dirty="0">
                <a:solidFill>
                  <a:srgbClr val="002060"/>
                </a:solidFill>
              </a:rPr>
              <a:t>, </a:t>
            </a:r>
            <a:endParaRPr lang="tr-TR" b="1" dirty="0" smtClean="0">
              <a:solidFill>
                <a:srgbClr val="002060"/>
              </a:solidFill>
            </a:endParaRPr>
          </a:p>
          <a:p>
            <a:pPr>
              <a:buClr>
                <a:srgbClr val="FF0000"/>
              </a:buClr>
            </a:pPr>
            <a:r>
              <a:rPr lang="tr-TR" dirty="0" smtClean="0">
                <a:solidFill>
                  <a:srgbClr val="002060"/>
                </a:solidFill>
              </a:rPr>
              <a:t>kamu güvenliği veya adli maksatlar için</a:t>
            </a:r>
          </a:p>
          <a:p>
            <a:pPr>
              <a:buClr>
                <a:srgbClr val="FF0000"/>
              </a:buClr>
            </a:pPr>
            <a:r>
              <a:rPr lang="tr-TR" dirty="0" smtClean="0">
                <a:solidFill>
                  <a:srgbClr val="002060"/>
                </a:solidFill>
              </a:rPr>
              <a:t>Resmi makamlar veya onların emriyle başkaları </a:t>
            </a:r>
            <a:r>
              <a:rPr lang="tr-TR" dirty="0">
                <a:solidFill>
                  <a:srgbClr val="002060"/>
                </a:solidFill>
              </a:rPr>
              <a:t>tarafından her şekilde çoğaltılabilir ve yayılabilir.</a:t>
            </a:r>
          </a:p>
        </p:txBody>
      </p:sp>
    </p:spTree>
    <p:extLst>
      <p:ext uri="{BB962C8B-B14F-4D97-AF65-F5344CB8AC3E}">
        <p14:creationId xmlns:p14="http://schemas.microsoft.com/office/powerpoint/2010/main" val="2693884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Mevzuat ve İçtihat md.31</a:t>
            </a:r>
            <a:endParaRPr lang="tr-TR" dirty="0">
              <a:solidFill>
                <a:srgbClr val="FF0000"/>
              </a:solidFill>
            </a:endParaRPr>
          </a:p>
        </p:txBody>
      </p:sp>
      <p:sp>
        <p:nvSpPr>
          <p:cNvPr id="3" name="İçerik Yer Tutucusu 2"/>
          <p:cNvSpPr>
            <a:spLocks noGrp="1"/>
          </p:cNvSpPr>
          <p:nvPr>
            <p:ph sz="quarter" idx="1"/>
          </p:nvPr>
        </p:nvSpPr>
        <p:spPr/>
        <p:txBody>
          <a:bodyPr>
            <a:normAutofit/>
          </a:bodyPr>
          <a:lstStyle/>
          <a:p>
            <a:pPr>
              <a:buClr>
                <a:srgbClr val="FF0000"/>
              </a:buClr>
            </a:pPr>
            <a:r>
              <a:rPr lang="tr-TR" b="1" dirty="0">
                <a:solidFill>
                  <a:srgbClr val="002060"/>
                </a:solidFill>
              </a:rPr>
              <a:t>Resmen yayımlanan veya ilan olunan </a:t>
            </a:r>
            <a:r>
              <a:rPr lang="tr-TR" dirty="0">
                <a:solidFill>
                  <a:srgbClr val="002060"/>
                </a:solidFill>
              </a:rPr>
              <a:t>kanun, tüzük, yönetmelik, tebliğ, genelge ve </a:t>
            </a:r>
            <a:r>
              <a:rPr lang="tr-TR" dirty="0" err="1">
                <a:solidFill>
                  <a:srgbClr val="002060"/>
                </a:solidFill>
              </a:rPr>
              <a:t>kazai</a:t>
            </a:r>
            <a:r>
              <a:rPr lang="tr-TR" dirty="0">
                <a:solidFill>
                  <a:srgbClr val="002060"/>
                </a:solidFill>
              </a:rPr>
              <a:t> kararların çoğaltılması, yayılması, </a:t>
            </a:r>
            <a:r>
              <a:rPr lang="tr-TR" b="1" dirty="0">
                <a:solidFill>
                  <a:srgbClr val="002060"/>
                </a:solidFill>
              </a:rPr>
              <a:t>işlenmesi veya her hangi bir suretle bunlardan faydalanma </a:t>
            </a:r>
            <a:r>
              <a:rPr lang="tr-TR" dirty="0">
                <a:solidFill>
                  <a:srgbClr val="002060"/>
                </a:solidFill>
              </a:rPr>
              <a:t>serbesttir.</a:t>
            </a:r>
          </a:p>
          <a:p>
            <a:pPr>
              <a:buClr>
                <a:srgbClr val="FF0000"/>
              </a:buClr>
            </a:pPr>
            <a:r>
              <a:rPr lang="tr-TR" dirty="0" smtClean="0">
                <a:solidFill>
                  <a:srgbClr val="002060"/>
                </a:solidFill>
              </a:rPr>
              <a:t>Sınırlamadan ziyade hak sahipliğinin elinden alması gibi bir durum söz konusudur. </a:t>
            </a:r>
          </a:p>
          <a:p>
            <a:pPr>
              <a:buClr>
                <a:srgbClr val="FF0000"/>
              </a:buClr>
            </a:pPr>
            <a:r>
              <a:rPr lang="tr-TR" dirty="0" smtClean="0">
                <a:solidFill>
                  <a:srgbClr val="002060"/>
                </a:solidFill>
              </a:rPr>
              <a:t>Resmi makamlarca hazırlanan ve resmi nitelik taşımayan karar  belgeler istisna kapsamına girmez. </a:t>
            </a:r>
          </a:p>
          <a:p>
            <a:pPr marL="0" indent="0">
              <a:buClr>
                <a:srgbClr val="FF0000"/>
              </a:buClr>
              <a:buNone/>
            </a:pPr>
            <a:endParaRPr lang="tr-TR" dirty="0">
              <a:solidFill>
                <a:srgbClr val="002060"/>
              </a:solidFill>
            </a:endParaRPr>
          </a:p>
        </p:txBody>
      </p:sp>
    </p:spTree>
    <p:extLst>
      <p:ext uri="{BB962C8B-B14F-4D97-AF65-F5344CB8AC3E}">
        <p14:creationId xmlns:p14="http://schemas.microsoft.com/office/powerpoint/2010/main" val="711802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Nutuklar md.32</a:t>
            </a:r>
            <a:endParaRPr lang="tr-TR" dirty="0">
              <a:solidFill>
                <a:srgbClr val="FF0000"/>
              </a:solidFill>
            </a:endParaRPr>
          </a:p>
        </p:txBody>
      </p:sp>
      <p:sp>
        <p:nvSpPr>
          <p:cNvPr id="3" name="İçerik Yer Tutucusu 2"/>
          <p:cNvSpPr>
            <a:spLocks noGrp="1"/>
          </p:cNvSpPr>
          <p:nvPr>
            <p:ph sz="quarter" idx="1"/>
          </p:nvPr>
        </p:nvSpPr>
        <p:spPr/>
        <p:txBody>
          <a:bodyPr>
            <a:normAutofit lnSpcReduction="10000"/>
          </a:bodyPr>
          <a:lstStyle/>
          <a:p>
            <a:pPr algn="just">
              <a:buClr>
                <a:srgbClr val="FF0000"/>
              </a:buClr>
            </a:pPr>
            <a:r>
              <a:rPr lang="tr-TR" dirty="0" smtClean="0">
                <a:solidFill>
                  <a:srgbClr val="002060"/>
                </a:solidFill>
              </a:rPr>
              <a:t>Büyük </a:t>
            </a:r>
            <a:r>
              <a:rPr lang="tr-TR" dirty="0">
                <a:solidFill>
                  <a:srgbClr val="002060"/>
                </a:solidFill>
              </a:rPr>
              <a:t>Millet Meclisinde ve diğer resmi meclis ve kongrelerde, mahkemelerde, umumi toplantılarda söylenen </a:t>
            </a:r>
            <a:r>
              <a:rPr lang="tr-TR" b="1" dirty="0">
                <a:solidFill>
                  <a:srgbClr val="002060"/>
                </a:solidFill>
              </a:rPr>
              <a:t>söz ve </a:t>
            </a:r>
            <a:r>
              <a:rPr lang="tr-TR" b="1" dirty="0" smtClean="0">
                <a:solidFill>
                  <a:srgbClr val="002060"/>
                </a:solidFill>
              </a:rPr>
              <a:t>nutukların</a:t>
            </a:r>
          </a:p>
          <a:p>
            <a:pPr algn="just">
              <a:buClr>
                <a:srgbClr val="FF0000"/>
              </a:buClr>
            </a:pPr>
            <a:r>
              <a:rPr lang="tr-TR" b="1" dirty="0" smtClean="0">
                <a:solidFill>
                  <a:srgbClr val="002060"/>
                </a:solidFill>
              </a:rPr>
              <a:t>«haber </a:t>
            </a:r>
            <a:r>
              <a:rPr lang="tr-TR" b="1" dirty="0">
                <a:solidFill>
                  <a:srgbClr val="002060"/>
                </a:solidFill>
              </a:rPr>
              <a:t>ve </a:t>
            </a:r>
            <a:r>
              <a:rPr lang="tr-TR" b="1" dirty="0" err="1">
                <a:solidFill>
                  <a:srgbClr val="002060"/>
                </a:solidFill>
              </a:rPr>
              <a:t>malümat</a:t>
            </a:r>
            <a:r>
              <a:rPr lang="tr-TR" b="1" dirty="0">
                <a:solidFill>
                  <a:srgbClr val="002060"/>
                </a:solidFill>
              </a:rPr>
              <a:t> </a:t>
            </a:r>
            <a:r>
              <a:rPr lang="tr-TR" b="1" dirty="0" smtClean="0">
                <a:solidFill>
                  <a:srgbClr val="002060"/>
                </a:solidFill>
              </a:rPr>
              <a:t>verme» </a:t>
            </a:r>
            <a:r>
              <a:rPr lang="tr-TR" dirty="0" smtClean="0">
                <a:solidFill>
                  <a:srgbClr val="002060"/>
                </a:solidFill>
              </a:rPr>
              <a:t>amacıyla</a:t>
            </a:r>
          </a:p>
          <a:p>
            <a:pPr algn="just">
              <a:buClr>
                <a:srgbClr val="FF0000"/>
              </a:buClr>
            </a:pPr>
            <a:r>
              <a:rPr lang="tr-TR" dirty="0" smtClean="0">
                <a:solidFill>
                  <a:srgbClr val="002060"/>
                </a:solidFill>
              </a:rPr>
              <a:t> çoğaltılmak, umumi </a:t>
            </a:r>
            <a:r>
              <a:rPr lang="tr-TR" dirty="0">
                <a:solidFill>
                  <a:srgbClr val="002060"/>
                </a:solidFill>
              </a:rPr>
              <a:t>mahallerde </a:t>
            </a:r>
            <a:r>
              <a:rPr lang="tr-TR" dirty="0" smtClean="0">
                <a:solidFill>
                  <a:srgbClr val="002060"/>
                </a:solidFill>
              </a:rPr>
              <a:t>okunması </a:t>
            </a:r>
            <a:r>
              <a:rPr lang="tr-TR" dirty="0">
                <a:solidFill>
                  <a:srgbClr val="002060"/>
                </a:solidFill>
              </a:rPr>
              <a:t>veya radyo </a:t>
            </a:r>
            <a:r>
              <a:rPr lang="tr-TR" dirty="0" err="1">
                <a:solidFill>
                  <a:srgbClr val="002060"/>
                </a:solidFill>
              </a:rPr>
              <a:t>vasıtasiyle</a:t>
            </a:r>
            <a:r>
              <a:rPr lang="tr-TR" dirty="0">
                <a:solidFill>
                  <a:srgbClr val="002060"/>
                </a:solidFill>
              </a:rPr>
              <a:t> ve başka suretle yayımı </a:t>
            </a:r>
            <a:r>
              <a:rPr lang="tr-TR" dirty="0" smtClean="0">
                <a:solidFill>
                  <a:srgbClr val="002060"/>
                </a:solidFill>
              </a:rPr>
              <a:t>serbesttir</a:t>
            </a:r>
          </a:p>
          <a:p>
            <a:pPr algn="just" fontAlgn="base">
              <a:buClr>
                <a:srgbClr val="FF0000"/>
              </a:buClr>
            </a:pPr>
            <a:r>
              <a:rPr lang="tr-TR" dirty="0">
                <a:solidFill>
                  <a:srgbClr val="002060"/>
                </a:solidFill>
              </a:rPr>
              <a:t>Hadisenin mahiyeti ve vaziyetin icabı gerektirmediği hallerde söz ve nutuk sahiplerinin adı </a:t>
            </a:r>
            <a:r>
              <a:rPr lang="tr-TR" dirty="0" err="1">
                <a:solidFill>
                  <a:srgbClr val="002060"/>
                </a:solidFill>
              </a:rPr>
              <a:t>zikredilmiyebilir</a:t>
            </a:r>
            <a:r>
              <a:rPr lang="tr-TR" dirty="0">
                <a:solidFill>
                  <a:srgbClr val="002060"/>
                </a:solidFill>
              </a:rPr>
              <a:t>.</a:t>
            </a:r>
          </a:p>
          <a:p>
            <a:pPr algn="just" fontAlgn="base">
              <a:buClr>
                <a:srgbClr val="FF0000"/>
              </a:buClr>
            </a:pPr>
            <a:r>
              <a:rPr lang="tr-TR" dirty="0" smtClean="0">
                <a:solidFill>
                  <a:srgbClr val="002060"/>
                </a:solidFill>
              </a:rPr>
              <a:t>Bu </a:t>
            </a:r>
            <a:r>
              <a:rPr lang="tr-TR" dirty="0">
                <a:solidFill>
                  <a:srgbClr val="002060"/>
                </a:solidFill>
              </a:rPr>
              <a:t>söz ve nutukları birinci fıkrada zikredilenden başka bir maksatla çoğaltmak veya diğer bir suretle yaymak eser sahibine aittir.</a:t>
            </a:r>
          </a:p>
          <a:p>
            <a:pPr algn="just">
              <a:buClr>
                <a:srgbClr val="FF0000"/>
              </a:buClr>
            </a:pPr>
            <a:endParaRPr lang="tr-TR" dirty="0">
              <a:solidFill>
                <a:srgbClr val="002060"/>
              </a:solidFill>
            </a:endParaRPr>
          </a:p>
        </p:txBody>
      </p:sp>
    </p:spTree>
    <p:extLst>
      <p:ext uri="{BB962C8B-B14F-4D97-AF65-F5344CB8AC3E}">
        <p14:creationId xmlns:p14="http://schemas.microsoft.com/office/powerpoint/2010/main" val="9219196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1_Cumba">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1205</TotalTime>
  <Words>1917</Words>
  <Application>Microsoft Office PowerPoint</Application>
  <PresentationFormat>Ekran Gösterisi (4:3)</PresentationFormat>
  <Paragraphs>191</Paragraphs>
  <Slides>32</Slides>
  <Notes>1</Notes>
  <HiddenSlides>0</HiddenSlides>
  <MMClips>0</MMClips>
  <ScaleCrop>false</ScaleCrop>
  <HeadingPairs>
    <vt:vector size="4" baseType="variant">
      <vt:variant>
        <vt:lpstr>Tema</vt:lpstr>
      </vt:variant>
      <vt:variant>
        <vt:i4>2</vt:i4>
      </vt:variant>
      <vt:variant>
        <vt:lpstr>Slayt Başlıkları</vt:lpstr>
      </vt:variant>
      <vt:variant>
        <vt:i4>32</vt:i4>
      </vt:variant>
    </vt:vector>
  </HeadingPairs>
  <TitlesOfParts>
    <vt:vector size="34" baseType="lpstr">
      <vt:lpstr>Cumba</vt:lpstr>
      <vt:lpstr>1_Cumba</vt:lpstr>
      <vt:lpstr>İstisna ve Sınırlamalar</vt:lpstr>
      <vt:lpstr>Hakların Sınırlandırılması</vt:lpstr>
      <vt:lpstr>Hakların Sınırlandırılması</vt:lpstr>
      <vt:lpstr>Mali hakların Koruma Süresi (md.26-27)</vt:lpstr>
      <vt:lpstr>mali hakların Koruma Süresi (md.26-27)</vt:lpstr>
      <vt:lpstr>Manevi hakların Koruma Süresi</vt:lpstr>
      <vt:lpstr>Kamu Düzeni Düşüncesiyle Getirilen Sınırlamalar md.30</vt:lpstr>
      <vt:lpstr>Mevzuat ve İçtihat md.31</vt:lpstr>
      <vt:lpstr>Nutuklar md.32</vt:lpstr>
      <vt:lpstr>Temsil Serbestisi md.33</vt:lpstr>
      <vt:lpstr>Eğitim ve Öğretim için Seçme ve Toplama Eserler md.34</vt:lpstr>
      <vt:lpstr>Eğitim ve Öğretim için Seçme ve Toplama Eserler md.34</vt:lpstr>
      <vt:lpstr>Eğitim ve Öğretim için Seçme ve Toplama Eserler md.34</vt:lpstr>
      <vt:lpstr>İktibas Serbestisi md.35</vt:lpstr>
      <vt:lpstr>İktibas Serbestisi md.35</vt:lpstr>
      <vt:lpstr>İktibas Serbestisi md.35</vt:lpstr>
      <vt:lpstr>İktibas Serbestisi md.35</vt:lpstr>
      <vt:lpstr>Gazete İçeriğinden nasıl yararlanılır? md.36</vt:lpstr>
      <vt:lpstr>Haberlerde başka eserlerden nasıl yararlanılır md.37</vt:lpstr>
      <vt:lpstr>Şahsi Çoğaltım md.38</vt:lpstr>
      <vt:lpstr>Şahsi Çoğaltım md.38</vt:lpstr>
      <vt:lpstr>Şahsi Çoğaltım md.38</vt:lpstr>
      <vt:lpstr>Şahsi Çoğaltım md.38</vt:lpstr>
      <vt:lpstr>Kopya ve Teşhir md.40</vt:lpstr>
      <vt:lpstr>Soru</vt:lpstr>
      <vt:lpstr>Engelliler İstisnası ek md.11</vt:lpstr>
      <vt:lpstr> Umuma Açık Mahallerde Eser, İcra,  Fonogram, Yapım ve Yayınların Kullanılması-Aslında bir istisna değildir</vt:lpstr>
      <vt:lpstr>Devletin Faydalanma Yetkisi md.47</vt:lpstr>
      <vt:lpstr>Kamuya Maletme</vt:lpstr>
      <vt:lpstr>İhlal-davalar </vt:lpstr>
      <vt:lpstr>Hukuk ve Ceza Davaları</vt:lpstr>
      <vt:lpstr>Sabrınız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İstisna ve Sınırlamalar</dc:title>
  <dc:creator>zehra</dc:creator>
  <cp:lastModifiedBy>zehra</cp:lastModifiedBy>
  <cp:revision>16</cp:revision>
  <dcterms:created xsi:type="dcterms:W3CDTF">2020-10-20T11:15:16Z</dcterms:created>
  <dcterms:modified xsi:type="dcterms:W3CDTF">2021-01-28T07:45:35Z</dcterms:modified>
</cp:coreProperties>
</file>