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1" r:id="rId5"/>
    <p:sldId id="260" r:id="rId6"/>
    <p:sldId id="25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Rectangle 7"/>
          <p:cNvSpPr txBox="1">
            <a:spLocks noGrp="1"/>
          </p:cNvSpPr>
          <p:nvPr>
            <p:ph type="sldNum" sz="quarter"/>
          </p:nvPr>
        </p:nvSpPr>
        <p:spPr>
          <a:xfrm>
            <a:off x="3821113" y="9386888"/>
            <a:ext cx="2922587" cy="493712"/>
          </a:xfrm>
          <a:prstGeom prst="rect">
            <a:avLst/>
          </a:prstGeom>
          <a:noFill/>
          <a:ln w="9525">
            <a:noFill/>
          </a:ln>
        </p:spPr>
        <p:txBody>
          <a:bodyPr lIns="90901" tIns="45450" rIns="90901" bIns="45450" anchor="b"/>
          <a:p>
            <a:pPr lvl="0" algn="r" eaLnBrk="1" hangingPunct="1">
              <a:spcBef>
                <a:spcPct val="0"/>
              </a:spcBef>
            </a:pPr>
            <a:fld id="{9A0DB2DC-4C9A-4742-B13C-FB6460FD3503}" type="slidenum">
              <a:rPr lang="tr-TR" altLang="tr-TR" dirty="0"/>
            </a:fld>
            <a:endParaRPr lang="tr-TR" altLang="tr-TR" dirty="0"/>
          </a:p>
        </p:txBody>
      </p:sp>
      <p:sp>
        <p:nvSpPr>
          <p:cNvPr id="135171" name="Rectangle 2"/>
          <p:cNvSpPr>
            <a:spLocks noRot="1" noTextEdit="1"/>
          </p:cNvSpPr>
          <p:nvPr>
            <p:ph type="sldImg"/>
          </p:nvPr>
        </p:nvSpPr>
        <p:spPr/>
      </p:sp>
      <p:sp>
        <p:nvSpPr>
          <p:cNvPr id="135172" name="Rectangle 3"/>
          <p:cNvSpPr>
            <a:spLocks noGrp="1"/>
          </p:cNvSpPr>
          <p:nvPr>
            <p:ph type="body" idx="1"/>
          </p:nvPr>
        </p:nvSpPr>
        <p:spPr>
          <a:xfrm>
            <a:off x="674688" y="4694238"/>
            <a:ext cx="5395912" cy="4446587"/>
          </a:xfrm>
        </p:spPr>
        <p:txBody>
          <a:bodyPr wrap="square" lIns="90901" tIns="45450" rIns="90901" bIns="45450" anchor="t"/>
          <a:p>
            <a:pPr lvl="0" eaLnBrk="1" hangingPunct="1"/>
            <a:endParaRPr lang="tr-TR" alt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Rectangle 7"/>
          <p:cNvSpPr txBox="1">
            <a:spLocks noGrp="1"/>
          </p:cNvSpPr>
          <p:nvPr>
            <p:ph type="sldNum" sz="quarter"/>
          </p:nvPr>
        </p:nvSpPr>
        <p:spPr>
          <a:xfrm>
            <a:off x="3821113" y="9386888"/>
            <a:ext cx="2922587" cy="493712"/>
          </a:xfrm>
          <a:prstGeom prst="rect">
            <a:avLst/>
          </a:prstGeom>
          <a:noFill/>
          <a:ln w="9525">
            <a:noFill/>
          </a:ln>
        </p:spPr>
        <p:txBody>
          <a:bodyPr lIns="90901" tIns="45450" rIns="90901" bIns="45450" anchor="b"/>
          <a:p>
            <a:pPr lvl="0" algn="r" eaLnBrk="1" hangingPunct="1">
              <a:spcBef>
                <a:spcPct val="0"/>
              </a:spcBef>
            </a:pPr>
            <a:fld id="{9A0DB2DC-4C9A-4742-B13C-FB6460FD3503}" type="slidenum">
              <a:rPr lang="tr-TR" altLang="tr-TR" dirty="0"/>
            </a:fld>
            <a:endParaRPr lang="tr-TR" altLang="tr-TR" dirty="0"/>
          </a:p>
        </p:txBody>
      </p:sp>
      <p:sp>
        <p:nvSpPr>
          <p:cNvPr id="138243" name="Rectangle 2"/>
          <p:cNvSpPr>
            <a:spLocks noRot="1" noTextEdit="1"/>
          </p:cNvSpPr>
          <p:nvPr>
            <p:ph type="sldImg"/>
          </p:nvPr>
        </p:nvSpPr>
        <p:spPr/>
      </p:sp>
      <p:sp>
        <p:nvSpPr>
          <p:cNvPr id="138244" name="Rectangle 3"/>
          <p:cNvSpPr>
            <a:spLocks noGrp="1"/>
          </p:cNvSpPr>
          <p:nvPr>
            <p:ph type="body" idx="1"/>
          </p:nvPr>
        </p:nvSpPr>
        <p:spPr>
          <a:xfrm>
            <a:off x="674688" y="4694238"/>
            <a:ext cx="5395912" cy="4446587"/>
          </a:xfrm>
        </p:spPr>
        <p:txBody>
          <a:bodyPr wrap="square" lIns="90901" tIns="45450" rIns="90901" bIns="45450" anchor="t"/>
          <a:p>
            <a:pPr lvl="0" eaLnBrk="1" hangingPunct="1"/>
            <a:endParaRPr lang="tr-TR" alt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p:cNvSpPr>
          <p:nvPr>
            <p:ph type="title" hasCustomPrompt="1"/>
          </p:nvPr>
        </p:nvSpPr>
        <p:spPr>
          <a:xfrm>
            <a:off x="2063750" y="692150"/>
            <a:ext cx="7810500" cy="923925"/>
          </a:xfrm>
        </p:spPr>
        <p:txBody>
          <a:bodyPr vert="horz" wrap="square" lIns="91440" tIns="45720" rIns="91440" bIns="45720" anchor="ctr">
            <a:normAutofit fontScale="90000"/>
          </a:bodyPr>
          <a:p>
            <a:pPr eaLnBrk="1" hangingPunct="1"/>
            <a:r>
              <a:rPr lang="tr-TR" altLang="tr-TR" sz="3400" dirty="0"/>
              <a:t>Sistem fonksiyonunu geliştirmek için gerekli fonksiyonlar</a:t>
            </a:r>
            <a:endParaRPr lang="tr-TR" altLang="tr-TR" sz="3400" dirty="0"/>
          </a:p>
        </p:txBody>
      </p:sp>
      <p:sp>
        <p:nvSpPr>
          <p:cNvPr id="24579" name="Rectangle 3"/>
          <p:cNvSpPr>
            <a:spLocks noGrp="1" noChangeArrowheads="1"/>
          </p:cNvSpPr>
          <p:nvPr>
            <p:ph idx="1" hasCustomPrompt="1"/>
          </p:nvPr>
        </p:nvSpPr>
        <p:spPr>
          <a:xfrm>
            <a:off x="2351088" y="2133600"/>
            <a:ext cx="7731125" cy="4114800"/>
          </a:xfrm>
        </p:spPr>
        <p:txBody>
          <a:bodyPr vert="horz" wrap="square" lIns="91440" tIns="45720" rIns="91440" bIns="45720" numCol="1" rtlCol="0" anchor="ctr" anchorCtr="0" compatLnSpc="1"/>
          <a:p>
            <a:pPr eaLnBrk="1" hangingPunct="1">
              <a:lnSpc>
                <a:spcPct val="70000"/>
              </a:lnSpc>
            </a:pPr>
            <a:r>
              <a:rPr lang="tr-TR" altLang="tr-TR" sz="3200" b="1" i="1" u="sng" dirty="0"/>
              <a:t>Yönetim</a:t>
            </a:r>
            <a:r>
              <a:rPr lang="tr-TR" altLang="tr-TR" sz="3200" b="1" u="sng" dirty="0"/>
              <a:t>.</a:t>
            </a:r>
            <a:r>
              <a:rPr lang="tr-TR" altLang="tr-TR" sz="3200" dirty="0"/>
              <a:t> Bu fonksiyon temelde devletin sorumluluğundadır. Bu sorumluluğun yerine getirilebilmesi için sistemdeki tüm temel görevililer ve bunların rollerini belirleyen bir politika vizyonuna gerek vardır. </a:t>
            </a:r>
            <a:endParaRPr lang="tr-TR" altLang="tr-TR" sz="3200" dirty="0"/>
          </a:p>
          <a:p>
            <a:pPr eaLnBrk="1" hangingPunct="1">
              <a:lnSpc>
                <a:spcPct val="70000"/>
              </a:lnSpc>
            </a:pPr>
            <a:endParaRPr lang="tr-TR" altLang="tr-T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
        <p:nvSpPr>
          <p:cNvPr id="4" name="Text Box 3"/>
          <p:cNvSpPr txBox="1"/>
          <p:nvPr/>
        </p:nvSpPr>
        <p:spPr>
          <a:xfrm>
            <a:off x="1272540" y="1415415"/>
            <a:ext cx="9026525" cy="2846070"/>
          </a:xfrm>
          <a:prstGeom prst="rect">
            <a:avLst/>
          </a:prstGeom>
          <a:noFill/>
        </p:spPr>
        <p:txBody>
          <a:bodyPr wrap="square" rtlCol="0" anchor="t">
            <a:spAutoFit/>
          </a:bodyPr>
          <a:p>
            <a:pPr eaLnBrk="1" hangingPunct="1">
              <a:lnSpc>
                <a:spcPct val="70000"/>
              </a:lnSpc>
            </a:pPr>
            <a:r>
              <a:rPr lang="tr-TR" altLang="tr-TR" sz="3200" b="1" i="1" u="sng" dirty="0">
                <a:sym typeface="+mn-ea"/>
              </a:rPr>
              <a:t>Hizmet sunumu</a:t>
            </a:r>
            <a:r>
              <a:rPr lang="tr-TR" altLang="tr-TR" sz="3200" b="1" u="sng" dirty="0">
                <a:sym typeface="+mn-ea"/>
              </a:rPr>
              <a:t>. </a:t>
            </a:r>
            <a:r>
              <a:rPr lang="tr-TR" altLang="tr-TR" sz="3200" dirty="0">
                <a:sym typeface="+mn-ea"/>
              </a:rPr>
              <a:t>Daha iyi hizmet sunumunu sağlayabilmek için mevcut hizmet sunumunun tüm unsurları ile ilgili ayrıntılı bilgiye gerek vardır. Yerel ve ulusal risk faktörleri iyi anlaşılmalı, hizmet sunucuları ile ilgili sayısal bilgiye ulaşılmalı ve hizmetlerin kullanımı ve dağılımına ilişkin ayrıntılı bilgi elde edilmelidir. </a:t>
            </a:r>
            <a:endParaRPr lang="tr-TR" altLang="tr-TR" sz="3200" dirty="0"/>
          </a:p>
          <a:p>
            <a:pPr eaLnBrk="1" hangingPunct="1">
              <a:lnSpc>
                <a:spcPct val="70000"/>
              </a:lnSpc>
            </a:pPr>
            <a:endParaRPr 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eaLnBrk="1" hangingPunct="1">
              <a:lnSpc>
                <a:spcPct val="70000"/>
              </a:lnSpc>
            </a:pPr>
            <a:r>
              <a:rPr lang="tr-TR" altLang="tr-TR" b="1" i="1" u="sng" dirty="0">
                <a:sym typeface="+mn-ea"/>
              </a:rPr>
              <a:t>Kaynak yaratma</a:t>
            </a:r>
            <a:r>
              <a:rPr lang="tr-TR" altLang="tr-TR" b="1" u="sng" dirty="0">
                <a:sym typeface="+mn-ea"/>
              </a:rPr>
              <a:t>. </a:t>
            </a:r>
            <a:r>
              <a:rPr lang="tr-TR" altLang="tr-TR" dirty="0">
                <a:sym typeface="+mn-ea"/>
              </a:rPr>
              <a:t>Yönetim çeşitli stratejik dengeleri izlemeli ve aralarındaki denge bozulduğunda doğru yöne gitmelerini sağlamalıdır. Bu konu ile ilgili olarak Ulusal Sağlık Hesapları (USH) sağladığı bilgilerle yöneticilere yardımcı olabilir. </a:t>
            </a:r>
            <a:endParaRPr lang="tr-TR" altLang="tr-TR" dirty="0"/>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eaLnBrk="1" hangingPunct="1">
              <a:lnSpc>
                <a:spcPct val="70000"/>
              </a:lnSpc>
            </a:pPr>
            <a:r>
              <a:rPr lang="tr-TR" altLang="tr-TR" b="1" i="1" u="sng" dirty="0">
                <a:sym typeface="+mn-ea"/>
              </a:rPr>
              <a:t>Finansman. </a:t>
            </a:r>
            <a:r>
              <a:rPr lang="tr-TR" altLang="tr-TR" dirty="0">
                <a:sym typeface="+mn-ea"/>
              </a:rPr>
              <a:t>herkese, yeterli düzeyde ve adaletli bir yöntemle finansal kaynak sağlamak.</a:t>
            </a:r>
            <a:endParaRPr lang="en-US"/>
          </a:p>
          <a:p>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p:cNvSpPr>
          <p:nvPr>
            <p:ph type="title" hasCustomPrompt="1"/>
          </p:nvPr>
        </p:nvSpPr>
        <p:spPr>
          <a:xfrm>
            <a:off x="1992313" y="765175"/>
            <a:ext cx="8135937" cy="923925"/>
          </a:xfrm>
        </p:spPr>
        <p:txBody>
          <a:bodyPr vert="horz" wrap="square" lIns="91440" tIns="45720" rIns="91440" bIns="45720" anchor="ctr"/>
          <a:p>
            <a:pPr eaLnBrk="1" hangingPunct="1"/>
            <a:r>
              <a:rPr lang="tr-TR" altLang="tr-TR" sz="3800" dirty="0"/>
              <a:t>OECD performans göstergeleri</a:t>
            </a:r>
            <a:endParaRPr lang="tr-TR" altLang="tr-TR" sz="3800" dirty="0"/>
          </a:p>
        </p:txBody>
      </p:sp>
      <p:sp>
        <p:nvSpPr>
          <p:cNvPr id="26627" name="Rectangle 3"/>
          <p:cNvSpPr>
            <a:spLocks noGrp="1"/>
          </p:cNvSpPr>
          <p:nvPr>
            <p:ph idx="1" hasCustomPrompt="1"/>
          </p:nvPr>
        </p:nvSpPr>
        <p:spPr>
          <a:xfrm>
            <a:off x="2135188" y="1916113"/>
            <a:ext cx="7658100" cy="3178175"/>
          </a:xfrm>
        </p:spPr>
        <p:txBody>
          <a:bodyPr vert="horz" wrap="square" lIns="91440" tIns="45720" rIns="91440" bIns="45720" anchor="ctr"/>
          <a:p>
            <a:pPr marL="514350" indent="-514350" eaLnBrk="1" hangingPunct="1">
              <a:buFont typeface="Verdana" panose="020B0604030504040204" pitchFamily="34" charset="0"/>
              <a:buAutoNum type="arabicPeriod"/>
            </a:pPr>
            <a:r>
              <a:rPr lang="tr-TR" altLang="tr-TR" sz="2800" dirty="0"/>
              <a:t>Sağlık sonuçları</a:t>
            </a:r>
            <a:endParaRPr lang="tr-TR" altLang="tr-TR" sz="2800" dirty="0"/>
          </a:p>
          <a:p>
            <a:pPr marL="514350" indent="-514350" eaLnBrk="1" hangingPunct="1">
              <a:buFont typeface="Verdana" panose="020B0604030504040204" pitchFamily="34" charset="0"/>
              <a:buAutoNum type="arabicPeriod"/>
            </a:pPr>
            <a:r>
              <a:rPr lang="tr-TR" altLang="tr-TR" sz="2800" dirty="0"/>
              <a:t>Duyarlılık göstergeleri</a:t>
            </a:r>
            <a:endParaRPr lang="tr-TR" altLang="tr-TR" sz="2800" dirty="0"/>
          </a:p>
          <a:p>
            <a:pPr marL="514350" indent="-514350" eaLnBrk="1" hangingPunct="1">
              <a:buFont typeface="Verdana" panose="020B0604030504040204" pitchFamily="34" charset="0"/>
              <a:buAutoNum type="arabicPeriod"/>
            </a:pPr>
            <a:r>
              <a:rPr lang="tr-TR" altLang="tr-TR" sz="2800" dirty="0"/>
              <a:t>Eşitlik göstergeleri </a:t>
            </a:r>
            <a:endParaRPr lang="tr-TR" altLang="tr-TR" sz="2800" dirty="0"/>
          </a:p>
          <a:p>
            <a:pPr marL="514350" indent="-514350" eaLnBrk="1" hangingPunct="1">
              <a:buFont typeface="Verdana" panose="020B0604030504040204" pitchFamily="34" charset="0"/>
              <a:buAutoNum type="arabicPeriod"/>
            </a:pPr>
            <a:r>
              <a:rPr lang="tr-TR" altLang="tr-TR" sz="2800" dirty="0"/>
              <a:t>Verimlilik göstergeleri   </a:t>
            </a:r>
            <a:endParaRPr lang="tr-TR" altLang="tr-TR"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1030</Words>
  <Application>WPS Presentation</Application>
  <PresentationFormat>Widescreen</PresentationFormat>
  <Paragraphs>22</Paragraphs>
  <Slides>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vt:i4>
      </vt:variant>
    </vt:vector>
  </HeadingPairs>
  <TitlesOfParts>
    <vt:vector size="16" baseType="lpstr">
      <vt:lpstr>Arial</vt:lpstr>
      <vt:lpstr>SimSun</vt:lpstr>
      <vt:lpstr>Wingdings</vt:lpstr>
      <vt:lpstr/>
      <vt:lpstr>Arial Unicode MS</vt:lpstr>
      <vt:lpstr>Calibri Light</vt:lpstr>
      <vt:lpstr>Calibri</vt:lpstr>
      <vt:lpstr>Microsoft YaHei</vt:lpstr>
      <vt:lpstr>Verdana</vt:lpstr>
      <vt:lpstr>Segoe Print</vt:lpstr>
      <vt:lpstr>Office Theme</vt:lpstr>
      <vt:lpstr>Sistem fonksiyonunu geliştirmek için gerekli fonksiyonlar</vt:lpstr>
      <vt:lpstr>PowerPoint 演示文稿</vt:lpstr>
      <vt:lpstr>PowerPoint 演示文稿</vt:lpstr>
      <vt:lpstr>PowerPoint 演示文稿</vt:lpstr>
      <vt:lpstr>OECD performans göstergeleri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fonksiyonunu geliştirmek için gerekli fonksiyonlar</dc:title>
  <dc:creator>LENOVO</dc:creator>
  <cp:lastModifiedBy>Nesibe Uzel Yar</cp:lastModifiedBy>
  <cp:revision>1</cp:revision>
  <dcterms:created xsi:type="dcterms:W3CDTF">2020-02-06T14:25:42Z</dcterms:created>
  <dcterms:modified xsi:type="dcterms:W3CDTF">2020-02-06T14:25:42Z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