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75" r:id="rId3"/>
    <p:sldId id="276" r:id="rId4"/>
    <p:sldId id="283" r:id="rId5"/>
    <p:sldId id="284" r:id="rId6"/>
    <p:sldId id="277" r:id="rId7"/>
    <p:sldId id="278" r:id="rId8"/>
    <p:sldId id="279" r:id="rId9"/>
    <p:sldId id="280" r:id="rId10"/>
    <p:sldId id="282" r:id="rId11"/>
    <p:sldId id="285" r:id="rId12"/>
    <p:sldId id="286"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5" autoAdjust="0"/>
    <p:restoredTop sz="94660"/>
  </p:normalViewPr>
  <p:slideViewPr>
    <p:cSldViewPr snapToGrid="0">
      <p:cViewPr varScale="1">
        <p:scale>
          <a:sx n="65" d="100"/>
          <a:sy n="65" d="100"/>
        </p:scale>
        <p:origin x="46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r-TR"/>
              <a:t>Asıl başlık stili için tıklatın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lgn="l">
              <a:defRPr/>
            </a:lvl1pPr>
          </a:lstStyle>
          <a:p>
            <a:fld id="{492AD1CC-937A-4FB2-A757-2B09306CA2EA}" type="datetimeFigureOut">
              <a:rPr lang="tr-TR" smtClean="0"/>
              <a:t>4.12.2020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92AB09-FF87-46E6-9887-AF75EF12A3FC}"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5176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92AD1CC-937A-4FB2-A757-2B09306CA2EA}" type="datetimeFigureOut">
              <a:rPr lang="tr-TR" smtClean="0"/>
              <a:t>4.12.2020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2117992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r-TR"/>
              <a:t>Asıl başlık stili için tıklatın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92AD1CC-937A-4FB2-A757-2B09306CA2EA}" type="datetimeFigureOut">
              <a:rPr lang="tr-TR" smtClean="0"/>
              <a:t>4.12.2020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92AB09-FF87-46E6-9887-AF75EF12A3FC}" type="slidenum">
              <a:rPr lang="tr-TR" smtClean="0"/>
              <a:t>‹#›</a:t>
            </a:fld>
            <a:endParaRPr lang="tr-T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3790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92AD1CC-937A-4FB2-A757-2B09306CA2EA}" type="datetimeFigureOut">
              <a:rPr lang="tr-TR" smtClean="0"/>
              <a:t>4.12.2020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147852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r-TR"/>
              <a:t>Asıl başlık stili için tıklatın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92AD1CC-937A-4FB2-A757-2B09306CA2EA}" type="datetimeFigureOut">
              <a:rPr lang="tr-TR" smtClean="0"/>
              <a:t>4.12.2020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B92AB09-FF87-46E6-9887-AF75EF12A3FC}"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2412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92AD1CC-937A-4FB2-A757-2B09306CA2EA}" type="datetimeFigureOut">
              <a:rPr lang="tr-TR" smtClean="0"/>
              <a:t>4.12.2020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721877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24128" y="2967788"/>
            <a:ext cx="4754880" cy="33415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a:t>Asıl metin stillerini düzenle</a:t>
            </a:r>
          </a:p>
        </p:txBody>
      </p:sp>
      <p:sp>
        <p:nvSpPr>
          <p:cNvPr id="6" name="Content Placeholder 5"/>
          <p:cNvSpPr>
            <a:spLocks noGrp="1"/>
          </p:cNvSpPr>
          <p:nvPr>
            <p:ph sz="quarter" idx="4"/>
          </p:nvPr>
        </p:nvSpPr>
        <p:spPr>
          <a:xfrm>
            <a:off x="5990888" y="2967788"/>
            <a:ext cx="4754880" cy="33415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92AD1CC-937A-4FB2-A757-2B09306CA2EA}" type="datetimeFigureOut">
              <a:rPr lang="tr-TR" smtClean="0"/>
              <a:t>4.12.2020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3559930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492AD1CC-937A-4FB2-A757-2B09306CA2EA}" type="datetimeFigureOut">
              <a:rPr lang="tr-TR" smtClean="0"/>
              <a:t>4.12.2020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4096685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2AD1CC-937A-4FB2-A757-2B09306CA2EA}" type="datetimeFigureOut">
              <a:rPr lang="tr-TR" smtClean="0"/>
              <a:t>4.12.2020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688484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r-TR"/>
              <a:t>Asıl başlık stili için tıklatın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92AD1CC-937A-4FB2-A757-2B09306CA2EA}" type="datetimeFigureOut">
              <a:rPr lang="tr-TR" smtClean="0"/>
              <a:t>4.12.2020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B92AB09-FF87-46E6-9887-AF75EF12A3FC}" type="slidenum">
              <a:rPr lang="tr-TR" smtClean="0"/>
              <a:t>‹#›</a:t>
            </a:fld>
            <a:endParaRPr lang="tr-TR"/>
          </a:p>
        </p:txBody>
      </p:sp>
    </p:spTree>
    <p:extLst>
      <p:ext uri="{BB962C8B-B14F-4D97-AF65-F5344CB8AC3E}">
        <p14:creationId xmlns:p14="http://schemas.microsoft.com/office/powerpoint/2010/main" val="1050301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92AD1CC-937A-4FB2-A757-2B09306CA2EA}" type="datetimeFigureOut">
              <a:rPr lang="tr-TR" smtClean="0"/>
              <a:t>4.12.2020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B92AB09-FF87-46E6-9887-AF75EF12A3FC}"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0613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92AD1CC-937A-4FB2-A757-2B09306CA2EA}" type="datetimeFigureOut">
              <a:rPr lang="tr-TR" smtClean="0"/>
              <a:t>4.12.2020</a:t>
            </a:fld>
            <a:endParaRPr lang="tr-T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tr-T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B92AB09-FF87-46E6-9887-AF75EF12A3FC}" type="slidenum">
              <a:rPr lang="tr-TR" smtClean="0"/>
              <a:t>‹#›</a:t>
            </a:fld>
            <a:endParaRPr lang="tr-T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217806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93790" y="3489538"/>
            <a:ext cx="9144000" cy="3896140"/>
          </a:xfrm>
        </p:spPr>
        <p:txBody>
          <a:bodyPr>
            <a:noAutofit/>
          </a:bodyPr>
          <a:lstStyle/>
          <a:p>
            <a:br>
              <a:rPr lang="tr-TR" sz="6600" b="1" i="1" u="sng" dirty="0">
                <a:effectLst>
                  <a:outerShdw blurRad="38100" dist="38100" dir="2700000" algn="tl">
                    <a:srgbClr val="000000">
                      <a:alpha val="43137"/>
                    </a:srgbClr>
                  </a:outerShdw>
                </a:effectLst>
              </a:rPr>
            </a:br>
            <a:r>
              <a:rPr lang="tr-TR" sz="6600" b="1" i="1" u="sng" dirty="0">
                <a:solidFill>
                  <a:srgbClr val="00B0F0"/>
                </a:solidFill>
                <a:effectLst>
                  <a:outerShdw blurRad="38100" dist="38100" dir="2700000" algn="tl">
                    <a:srgbClr val="000000">
                      <a:alpha val="43137"/>
                    </a:srgbClr>
                  </a:outerShdw>
                </a:effectLst>
              </a:rPr>
              <a:t>LEZZET </a:t>
            </a:r>
            <a:r>
              <a:rPr lang="tr-TR" sz="6600" b="1" i="1" u="sng" dirty="0">
                <a:solidFill>
                  <a:schemeClr val="accent6">
                    <a:lumMod val="60000"/>
                    <a:lumOff val="40000"/>
                  </a:schemeClr>
                </a:solidFill>
                <a:effectLst>
                  <a:outerShdw blurRad="38100" dist="38100" dir="2700000" algn="tl">
                    <a:srgbClr val="000000">
                      <a:alpha val="43137"/>
                    </a:srgbClr>
                  </a:outerShdw>
                </a:effectLst>
              </a:rPr>
              <a:t>ARTTIRICILAR</a:t>
            </a:r>
            <a:br>
              <a:rPr lang="tr-TR" sz="6600" b="1" i="1" u="sng" dirty="0">
                <a:effectLst>
                  <a:outerShdw blurRad="38100" dist="38100" dir="2700000" algn="tl">
                    <a:srgbClr val="000000">
                      <a:alpha val="43137"/>
                    </a:srgbClr>
                  </a:outerShdw>
                </a:effectLst>
              </a:rPr>
            </a:br>
            <a:endParaRPr lang="tr-TR" sz="6600" b="1" i="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58812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44615" y="1789043"/>
            <a:ext cx="9720073" cy="4023360"/>
          </a:xfrm>
        </p:spPr>
        <p:txBody>
          <a:bodyPr>
            <a:normAutofit/>
          </a:bodyPr>
          <a:lstStyle/>
          <a:p>
            <a:r>
              <a:rPr lang="tr-TR" sz="3200" dirty="0" err="1">
                <a:solidFill>
                  <a:srgbClr val="00B0F0"/>
                </a:solidFill>
              </a:rPr>
              <a:t>Nükleotitler</a:t>
            </a:r>
            <a:r>
              <a:rPr lang="tr-TR" sz="3200" dirty="0">
                <a:solidFill>
                  <a:srgbClr val="00B0F0"/>
                </a:solidFill>
              </a:rPr>
              <a:t>: </a:t>
            </a:r>
          </a:p>
          <a:p>
            <a:r>
              <a:rPr lang="tr-TR" sz="3200" dirty="0"/>
              <a:t>En fazla, </a:t>
            </a:r>
            <a:r>
              <a:rPr lang="tr-TR" sz="3200" dirty="0" err="1"/>
              <a:t>disodyum</a:t>
            </a:r>
            <a:r>
              <a:rPr lang="tr-TR" sz="3200" dirty="0"/>
              <a:t> </a:t>
            </a:r>
            <a:r>
              <a:rPr lang="tr-TR" sz="3200" dirty="0" err="1"/>
              <a:t>inosinat</a:t>
            </a:r>
            <a:r>
              <a:rPr lang="tr-TR" sz="3200" dirty="0"/>
              <a:t> ve </a:t>
            </a:r>
            <a:r>
              <a:rPr lang="tr-TR" sz="3200" dirty="0" err="1"/>
              <a:t>disodyum</a:t>
            </a:r>
            <a:r>
              <a:rPr lang="tr-TR" sz="3200" dirty="0"/>
              <a:t> </a:t>
            </a:r>
            <a:r>
              <a:rPr lang="tr-TR" sz="3200" dirty="0" err="1"/>
              <a:t>guanilat</a:t>
            </a:r>
            <a:r>
              <a:rPr lang="tr-TR" sz="3200" dirty="0"/>
              <a:t> kullanılmaktadır. Bu iki madde, </a:t>
            </a:r>
            <a:r>
              <a:rPr lang="tr-TR" sz="3200" dirty="0" err="1"/>
              <a:t>MSG‟den</a:t>
            </a:r>
            <a:r>
              <a:rPr lang="tr-TR" sz="3200" dirty="0"/>
              <a:t> 10-20 kat daha güçlü etkiye sahiptir. </a:t>
            </a:r>
            <a:r>
              <a:rPr lang="tr-TR" sz="3200" dirty="0" err="1"/>
              <a:t>Nükleotitler</a:t>
            </a:r>
            <a:r>
              <a:rPr lang="tr-TR" sz="3200" dirty="0"/>
              <a:t> en fazla hazır çorbalar, konserve etler süt ürünleri, konserve ve dondurulmuş sebzeler, tahıllar, taneli gıdalar ve diğer bazı gıdalarda kullanılmaktadır. </a:t>
            </a:r>
          </a:p>
        </p:txBody>
      </p:sp>
    </p:spTree>
    <p:extLst>
      <p:ext uri="{BB962C8B-B14F-4D97-AF65-F5344CB8AC3E}">
        <p14:creationId xmlns:p14="http://schemas.microsoft.com/office/powerpoint/2010/main" val="234671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24127" y="1749287"/>
            <a:ext cx="9720073" cy="4023360"/>
          </a:xfrm>
        </p:spPr>
        <p:txBody>
          <a:bodyPr>
            <a:normAutofit/>
          </a:bodyPr>
          <a:lstStyle/>
          <a:p>
            <a:r>
              <a:rPr lang="tr-TR" sz="3200" dirty="0" err="1">
                <a:solidFill>
                  <a:srgbClr val="00B0F0"/>
                </a:solidFill>
              </a:rPr>
              <a:t>Maltol</a:t>
            </a:r>
            <a:r>
              <a:rPr lang="tr-TR" sz="3200" dirty="0">
                <a:solidFill>
                  <a:srgbClr val="00B0F0"/>
                </a:solidFill>
              </a:rPr>
              <a:t>: </a:t>
            </a:r>
          </a:p>
          <a:p>
            <a:r>
              <a:rPr lang="tr-TR" sz="3200" dirty="0"/>
              <a:t>1942 yılından beri lezzet artırıcı madde olarak gıdalarda kullanılmaktadır. En fazla yumuşak içecekler, meyveli içecekler, reçeller, jelatin ve karbonhidratça zengin gıdalarda kullanılır. Kullanıldığı ürünlerde tatlılığı arttırır. </a:t>
            </a:r>
          </a:p>
        </p:txBody>
      </p:sp>
    </p:spTree>
    <p:extLst>
      <p:ext uri="{BB962C8B-B14F-4D97-AF65-F5344CB8AC3E}">
        <p14:creationId xmlns:p14="http://schemas.microsoft.com/office/powerpoint/2010/main" val="247327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14798" y="1769165"/>
            <a:ext cx="9720073" cy="4023360"/>
          </a:xfrm>
        </p:spPr>
        <p:txBody>
          <a:bodyPr>
            <a:normAutofit/>
          </a:bodyPr>
          <a:lstStyle/>
          <a:p>
            <a:r>
              <a:rPr lang="tr-TR" sz="3200" dirty="0" err="1">
                <a:solidFill>
                  <a:srgbClr val="00B0F0"/>
                </a:solidFill>
              </a:rPr>
              <a:t>Dioktil</a:t>
            </a:r>
            <a:r>
              <a:rPr lang="tr-TR" sz="3200" dirty="0">
                <a:solidFill>
                  <a:srgbClr val="00B0F0"/>
                </a:solidFill>
              </a:rPr>
              <a:t> Sodyum </a:t>
            </a:r>
            <a:r>
              <a:rPr lang="tr-TR" sz="3200" dirty="0" err="1">
                <a:solidFill>
                  <a:srgbClr val="00B0F0"/>
                </a:solidFill>
              </a:rPr>
              <a:t>Sülfosüksinat</a:t>
            </a:r>
            <a:r>
              <a:rPr lang="tr-TR" sz="3200" dirty="0">
                <a:solidFill>
                  <a:srgbClr val="00B0F0"/>
                </a:solidFill>
              </a:rPr>
              <a:t>: </a:t>
            </a:r>
          </a:p>
          <a:p>
            <a:r>
              <a:rPr lang="tr-TR" sz="3200" dirty="0"/>
              <a:t>Çok yaygın bir lezzet artırıcı madde değildir.</a:t>
            </a:r>
          </a:p>
        </p:txBody>
      </p:sp>
      <p:pic>
        <p:nvPicPr>
          <p:cNvPr id="6146" name="Picture 2" descr="https://insanvehayat.com/wp-content/uploads/2014/08/ms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1514" y="3268781"/>
            <a:ext cx="5857875" cy="2705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4723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6000" dirty="0">
                <a:solidFill>
                  <a:srgbClr val="00B0F0"/>
                </a:solidFill>
              </a:rPr>
              <a:t>LEZZET ARTTIRICILAR</a:t>
            </a:r>
          </a:p>
        </p:txBody>
      </p:sp>
      <p:sp>
        <p:nvSpPr>
          <p:cNvPr id="3" name="İçerik Yer Tutucusu 2"/>
          <p:cNvSpPr>
            <a:spLocks noGrp="1"/>
          </p:cNvSpPr>
          <p:nvPr>
            <p:ph idx="1"/>
          </p:nvPr>
        </p:nvSpPr>
        <p:spPr>
          <a:xfrm>
            <a:off x="1024128" y="1948070"/>
            <a:ext cx="9720073" cy="4023360"/>
          </a:xfrm>
        </p:spPr>
        <p:txBody>
          <a:bodyPr>
            <a:normAutofit/>
          </a:bodyPr>
          <a:lstStyle/>
          <a:p>
            <a:pPr marL="0" indent="0">
              <a:buNone/>
            </a:pPr>
            <a:r>
              <a:rPr lang="tr-TR" dirty="0"/>
              <a:t>Lezzet; tatlı, ekşi, acı ve tuzlu gibi temel duyuları kapsamaktadır. Aroma ise gıdaların lezzet duyularının ve koku duyularının birleşimidir. Gıdaların lezzetini arttırma tuz, baharat ve tatlandırıcıların eklenmesi gibi yöntemleri içermektedir. </a:t>
            </a:r>
          </a:p>
          <a:p>
            <a:pPr marL="0" indent="0">
              <a:buNone/>
            </a:pPr>
            <a:r>
              <a:rPr lang="tr-TR" dirty="0"/>
              <a:t>Tek başlarına lezzetleri olmamalarına rağmen, katıldıkları gıda maddelerinin lezzetlerini arttırmaktadır. </a:t>
            </a:r>
          </a:p>
          <a:p>
            <a:pPr marL="0" indent="0">
              <a:buNone/>
            </a:pPr>
            <a:r>
              <a:rPr lang="tr-TR" dirty="0"/>
              <a:t>Çok az miktarlarda kullanıldıkları zaman bile etkileri fazladır. Bu etkiyi nasıl yaptıkları konusunda birkaç teori vardır. Bunlardan birisi bu maddelerin dildeki tat alma tomurcuklarının hassasiyetlerini arttırarak lezzeti zenginleştirdiği, bir diğeri </a:t>
            </a:r>
            <a:r>
              <a:rPr lang="tr-TR" dirty="0" err="1"/>
              <a:t>tükrük</a:t>
            </a:r>
            <a:r>
              <a:rPr lang="tr-TR" dirty="0"/>
              <a:t> salgısını arttırarak bu işlevi yaptığı yolundadır. </a:t>
            </a:r>
          </a:p>
        </p:txBody>
      </p:sp>
    </p:spTree>
    <p:extLst>
      <p:ext uri="{BB962C8B-B14F-4D97-AF65-F5344CB8AC3E}">
        <p14:creationId xmlns:p14="http://schemas.microsoft.com/office/powerpoint/2010/main" val="2443864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lvl="0" indent="0">
              <a:buNone/>
            </a:pPr>
            <a:r>
              <a:rPr lang="tr-TR" sz="2600" dirty="0">
                <a:solidFill>
                  <a:prstClr val="black"/>
                </a:solidFill>
              </a:rPr>
              <a:t>-Bu maddeler et, balık, sebze, meyve, tahıl, katı ve sıvı yağ, kabuklu yemiş ve çeşitli içkilerde kullanılabilmektedirler. Türk Gıda Katkı Maddeleri Yönetmeliği'nde izin verilen </a:t>
            </a:r>
            <a:r>
              <a:rPr lang="tr-TR" sz="2600" dirty="0" err="1">
                <a:solidFill>
                  <a:prstClr val="black"/>
                </a:solidFill>
              </a:rPr>
              <a:t>monosodyum</a:t>
            </a:r>
            <a:r>
              <a:rPr lang="tr-TR" sz="2600" dirty="0">
                <a:solidFill>
                  <a:prstClr val="black"/>
                </a:solidFill>
              </a:rPr>
              <a:t> </a:t>
            </a:r>
            <a:r>
              <a:rPr lang="tr-TR" sz="2600" dirty="0" err="1">
                <a:solidFill>
                  <a:prstClr val="black"/>
                </a:solidFill>
              </a:rPr>
              <a:t>glutamat</a:t>
            </a:r>
            <a:r>
              <a:rPr lang="tr-TR" sz="2600" dirty="0">
                <a:solidFill>
                  <a:prstClr val="black"/>
                </a:solidFill>
              </a:rPr>
              <a:t> ve nükleotidler olmak üzere önemli lezzet arttırıcılar; nükleotidler, </a:t>
            </a:r>
            <a:r>
              <a:rPr lang="tr-TR" sz="2600" dirty="0" err="1">
                <a:solidFill>
                  <a:prstClr val="black"/>
                </a:solidFill>
              </a:rPr>
              <a:t>maltol</a:t>
            </a:r>
            <a:r>
              <a:rPr lang="tr-TR" sz="2600" dirty="0">
                <a:solidFill>
                  <a:prstClr val="black"/>
                </a:solidFill>
              </a:rPr>
              <a:t>, </a:t>
            </a:r>
            <a:r>
              <a:rPr lang="tr-TR" sz="2600" dirty="0" err="1">
                <a:solidFill>
                  <a:prstClr val="black"/>
                </a:solidFill>
              </a:rPr>
              <a:t>dioktil</a:t>
            </a:r>
            <a:r>
              <a:rPr lang="tr-TR" sz="2600" dirty="0">
                <a:solidFill>
                  <a:prstClr val="black"/>
                </a:solidFill>
              </a:rPr>
              <a:t> sodyum </a:t>
            </a:r>
            <a:r>
              <a:rPr lang="tr-TR" sz="2600" dirty="0" err="1">
                <a:solidFill>
                  <a:prstClr val="black"/>
                </a:solidFill>
              </a:rPr>
              <a:t>sülfosüksinat</a:t>
            </a:r>
            <a:r>
              <a:rPr lang="tr-TR" sz="2600" dirty="0">
                <a:solidFill>
                  <a:prstClr val="black"/>
                </a:solidFill>
              </a:rPr>
              <a:t>, </a:t>
            </a:r>
            <a:r>
              <a:rPr lang="tr-TR" sz="2600" dirty="0" err="1">
                <a:solidFill>
                  <a:prstClr val="black"/>
                </a:solidFill>
              </a:rPr>
              <a:t>totiletilendiamin</a:t>
            </a:r>
            <a:r>
              <a:rPr lang="tr-TR" sz="2600" dirty="0">
                <a:solidFill>
                  <a:prstClr val="black"/>
                </a:solidFill>
              </a:rPr>
              <a:t>, </a:t>
            </a:r>
            <a:r>
              <a:rPr lang="tr-TR" sz="2600" dirty="0" err="1">
                <a:solidFill>
                  <a:prstClr val="black"/>
                </a:solidFill>
              </a:rPr>
              <a:t>siklamik</a:t>
            </a:r>
            <a:r>
              <a:rPr lang="tr-TR" sz="2600" dirty="0">
                <a:solidFill>
                  <a:prstClr val="black"/>
                </a:solidFill>
              </a:rPr>
              <a:t> asit‟ tir.</a:t>
            </a:r>
            <a:endParaRPr lang="tr-TR" dirty="0"/>
          </a:p>
        </p:txBody>
      </p:sp>
    </p:spTree>
    <p:extLst>
      <p:ext uri="{BB962C8B-B14F-4D97-AF65-F5344CB8AC3E}">
        <p14:creationId xmlns:p14="http://schemas.microsoft.com/office/powerpoint/2010/main" val="3134737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6015" y="1341783"/>
            <a:ext cx="9720073" cy="4023360"/>
          </a:xfrm>
        </p:spPr>
        <p:txBody>
          <a:bodyPr>
            <a:noAutofit/>
          </a:bodyPr>
          <a:lstStyle/>
          <a:p>
            <a:r>
              <a:rPr lang="tr-TR" sz="3200" dirty="0"/>
              <a:t>Bir besin maddesinin ağızda bırakmış olduğu hisse tat adı verilmektedir. Bireylere ve bireylerin yaşadığı toplumlara göre farklılık gösteren tat kavramı, vücudun ihtiyaçlarının karşılanmasında gıdanın vücuda alınmasını sağlamakta ve vücudun zararlı maddelere karşı korunmasında da bir işaret olmaktadır.</a:t>
            </a:r>
          </a:p>
          <a:p>
            <a:r>
              <a:rPr lang="tr-TR" sz="3200" dirty="0"/>
              <a:t> Örneğin tatlı tat, enerjinin kaynağı olarak şeker işaretini, acı tat; vücudu zararlı maddelerden koruyan gıdaların işaretini, </a:t>
            </a:r>
            <a:r>
              <a:rPr lang="tr-TR" sz="3200" dirty="0" err="1"/>
              <a:t>umami</a:t>
            </a:r>
            <a:r>
              <a:rPr lang="tr-TR" sz="3200" dirty="0"/>
              <a:t> tadı ise </a:t>
            </a:r>
            <a:r>
              <a:rPr lang="tr-TR" sz="3200" dirty="0" err="1"/>
              <a:t>esansiyel</a:t>
            </a:r>
            <a:r>
              <a:rPr lang="tr-TR" sz="3200" dirty="0"/>
              <a:t> </a:t>
            </a:r>
            <a:r>
              <a:rPr lang="tr-TR" sz="3200" dirty="0" err="1"/>
              <a:t>nutrientlerin</a:t>
            </a:r>
            <a:r>
              <a:rPr lang="tr-TR" sz="3200" dirty="0"/>
              <a:t> kaynağı olarak protein işaretini vermektedir </a:t>
            </a:r>
          </a:p>
        </p:txBody>
      </p:sp>
      <p:pic>
        <p:nvPicPr>
          <p:cNvPr id="5122" name="Picture 2" descr="https://refika01.mncdn.com/wp-content/uploads/2012/07/Umam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2750" y="1"/>
            <a:ext cx="5429250" cy="1192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0487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9905" y="476733"/>
            <a:ext cx="10515600" cy="4351338"/>
          </a:xfrm>
        </p:spPr>
        <p:txBody>
          <a:bodyPr>
            <a:normAutofit/>
          </a:bodyPr>
          <a:lstStyle/>
          <a:p>
            <a:r>
              <a:rPr lang="tr-TR" sz="3200" dirty="0"/>
              <a:t>Japonca bir kelime olan </a:t>
            </a:r>
            <a:r>
              <a:rPr lang="tr-TR" sz="3200" dirty="0" err="1"/>
              <a:t>Umami</a:t>
            </a:r>
            <a:r>
              <a:rPr lang="tr-TR" sz="3200" dirty="0"/>
              <a:t>, “hoş-, lezzetli tat” anlamına gelmekte ve L-</a:t>
            </a:r>
            <a:r>
              <a:rPr lang="tr-TR" sz="3200" dirty="0" err="1"/>
              <a:t>Glutamik</a:t>
            </a:r>
            <a:r>
              <a:rPr lang="tr-TR" sz="3200" dirty="0"/>
              <a:t> asit gibi tuzların tadı olarak ifade edilmektedir. Besin maddesine ilave edilen </a:t>
            </a:r>
            <a:r>
              <a:rPr lang="tr-TR" sz="3200" dirty="0" err="1"/>
              <a:t>glutamat</a:t>
            </a:r>
            <a:r>
              <a:rPr lang="tr-TR" sz="3200" dirty="0"/>
              <a:t> gıdanın tadını artırmakta ve ürüne daha güzel ve daha kompleks bir tat vermektedir. </a:t>
            </a:r>
          </a:p>
          <a:p>
            <a:r>
              <a:rPr lang="tr-TR" sz="3200" dirty="0" err="1"/>
              <a:t>Umami</a:t>
            </a:r>
            <a:r>
              <a:rPr lang="tr-TR" sz="3200" dirty="0"/>
              <a:t> kendine has özelliğiyle acı, ekşi, tatlı ve tuzlu tatlarından ayrılan, Uzakdoğu ülkelerinde ve özellikle Japonya’da tüketim oranı çok yüksek olan bir başka tattır. </a:t>
            </a:r>
          </a:p>
        </p:txBody>
      </p:sp>
      <p:pic>
        <p:nvPicPr>
          <p:cNvPr id="1026" name="Picture 2" descr="http://i2.haber7.net/haber/haber7/photos/2018/31/eryUu_1532959621_989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9913" y="4274619"/>
            <a:ext cx="5218043" cy="2177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4634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5102" y="1441174"/>
            <a:ext cx="9720073" cy="4023360"/>
          </a:xfrm>
        </p:spPr>
        <p:txBody>
          <a:bodyPr>
            <a:noAutofit/>
          </a:bodyPr>
          <a:lstStyle/>
          <a:p>
            <a:r>
              <a:rPr lang="tr-TR" sz="3200" b="1" dirty="0" err="1">
                <a:solidFill>
                  <a:srgbClr val="00B0F0"/>
                </a:solidFill>
              </a:rPr>
              <a:t>Monosodyum</a:t>
            </a:r>
            <a:r>
              <a:rPr lang="tr-TR" sz="3200" b="1" dirty="0">
                <a:solidFill>
                  <a:srgbClr val="00B0F0"/>
                </a:solidFill>
              </a:rPr>
              <a:t> </a:t>
            </a:r>
            <a:r>
              <a:rPr lang="tr-TR" sz="3200" b="1" dirty="0" err="1">
                <a:solidFill>
                  <a:srgbClr val="00B0F0"/>
                </a:solidFill>
              </a:rPr>
              <a:t>Glutamat</a:t>
            </a:r>
            <a:r>
              <a:rPr lang="tr-TR" sz="3200" b="1" dirty="0">
                <a:solidFill>
                  <a:srgbClr val="00B0F0"/>
                </a:solidFill>
              </a:rPr>
              <a:t>:</a:t>
            </a:r>
          </a:p>
          <a:p>
            <a:r>
              <a:rPr lang="tr-TR" sz="3200" dirty="0" err="1"/>
              <a:t>Glutamik</a:t>
            </a:r>
            <a:r>
              <a:rPr lang="tr-TR" sz="3200" dirty="0"/>
              <a:t> asit, insan dahil her canlı organizmada bolca bulunan bir kimyasal maddedir. Tatlandırıcı olarak yaygın şekilde kullanılan </a:t>
            </a:r>
            <a:r>
              <a:rPr lang="tr-TR" sz="3200" dirty="0" err="1"/>
              <a:t>monosodyum</a:t>
            </a:r>
            <a:r>
              <a:rPr lang="tr-TR" sz="3200" dirty="0"/>
              <a:t> </a:t>
            </a:r>
            <a:r>
              <a:rPr lang="tr-TR" sz="3200" dirty="0" err="1"/>
              <a:t>glutamat</a:t>
            </a:r>
            <a:r>
              <a:rPr lang="tr-TR" sz="3200" dirty="0"/>
              <a:t>, nişasta, mısır, şeker pancarı, melas veya şeker kamışının fermente edilmesiyle elde edilir.</a:t>
            </a:r>
          </a:p>
          <a:p>
            <a:r>
              <a:rPr lang="tr-TR" sz="3200" dirty="0"/>
              <a:t> </a:t>
            </a:r>
            <a:r>
              <a:rPr lang="tr-TR" sz="3200" dirty="0" err="1"/>
              <a:t>Glutamatın</a:t>
            </a:r>
            <a:r>
              <a:rPr lang="tr-TR" sz="3200" dirty="0"/>
              <a:t> kendisi birçok protein zengini gıdada (örneğin peynir, süt, et, ceviz ve mantarda) doğal olarak ortaya çıkan bir aminoasittir.</a:t>
            </a:r>
          </a:p>
        </p:txBody>
      </p:sp>
    </p:spTree>
    <p:extLst>
      <p:ext uri="{BB962C8B-B14F-4D97-AF65-F5344CB8AC3E}">
        <p14:creationId xmlns:p14="http://schemas.microsoft.com/office/powerpoint/2010/main" val="2232864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24736" y="765313"/>
            <a:ext cx="9720073" cy="4023360"/>
          </a:xfrm>
        </p:spPr>
        <p:txBody>
          <a:bodyPr>
            <a:normAutofit/>
          </a:bodyPr>
          <a:lstStyle/>
          <a:p>
            <a:r>
              <a:rPr lang="tr-TR" sz="3200" dirty="0"/>
              <a:t>Et, süt, balık ve bazı sebzeler gibi proteince zengin tüm gıdalar doğal olarak yüksek miktarlarda </a:t>
            </a:r>
            <a:r>
              <a:rPr lang="tr-TR" sz="3200" dirty="0" err="1"/>
              <a:t>glutamat</a:t>
            </a:r>
            <a:r>
              <a:rPr lang="tr-TR" sz="3200" dirty="0"/>
              <a:t> ihtiva ederler. Örneğin 100 gram anne sütünde, 229 miligram proteine bağlı </a:t>
            </a:r>
            <a:r>
              <a:rPr lang="tr-TR" sz="3200" dirty="0" err="1"/>
              <a:t>glutamat</a:t>
            </a:r>
            <a:r>
              <a:rPr lang="tr-TR" sz="3200" dirty="0"/>
              <a:t> ve 22 miligram da serbest </a:t>
            </a:r>
            <a:r>
              <a:rPr lang="tr-TR" sz="3200" dirty="0" err="1"/>
              <a:t>glutamat</a:t>
            </a:r>
            <a:r>
              <a:rPr lang="tr-TR" sz="3200" dirty="0"/>
              <a:t> bulunur. </a:t>
            </a:r>
          </a:p>
          <a:p>
            <a:r>
              <a:rPr lang="tr-TR" sz="3200" dirty="0" err="1"/>
              <a:t>Monosodyum</a:t>
            </a:r>
            <a:r>
              <a:rPr lang="tr-TR" sz="3200" dirty="0"/>
              <a:t> </a:t>
            </a:r>
            <a:r>
              <a:rPr lang="tr-TR" sz="3200" dirty="0" err="1"/>
              <a:t>glutamat</a:t>
            </a:r>
            <a:r>
              <a:rPr lang="tr-TR" sz="3200" dirty="0"/>
              <a:t> (MSG) da </a:t>
            </a:r>
            <a:r>
              <a:rPr lang="tr-TR" sz="3200" dirty="0" err="1"/>
              <a:t>glutamik</a:t>
            </a:r>
            <a:r>
              <a:rPr lang="tr-TR" sz="3200" dirty="0"/>
              <a:t> </a:t>
            </a:r>
            <a:r>
              <a:rPr lang="tr-TR" sz="3200" dirty="0" err="1"/>
              <a:t>asitin</a:t>
            </a:r>
            <a:r>
              <a:rPr lang="tr-TR" sz="3200" dirty="0"/>
              <a:t> sodyum tuzudur.</a:t>
            </a:r>
          </a:p>
        </p:txBody>
      </p:sp>
      <p:pic>
        <p:nvPicPr>
          <p:cNvPr id="3074" name="Picture 2" descr="lezzet arttÄ±rÄ±cÄ± maddeler ile ilgili gÃ¶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9913" y="4114800"/>
            <a:ext cx="4472609" cy="2484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7247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24127" y="1789043"/>
            <a:ext cx="9720073" cy="4023360"/>
          </a:xfrm>
        </p:spPr>
        <p:txBody>
          <a:bodyPr>
            <a:normAutofit fontScale="92500" lnSpcReduction="20000"/>
          </a:bodyPr>
          <a:lstStyle/>
          <a:p>
            <a:r>
              <a:rPr lang="tr-TR" sz="3200" dirty="0"/>
              <a:t>Organizmadaki süreç yönünden </a:t>
            </a:r>
            <a:r>
              <a:rPr lang="tr-TR" sz="3200" dirty="0" err="1"/>
              <a:t>glutamat</a:t>
            </a:r>
            <a:r>
              <a:rPr lang="tr-TR" sz="3200" dirty="0"/>
              <a:t> ile MSG formu arasında bir fark yoktur. Lezzet arttırıcı özelliği, laboratuvarda tesadüfen bulunmuştur. En çok kullanılan lezzet arttırıcı maddedir. </a:t>
            </a:r>
          </a:p>
          <a:p>
            <a:r>
              <a:rPr lang="tr-TR" sz="3200" dirty="0"/>
              <a:t>Çok az miktarda katıldığında bile gıda maddesinin lezzetini zenginleştirmekte ve az miktarda da et aroması vermektedir. </a:t>
            </a:r>
          </a:p>
          <a:p>
            <a:pPr lvl="0"/>
            <a:r>
              <a:rPr lang="tr-TR" sz="3200" dirty="0">
                <a:solidFill>
                  <a:prstClr val="black"/>
                </a:solidFill>
              </a:rPr>
              <a:t>Özellikle, proteince zengin hayvansal ve bitkisel gıda ürünlerinde kullanılır. En çok et ve balık ihtiva eden dondurulmuş gıdalar, kuru karışım halindeki bütün hazır çorbalıklar ve çoğu konserve gıdalarda kullanılmaktadır </a:t>
            </a:r>
          </a:p>
          <a:p>
            <a:endParaRPr lang="tr-TR" dirty="0"/>
          </a:p>
        </p:txBody>
      </p:sp>
    </p:spTree>
    <p:extLst>
      <p:ext uri="{BB962C8B-B14F-4D97-AF65-F5344CB8AC3E}">
        <p14:creationId xmlns:p14="http://schemas.microsoft.com/office/powerpoint/2010/main" val="575934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4980" y="1580322"/>
            <a:ext cx="9720073" cy="4023360"/>
          </a:xfrm>
        </p:spPr>
        <p:txBody>
          <a:bodyPr>
            <a:noAutofit/>
          </a:bodyPr>
          <a:lstStyle/>
          <a:p>
            <a:r>
              <a:rPr lang="tr-TR" sz="3200" dirty="0" err="1"/>
              <a:t>Monosodyum</a:t>
            </a:r>
            <a:r>
              <a:rPr lang="tr-TR" sz="3200" dirty="0"/>
              <a:t> </a:t>
            </a:r>
            <a:r>
              <a:rPr lang="tr-TR" sz="3200" dirty="0" err="1"/>
              <a:t>glutamat</a:t>
            </a:r>
            <a:r>
              <a:rPr lang="tr-TR" sz="3200" dirty="0"/>
              <a:t>, hemen hemen tüm cipslerde, bazı katı ve ekmek üstü yağlarda, et sularında, hazır çorbalarda, hazır soslarda, tatlı ve tuzlu hazır ürünlerin bazılarında, </a:t>
            </a:r>
            <a:r>
              <a:rPr lang="tr-TR" sz="3200" dirty="0" err="1"/>
              <a:t>bulyonlarda</a:t>
            </a:r>
            <a:r>
              <a:rPr lang="tr-TR" sz="3200" dirty="0"/>
              <a:t>, </a:t>
            </a:r>
            <a:r>
              <a:rPr lang="tr-TR" sz="3200" dirty="0" err="1"/>
              <a:t>kürlenmiş</a:t>
            </a:r>
            <a:r>
              <a:rPr lang="tr-TR" sz="3200" dirty="0"/>
              <a:t> etlerde, işlenmiş et ürünlerinde, işlenmiş balık ve tavuklarda, mayonezlerde, baharat karışımlarında, sebzelerin işlenme aşamalarında, </a:t>
            </a:r>
            <a:r>
              <a:rPr lang="tr-TR" sz="3200" dirty="0" err="1"/>
              <a:t>snack</a:t>
            </a:r>
            <a:r>
              <a:rPr lang="tr-TR" sz="3200" dirty="0"/>
              <a:t> tipi ürünlerde yaygın olarak kullanılmaktadır. </a:t>
            </a:r>
          </a:p>
          <a:p>
            <a:r>
              <a:rPr lang="tr-TR" sz="3200" dirty="0" err="1"/>
              <a:t>Glutamatın</a:t>
            </a:r>
            <a:r>
              <a:rPr lang="tr-TR" sz="3200" dirty="0"/>
              <a:t> meyve, meyve suları, şekerleme ve diğer tatlı gıdalarda etkili olmadığı ve hoşa gitmeyen lezzete neden olduğu bildirilmektedir </a:t>
            </a:r>
          </a:p>
        </p:txBody>
      </p:sp>
    </p:spTree>
    <p:extLst>
      <p:ext uri="{BB962C8B-B14F-4D97-AF65-F5344CB8AC3E}">
        <p14:creationId xmlns:p14="http://schemas.microsoft.com/office/powerpoint/2010/main" val="38371583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tegral">
  <a:themeElements>
    <a:clrScheme name="E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E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479</TotalTime>
  <Words>668</Words>
  <Application>Microsoft Office PowerPoint</Application>
  <PresentationFormat>Geniş ekran</PresentationFormat>
  <Paragraphs>26</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Tw Cen MT</vt:lpstr>
      <vt:lpstr>Tw Cen MT Condensed</vt:lpstr>
      <vt:lpstr>Wingdings 3</vt:lpstr>
      <vt:lpstr>Entegral</vt:lpstr>
      <vt:lpstr> LEZZET ARTTIRICILAR </vt:lpstr>
      <vt:lpstr>LEZZET ARTTIRICILAR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LEZZET MADDELERİ</dc:title>
  <dc:creator>Ayşe KAHVECİ ERDOĞAN</dc:creator>
  <cp:lastModifiedBy>Birce Mercanoglu Taban</cp:lastModifiedBy>
  <cp:revision>22</cp:revision>
  <dcterms:created xsi:type="dcterms:W3CDTF">2018-12-24T13:59:48Z</dcterms:created>
  <dcterms:modified xsi:type="dcterms:W3CDTF">2020-12-03T23:30:20Z</dcterms:modified>
</cp:coreProperties>
</file>