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9"/>
  </p:handoutMasterIdLst>
  <p:sldIdLst>
    <p:sldId id="331" r:id="rId2"/>
    <p:sldId id="332" r:id="rId3"/>
    <p:sldId id="33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93" d="100"/>
          <a:sy n="93" d="100"/>
        </p:scale>
        <p:origin x="42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F78CF7-CF6B-4073-8D34-9C11038D7879}" type="datetimeFigureOut">
              <a:rPr lang="tr-TR" smtClean="0"/>
              <a:t>12.10.2019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54B77-3722-4E8C-9F5B-F6EC8219B72E}" type="slidenum">
              <a:rPr lang="tr-TR" smtClean="0"/>
              <a:t>‹#›</a:t>
            </a:fld>
            <a:endParaRPr lang="tr-TR"/>
          </a:p>
        </p:txBody>
      </p:sp>
    </p:spTree>
    <p:extLst>
      <p:ext uri="{BB962C8B-B14F-4D97-AF65-F5344CB8AC3E}">
        <p14:creationId xmlns:p14="http://schemas.microsoft.com/office/powerpoint/2010/main" val="15135941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6E606C5-B69D-B648-A8EF-D3BF7B2ADD8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2672D9EC-7A91-814D-B705-43B7E846CA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D7668248-9035-4B4A-9F77-87F0377EB48F}"/>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5" name="Alt Bilgi Yer Tutucusu 4">
            <a:extLst>
              <a:ext uri="{FF2B5EF4-FFF2-40B4-BE49-F238E27FC236}">
                <a16:creationId xmlns:a16="http://schemas.microsoft.com/office/drawing/2014/main" xmlns="" id="{B74A2C5C-9539-6D42-B457-58E57A99799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C228478-E4CE-BC4B-9D90-75563E2C7B06}"/>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199228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331D838-8BA2-DA4D-A074-02A65AFB07B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B7E55408-C772-DF4C-A5E5-C66BDF863241}"/>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9D714492-4AB3-3042-ABD6-4CD3C00E9094}"/>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5" name="Alt Bilgi Yer Tutucusu 4">
            <a:extLst>
              <a:ext uri="{FF2B5EF4-FFF2-40B4-BE49-F238E27FC236}">
                <a16:creationId xmlns:a16="http://schemas.microsoft.com/office/drawing/2014/main" xmlns="" id="{9A241401-4142-4C4C-8B2D-122EB59B24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2E22A785-ACC3-594F-824F-166CAC267D60}"/>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3899122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F39B8175-C690-3545-95B9-F4D579EF567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B2FE50DD-708C-DB45-9485-AE1217DDF510}"/>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331C78F7-E072-1C48-B6E0-CE4F0086A29D}"/>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5" name="Alt Bilgi Yer Tutucusu 4">
            <a:extLst>
              <a:ext uri="{FF2B5EF4-FFF2-40B4-BE49-F238E27FC236}">
                <a16:creationId xmlns:a16="http://schemas.microsoft.com/office/drawing/2014/main" xmlns="" id="{4A632455-0E0D-0A4A-98D9-17FF5A9BE2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78CBE3C-4DB6-644D-86E8-E33314CD5A22}"/>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1660024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Başlık Slaydı">
    <p:spTree>
      <p:nvGrpSpPr>
        <p:cNvPr id="1" name=""/>
        <p:cNvGrpSpPr/>
        <p:nvPr/>
      </p:nvGrpSpPr>
      <p:grpSpPr>
        <a:xfrm>
          <a:off x="0" y="0"/>
          <a:ext cx="0" cy="0"/>
          <a:chOff x="0" y="0"/>
          <a:chExt cx="0" cy="0"/>
        </a:xfrm>
      </p:grpSpPr>
      <p:grpSp>
        <p:nvGrpSpPr>
          <p:cNvPr id="2" name="Group 2"/>
          <p:cNvGrpSpPr>
            <a:grpSpLocks/>
          </p:cNvGrpSpPr>
          <p:nvPr/>
        </p:nvGrpSpPr>
        <p:grpSpPr bwMode="auto">
          <a:xfrm>
            <a:off x="35984" y="73026"/>
            <a:ext cx="12012083" cy="1052513"/>
            <a:chOff x="0" y="1536"/>
            <a:chExt cx="5675" cy="663"/>
          </a:xfrm>
        </p:grpSpPr>
        <p:grpSp>
          <p:nvGrpSpPr>
            <p:cNvPr id="3" name="Group 3"/>
            <p:cNvGrpSpPr>
              <a:grpSpLocks/>
            </p:cNvGrpSpPr>
            <p:nvPr/>
          </p:nvGrpSpPr>
          <p:grpSpPr bwMode="auto">
            <a:xfrm>
              <a:off x="183" y="1604"/>
              <a:ext cx="448" cy="299"/>
              <a:chOff x="720" y="336"/>
              <a:chExt cx="624" cy="432"/>
            </a:xfrm>
          </p:grpSpPr>
          <p:sp>
            <p:nvSpPr>
              <p:cNvPr id="10"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1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grpSp>
        <p:grpSp>
          <p:nvGrpSpPr>
            <p:cNvPr id="4" name="Group 6"/>
            <p:cNvGrpSpPr>
              <a:grpSpLocks/>
            </p:cNvGrpSpPr>
            <p:nvPr/>
          </p:nvGrpSpPr>
          <p:grpSpPr bwMode="auto">
            <a:xfrm>
              <a:off x="261" y="1870"/>
              <a:ext cx="465" cy="299"/>
              <a:chOff x="912" y="2640"/>
              <a:chExt cx="672" cy="432"/>
            </a:xfrm>
          </p:grpSpPr>
          <p:sp>
            <p:nvSpPr>
              <p:cNvPr id="8"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9"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grpSp>
        <p:sp>
          <p:nvSpPr>
            <p:cNvPr id="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6"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grpSp>
      <p:sp>
        <p:nvSpPr>
          <p:cNvPr id="12" name="Text Box 17"/>
          <p:cNvSpPr txBox="1">
            <a:spLocks noChangeArrowheads="1"/>
          </p:cNvSpPr>
          <p:nvPr/>
        </p:nvSpPr>
        <p:spPr bwMode="auto">
          <a:xfrm>
            <a:off x="1488018" y="500063"/>
            <a:ext cx="9503833" cy="368300"/>
          </a:xfrm>
          <a:prstGeom prst="rect">
            <a:avLst/>
          </a:prstGeom>
          <a:noFill/>
          <a:ln>
            <a:noFill/>
          </a:ln>
          <a:effectLst>
            <a:outerShdw dist="28398" dir="1593903"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defRPr/>
            </a:pPr>
            <a:r>
              <a:rPr lang="tr-TR" altLang="tr-TR" sz="1800" b="1" dirty="0">
                <a:solidFill>
                  <a:schemeClr val="accent2"/>
                </a:solidFill>
                <a:latin typeface="Verdana" panose="020B0604030504040204" pitchFamily="34" charset="0"/>
              </a:rPr>
              <a:t>HAYVANCILIK EKONOMİSİ DERS NOTLARI</a:t>
            </a:r>
          </a:p>
        </p:txBody>
      </p:sp>
      <p:sp>
        <p:nvSpPr>
          <p:cNvPr id="13" name="Metin kutusu 12"/>
          <p:cNvSpPr txBox="1"/>
          <p:nvPr/>
        </p:nvSpPr>
        <p:spPr>
          <a:xfrm>
            <a:off x="1488017" y="935039"/>
            <a:ext cx="4417483" cy="276225"/>
          </a:xfrm>
          <a:prstGeom prst="rect">
            <a:avLst/>
          </a:prstGeom>
          <a:noFill/>
        </p:spPr>
        <p:txBody>
          <a:bodyPr>
            <a:spAutoFit/>
          </a:bodyPr>
          <a:lstStyle/>
          <a:p>
            <a:pPr>
              <a:defRPr/>
            </a:pPr>
            <a:r>
              <a:rPr lang="tr-TR" sz="1200" b="1" dirty="0">
                <a:solidFill>
                  <a:srgbClr val="FF0000"/>
                </a:solidFill>
                <a:effectLst>
                  <a:outerShdw blurRad="38100" dist="38100" dir="2700000" algn="tl">
                    <a:srgbClr val="000000">
                      <a:alpha val="43137"/>
                    </a:srgbClr>
                  </a:outerShdw>
                </a:effectLst>
              </a:rPr>
              <a:t>Prof. Dr. Yılmaz ARAL</a:t>
            </a:r>
          </a:p>
        </p:txBody>
      </p:sp>
    </p:spTree>
    <p:extLst>
      <p:ext uri="{BB962C8B-B14F-4D97-AF65-F5344CB8AC3E}">
        <p14:creationId xmlns:p14="http://schemas.microsoft.com/office/powerpoint/2010/main" val="343907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
        <p:nvSpPr>
          <p:cNvPr id="3" name="2 Metin Yer Tutucusu"/>
          <p:cNvSpPr>
            <a:spLocks noGrp="1"/>
          </p:cNvSpPr>
          <p:nvPr>
            <p:ph type="body" sz="half" idx="1"/>
          </p:nvPr>
        </p:nvSpPr>
        <p:spPr>
          <a:xfrm>
            <a:off x="609600" y="1600201"/>
            <a:ext cx="53848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180022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047ADDC-ED59-F646-A894-A14352F3120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06CF9FD-8700-2241-BA56-753FFC7DCE93}"/>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EBE6512A-94DD-FE4A-AAC2-8CC272230A13}"/>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5" name="Alt Bilgi Yer Tutucusu 4">
            <a:extLst>
              <a:ext uri="{FF2B5EF4-FFF2-40B4-BE49-F238E27FC236}">
                <a16:creationId xmlns:a16="http://schemas.microsoft.com/office/drawing/2014/main" xmlns="" id="{69B3E59A-989E-7D48-8CC0-844683B8A9E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144CF2F-EBEA-E249-8AAE-95C2816E9CE7}"/>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1343541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2C0821C-6C86-BC41-95E5-11BE27134DC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4ED720EB-1104-C44F-B9C4-0314F921FF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CBF3F1E4-8B62-C84F-BD3C-2F71F2A6ECC1}"/>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5" name="Alt Bilgi Yer Tutucusu 4">
            <a:extLst>
              <a:ext uri="{FF2B5EF4-FFF2-40B4-BE49-F238E27FC236}">
                <a16:creationId xmlns:a16="http://schemas.microsoft.com/office/drawing/2014/main" xmlns="" id="{EA3DCEBF-70D1-234A-A97A-E0C23E216F2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9919A0C-1B11-1649-B467-E1639BD2599C}"/>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40164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A519893-F00D-CC4E-8E5C-A5BCB99DD34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3B9F39B5-354E-FC4B-8DD0-84D08043AE75}"/>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16C1845A-2A5D-F743-A920-670D00B663BF}"/>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601408BE-3E38-2E40-A2D8-A3C87F804ECA}"/>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6" name="Alt Bilgi Yer Tutucusu 5">
            <a:extLst>
              <a:ext uri="{FF2B5EF4-FFF2-40B4-BE49-F238E27FC236}">
                <a16:creationId xmlns:a16="http://schemas.microsoft.com/office/drawing/2014/main" xmlns="" id="{9296E624-8C08-414C-BA9F-20D267D4EB0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09E9C793-99ED-514B-9C66-730664D60D42}"/>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598013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14BD2D6-2E9D-5044-96D6-FAD1F9DDB8A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C10CF6D-0BE8-3F4C-9176-483CD2C035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61748B9F-063B-F84D-B524-5872EEF5C37F}"/>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xmlns="" id="{8849D9B6-3189-B840-B54F-454D39745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xmlns="" id="{DF3C705F-7164-9E4E-A85D-A041E1DD596A}"/>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xmlns="" id="{07057D64-4A89-7149-8735-2E4236984A07}"/>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8" name="Alt Bilgi Yer Tutucusu 7">
            <a:extLst>
              <a:ext uri="{FF2B5EF4-FFF2-40B4-BE49-F238E27FC236}">
                <a16:creationId xmlns:a16="http://schemas.microsoft.com/office/drawing/2014/main" xmlns="" id="{D9D3B4B4-61BD-6B44-861C-CFD37329040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E74C3CB7-FA7D-7E4A-87FA-A90128458C2E}"/>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1566746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838B78-B1E1-F743-B276-14A2082122C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B19B9627-0A28-1E4A-A5BF-BE53C7387341}"/>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4" name="Alt Bilgi Yer Tutucusu 3">
            <a:extLst>
              <a:ext uri="{FF2B5EF4-FFF2-40B4-BE49-F238E27FC236}">
                <a16:creationId xmlns:a16="http://schemas.microsoft.com/office/drawing/2014/main" xmlns="" id="{6A4D577B-0EA9-544A-964D-C7522F171F7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FEAF671F-E74B-AE4A-98DE-9790A55DC09A}"/>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1036298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270831DA-CCEF-994E-8A3B-FCD4A472C5D9}"/>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3" name="Alt Bilgi Yer Tutucusu 2">
            <a:extLst>
              <a:ext uri="{FF2B5EF4-FFF2-40B4-BE49-F238E27FC236}">
                <a16:creationId xmlns:a16="http://schemas.microsoft.com/office/drawing/2014/main" xmlns="" id="{78A2C84E-CA83-D345-BF99-D2902BCA1A4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CAF31AFB-49F9-F74B-A9FD-23A61E53BB90}"/>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157328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29407FA-4C13-EF4F-BBE2-818BB56A155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E6FCD7B-8999-0449-BBB8-1825477ADA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xmlns="" id="{B7E64C20-2F05-3849-BB66-913FF7C82D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3631E458-38E5-C14F-8F96-F36BD792748F}"/>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6" name="Alt Bilgi Yer Tutucusu 5">
            <a:extLst>
              <a:ext uri="{FF2B5EF4-FFF2-40B4-BE49-F238E27FC236}">
                <a16:creationId xmlns:a16="http://schemas.microsoft.com/office/drawing/2014/main" xmlns="" id="{7A929A33-FAA4-A94A-9CCE-87F0751C6B3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D844F0C-18F8-4C4F-9D0A-8CE3F236403E}"/>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7206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F29AA51-3AC5-404F-9A9A-A854830AF7D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D559F64E-6806-1B40-935E-2CA7FF96AC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38DA3857-E874-994C-B3C7-298D780D03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E550F566-1AFC-3145-A9D0-FCA5AB99EBC5}"/>
              </a:ext>
            </a:extLst>
          </p:cNvPr>
          <p:cNvSpPr>
            <a:spLocks noGrp="1"/>
          </p:cNvSpPr>
          <p:nvPr>
            <p:ph type="dt" sz="half" idx="10"/>
          </p:nvPr>
        </p:nvSpPr>
        <p:spPr/>
        <p:txBody>
          <a:bodyPr/>
          <a:lstStyle/>
          <a:p>
            <a:fld id="{35E058C0-AB6F-9A43-AD6A-7F496C374AAF}" type="datetimeFigureOut">
              <a:rPr lang="tr-TR" smtClean="0"/>
              <a:t>12.10.2019</a:t>
            </a:fld>
            <a:endParaRPr lang="tr-TR"/>
          </a:p>
        </p:txBody>
      </p:sp>
      <p:sp>
        <p:nvSpPr>
          <p:cNvPr id="6" name="Alt Bilgi Yer Tutucusu 5">
            <a:extLst>
              <a:ext uri="{FF2B5EF4-FFF2-40B4-BE49-F238E27FC236}">
                <a16:creationId xmlns:a16="http://schemas.microsoft.com/office/drawing/2014/main" xmlns="" id="{212F3D2B-E75A-684C-8705-31AC4214BDD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4526337B-B151-9D4A-9687-EEFFD1F9ED03}"/>
              </a:ext>
            </a:extLst>
          </p:cNvPr>
          <p:cNvSpPr>
            <a:spLocks noGrp="1"/>
          </p:cNvSpPr>
          <p:nvPr>
            <p:ph type="sldNum" sz="quarter" idx="12"/>
          </p:nvPr>
        </p:nvSpPr>
        <p:spPr/>
        <p:txBody>
          <a:bodyPr/>
          <a:lstStyle/>
          <a:p>
            <a:fld id="{315042E2-86F2-F241-AB70-CA5897037CAF}" type="slidenum">
              <a:rPr lang="tr-TR" smtClean="0"/>
              <a:t>‹#›</a:t>
            </a:fld>
            <a:endParaRPr lang="tr-TR"/>
          </a:p>
        </p:txBody>
      </p:sp>
    </p:spTree>
    <p:extLst>
      <p:ext uri="{BB962C8B-B14F-4D97-AF65-F5344CB8AC3E}">
        <p14:creationId xmlns:p14="http://schemas.microsoft.com/office/powerpoint/2010/main" val="26333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464B77F5-5941-7740-9D3A-A0117C7651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D559F92-715B-6C45-B831-A6C6C68CCB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E1E60725-4B4D-2746-BB2F-6067DBA7E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058C0-AB6F-9A43-AD6A-7F496C374AAF}" type="datetimeFigureOut">
              <a:rPr lang="tr-TR" smtClean="0"/>
              <a:t>12.10.2019</a:t>
            </a:fld>
            <a:endParaRPr lang="tr-TR"/>
          </a:p>
        </p:txBody>
      </p:sp>
      <p:sp>
        <p:nvSpPr>
          <p:cNvPr id="5" name="Alt Bilgi Yer Tutucusu 4">
            <a:extLst>
              <a:ext uri="{FF2B5EF4-FFF2-40B4-BE49-F238E27FC236}">
                <a16:creationId xmlns:a16="http://schemas.microsoft.com/office/drawing/2014/main" xmlns="" id="{D467531D-A464-4C44-89B1-36E315FBCE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D42CFA28-7D8D-6B45-9C6B-47330F552D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042E2-86F2-F241-AB70-CA5897037CAF}" type="slidenum">
              <a:rPr lang="tr-TR" smtClean="0"/>
              <a:t>‹#›</a:t>
            </a:fld>
            <a:endParaRPr lang="tr-TR"/>
          </a:p>
        </p:txBody>
      </p:sp>
    </p:spTree>
    <p:extLst>
      <p:ext uri="{BB962C8B-B14F-4D97-AF65-F5344CB8AC3E}">
        <p14:creationId xmlns:p14="http://schemas.microsoft.com/office/powerpoint/2010/main" val="2567920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2468563" y="2730500"/>
            <a:ext cx="7129462" cy="1754326"/>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dirty="0">
                <a:latin typeface="Verdana" panose="020B0604030504040204" pitchFamily="34" charset="0"/>
              </a:rPr>
              <a:t>SUPPLY AND DEMAND</a:t>
            </a:r>
          </a:p>
        </p:txBody>
      </p:sp>
      <p:sp>
        <p:nvSpPr>
          <p:cNvPr id="82947" name="Line 3"/>
          <p:cNvSpPr>
            <a:spLocks noChangeShapeType="1"/>
          </p:cNvSpPr>
          <p:nvPr/>
        </p:nvSpPr>
        <p:spPr bwMode="auto">
          <a:xfrm>
            <a:off x="2647950" y="22764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2948" name="Line 4"/>
          <p:cNvSpPr>
            <a:spLocks noChangeShapeType="1"/>
          </p:cNvSpPr>
          <p:nvPr/>
        </p:nvSpPr>
        <p:spPr bwMode="auto">
          <a:xfrm>
            <a:off x="2649538" y="436562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4714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82947"/>
                                        </p:tgtEl>
                                        <p:attrNameLst>
                                          <p:attrName>style.visibility</p:attrName>
                                        </p:attrNameLst>
                                      </p:cBhvr>
                                      <p:to>
                                        <p:strVal val="visible"/>
                                      </p:to>
                                    </p:set>
                                    <p:animEffect transition="in" filter="slide(fromLeft)">
                                      <p:cBhvr>
                                        <p:cTn id="7" dur="500"/>
                                        <p:tgtEl>
                                          <p:spTgt spid="82947"/>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82948"/>
                                        </p:tgtEl>
                                        <p:attrNameLst>
                                          <p:attrName>style.visibility</p:attrName>
                                        </p:attrNameLst>
                                      </p:cBhvr>
                                      <p:to>
                                        <p:strVal val="visible"/>
                                      </p:to>
                                    </p:set>
                                    <p:animEffect transition="in" filter="slide(fromRight)">
                                      <p:cBhvr>
                                        <p:cTn id="11" dur="500"/>
                                        <p:tgtEl>
                                          <p:spTgt spid="829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5" presetClass="entr" presetSubtype="0" fill="hold" grpId="0" nodeType="clickEffect">
                                  <p:stCondLst>
                                    <p:cond delay="0"/>
                                  </p:stCondLst>
                                  <p:iterate type="lt">
                                    <p:tmPct val="10000"/>
                                  </p:iterate>
                                  <p:childTnLst>
                                    <p:set>
                                      <p:cBhvr>
                                        <p:cTn id="15" dur="1" fill="hold">
                                          <p:stCondLst>
                                            <p:cond delay="0"/>
                                          </p:stCondLst>
                                        </p:cTn>
                                        <p:tgtEl>
                                          <p:spTgt spid="82946"/>
                                        </p:tgtEl>
                                        <p:attrNameLst>
                                          <p:attrName>style.visibility</p:attrName>
                                        </p:attrNameLst>
                                      </p:cBhvr>
                                      <p:to>
                                        <p:strVal val="visible"/>
                                      </p:to>
                                    </p:set>
                                    <p:animEffect transition="in" filter="fade">
                                      <p:cBhvr>
                                        <p:cTn id="16" dur="2000"/>
                                        <p:tgtEl>
                                          <p:spTgt spid="82946"/>
                                        </p:tgtEl>
                                      </p:cBhvr>
                                    </p:animEffect>
                                    <p:anim calcmode="lin" valueType="num">
                                      <p:cBhvr>
                                        <p:cTn id="17" dur="2000" fill="hold"/>
                                        <p:tgtEl>
                                          <p:spTgt spid="82946"/>
                                        </p:tgtEl>
                                        <p:attrNameLst>
                                          <p:attrName>ppt_w</p:attrName>
                                        </p:attrNameLst>
                                      </p:cBhvr>
                                      <p:tavLst>
                                        <p:tav tm="0" fmla="#ppt_w*sin(2.5*pi*$)">
                                          <p:val>
                                            <p:fltVal val="0"/>
                                          </p:val>
                                        </p:tav>
                                        <p:tav tm="100000">
                                          <p:val>
                                            <p:fltVal val="1"/>
                                          </p:val>
                                        </p:tav>
                                      </p:tavLst>
                                    </p:anim>
                                    <p:anim calcmode="lin" valueType="num">
                                      <p:cBhvr>
                                        <p:cTn id="18" dur="2000" fill="hold"/>
                                        <p:tgtEl>
                                          <p:spTgt spid="829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animBg="1"/>
      <p:bldP spid="8294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35" name="Rectangle 87"/>
          <p:cNvSpPr>
            <a:spLocks noChangeArrowheads="1"/>
          </p:cNvSpPr>
          <p:nvPr/>
        </p:nvSpPr>
        <p:spPr bwMode="auto">
          <a:xfrm>
            <a:off x="2711450" y="1341438"/>
            <a:ext cx="7416800" cy="4824412"/>
          </a:xfrm>
          <a:prstGeom prst="rect">
            <a:avLst/>
          </a:prstGeom>
          <a:solidFill>
            <a:srgbClr val="66CCFF"/>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3250" name="Line 2"/>
          <p:cNvSpPr>
            <a:spLocks noChangeShapeType="1"/>
          </p:cNvSpPr>
          <p:nvPr/>
        </p:nvSpPr>
        <p:spPr bwMode="auto">
          <a:xfrm>
            <a:off x="4079876" y="5340350"/>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3251" name="Text Box 3"/>
          <p:cNvSpPr txBox="1">
            <a:spLocks noChangeArrowheads="1"/>
          </p:cNvSpPr>
          <p:nvPr/>
        </p:nvSpPr>
        <p:spPr bwMode="auto">
          <a:xfrm>
            <a:off x="6384926" y="5429250"/>
            <a:ext cx="1639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Amount</a:t>
            </a:r>
            <a:r>
              <a:rPr lang="tr-TR" altLang="tr-TR" sz="1400" b="1" dirty="0" smtClean="0"/>
              <a:t> </a:t>
            </a:r>
            <a:r>
              <a:rPr lang="tr-TR" altLang="tr-TR" sz="1400" b="1" dirty="0"/>
              <a:t>(</a:t>
            </a:r>
            <a:r>
              <a:rPr lang="tr-TR" altLang="tr-TR" sz="1400" b="1" dirty="0" err="1" smtClean="0"/>
              <a:t>tons</a:t>
            </a:r>
            <a:r>
              <a:rPr lang="tr-TR" altLang="tr-TR" sz="1400" b="1" dirty="0" smtClean="0"/>
              <a:t>)</a:t>
            </a:r>
            <a:endParaRPr lang="tr-TR" altLang="tr-TR" sz="1400" b="1" dirty="0"/>
          </a:p>
        </p:txBody>
      </p:sp>
      <p:grpSp>
        <p:nvGrpSpPr>
          <p:cNvPr id="2" name="Group 4"/>
          <p:cNvGrpSpPr>
            <a:grpSpLocks/>
          </p:cNvGrpSpPr>
          <p:nvPr/>
        </p:nvGrpSpPr>
        <p:grpSpPr bwMode="auto">
          <a:xfrm>
            <a:off x="4511675" y="5284789"/>
            <a:ext cx="2736850" cy="287337"/>
            <a:chOff x="3333" y="3329"/>
            <a:chExt cx="1724" cy="181"/>
          </a:xfrm>
        </p:grpSpPr>
        <p:sp>
          <p:nvSpPr>
            <p:cNvPr id="79919" name="Line 5"/>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20" name="Line 6"/>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21" name="Line 7"/>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22" name="Line 8"/>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23" name="Line 9"/>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24" name="Text Box 10"/>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79925" name="Text Box 11"/>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79926" name="Text Box 12"/>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79927" name="Text Box 13"/>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79928" name="Text Box 14"/>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53263" name="Line 15"/>
          <p:cNvSpPr>
            <a:spLocks noChangeShapeType="1"/>
          </p:cNvSpPr>
          <p:nvPr/>
        </p:nvSpPr>
        <p:spPr bwMode="auto">
          <a:xfrm rot="10800000">
            <a:off x="4079875" y="2332038"/>
            <a:ext cx="0" cy="30083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3264" name="Text Box 16"/>
          <p:cNvSpPr txBox="1">
            <a:spLocks noChangeArrowheads="1"/>
          </p:cNvSpPr>
          <p:nvPr/>
        </p:nvSpPr>
        <p:spPr bwMode="auto">
          <a:xfrm rot="-5400000">
            <a:off x="2684463" y="2936876"/>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Price</a:t>
            </a:r>
            <a:r>
              <a:rPr lang="tr-TR" altLang="tr-TR" sz="1400" b="1" dirty="0" smtClean="0"/>
              <a:t> (x1000 </a:t>
            </a:r>
            <a:r>
              <a:rPr lang="tr-TR" altLang="tr-TR" sz="1400" b="1" dirty="0"/>
              <a:t>TL)</a:t>
            </a:r>
          </a:p>
        </p:txBody>
      </p:sp>
      <p:grpSp>
        <p:nvGrpSpPr>
          <p:cNvPr id="3" name="Group 17"/>
          <p:cNvGrpSpPr>
            <a:grpSpLocks/>
          </p:cNvGrpSpPr>
          <p:nvPr/>
        </p:nvGrpSpPr>
        <p:grpSpPr bwMode="auto">
          <a:xfrm>
            <a:off x="3648075" y="2547939"/>
            <a:ext cx="503238" cy="2808287"/>
            <a:chOff x="2789" y="1605"/>
            <a:chExt cx="317" cy="1769"/>
          </a:xfrm>
        </p:grpSpPr>
        <p:sp>
          <p:nvSpPr>
            <p:cNvPr id="79899" name="Line 18"/>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00" name="Line 19"/>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01" name="Line 20"/>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02" name="Line 21"/>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03" name="Line 22"/>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04" name="Line 23"/>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05" name="Text Box 24"/>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79906" name="Text Box 25"/>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79907" name="Text Box 26"/>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79908" name="Text Box 27"/>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79909" name="Line 28"/>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10" name="Line 29"/>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11" name="Line 30"/>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12" name="Line 31"/>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13" name="Line 32"/>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914" name="Text Box 33"/>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79915" name="Text Box 34"/>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79916" name="Text Box 35"/>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79917" name="Text Box 36"/>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79918" name="Text Box 37"/>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sp>
        <p:nvSpPr>
          <p:cNvPr id="53331" name="Line 83"/>
          <p:cNvSpPr>
            <a:spLocks noChangeShapeType="1"/>
          </p:cNvSpPr>
          <p:nvPr/>
        </p:nvSpPr>
        <p:spPr bwMode="auto">
          <a:xfrm flipV="1">
            <a:off x="5230813"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4" name="Group 86"/>
          <p:cNvGrpSpPr>
            <a:grpSpLocks/>
          </p:cNvGrpSpPr>
          <p:nvPr/>
        </p:nvGrpSpPr>
        <p:grpSpPr bwMode="auto">
          <a:xfrm>
            <a:off x="5230814" y="2924175"/>
            <a:ext cx="2160587" cy="1657350"/>
            <a:chOff x="2154" y="1842"/>
            <a:chExt cx="1361" cy="1044"/>
          </a:xfrm>
        </p:grpSpPr>
        <p:sp>
          <p:nvSpPr>
            <p:cNvPr id="79897" name="Line 84"/>
            <p:cNvSpPr>
              <a:spLocks noChangeShapeType="1"/>
            </p:cNvSpPr>
            <p:nvPr/>
          </p:nvSpPr>
          <p:spPr bwMode="auto">
            <a:xfrm flipV="1">
              <a:off x="2608" y="1842"/>
              <a:ext cx="907" cy="10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898" name="Line 85"/>
            <p:cNvSpPr>
              <a:spLocks noChangeShapeType="1"/>
            </p:cNvSpPr>
            <p:nvPr/>
          </p:nvSpPr>
          <p:spPr bwMode="auto">
            <a:xfrm flipV="1">
              <a:off x="2154" y="1842"/>
              <a:ext cx="907" cy="1044"/>
            </a:xfrm>
            <a:prstGeom prst="line">
              <a:avLst/>
            </a:prstGeom>
            <a:noFill/>
            <a:ln w="38100">
              <a:solidFill>
                <a:srgbClr val="66CCFF"/>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53336" name="AutoShape 88"/>
          <p:cNvSpPr>
            <a:spLocks noChangeArrowheads="1"/>
          </p:cNvSpPr>
          <p:nvPr/>
        </p:nvSpPr>
        <p:spPr bwMode="auto">
          <a:xfrm rot="5400000">
            <a:off x="4870451" y="2852738"/>
            <a:ext cx="2089150" cy="1800225"/>
          </a:xfrm>
          <a:prstGeom prst="rtTriangle">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nvGrpSpPr>
          <p:cNvPr id="5" name="Group 92"/>
          <p:cNvGrpSpPr>
            <a:grpSpLocks/>
          </p:cNvGrpSpPr>
          <p:nvPr/>
        </p:nvGrpSpPr>
        <p:grpSpPr bwMode="auto">
          <a:xfrm>
            <a:off x="5446714" y="3284539"/>
            <a:ext cx="1512887" cy="1152525"/>
            <a:chOff x="2290" y="2069"/>
            <a:chExt cx="953" cy="726"/>
          </a:xfrm>
        </p:grpSpPr>
        <p:sp>
          <p:nvSpPr>
            <p:cNvPr id="79894" name="Line 89"/>
            <p:cNvSpPr>
              <a:spLocks noChangeShapeType="1"/>
            </p:cNvSpPr>
            <p:nvPr/>
          </p:nvSpPr>
          <p:spPr bwMode="auto">
            <a:xfrm>
              <a:off x="2290" y="2795"/>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9895" name="Line 90"/>
            <p:cNvSpPr>
              <a:spLocks noChangeShapeType="1"/>
            </p:cNvSpPr>
            <p:nvPr/>
          </p:nvSpPr>
          <p:spPr bwMode="auto">
            <a:xfrm>
              <a:off x="2653" y="2387"/>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9896" name="Line 91"/>
            <p:cNvSpPr>
              <a:spLocks noChangeShapeType="1"/>
            </p:cNvSpPr>
            <p:nvPr/>
          </p:nvSpPr>
          <p:spPr bwMode="auto">
            <a:xfrm>
              <a:off x="2971" y="2069"/>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
        <p:nvSpPr>
          <p:cNvPr id="53341" name="Line 93"/>
          <p:cNvSpPr>
            <a:spLocks noChangeShapeType="1"/>
          </p:cNvSpPr>
          <p:nvPr/>
        </p:nvSpPr>
        <p:spPr bwMode="auto">
          <a:xfrm flipV="1">
            <a:off x="4583113"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6" name="Group 97"/>
          <p:cNvGrpSpPr>
            <a:grpSpLocks/>
          </p:cNvGrpSpPr>
          <p:nvPr/>
        </p:nvGrpSpPr>
        <p:grpSpPr bwMode="auto">
          <a:xfrm>
            <a:off x="4870451" y="3284539"/>
            <a:ext cx="1368425" cy="1152525"/>
            <a:chOff x="1927" y="2069"/>
            <a:chExt cx="862" cy="726"/>
          </a:xfrm>
        </p:grpSpPr>
        <p:sp>
          <p:nvSpPr>
            <p:cNvPr id="79891" name="Line 94"/>
            <p:cNvSpPr>
              <a:spLocks noChangeShapeType="1"/>
            </p:cNvSpPr>
            <p:nvPr/>
          </p:nvSpPr>
          <p:spPr bwMode="auto">
            <a:xfrm flipH="1">
              <a:off x="1927" y="2795"/>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9892" name="Line 95"/>
            <p:cNvSpPr>
              <a:spLocks noChangeShapeType="1"/>
            </p:cNvSpPr>
            <p:nvPr/>
          </p:nvSpPr>
          <p:spPr bwMode="auto">
            <a:xfrm flipH="1">
              <a:off x="2245" y="2387"/>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9893" name="Line 96"/>
            <p:cNvSpPr>
              <a:spLocks noChangeShapeType="1"/>
            </p:cNvSpPr>
            <p:nvPr/>
          </p:nvSpPr>
          <p:spPr bwMode="auto">
            <a:xfrm flipH="1">
              <a:off x="2517" y="2069"/>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grpSp>
        <p:nvGrpSpPr>
          <p:cNvPr id="7" name="Group 98"/>
          <p:cNvGrpSpPr>
            <a:grpSpLocks/>
          </p:cNvGrpSpPr>
          <p:nvPr/>
        </p:nvGrpSpPr>
        <p:grpSpPr bwMode="auto">
          <a:xfrm>
            <a:off x="2711450" y="5788026"/>
            <a:ext cx="3416300" cy="377825"/>
            <a:chOff x="0" y="3430"/>
            <a:chExt cx="2152" cy="238"/>
          </a:xfrm>
        </p:grpSpPr>
        <p:sp>
          <p:nvSpPr>
            <p:cNvPr id="79889" name="Rectangle 99"/>
            <p:cNvSpPr>
              <a:spLocks noChangeArrowheads="1"/>
            </p:cNvSpPr>
            <p:nvPr/>
          </p:nvSpPr>
          <p:spPr bwMode="auto">
            <a:xfrm>
              <a:off x="0" y="3430"/>
              <a:ext cx="2100" cy="238"/>
            </a:xfrm>
            <a:prstGeom prst="rect">
              <a:avLst/>
            </a:prstGeom>
            <a:gradFill rotWithShape="0">
              <a:gsLst>
                <a:gs pos="0">
                  <a:srgbClr val="4D4D3E"/>
                </a:gs>
                <a:gs pos="50000">
                  <a:srgbClr val="FFFFCC"/>
                </a:gs>
                <a:gs pos="100000">
                  <a:srgbClr val="4D4D3E"/>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n-GB" altLang="tr-TR">
                <a:solidFill>
                  <a:srgbClr val="FFFFCC"/>
                </a:solidFill>
              </a:endParaRPr>
            </a:p>
          </p:txBody>
        </p:sp>
        <p:sp>
          <p:nvSpPr>
            <p:cNvPr id="53348" name="Oval 100"/>
            <p:cNvSpPr>
              <a:spLocks noChangeArrowheads="1"/>
            </p:cNvSpPr>
            <p:nvPr/>
          </p:nvSpPr>
          <p:spPr bwMode="auto">
            <a:xfrm>
              <a:off x="2047" y="3430"/>
              <a:ext cx="105" cy="238"/>
            </a:xfrm>
            <a:prstGeom prst="ellipse">
              <a:avLst/>
            </a:prstGeom>
            <a:gradFill rotWithShape="0">
              <a:gsLst>
                <a:gs pos="0">
                  <a:schemeClr val="hlink"/>
                </a:gs>
                <a:gs pos="50000">
                  <a:schemeClr val="hlink">
                    <a:gamma/>
                    <a:shade val="30196"/>
                    <a:invGamma/>
                  </a:schemeClr>
                </a:gs>
                <a:gs pos="100000">
                  <a:schemeClr val="hlink"/>
                </a:gs>
              </a:gsLst>
              <a:lin ang="5400000" scaled="1"/>
            </a:gradFill>
            <a:ln w="12700">
              <a:solidFill>
                <a:schemeClr val="tx1"/>
              </a:solidFill>
              <a:round/>
              <a:headEnd/>
              <a:tailEnd/>
            </a:ln>
            <a:effectLst/>
          </p:spPr>
          <p:txBody>
            <a:bodyPr wrap="none" anchor="ctr"/>
            <a:lstStyle/>
            <a:p>
              <a:pPr eaLnBrk="1" hangingPunct="1">
                <a:defRPr/>
              </a:pPr>
              <a:endParaRPr lang="tr-TR"/>
            </a:p>
          </p:txBody>
        </p:sp>
      </p:grpSp>
      <p:sp>
        <p:nvSpPr>
          <p:cNvPr id="53349" name="Text Box 101"/>
          <p:cNvSpPr txBox="1">
            <a:spLocks noChangeArrowheads="1"/>
          </p:cNvSpPr>
          <p:nvPr/>
        </p:nvSpPr>
        <p:spPr bwMode="auto">
          <a:xfrm>
            <a:off x="5972175" y="5808663"/>
            <a:ext cx="4084638" cy="304800"/>
          </a:xfrm>
          <a:prstGeom prst="rect">
            <a:avLst/>
          </a:prstGeom>
          <a:noFill/>
          <a:ln>
            <a:noFill/>
          </a:ln>
          <a:effectLst>
            <a:outerShdw dist="35921" dir="81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tr-TR" altLang="tr-TR" sz="1400" b="1" dirty="0" smtClean="0">
                <a:solidFill>
                  <a:srgbClr val="FFFFCC"/>
                </a:solidFill>
                <a:latin typeface="Verdana" panose="020B0604030504040204" pitchFamily="34" charset="0"/>
              </a:rPr>
              <a:t>SUPPLY SHIFT (CHANGE)</a:t>
            </a:r>
            <a:endParaRPr lang="tr-TR" altLang="tr-TR" sz="1400" b="1" dirty="0">
              <a:solidFill>
                <a:srgbClr val="FFFFCC"/>
              </a:solidFill>
              <a:latin typeface="Verdana" panose="020B0604030504040204" pitchFamily="34" charset="0"/>
            </a:endParaRPr>
          </a:p>
        </p:txBody>
      </p:sp>
    </p:spTree>
    <p:extLst>
      <p:ext uri="{BB962C8B-B14F-4D97-AF65-F5344CB8AC3E}">
        <p14:creationId xmlns:p14="http://schemas.microsoft.com/office/powerpoint/2010/main" val="1073716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3335"/>
                                        </p:tgtEl>
                                        <p:attrNameLst>
                                          <p:attrName>style.visibility</p:attrName>
                                        </p:attrNameLst>
                                      </p:cBhvr>
                                      <p:to>
                                        <p:strVal val="visible"/>
                                      </p:to>
                                    </p:set>
                                    <p:animEffect transition="in" filter="dissolve">
                                      <p:cBhvr>
                                        <p:cTn id="7" dur="500"/>
                                        <p:tgtEl>
                                          <p:spTgt spid="53335"/>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53349"/>
                                        </p:tgtEl>
                                        <p:attrNameLst>
                                          <p:attrName>style.visibility</p:attrName>
                                        </p:attrNameLst>
                                      </p:cBhvr>
                                      <p:to>
                                        <p:strVal val="visible"/>
                                      </p:to>
                                    </p:set>
                                    <p:animEffect transition="in" filter="slide(fromLeft)">
                                      <p:cBhvr>
                                        <p:cTn id="16" dur="2000"/>
                                        <p:tgtEl>
                                          <p:spTgt spid="5334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53250"/>
                                        </p:tgtEl>
                                        <p:attrNameLst>
                                          <p:attrName>style.visibility</p:attrName>
                                        </p:attrNameLst>
                                      </p:cBhvr>
                                      <p:to>
                                        <p:strVal val="visible"/>
                                      </p:to>
                                    </p:set>
                                    <p:animEffect transition="in" filter="slide(fromLeft)">
                                      <p:cBhvr>
                                        <p:cTn id="21" dur="500"/>
                                        <p:tgtEl>
                                          <p:spTgt spid="53250"/>
                                        </p:tgtEl>
                                      </p:cBhvr>
                                    </p:animEffect>
                                  </p:childTnLst>
                                </p:cTn>
                              </p:par>
                            </p:childTnLst>
                          </p:cTn>
                        </p:par>
                        <p:par>
                          <p:cTn id="22" fill="hold" nodeType="afterGroup">
                            <p:stCondLst>
                              <p:cond delay="500"/>
                            </p:stCondLst>
                            <p:childTnLst>
                              <p:par>
                                <p:cTn id="23" presetID="12" presetClass="entr" presetSubtype="1" fill="hold" grpId="0" nodeType="afterEffect">
                                  <p:stCondLst>
                                    <p:cond delay="0"/>
                                  </p:stCondLst>
                                  <p:childTnLst>
                                    <p:set>
                                      <p:cBhvr>
                                        <p:cTn id="24" dur="1" fill="hold">
                                          <p:stCondLst>
                                            <p:cond delay="0"/>
                                          </p:stCondLst>
                                        </p:cTn>
                                        <p:tgtEl>
                                          <p:spTgt spid="53251"/>
                                        </p:tgtEl>
                                        <p:attrNameLst>
                                          <p:attrName>style.visibility</p:attrName>
                                        </p:attrNameLst>
                                      </p:cBhvr>
                                      <p:to>
                                        <p:strVal val="visible"/>
                                      </p:to>
                                    </p:set>
                                    <p:animEffect transition="in" filter="slide(fromTop)">
                                      <p:cBhvr>
                                        <p:cTn id="25" dur="500"/>
                                        <p:tgtEl>
                                          <p:spTgt spid="53251"/>
                                        </p:tgtEl>
                                      </p:cBhvr>
                                    </p:animEffect>
                                  </p:childTnLst>
                                </p:cTn>
                              </p:par>
                            </p:childTnLst>
                          </p:cTn>
                        </p:par>
                        <p:par>
                          <p:cTn id="26" fill="hold" nodeType="afterGroup">
                            <p:stCondLst>
                              <p:cond delay="1000"/>
                            </p:stCondLst>
                            <p:childTnLst>
                              <p:par>
                                <p:cTn id="27" presetID="9" presetClass="entr" presetSubtype="0"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dissolve">
                                      <p:cBhvr>
                                        <p:cTn id="29" dur="500"/>
                                        <p:tgtEl>
                                          <p:spTgt spid="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53263"/>
                                        </p:tgtEl>
                                        <p:attrNameLst>
                                          <p:attrName>style.visibility</p:attrName>
                                        </p:attrNameLst>
                                      </p:cBhvr>
                                      <p:to>
                                        <p:strVal val="visible"/>
                                      </p:to>
                                    </p:set>
                                    <p:animEffect transition="in" filter="slide(fromBottom)">
                                      <p:cBhvr>
                                        <p:cTn id="34" dur="500"/>
                                        <p:tgtEl>
                                          <p:spTgt spid="53263"/>
                                        </p:tgtEl>
                                      </p:cBhvr>
                                    </p:animEffect>
                                  </p:childTnLst>
                                </p:cTn>
                              </p:par>
                            </p:childTnLst>
                          </p:cTn>
                        </p:par>
                        <p:par>
                          <p:cTn id="35" fill="hold" nodeType="afterGroup">
                            <p:stCondLst>
                              <p:cond delay="500"/>
                            </p:stCondLst>
                            <p:childTnLst>
                              <p:par>
                                <p:cTn id="36" presetID="12" presetClass="entr" presetSubtype="2" fill="hold" grpId="0" nodeType="afterEffect">
                                  <p:stCondLst>
                                    <p:cond delay="0"/>
                                  </p:stCondLst>
                                  <p:childTnLst>
                                    <p:set>
                                      <p:cBhvr>
                                        <p:cTn id="37" dur="1" fill="hold">
                                          <p:stCondLst>
                                            <p:cond delay="0"/>
                                          </p:stCondLst>
                                        </p:cTn>
                                        <p:tgtEl>
                                          <p:spTgt spid="53264"/>
                                        </p:tgtEl>
                                        <p:attrNameLst>
                                          <p:attrName>style.visibility</p:attrName>
                                        </p:attrNameLst>
                                      </p:cBhvr>
                                      <p:to>
                                        <p:strVal val="visible"/>
                                      </p:to>
                                    </p:set>
                                    <p:animEffect transition="in" filter="slide(fromRight)">
                                      <p:cBhvr>
                                        <p:cTn id="38" dur="500"/>
                                        <p:tgtEl>
                                          <p:spTgt spid="53264"/>
                                        </p:tgtEl>
                                      </p:cBhvr>
                                    </p:animEffect>
                                  </p:childTnLst>
                                </p:cTn>
                              </p:par>
                            </p:childTnLst>
                          </p:cTn>
                        </p:par>
                        <p:par>
                          <p:cTn id="39" fill="hold" nodeType="afterGroup">
                            <p:stCondLst>
                              <p:cond delay="1000"/>
                            </p:stCondLst>
                            <p:childTnLst>
                              <p:par>
                                <p:cTn id="40" presetID="9" presetClass="entr" presetSubtype="0" fill="hold" nodeType="after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dissolve">
                                      <p:cBhvr>
                                        <p:cTn id="42" dur="500"/>
                                        <p:tgtEl>
                                          <p:spTgt spid="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3331"/>
                                        </p:tgtEl>
                                        <p:attrNameLst>
                                          <p:attrName>style.visibility</p:attrName>
                                        </p:attrNameLst>
                                      </p:cBhvr>
                                      <p:to>
                                        <p:strVal val="visible"/>
                                      </p:to>
                                    </p:set>
                                    <p:animEffect transition="in" filter="wipe(down)">
                                      <p:cBhvr>
                                        <p:cTn id="47" dur="500"/>
                                        <p:tgtEl>
                                          <p:spTgt spid="53331"/>
                                        </p:tgtEl>
                                      </p:cBhvr>
                                    </p:animEffect>
                                  </p:childTnLst>
                                </p:cTn>
                              </p:par>
                            </p:childTnLst>
                          </p:cTn>
                        </p:par>
                        <p:par>
                          <p:cTn id="48" fill="hold" nodeType="afterGroup">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53336"/>
                                        </p:tgtEl>
                                        <p:attrNameLst>
                                          <p:attrName>style.visibility</p:attrName>
                                        </p:attrNameLst>
                                      </p:cBhvr>
                                      <p:to>
                                        <p:strVal val="visible"/>
                                      </p:to>
                                    </p:set>
                                    <p:animEffect transition="in" filter="dissolve">
                                      <p:cBhvr>
                                        <p:cTn id="51" dur="500"/>
                                        <p:tgtEl>
                                          <p:spTgt spid="5333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8" fill="hold"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slide(fromLeft)">
                                      <p:cBhvr>
                                        <p:cTn id="56" dur="3000"/>
                                        <p:tgtEl>
                                          <p:spTgt spid="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dissolve">
                                      <p:cBhvr>
                                        <p:cTn id="61" dur="500"/>
                                        <p:tgtEl>
                                          <p:spTgt spid="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53341"/>
                                        </p:tgtEl>
                                        <p:attrNameLst>
                                          <p:attrName>style.visibility</p:attrName>
                                        </p:attrNameLst>
                                      </p:cBhvr>
                                      <p:to>
                                        <p:strVal val="visible"/>
                                      </p:to>
                                    </p:set>
                                    <p:animEffect transition="in" filter="dissolve">
                                      <p:cBhvr>
                                        <p:cTn id="66" dur="500"/>
                                        <p:tgtEl>
                                          <p:spTgt spid="5334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9" presetClass="entr" presetSubtype="0"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dissolve">
                                      <p:cBhvr>
                                        <p:cTn id="7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335" grpId="0" animBg="1"/>
      <p:bldP spid="53250" grpId="0" animBg="1"/>
      <p:bldP spid="53251" grpId="0"/>
      <p:bldP spid="53263" grpId="0" animBg="1"/>
      <p:bldP spid="53264" grpId="0"/>
      <p:bldP spid="53331" grpId="0" animBg="1"/>
      <p:bldP spid="53336" grpId="0" animBg="1"/>
      <p:bldP spid="53341" grpId="0" animBg="1"/>
      <p:bldP spid="5334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ChangeArrowheads="1"/>
          </p:cNvSpPr>
          <p:nvPr/>
        </p:nvSpPr>
        <p:spPr bwMode="auto">
          <a:xfrm>
            <a:off x="2711450" y="1341438"/>
            <a:ext cx="7416800" cy="4824412"/>
          </a:xfrm>
          <a:prstGeom prst="rect">
            <a:avLst/>
          </a:prstGeom>
          <a:solidFill>
            <a:srgbClr val="66CCFF"/>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80899" name="Line 4"/>
          <p:cNvSpPr>
            <a:spLocks noChangeShapeType="1"/>
          </p:cNvSpPr>
          <p:nvPr/>
        </p:nvSpPr>
        <p:spPr bwMode="auto">
          <a:xfrm>
            <a:off x="4079876" y="5340350"/>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0900" name="Text Box 5"/>
          <p:cNvSpPr txBox="1">
            <a:spLocks noChangeArrowheads="1"/>
          </p:cNvSpPr>
          <p:nvPr/>
        </p:nvSpPr>
        <p:spPr bwMode="auto">
          <a:xfrm>
            <a:off x="6384926" y="5429250"/>
            <a:ext cx="16557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Amount</a:t>
            </a:r>
            <a:r>
              <a:rPr lang="tr-TR" altLang="tr-TR" sz="1400" b="1" dirty="0" smtClean="0"/>
              <a:t> </a:t>
            </a:r>
            <a:r>
              <a:rPr lang="tr-TR" altLang="tr-TR" sz="1400" b="1" dirty="0"/>
              <a:t>(</a:t>
            </a:r>
            <a:r>
              <a:rPr lang="tr-TR" altLang="tr-TR" sz="1400" b="1" dirty="0" err="1" smtClean="0"/>
              <a:t>tons</a:t>
            </a:r>
            <a:r>
              <a:rPr lang="tr-TR" altLang="tr-TR" sz="1400" b="1" dirty="0" smtClean="0"/>
              <a:t>)</a:t>
            </a:r>
            <a:endParaRPr lang="tr-TR" altLang="tr-TR" sz="1400" b="1" dirty="0"/>
          </a:p>
        </p:txBody>
      </p:sp>
      <p:grpSp>
        <p:nvGrpSpPr>
          <p:cNvPr id="80901" name="Group 6"/>
          <p:cNvGrpSpPr>
            <a:grpSpLocks/>
          </p:cNvGrpSpPr>
          <p:nvPr/>
        </p:nvGrpSpPr>
        <p:grpSpPr bwMode="auto">
          <a:xfrm>
            <a:off x="4511675" y="5284789"/>
            <a:ext cx="2736850" cy="287337"/>
            <a:chOff x="3333" y="3329"/>
            <a:chExt cx="1724" cy="181"/>
          </a:xfrm>
        </p:grpSpPr>
        <p:sp>
          <p:nvSpPr>
            <p:cNvPr id="80937" name="Line 7"/>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38" name="Line 8"/>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39" name="Line 9"/>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40" name="Line 10"/>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41" name="Line 11"/>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42" name="Text Box 12"/>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80943" name="Text Box 13"/>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80944" name="Text Box 14"/>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80945" name="Text Box 15"/>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80946" name="Text Box 16"/>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80902" name="Line 17"/>
          <p:cNvSpPr>
            <a:spLocks noChangeShapeType="1"/>
          </p:cNvSpPr>
          <p:nvPr/>
        </p:nvSpPr>
        <p:spPr bwMode="auto">
          <a:xfrm rot="10800000">
            <a:off x="4079875" y="2332038"/>
            <a:ext cx="0" cy="30083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0903" name="Text Box 18"/>
          <p:cNvSpPr txBox="1">
            <a:spLocks noChangeArrowheads="1"/>
          </p:cNvSpPr>
          <p:nvPr/>
        </p:nvSpPr>
        <p:spPr bwMode="auto">
          <a:xfrm rot="-5400000">
            <a:off x="2684463" y="2936876"/>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Price</a:t>
            </a:r>
            <a:r>
              <a:rPr lang="tr-TR" altLang="tr-TR" sz="1400" b="1" dirty="0" smtClean="0"/>
              <a:t>  </a:t>
            </a:r>
            <a:r>
              <a:rPr lang="tr-TR" altLang="tr-TR" sz="1400" b="1" dirty="0"/>
              <a:t>(x1000 TL)</a:t>
            </a:r>
          </a:p>
        </p:txBody>
      </p:sp>
      <p:grpSp>
        <p:nvGrpSpPr>
          <p:cNvPr id="80904" name="Group 19"/>
          <p:cNvGrpSpPr>
            <a:grpSpLocks/>
          </p:cNvGrpSpPr>
          <p:nvPr/>
        </p:nvGrpSpPr>
        <p:grpSpPr bwMode="auto">
          <a:xfrm>
            <a:off x="3648075" y="2547939"/>
            <a:ext cx="503238" cy="2808287"/>
            <a:chOff x="2789" y="1605"/>
            <a:chExt cx="317" cy="1769"/>
          </a:xfrm>
        </p:grpSpPr>
        <p:sp>
          <p:nvSpPr>
            <p:cNvPr id="80917" name="Line 20"/>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18" name="Line 21"/>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19" name="Line 22"/>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20" name="Line 23"/>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21" name="Line 24"/>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22" name="Line 25"/>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23" name="Text Box 26"/>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80924" name="Text Box 27"/>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80925" name="Text Box 28"/>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80926" name="Text Box 29"/>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80927" name="Line 30"/>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28" name="Line 31"/>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29" name="Line 32"/>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30" name="Line 33"/>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31" name="Line 34"/>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32" name="Text Box 35"/>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80933" name="Text Box 36"/>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80934" name="Text Box 37"/>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80935" name="Text Box 38"/>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80936" name="Text Box 39"/>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sp>
        <p:nvSpPr>
          <p:cNvPr id="80905" name="Line 40"/>
          <p:cNvSpPr>
            <a:spLocks noChangeShapeType="1"/>
          </p:cNvSpPr>
          <p:nvPr/>
        </p:nvSpPr>
        <p:spPr bwMode="auto">
          <a:xfrm flipV="1">
            <a:off x="5230813" y="2924175"/>
            <a:ext cx="1439862" cy="165735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06" name="Line 42"/>
          <p:cNvSpPr>
            <a:spLocks noChangeShapeType="1"/>
          </p:cNvSpPr>
          <p:nvPr/>
        </p:nvSpPr>
        <p:spPr bwMode="auto">
          <a:xfrm flipV="1">
            <a:off x="5951538"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07" name="AutoShape 44"/>
          <p:cNvSpPr>
            <a:spLocks noChangeArrowheads="1"/>
          </p:cNvSpPr>
          <p:nvPr/>
        </p:nvSpPr>
        <p:spPr bwMode="auto">
          <a:xfrm rot="5400000">
            <a:off x="4870451" y="2852738"/>
            <a:ext cx="2089150" cy="1800225"/>
          </a:xfrm>
          <a:prstGeom prst="rtTriangle">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80908" name="Line 49"/>
          <p:cNvSpPr>
            <a:spLocks noChangeShapeType="1"/>
          </p:cNvSpPr>
          <p:nvPr/>
        </p:nvSpPr>
        <p:spPr bwMode="auto">
          <a:xfrm flipV="1">
            <a:off x="4583113"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78" name="Line 54"/>
          <p:cNvSpPr>
            <a:spLocks noChangeShapeType="1"/>
          </p:cNvSpPr>
          <p:nvPr/>
        </p:nvSpPr>
        <p:spPr bwMode="auto">
          <a:xfrm>
            <a:off x="4079875" y="3860800"/>
            <a:ext cx="2520950" cy="0"/>
          </a:xfrm>
          <a:prstGeom prst="line">
            <a:avLst/>
          </a:prstGeom>
          <a:noFill/>
          <a:ln w="19050">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52279" name="Line 55"/>
          <p:cNvSpPr>
            <a:spLocks noChangeShapeType="1"/>
          </p:cNvSpPr>
          <p:nvPr/>
        </p:nvSpPr>
        <p:spPr bwMode="auto">
          <a:xfrm>
            <a:off x="5232400" y="3860801"/>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52282" name="Line 58"/>
          <p:cNvSpPr>
            <a:spLocks noChangeShapeType="1"/>
          </p:cNvSpPr>
          <p:nvPr/>
        </p:nvSpPr>
        <p:spPr bwMode="auto">
          <a:xfrm>
            <a:off x="5880100" y="3860801"/>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52284" name="Line 60"/>
          <p:cNvSpPr>
            <a:spLocks noChangeShapeType="1"/>
          </p:cNvSpPr>
          <p:nvPr/>
        </p:nvSpPr>
        <p:spPr bwMode="auto">
          <a:xfrm>
            <a:off x="6527800" y="3860801"/>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nvGrpSpPr>
          <p:cNvPr id="4" name="Group 62"/>
          <p:cNvGrpSpPr>
            <a:grpSpLocks/>
          </p:cNvGrpSpPr>
          <p:nvPr/>
        </p:nvGrpSpPr>
        <p:grpSpPr bwMode="auto">
          <a:xfrm>
            <a:off x="5016500" y="5589588"/>
            <a:ext cx="1727200" cy="336550"/>
            <a:chOff x="2200" y="3521"/>
            <a:chExt cx="1088" cy="212"/>
          </a:xfrm>
        </p:grpSpPr>
        <p:sp>
          <p:nvSpPr>
            <p:cNvPr id="80914" name="Text Box 56"/>
            <p:cNvSpPr txBox="1">
              <a:spLocks noChangeArrowheads="1"/>
            </p:cNvSpPr>
            <p:nvPr/>
          </p:nvSpPr>
          <p:spPr bwMode="auto">
            <a:xfrm>
              <a:off x="2200"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19</a:t>
              </a:r>
            </a:p>
          </p:txBody>
        </p:sp>
        <p:sp>
          <p:nvSpPr>
            <p:cNvPr id="80915" name="Text Box 59"/>
            <p:cNvSpPr txBox="1">
              <a:spLocks noChangeArrowheads="1"/>
            </p:cNvSpPr>
            <p:nvPr/>
          </p:nvSpPr>
          <p:spPr bwMode="auto">
            <a:xfrm>
              <a:off x="2608"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30</a:t>
              </a:r>
            </a:p>
          </p:txBody>
        </p:sp>
        <p:sp>
          <p:nvSpPr>
            <p:cNvPr id="80916" name="Text Box 61"/>
            <p:cNvSpPr txBox="1">
              <a:spLocks noChangeArrowheads="1"/>
            </p:cNvSpPr>
            <p:nvPr/>
          </p:nvSpPr>
          <p:spPr bwMode="auto">
            <a:xfrm>
              <a:off x="3016"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42</a:t>
              </a:r>
            </a:p>
          </p:txBody>
        </p:sp>
      </p:grpSp>
    </p:spTree>
    <p:extLst>
      <p:ext uri="{BB962C8B-B14F-4D97-AF65-F5344CB8AC3E}">
        <p14:creationId xmlns:p14="http://schemas.microsoft.com/office/powerpoint/2010/main" val="3510888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52278"/>
                                        </p:tgtEl>
                                        <p:attrNameLst>
                                          <p:attrName>style.visibility</p:attrName>
                                        </p:attrNameLst>
                                      </p:cBhvr>
                                      <p:to>
                                        <p:strVal val="visible"/>
                                      </p:to>
                                    </p:set>
                                    <p:animEffect transition="in" filter="slide(fromLeft)">
                                      <p:cBhvr>
                                        <p:cTn id="7" dur="500"/>
                                        <p:tgtEl>
                                          <p:spTgt spid="52278"/>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52279"/>
                                        </p:tgtEl>
                                        <p:attrNameLst>
                                          <p:attrName>style.visibility</p:attrName>
                                        </p:attrNameLst>
                                      </p:cBhvr>
                                      <p:to>
                                        <p:strVal val="visible"/>
                                      </p:to>
                                    </p:set>
                                    <p:animEffect transition="in" filter="slide(fromTop)">
                                      <p:cBhvr>
                                        <p:cTn id="11" dur="500"/>
                                        <p:tgtEl>
                                          <p:spTgt spid="52279"/>
                                        </p:tgtEl>
                                      </p:cBhvr>
                                    </p:animEffect>
                                  </p:childTnLst>
                                </p:cTn>
                              </p:par>
                            </p:childTnLst>
                          </p:cTn>
                        </p:par>
                        <p:par>
                          <p:cTn id="12" fill="hold" nodeType="afterGroup">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52282"/>
                                        </p:tgtEl>
                                        <p:attrNameLst>
                                          <p:attrName>style.visibility</p:attrName>
                                        </p:attrNameLst>
                                      </p:cBhvr>
                                      <p:to>
                                        <p:strVal val="visible"/>
                                      </p:to>
                                    </p:set>
                                    <p:animEffect transition="in" filter="slide(fromTop)">
                                      <p:cBhvr>
                                        <p:cTn id="15" dur="500"/>
                                        <p:tgtEl>
                                          <p:spTgt spid="52282"/>
                                        </p:tgtEl>
                                      </p:cBhvr>
                                    </p:animEffect>
                                  </p:childTnLst>
                                </p:cTn>
                              </p:par>
                            </p:childTnLst>
                          </p:cTn>
                        </p:par>
                        <p:par>
                          <p:cTn id="16" fill="hold" nodeType="afterGroup">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52284"/>
                                        </p:tgtEl>
                                        <p:attrNameLst>
                                          <p:attrName>style.visibility</p:attrName>
                                        </p:attrNameLst>
                                      </p:cBhvr>
                                      <p:to>
                                        <p:strVal val="visible"/>
                                      </p:to>
                                    </p:set>
                                    <p:animEffect transition="in" filter="slide(fromTop)">
                                      <p:cBhvr>
                                        <p:cTn id="19" dur="500"/>
                                        <p:tgtEl>
                                          <p:spTgt spid="52284"/>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78" grpId="0" animBg="1"/>
      <p:bldP spid="52279" grpId="0" animBg="1"/>
      <p:bldP spid="52282" grpId="0" animBg="1"/>
      <p:bldP spid="5228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1524000" y="1052514"/>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sz="2000" b="1" u="sng" dirty="0" err="1">
                <a:solidFill>
                  <a:schemeClr val="hlink"/>
                </a:solidFill>
              </a:rPr>
              <a:t>Supply</a:t>
            </a:r>
            <a:r>
              <a:rPr lang="tr-TR" altLang="tr-TR" sz="2000" b="1" u="sng" dirty="0">
                <a:solidFill>
                  <a:schemeClr val="hlink"/>
                </a:solidFill>
              </a:rPr>
              <a:t> </a:t>
            </a:r>
            <a:r>
              <a:rPr lang="tr-TR" altLang="tr-TR" sz="2000" b="1" u="sng" dirty="0" err="1">
                <a:solidFill>
                  <a:schemeClr val="hlink"/>
                </a:solidFill>
              </a:rPr>
              <a:t>Flexibility</a:t>
            </a:r>
            <a:endParaRPr lang="tr-TR" altLang="tr-TR" sz="2000" b="1" u="sng" dirty="0">
              <a:solidFill>
                <a:schemeClr val="hlink"/>
              </a:solidFill>
            </a:endParaRPr>
          </a:p>
        </p:txBody>
      </p:sp>
      <p:sp>
        <p:nvSpPr>
          <p:cNvPr id="91139" name="Text Box 3"/>
          <p:cNvSpPr txBox="1">
            <a:spLocks noChangeArrowheads="1"/>
          </p:cNvSpPr>
          <p:nvPr/>
        </p:nvSpPr>
        <p:spPr bwMode="auto">
          <a:xfrm>
            <a:off x="1524000" y="148748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change in quantity offered in response to the changes in the prices of an economic good or service is explained by supply </a:t>
            </a:r>
            <a:r>
              <a:rPr lang="tr-TR" altLang="tr-TR" dirty="0" err="1" smtClean="0"/>
              <a:t>flexibility</a:t>
            </a:r>
            <a:r>
              <a:rPr lang="en-US" altLang="tr-TR" dirty="0" smtClean="0"/>
              <a:t>.</a:t>
            </a:r>
            <a:endParaRPr lang="tr-TR" altLang="tr-TR" dirty="0"/>
          </a:p>
        </p:txBody>
      </p:sp>
      <p:sp>
        <p:nvSpPr>
          <p:cNvPr id="91140" name="Text Box 4"/>
          <p:cNvSpPr txBox="1">
            <a:spLocks noChangeArrowheads="1"/>
          </p:cNvSpPr>
          <p:nvPr/>
        </p:nvSpPr>
        <p:spPr bwMode="auto">
          <a:xfrm>
            <a:off x="1524000" y="220662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There are several variables that affect the quantity of goods supplied.</a:t>
            </a:r>
            <a:r>
              <a:rPr lang="tr-TR" altLang="tr-TR" dirty="0" smtClean="0"/>
              <a:t> </a:t>
            </a:r>
            <a:r>
              <a:rPr lang="en-US" altLang="tr-TR" dirty="0"/>
              <a:t>One of these variables is the supply </a:t>
            </a:r>
            <a:r>
              <a:rPr lang="tr-TR" altLang="tr-TR" dirty="0" err="1" smtClean="0"/>
              <a:t>flexibility</a:t>
            </a:r>
            <a:r>
              <a:rPr lang="en-US" altLang="tr-TR" dirty="0" smtClean="0"/>
              <a:t> </a:t>
            </a:r>
            <a:r>
              <a:rPr lang="en-US" altLang="tr-TR" dirty="0"/>
              <a:t>of the concept which only reveals the sensitivity of supply in the </a:t>
            </a:r>
            <a:r>
              <a:rPr lang="tr-TR" altLang="tr-TR" dirty="0" err="1" smtClean="0"/>
              <a:t>case</a:t>
            </a:r>
            <a:r>
              <a:rPr lang="tr-TR" altLang="tr-TR" dirty="0" smtClean="0"/>
              <a:t> </a:t>
            </a:r>
            <a:r>
              <a:rPr lang="en-US" altLang="tr-TR" dirty="0" smtClean="0"/>
              <a:t>of </a:t>
            </a:r>
            <a:r>
              <a:rPr lang="en-US" altLang="tr-TR" dirty="0"/>
              <a:t>price changes.</a:t>
            </a:r>
            <a:endParaRPr lang="tr-TR" altLang="tr-TR" dirty="0"/>
          </a:p>
        </p:txBody>
      </p:sp>
      <p:sp>
        <p:nvSpPr>
          <p:cNvPr id="91141" name="Text Box 5"/>
          <p:cNvSpPr txBox="1">
            <a:spLocks noChangeArrowheads="1"/>
          </p:cNvSpPr>
          <p:nvPr/>
        </p:nvSpPr>
        <p:spPr bwMode="auto">
          <a:xfrm>
            <a:off x="1524000" y="32004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Here the changes are evaluated proportionally, not absolute value.</a:t>
            </a:r>
            <a:endParaRPr lang="tr-TR" altLang="tr-TR" sz="2000" dirty="0"/>
          </a:p>
        </p:txBody>
      </p:sp>
      <p:sp>
        <p:nvSpPr>
          <p:cNvPr id="91142" name="Text Box 6"/>
          <p:cNvSpPr txBox="1">
            <a:spLocks noChangeArrowheads="1"/>
          </p:cNvSpPr>
          <p:nvPr/>
        </p:nvSpPr>
        <p:spPr bwMode="auto">
          <a:xfrm>
            <a:off x="1524000" y="36449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It is possible to formulate this definition as follows.</a:t>
            </a:r>
            <a:endParaRPr lang="tr-TR" altLang="tr-TR" dirty="0"/>
          </a:p>
        </p:txBody>
      </p:sp>
      <p:sp>
        <p:nvSpPr>
          <p:cNvPr id="91143" name="Line 7"/>
          <p:cNvSpPr>
            <a:spLocks noChangeShapeType="1"/>
          </p:cNvSpPr>
          <p:nvPr/>
        </p:nvSpPr>
        <p:spPr bwMode="auto">
          <a:xfrm>
            <a:off x="1524000" y="21669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44" name="Line 8"/>
          <p:cNvSpPr>
            <a:spLocks noChangeShapeType="1"/>
          </p:cNvSpPr>
          <p:nvPr/>
        </p:nvSpPr>
        <p:spPr bwMode="auto">
          <a:xfrm>
            <a:off x="1524000" y="31607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45" name="Line 9"/>
          <p:cNvSpPr>
            <a:spLocks noChangeShapeType="1"/>
          </p:cNvSpPr>
          <p:nvPr/>
        </p:nvSpPr>
        <p:spPr bwMode="auto">
          <a:xfrm>
            <a:off x="1524000" y="36052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14"/>
          <p:cNvGrpSpPr>
            <a:grpSpLocks/>
          </p:cNvGrpSpPr>
          <p:nvPr/>
        </p:nvGrpSpPr>
        <p:grpSpPr bwMode="auto">
          <a:xfrm>
            <a:off x="1952626" y="3997325"/>
            <a:ext cx="7096125" cy="871538"/>
            <a:chOff x="-388" y="2976"/>
            <a:chExt cx="4470" cy="549"/>
          </a:xfrm>
        </p:grpSpPr>
        <p:sp>
          <p:nvSpPr>
            <p:cNvPr id="81946" name="Text Box 10"/>
            <p:cNvSpPr txBox="1">
              <a:spLocks noChangeArrowheads="1"/>
            </p:cNvSpPr>
            <p:nvPr/>
          </p:nvSpPr>
          <p:spPr bwMode="auto">
            <a:xfrm>
              <a:off x="-388" y="3113"/>
              <a:ext cx="145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dirty="0" err="1"/>
                <a:t>Supply</a:t>
              </a:r>
              <a:r>
                <a:rPr lang="tr-TR" altLang="tr-TR" dirty="0"/>
                <a:t> </a:t>
              </a:r>
              <a:r>
                <a:rPr lang="tr-TR" altLang="tr-TR" dirty="0" err="1"/>
                <a:t>Flexibility</a:t>
              </a:r>
              <a:r>
                <a:rPr lang="tr-TR" altLang="tr-TR" dirty="0"/>
                <a:t> </a:t>
              </a:r>
              <a:r>
                <a:rPr lang="tr-TR" altLang="tr-TR" dirty="0" smtClean="0"/>
                <a:t> =</a:t>
              </a:r>
              <a:endParaRPr lang="tr-TR" altLang="tr-TR" sz="2000" dirty="0"/>
            </a:p>
          </p:txBody>
        </p:sp>
        <p:sp>
          <p:nvSpPr>
            <p:cNvPr id="81947" name="Text Box 11"/>
            <p:cNvSpPr txBox="1">
              <a:spLocks noChangeArrowheads="1"/>
            </p:cNvSpPr>
            <p:nvPr/>
          </p:nvSpPr>
          <p:spPr bwMode="auto">
            <a:xfrm>
              <a:off x="975" y="2976"/>
              <a:ext cx="310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Proportional change in the amount of supply</a:t>
              </a:r>
              <a:endParaRPr lang="tr-TR" altLang="tr-TR" sz="2000" dirty="0"/>
            </a:p>
          </p:txBody>
        </p:sp>
        <p:sp>
          <p:nvSpPr>
            <p:cNvPr id="81948" name="Text Box 12"/>
            <p:cNvSpPr txBox="1">
              <a:spLocks noChangeArrowheads="1"/>
            </p:cNvSpPr>
            <p:nvPr/>
          </p:nvSpPr>
          <p:spPr bwMode="auto">
            <a:xfrm>
              <a:off x="1202" y="3294"/>
              <a:ext cx="265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dirty="0" err="1"/>
                <a:t>Proportional</a:t>
              </a:r>
              <a:r>
                <a:rPr lang="tr-TR" altLang="tr-TR" dirty="0"/>
                <a:t> </a:t>
              </a:r>
              <a:r>
                <a:rPr lang="tr-TR" altLang="tr-TR" dirty="0" err="1"/>
                <a:t>change</a:t>
              </a:r>
              <a:r>
                <a:rPr lang="tr-TR" altLang="tr-TR" dirty="0"/>
                <a:t> in </a:t>
              </a:r>
              <a:r>
                <a:rPr lang="tr-TR" altLang="tr-TR" dirty="0" err="1"/>
                <a:t>price</a:t>
              </a:r>
              <a:endParaRPr lang="tr-TR" altLang="tr-TR" sz="2000" dirty="0"/>
            </a:p>
          </p:txBody>
        </p:sp>
        <p:sp>
          <p:nvSpPr>
            <p:cNvPr id="81949" name="Line 13"/>
            <p:cNvSpPr>
              <a:spLocks noChangeShapeType="1"/>
            </p:cNvSpPr>
            <p:nvPr/>
          </p:nvSpPr>
          <p:spPr bwMode="auto">
            <a:xfrm>
              <a:off x="1020" y="3249"/>
              <a:ext cx="299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3" name="Group 36"/>
          <p:cNvGrpSpPr>
            <a:grpSpLocks/>
          </p:cNvGrpSpPr>
          <p:nvPr/>
        </p:nvGrpSpPr>
        <p:grpSpPr bwMode="auto">
          <a:xfrm>
            <a:off x="2382837" y="4716465"/>
            <a:ext cx="6197601" cy="2152651"/>
            <a:chOff x="-321" y="3017"/>
            <a:chExt cx="3904" cy="1356"/>
          </a:xfrm>
        </p:grpSpPr>
        <p:sp>
          <p:nvSpPr>
            <p:cNvPr id="81932" name="Text Box 15"/>
            <p:cNvSpPr txBox="1">
              <a:spLocks noChangeArrowheads="1"/>
            </p:cNvSpPr>
            <p:nvPr/>
          </p:nvSpPr>
          <p:spPr bwMode="auto">
            <a:xfrm>
              <a:off x="-321" y="3607"/>
              <a:ext cx="161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a:t>Supply</a:t>
              </a:r>
              <a:r>
                <a:rPr lang="tr-TR" altLang="tr-TR" b="1" dirty="0"/>
                <a:t> </a:t>
              </a:r>
              <a:r>
                <a:rPr lang="tr-TR" altLang="tr-TR" b="1" dirty="0" err="1"/>
                <a:t>Flexibility</a:t>
              </a:r>
              <a:r>
                <a:rPr lang="tr-TR" altLang="tr-TR" b="1" dirty="0"/>
                <a:t> =</a:t>
              </a:r>
              <a:endParaRPr lang="tr-TR" altLang="tr-TR" sz="2000" b="1" dirty="0"/>
            </a:p>
          </p:txBody>
        </p:sp>
        <p:sp>
          <p:nvSpPr>
            <p:cNvPr id="81933" name="Text Box 16"/>
            <p:cNvSpPr txBox="1">
              <a:spLocks noChangeArrowheads="1"/>
            </p:cNvSpPr>
            <p:nvPr/>
          </p:nvSpPr>
          <p:spPr bwMode="auto">
            <a:xfrm>
              <a:off x="1506" y="3203"/>
              <a:ext cx="146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Supply</a:t>
              </a:r>
              <a:r>
                <a:rPr lang="tr-TR" altLang="tr-TR" b="1" dirty="0" smtClean="0"/>
                <a:t>2 </a:t>
              </a:r>
              <a:r>
                <a:rPr lang="tr-TR" altLang="tr-TR" b="1" dirty="0"/>
                <a:t>– </a:t>
              </a:r>
              <a:r>
                <a:rPr lang="tr-TR" altLang="tr-TR" b="1" dirty="0" smtClean="0"/>
                <a:t>Supply</a:t>
              </a:r>
              <a:r>
                <a:rPr lang="tr-TR" altLang="tr-TR" b="1" dirty="0" smtClean="0"/>
                <a:t>1</a:t>
              </a:r>
              <a:endParaRPr lang="tr-TR" altLang="tr-TR" sz="2000" b="1" dirty="0"/>
            </a:p>
          </p:txBody>
        </p:sp>
        <p:sp>
          <p:nvSpPr>
            <p:cNvPr id="81934" name="Text Box 18"/>
            <p:cNvSpPr txBox="1">
              <a:spLocks noChangeArrowheads="1"/>
            </p:cNvSpPr>
            <p:nvPr/>
          </p:nvSpPr>
          <p:spPr bwMode="auto">
            <a:xfrm>
              <a:off x="1928" y="3430"/>
              <a:ext cx="72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Supply1</a:t>
              </a:r>
              <a:endParaRPr lang="tr-TR" altLang="tr-TR" sz="2000" b="1" dirty="0"/>
            </a:p>
          </p:txBody>
        </p:sp>
        <p:sp>
          <p:nvSpPr>
            <p:cNvPr id="81935" name="Text Box 21"/>
            <p:cNvSpPr txBox="1">
              <a:spLocks noChangeArrowheads="1"/>
            </p:cNvSpPr>
            <p:nvPr/>
          </p:nvSpPr>
          <p:spPr bwMode="auto">
            <a:xfrm>
              <a:off x="3039" y="3281"/>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X 100</a:t>
              </a:r>
              <a:endParaRPr lang="tr-TR" altLang="tr-TR" sz="2000" b="1" dirty="0"/>
            </a:p>
          </p:txBody>
        </p:sp>
        <p:sp>
          <p:nvSpPr>
            <p:cNvPr id="81936" name="Line 23"/>
            <p:cNvSpPr>
              <a:spLocks noChangeShapeType="1"/>
            </p:cNvSpPr>
            <p:nvPr/>
          </p:nvSpPr>
          <p:spPr bwMode="auto">
            <a:xfrm>
              <a:off x="1700" y="3430"/>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37" name="Text Box 26"/>
            <p:cNvSpPr txBox="1">
              <a:spLocks noChangeArrowheads="1"/>
            </p:cNvSpPr>
            <p:nvPr/>
          </p:nvSpPr>
          <p:spPr bwMode="auto">
            <a:xfrm>
              <a:off x="1377" y="3017"/>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dirty="0"/>
                <a:t>(</a:t>
              </a:r>
            </a:p>
          </p:txBody>
        </p:sp>
        <p:sp>
          <p:nvSpPr>
            <p:cNvPr id="81938" name="Text Box 27"/>
            <p:cNvSpPr txBox="1">
              <a:spLocks noChangeArrowheads="1"/>
            </p:cNvSpPr>
            <p:nvPr/>
          </p:nvSpPr>
          <p:spPr bwMode="auto">
            <a:xfrm>
              <a:off x="2782" y="303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dirty="0"/>
                <a:t>)</a:t>
              </a:r>
            </a:p>
          </p:txBody>
        </p:sp>
        <p:sp>
          <p:nvSpPr>
            <p:cNvPr id="81939" name="Text Box 28"/>
            <p:cNvSpPr txBox="1">
              <a:spLocks noChangeArrowheads="1"/>
            </p:cNvSpPr>
            <p:nvPr/>
          </p:nvSpPr>
          <p:spPr bwMode="auto">
            <a:xfrm>
              <a:off x="1609" y="3862"/>
              <a:ext cx="13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Price</a:t>
              </a:r>
              <a:r>
                <a:rPr lang="tr-TR" altLang="tr-TR" b="1" dirty="0" smtClean="0"/>
                <a:t>2 </a:t>
              </a:r>
              <a:r>
                <a:rPr lang="tr-TR" altLang="tr-TR" b="1" dirty="0"/>
                <a:t>– </a:t>
              </a:r>
              <a:r>
                <a:rPr lang="tr-TR" altLang="tr-TR" b="1" dirty="0" smtClean="0"/>
                <a:t>Price</a:t>
              </a:r>
              <a:r>
                <a:rPr lang="tr-TR" altLang="tr-TR" b="1" dirty="0" smtClean="0"/>
                <a:t>1</a:t>
              </a:r>
              <a:endParaRPr lang="tr-TR" altLang="tr-TR" sz="2000" b="1" dirty="0"/>
            </a:p>
          </p:txBody>
        </p:sp>
        <p:sp>
          <p:nvSpPr>
            <p:cNvPr id="81940" name="Text Box 29"/>
            <p:cNvSpPr txBox="1">
              <a:spLocks noChangeArrowheads="1"/>
            </p:cNvSpPr>
            <p:nvPr/>
          </p:nvSpPr>
          <p:spPr bwMode="auto">
            <a:xfrm>
              <a:off x="1882" y="4089"/>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Price</a:t>
              </a:r>
              <a:r>
                <a:rPr lang="tr-TR" altLang="tr-TR" b="1" dirty="0" smtClean="0"/>
                <a:t>1</a:t>
              </a:r>
              <a:endParaRPr lang="tr-TR" altLang="tr-TR" sz="2000" b="1" dirty="0"/>
            </a:p>
          </p:txBody>
        </p:sp>
        <p:sp>
          <p:nvSpPr>
            <p:cNvPr id="81941" name="Text Box 30"/>
            <p:cNvSpPr txBox="1">
              <a:spLocks noChangeArrowheads="1"/>
            </p:cNvSpPr>
            <p:nvPr/>
          </p:nvSpPr>
          <p:spPr bwMode="auto">
            <a:xfrm>
              <a:off x="2925" y="3953"/>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sz="2000" b="1"/>
            </a:p>
          </p:txBody>
        </p:sp>
        <p:sp>
          <p:nvSpPr>
            <p:cNvPr id="81942" name="Line 31"/>
            <p:cNvSpPr>
              <a:spLocks noChangeShapeType="1"/>
            </p:cNvSpPr>
            <p:nvPr/>
          </p:nvSpPr>
          <p:spPr bwMode="auto">
            <a:xfrm>
              <a:off x="1563" y="4089"/>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43" name="Text Box 32"/>
            <p:cNvSpPr txBox="1">
              <a:spLocks noChangeArrowheads="1"/>
            </p:cNvSpPr>
            <p:nvPr/>
          </p:nvSpPr>
          <p:spPr bwMode="auto">
            <a:xfrm>
              <a:off x="136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81944" name="Text Box 33"/>
            <p:cNvSpPr txBox="1">
              <a:spLocks noChangeArrowheads="1"/>
            </p:cNvSpPr>
            <p:nvPr/>
          </p:nvSpPr>
          <p:spPr bwMode="auto">
            <a:xfrm>
              <a:off x="263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81945" name="Line 34"/>
            <p:cNvSpPr>
              <a:spLocks noChangeShapeType="1"/>
            </p:cNvSpPr>
            <p:nvPr/>
          </p:nvSpPr>
          <p:spPr bwMode="auto">
            <a:xfrm>
              <a:off x="1156" y="3748"/>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2041055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1138"/>
                                        </p:tgtEl>
                                        <p:attrNameLst>
                                          <p:attrName>style.visibility</p:attrName>
                                        </p:attrNameLst>
                                      </p:cBhvr>
                                      <p:to>
                                        <p:strVal val="visible"/>
                                      </p:to>
                                    </p:set>
                                    <p:animEffect transition="in" filter="slide(fromTop)">
                                      <p:cBhvr>
                                        <p:cTn id="7" dur="500"/>
                                        <p:tgtEl>
                                          <p:spTgt spid="91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1139"/>
                                        </p:tgtEl>
                                        <p:attrNameLst>
                                          <p:attrName>style.visibility</p:attrName>
                                        </p:attrNameLst>
                                      </p:cBhvr>
                                      <p:to>
                                        <p:strVal val="visible"/>
                                      </p:to>
                                    </p:set>
                                    <p:animEffect transition="in" filter="slide(fromTop)">
                                      <p:cBhvr>
                                        <p:cTn id="12" dur="500"/>
                                        <p:tgtEl>
                                          <p:spTgt spid="9113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1143"/>
                                        </p:tgtEl>
                                        <p:attrNameLst>
                                          <p:attrName>style.visibility</p:attrName>
                                        </p:attrNameLst>
                                      </p:cBhvr>
                                      <p:to>
                                        <p:strVal val="visible"/>
                                      </p:to>
                                    </p:set>
                                    <p:animEffect transition="in" filter="slide(fromLeft)">
                                      <p:cBhvr>
                                        <p:cTn id="16" dur="500"/>
                                        <p:tgtEl>
                                          <p:spTgt spid="9114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1140"/>
                                        </p:tgtEl>
                                        <p:attrNameLst>
                                          <p:attrName>style.visibility</p:attrName>
                                        </p:attrNameLst>
                                      </p:cBhvr>
                                      <p:to>
                                        <p:strVal val="visible"/>
                                      </p:to>
                                    </p:set>
                                    <p:animEffect transition="in" filter="slide(fromTop)">
                                      <p:cBhvr>
                                        <p:cTn id="21" dur="500"/>
                                        <p:tgtEl>
                                          <p:spTgt spid="9114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91144"/>
                                        </p:tgtEl>
                                        <p:attrNameLst>
                                          <p:attrName>style.visibility</p:attrName>
                                        </p:attrNameLst>
                                      </p:cBhvr>
                                      <p:to>
                                        <p:strVal val="visible"/>
                                      </p:to>
                                    </p:set>
                                    <p:animEffect transition="in" filter="slide(fromLeft)">
                                      <p:cBhvr>
                                        <p:cTn id="25" dur="500"/>
                                        <p:tgtEl>
                                          <p:spTgt spid="9114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91141"/>
                                        </p:tgtEl>
                                        <p:attrNameLst>
                                          <p:attrName>style.visibility</p:attrName>
                                        </p:attrNameLst>
                                      </p:cBhvr>
                                      <p:to>
                                        <p:strVal val="visible"/>
                                      </p:to>
                                    </p:set>
                                    <p:animEffect transition="in" filter="slide(fromTop)">
                                      <p:cBhvr>
                                        <p:cTn id="30" dur="500"/>
                                        <p:tgtEl>
                                          <p:spTgt spid="91141"/>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91145"/>
                                        </p:tgtEl>
                                        <p:attrNameLst>
                                          <p:attrName>style.visibility</p:attrName>
                                        </p:attrNameLst>
                                      </p:cBhvr>
                                      <p:to>
                                        <p:strVal val="visible"/>
                                      </p:to>
                                    </p:set>
                                    <p:animEffect transition="in" filter="slide(fromLeft)">
                                      <p:cBhvr>
                                        <p:cTn id="34" dur="500"/>
                                        <p:tgtEl>
                                          <p:spTgt spid="9114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91142"/>
                                        </p:tgtEl>
                                        <p:attrNameLst>
                                          <p:attrName>style.visibility</p:attrName>
                                        </p:attrNameLst>
                                      </p:cBhvr>
                                      <p:to>
                                        <p:strVal val="visible"/>
                                      </p:to>
                                    </p:set>
                                    <p:animEffect transition="in" filter="slide(fromTop)">
                                      <p:cBhvr>
                                        <p:cTn id="39" dur="500"/>
                                        <p:tgtEl>
                                          <p:spTgt spid="9114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dissolve">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autoUpdateAnimBg="0"/>
      <p:bldP spid="91139" grpId="0" autoUpdateAnimBg="0"/>
      <p:bldP spid="91140" grpId="0" autoUpdateAnimBg="0"/>
      <p:bldP spid="91141" grpId="0" autoUpdateAnimBg="0"/>
      <p:bldP spid="91142" grpId="0" autoUpdateAnimBg="0"/>
      <p:bldP spid="91143" grpId="0" animBg="1"/>
      <p:bldP spid="91144" grpId="0" animBg="1"/>
      <p:bldP spid="9114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523999" y="908050"/>
            <a:ext cx="9541267" cy="120032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smtClean="0"/>
              <a:t>Example</a:t>
            </a:r>
            <a:r>
              <a:rPr lang="tr-TR" altLang="tr-TR" b="1" dirty="0" smtClean="0"/>
              <a:t>:</a:t>
            </a:r>
            <a:r>
              <a:rPr lang="tr-TR" altLang="tr-TR" dirty="0" smtClean="0"/>
              <a:t> </a:t>
            </a:r>
            <a:r>
              <a:rPr lang="en-US" altLang="tr-TR" dirty="0"/>
              <a:t>The wholesale price of one kg of lamb in a market is </a:t>
            </a:r>
            <a:r>
              <a:rPr lang="en-US" altLang="tr-TR" dirty="0" smtClean="0"/>
              <a:t>1</a:t>
            </a:r>
            <a:r>
              <a:rPr lang="tr-TR" altLang="tr-TR" dirty="0" smtClean="0"/>
              <a:t>0 TL</a:t>
            </a:r>
            <a:r>
              <a:rPr lang="en-US" altLang="tr-TR" dirty="0" smtClean="0"/>
              <a:t>. </a:t>
            </a:r>
            <a:r>
              <a:rPr lang="en-US" altLang="tr-TR" dirty="0"/>
              <a:t>Producers supply 400 tons of meat to the market at this price.</a:t>
            </a:r>
            <a:r>
              <a:rPr lang="tr-TR" altLang="tr-TR" dirty="0" smtClean="0"/>
              <a:t> </a:t>
            </a:r>
            <a:r>
              <a:rPr lang="en-US" altLang="tr-TR" dirty="0"/>
              <a:t>When the price of carcass lamb meat increased to TL 14.00 for various reasons, it was observed that the producers increased their meat supply to 440 tons. Accordingly, what is the supply </a:t>
            </a:r>
            <a:r>
              <a:rPr lang="tr-TR" altLang="tr-TR" dirty="0" err="1" smtClean="0"/>
              <a:t>flexibility</a:t>
            </a:r>
            <a:r>
              <a:rPr lang="en-US" altLang="tr-TR" dirty="0" smtClean="0"/>
              <a:t> </a:t>
            </a:r>
            <a:r>
              <a:rPr lang="en-US" altLang="tr-TR" dirty="0"/>
              <a:t>of lamb in the Ankara market?</a:t>
            </a:r>
            <a:endParaRPr lang="tr-TR" altLang="tr-TR" dirty="0"/>
          </a:p>
        </p:txBody>
      </p:sp>
      <p:sp>
        <p:nvSpPr>
          <p:cNvPr id="90115" name="Text Box 3"/>
          <p:cNvSpPr txBox="1">
            <a:spLocks noChangeArrowheads="1"/>
          </p:cNvSpPr>
          <p:nvPr/>
        </p:nvSpPr>
        <p:spPr bwMode="auto">
          <a:xfrm>
            <a:off x="2676526" y="2060575"/>
            <a:ext cx="66595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dirty="0" err="1" smtClean="0"/>
              <a:t>Supply</a:t>
            </a:r>
            <a:r>
              <a:rPr lang="tr-TR" altLang="tr-TR" dirty="0" smtClean="0"/>
              <a:t> 1</a:t>
            </a:r>
            <a:r>
              <a:rPr lang="tr-TR" altLang="tr-TR" dirty="0" smtClean="0"/>
              <a:t> </a:t>
            </a:r>
            <a:r>
              <a:rPr lang="tr-TR" altLang="tr-TR" dirty="0"/>
              <a:t>= 400 </a:t>
            </a:r>
            <a:r>
              <a:rPr lang="tr-TR" altLang="tr-TR" dirty="0" err="1" smtClean="0"/>
              <a:t>tons</a:t>
            </a:r>
            <a:r>
              <a:rPr lang="tr-TR" altLang="tr-TR" dirty="0"/>
              <a:t>			</a:t>
            </a:r>
            <a:r>
              <a:rPr lang="tr-TR" altLang="tr-TR" dirty="0" smtClean="0"/>
              <a:t>Price</a:t>
            </a:r>
            <a:r>
              <a:rPr lang="tr-TR" altLang="tr-TR" dirty="0" smtClean="0"/>
              <a:t>1 </a:t>
            </a:r>
            <a:r>
              <a:rPr lang="tr-TR" altLang="tr-TR" dirty="0"/>
              <a:t>=    10 TL</a:t>
            </a:r>
          </a:p>
          <a:p>
            <a:pPr algn="just" eaLnBrk="1" hangingPunct="1"/>
            <a:r>
              <a:rPr lang="tr-TR" altLang="tr-TR" dirty="0" err="1" smtClean="0"/>
              <a:t>Supply</a:t>
            </a:r>
            <a:r>
              <a:rPr lang="tr-TR" altLang="tr-TR" dirty="0"/>
              <a:t> </a:t>
            </a:r>
            <a:r>
              <a:rPr lang="tr-TR" altLang="tr-TR" dirty="0" smtClean="0"/>
              <a:t>2</a:t>
            </a:r>
            <a:r>
              <a:rPr lang="tr-TR" altLang="tr-TR" dirty="0" smtClean="0"/>
              <a:t> </a:t>
            </a:r>
            <a:r>
              <a:rPr lang="tr-TR" altLang="tr-TR" dirty="0"/>
              <a:t>= 440 </a:t>
            </a:r>
            <a:r>
              <a:rPr lang="tr-TR" altLang="tr-TR" dirty="0" err="1" smtClean="0"/>
              <a:t>tons</a:t>
            </a:r>
            <a:r>
              <a:rPr lang="tr-TR" altLang="tr-TR" dirty="0"/>
              <a:t>			</a:t>
            </a:r>
            <a:r>
              <a:rPr lang="tr-TR" altLang="tr-TR" dirty="0" smtClean="0"/>
              <a:t>Price</a:t>
            </a:r>
            <a:r>
              <a:rPr lang="tr-TR" altLang="tr-TR" dirty="0" smtClean="0"/>
              <a:t>2 </a:t>
            </a:r>
            <a:r>
              <a:rPr lang="tr-TR" altLang="tr-TR" dirty="0"/>
              <a:t>=    14 TL</a:t>
            </a:r>
          </a:p>
        </p:txBody>
      </p:sp>
      <p:grpSp>
        <p:nvGrpSpPr>
          <p:cNvPr id="2" name="Group 5"/>
          <p:cNvGrpSpPr>
            <a:grpSpLocks/>
          </p:cNvGrpSpPr>
          <p:nvPr/>
        </p:nvGrpSpPr>
        <p:grpSpPr bwMode="auto">
          <a:xfrm>
            <a:off x="876300" y="2469358"/>
            <a:ext cx="6299201" cy="2155826"/>
            <a:chOff x="-376" y="3015"/>
            <a:chExt cx="3968" cy="1358"/>
          </a:xfrm>
        </p:grpSpPr>
        <p:sp>
          <p:nvSpPr>
            <p:cNvPr id="82970" name="Text Box 6"/>
            <p:cNvSpPr txBox="1">
              <a:spLocks noChangeArrowheads="1"/>
            </p:cNvSpPr>
            <p:nvPr/>
          </p:nvSpPr>
          <p:spPr bwMode="auto">
            <a:xfrm>
              <a:off x="-376" y="3629"/>
              <a:ext cx="150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err="1" smtClean="0"/>
                <a:t>Supply</a:t>
              </a:r>
              <a:r>
                <a:rPr lang="tr-TR" altLang="tr-TR" b="1" dirty="0" smtClean="0"/>
                <a:t> </a:t>
              </a:r>
              <a:r>
                <a:rPr lang="tr-TR" altLang="tr-TR" b="1" dirty="0" err="1" smtClean="0"/>
                <a:t>Flexibility</a:t>
              </a:r>
              <a:r>
                <a:rPr lang="tr-TR" altLang="tr-TR" b="1" dirty="0" smtClean="0"/>
                <a:t>=</a:t>
              </a:r>
              <a:endParaRPr lang="tr-TR" altLang="tr-TR" dirty="0"/>
            </a:p>
          </p:txBody>
        </p:sp>
        <p:sp>
          <p:nvSpPr>
            <p:cNvPr id="82971" name="Text Box 7"/>
            <p:cNvSpPr txBox="1">
              <a:spLocks noChangeArrowheads="1"/>
            </p:cNvSpPr>
            <p:nvPr/>
          </p:nvSpPr>
          <p:spPr bwMode="auto">
            <a:xfrm>
              <a:off x="1523" y="3203"/>
              <a:ext cx="157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Supply</a:t>
              </a:r>
              <a:r>
                <a:rPr lang="tr-TR" altLang="tr-TR" b="1" dirty="0" smtClean="0"/>
                <a:t>2 </a:t>
              </a:r>
              <a:r>
                <a:rPr lang="tr-TR" altLang="tr-TR" b="1" dirty="0"/>
                <a:t>– </a:t>
              </a:r>
              <a:r>
                <a:rPr lang="tr-TR" altLang="tr-TR" b="1" dirty="0" smtClean="0"/>
                <a:t>Supply1</a:t>
              </a:r>
              <a:endParaRPr lang="tr-TR" altLang="tr-TR" dirty="0"/>
            </a:p>
          </p:txBody>
        </p:sp>
        <p:sp>
          <p:nvSpPr>
            <p:cNvPr id="82972" name="Text Box 8"/>
            <p:cNvSpPr txBox="1">
              <a:spLocks noChangeArrowheads="1"/>
            </p:cNvSpPr>
            <p:nvPr/>
          </p:nvSpPr>
          <p:spPr bwMode="auto">
            <a:xfrm>
              <a:off x="1967" y="3469"/>
              <a:ext cx="74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Supply1</a:t>
              </a:r>
              <a:endParaRPr lang="tr-TR" altLang="tr-TR" dirty="0"/>
            </a:p>
          </p:txBody>
        </p:sp>
        <p:sp>
          <p:nvSpPr>
            <p:cNvPr id="82973" name="Text Box 9"/>
            <p:cNvSpPr txBox="1">
              <a:spLocks noChangeArrowheads="1"/>
            </p:cNvSpPr>
            <p:nvPr/>
          </p:nvSpPr>
          <p:spPr bwMode="auto">
            <a:xfrm>
              <a:off x="3048" y="3280"/>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X 100</a:t>
              </a:r>
              <a:endParaRPr lang="tr-TR" altLang="tr-TR" dirty="0"/>
            </a:p>
          </p:txBody>
        </p:sp>
        <p:sp>
          <p:nvSpPr>
            <p:cNvPr id="82974" name="Line 10"/>
            <p:cNvSpPr>
              <a:spLocks noChangeShapeType="1"/>
            </p:cNvSpPr>
            <p:nvPr/>
          </p:nvSpPr>
          <p:spPr bwMode="auto">
            <a:xfrm>
              <a:off x="1822" y="3452"/>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2975" name="Text Box 11"/>
            <p:cNvSpPr txBox="1">
              <a:spLocks noChangeArrowheads="1"/>
            </p:cNvSpPr>
            <p:nvPr/>
          </p:nvSpPr>
          <p:spPr bwMode="auto">
            <a:xfrm>
              <a:off x="1397" y="3015"/>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dirty="0"/>
                <a:t>(</a:t>
              </a:r>
              <a:endParaRPr lang="tr-TR" altLang="tr-TR" dirty="0"/>
            </a:p>
          </p:txBody>
        </p:sp>
        <p:sp>
          <p:nvSpPr>
            <p:cNvPr id="82976" name="Text Box 12"/>
            <p:cNvSpPr txBox="1">
              <a:spLocks noChangeArrowheads="1"/>
            </p:cNvSpPr>
            <p:nvPr/>
          </p:nvSpPr>
          <p:spPr bwMode="auto">
            <a:xfrm>
              <a:off x="2823" y="302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dirty="0"/>
                <a:t>)</a:t>
              </a:r>
              <a:endParaRPr lang="tr-TR" altLang="tr-TR" dirty="0"/>
            </a:p>
          </p:txBody>
        </p:sp>
        <p:sp>
          <p:nvSpPr>
            <p:cNvPr id="82977" name="Text Box 13"/>
            <p:cNvSpPr txBox="1">
              <a:spLocks noChangeArrowheads="1"/>
            </p:cNvSpPr>
            <p:nvPr/>
          </p:nvSpPr>
          <p:spPr bwMode="auto">
            <a:xfrm>
              <a:off x="1609" y="3862"/>
              <a:ext cx="13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Price</a:t>
              </a:r>
              <a:r>
                <a:rPr lang="tr-TR" altLang="tr-TR" b="1" dirty="0" smtClean="0"/>
                <a:t>2 </a:t>
              </a:r>
              <a:r>
                <a:rPr lang="tr-TR" altLang="tr-TR" b="1" dirty="0"/>
                <a:t>– </a:t>
              </a:r>
              <a:r>
                <a:rPr lang="tr-TR" altLang="tr-TR" b="1" dirty="0" smtClean="0"/>
                <a:t>Price</a:t>
              </a:r>
              <a:r>
                <a:rPr lang="tr-TR" altLang="tr-TR" b="1" dirty="0" smtClean="0"/>
                <a:t>1</a:t>
              </a:r>
              <a:endParaRPr lang="tr-TR" altLang="tr-TR" dirty="0"/>
            </a:p>
          </p:txBody>
        </p:sp>
        <p:sp>
          <p:nvSpPr>
            <p:cNvPr id="82978" name="Text Box 14"/>
            <p:cNvSpPr txBox="1">
              <a:spLocks noChangeArrowheads="1"/>
            </p:cNvSpPr>
            <p:nvPr/>
          </p:nvSpPr>
          <p:spPr bwMode="auto">
            <a:xfrm>
              <a:off x="1882" y="4089"/>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Price</a:t>
              </a:r>
              <a:r>
                <a:rPr lang="tr-TR" altLang="tr-TR" b="1" dirty="0" smtClean="0"/>
                <a:t>1</a:t>
              </a:r>
              <a:endParaRPr lang="tr-TR" altLang="tr-TR" dirty="0"/>
            </a:p>
          </p:txBody>
        </p:sp>
        <p:sp>
          <p:nvSpPr>
            <p:cNvPr id="82979" name="Text Box 15"/>
            <p:cNvSpPr txBox="1">
              <a:spLocks noChangeArrowheads="1"/>
            </p:cNvSpPr>
            <p:nvPr/>
          </p:nvSpPr>
          <p:spPr bwMode="auto">
            <a:xfrm>
              <a:off x="2925" y="3953"/>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82980" name="Line 16"/>
            <p:cNvSpPr>
              <a:spLocks noChangeShapeType="1"/>
            </p:cNvSpPr>
            <p:nvPr/>
          </p:nvSpPr>
          <p:spPr bwMode="auto">
            <a:xfrm>
              <a:off x="1563" y="4089"/>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2981" name="Text Box 17"/>
            <p:cNvSpPr txBox="1">
              <a:spLocks noChangeArrowheads="1"/>
            </p:cNvSpPr>
            <p:nvPr/>
          </p:nvSpPr>
          <p:spPr bwMode="auto">
            <a:xfrm>
              <a:off x="136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2982" name="Text Box 18"/>
            <p:cNvSpPr txBox="1">
              <a:spLocks noChangeArrowheads="1"/>
            </p:cNvSpPr>
            <p:nvPr/>
          </p:nvSpPr>
          <p:spPr bwMode="auto">
            <a:xfrm>
              <a:off x="263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2983" name="Line 19"/>
            <p:cNvSpPr>
              <a:spLocks noChangeShapeType="1"/>
            </p:cNvSpPr>
            <p:nvPr/>
          </p:nvSpPr>
          <p:spPr bwMode="auto">
            <a:xfrm>
              <a:off x="1156" y="3748"/>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3" name="Group 35"/>
          <p:cNvGrpSpPr>
            <a:grpSpLocks/>
          </p:cNvGrpSpPr>
          <p:nvPr/>
        </p:nvGrpSpPr>
        <p:grpSpPr bwMode="auto">
          <a:xfrm>
            <a:off x="2566988" y="4508501"/>
            <a:ext cx="4608512" cy="2144713"/>
            <a:chOff x="657" y="2840"/>
            <a:chExt cx="2903" cy="1351"/>
          </a:xfrm>
        </p:grpSpPr>
        <p:sp>
          <p:nvSpPr>
            <p:cNvPr id="82956" name="Text Box 21"/>
            <p:cNvSpPr txBox="1">
              <a:spLocks noChangeArrowheads="1"/>
            </p:cNvSpPr>
            <p:nvPr/>
          </p:nvSpPr>
          <p:spPr bwMode="auto">
            <a:xfrm>
              <a:off x="657" y="3425"/>
              <a:ext cx="63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smtClean="0"/>
                <a:t>SF</a:t>
              </a:r>
              <a:r>
                <a:rPr lang="tr-TR" altLang="tr-TR" b="1" dirty="0" smtClean="0"/>
                <a:t>=</a:t>
              </a:r>
              <a:endParaRPr lang="tr-TR" altLang="tr-TR" dirty="0"/>
            </a:p>
          </p:txBody>
        </p:sp>
        <p:sp>
          <p:nvSpPr>
            <p:cNvPr id="82957" name="Text Box 22"/>
            <p:cNvSpPr txBox="1">
              <a:spLocks noChangeArrowheads="1"/>
            </p:cNvSpPr>
            <p:nvPr/>
          </p:nvSpPr>
          <p:spPr bwMode="auto">
            <a:xfrm>
              <a:off x="1837" y="3021"/>
              <a:ext cx="72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440-400</a:t>
              </a:r>
            </a:p>
          </p:txBody>
        </p:sp>
        <p:sp>
          <p:nvSpPr>
            <p:cNvPr id="82958" name="Text Box 23"/>
            <p:cNvSpPr txBox="1">
              <a:spLocks noChangeArrowheads="1"/>
            </p:cNvSpPr>
            <p:nvPr/>
          </p:nvSpPr>
          <p:spPr bwMode="auto">
            <a:xfrm>
              <a:off x="1928" y="3248"/>
              <a:ext cx="5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400</a:t>
              </a:r>
            </a:p>
          </p:txBody>
        </p:sp>
        <p:sp>
          <p:nvSpPr>
            <p:cNvPr id="82959" name="Text Box 24"/>
            <p:cNvSpPr txBox="1">
              <a:spLocks noChangeArrowheads="1"/>
            </p:cNvSpPr>
            <p:nvPr/>
          </p:nvSpPr>
          <p:spPr bwMode="auto">
            <a:xfrm>
              <a:off x="2790" y="3112"/>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82960" name="Line 25"/>
            <p:cNvSpPr>
              <a:spLocks noChangeShapeType="1"/>
            </p:cNvSpPr>
            <p:nvPr/>
          </p:nvSpPr>
          <p:spPr bwMode="auto">
            <a:xfrm>
              <a:off x="1700" y="3248"/>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2961" name="Text Box 26"/>
            <p:cNvSpPr txBox="1">
              <a:spLocks noChangeArrowheads="1"/>
            </p:cNvSpPr>
            <p:nvPr/>
          </p:nvSpPr>
          <p:spPr bwMode="auto">
            <a:xfrm>
              <a:off x="1506" y="284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2962" name="Text Box 27"/>
            <p:cNvSpPr txBox="1">
              <a:spLocks noChangeArrowheads="1"/>
            </p:cNvSpPr>
            <p:nvPr/>
          </p:nvSpPr>
          <p:spPr bwMode="auto">
            <a:xfrm>
              <a:off x="2504" y="284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2963" name="Text Box 28"/>
            <p:cNvSpPr txBox="1">
              <a:spLocks noChangeArrowheads="1"/>
            </p:cNvSpPr>
            <p:nvPr/>
          </p:nvSpPr>
          <p:spPr bwMode="auto">
            <a:xfrm>
              <a:off x="1791" y="3680"/>
              <a:ext cx="6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14 – 10</a:t>
              </a:r>
            </a:p>
          </p:txBody>
        </p:sp>
        <p:sp>
          <p:nvSpPr>
            <p:cNvPr id="82964" name="Text Box 29"/>
            <p:cNvSpPr txBox="1">
              <a:spLocks noChangeArrowheads="1"/>
            </p:cNvSpPr>
            <p:nvPr/>
          </p:nvSpPr>
          <p:spPr bwMode="auto">
            <a:xfrm>
              <a:off x="1927" y="3907"/>
              <a:ext cx="3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10</a:t>
              </a:r>
            </a:p>
          </p:txBody>
        </p:sp>
        <p:sp>
          <p:nvSpPr>
            <p:cNvPr id="82965" name="Text Box 30"/>
            <p:cNvSpPr txBox="1">
              <a:spLocks noChangeArrowheads="1"/>
            </p:cNvSpPr>
            <p:nvPr/>
          </p:nvSpPr>
          <p:spPr bwMode="auto">
            <a:xfrm>
              <a:off x="2925" y="3771"/>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82966" name="Line 31"/>
            <p:cNvSpPr>
              <a:spLocks noChangeShapeType="1"/>
            </p:cNvSpPr>
            <p:nvPr/>
          </p:nvSpPr>
          <p:spPr bwMode="auto">
            <a:xfrm>
              <a:off x="1563" y="3907"/>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2967" name="Text Box 32"/>
            <p:cNvSpPr txBox="1">
              <a:spLocks noChangeArrowheads="1"/>
            </p:cNvSpPr>
            <p:nvPr/>
          </p:nvSpPr>
          <p:spPr bwMode="auto">
            <a:xfrm>
              <a:off x="1369" y="3499"/>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2968" name="Text Box 33"/>
            <p:cNvSpPr txBox="1">
              <a:spLocks noChangeArrowheads="1"/>
            </p:cNvSpPr>
            <p:nvPr/>
          </p:nvSpPr>
          <p:spPr bwMode="auto">
            <a:xfrm>
              <a:off x="2639" y="3499"/>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2969" name="Line 34"/>
            <p:cNvSpPr>
              <a:spLocks noChangeShapeType="1"/>
            </p:cNvSpPr>
            <p:nvPr/>
          </p:nvSpPr>
          <p:spPr bwMode="auto">
            <a:xfrm>
              <a:off x="1156" y="3566"/>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4" name="Group 42"/>
          <p:cNvGrpSpPr>
            <a:grpSpLocks/>
          </p:cNvGrpSpPr>
          <p:nvPr/>
        </p:nvGrpSpPr>
        <p:grpSpPr bwMode="auto">
          <a:xfrm>
            <a:off x="7175501" y="5157791"/>
            <a:ext cx="1800225" cy="946150"/>
            <a:chOff x="3560" y="3249"/>
            <a:chExt cx="1134" cy="596"/>
          </a:xfrm>
        </p:grpSpPr>
        <p:sp>
          <p:nvSpPr>
            <p:cNvPr id="82952" name="Text Box 37"/>
            <p:cNvSpPr txBox="1">
              <a:spLocks noChangeArrowheads="1"/>
            </p:cNvSpPr>
            <p:nvPr/>
          </p:nvSpPr>
          <p:spPr bwMode="auto">
            <a:xfrm>
              <a:off x="3560" y="3430"/>
              <a:ext cx="2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t>
              </a:r>
              <a:endParaRPr lang="tr-TR" altLang="tr-TR" sz="2000"/>
            </a:p>
          </p:txBody>
        </p:sp>
        <p:sp>
          <p:nvSpPr>
            <p:cNvPr id="82953" name="Text Box 38"/>
            <p:cNvSpPr txBox="1">
              <a:spLocks noChangeArrowheads="1"/>
            </p:cNvSpPr>
            <p:nvPr/>
          </p:nvSpPr>
          <p:spPr bwMode="auto">
            <a:xfrm>
              <a:off x="4059" y="3249"/>
              <a:ext cx="63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10</a:t>
              </a:r>
              <a:endParaRPr lang="tr-TR" altLang="tr-TR" sz="2000"/>
            </a:p>
          </p:txBody>
        </p:sp>
        <p:sp>
          <p:nvSpPr>
            <p:cNvPr id="82954" name="Text Box 39"/>
            <p:cNvSpPr txBox="1">
              <a:spLocks noChangeArrowheads="1"/>
            </p:cNvSpPr>
            <p:nvPr/>
          </p:nvSpPr>
          <p:spPr bwMode="auto">
            <a:xfrm>
              <a:off x="4060" y="3612"/>
              <a:ext cx="4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40</a:t>
              </a:r>
              <a:endParaRPr lang="tr-TR" altLang="tr-TR" sz="2000"/>
            </a:p>
          </p:txBody>
        </p:sp>
        <p:sp>
          <p:nvSpPr>
            <p:cNvPr id="82955" name="Line 40"/>
            <p:cNvSpPr>
              <a:spLocks noChangeShapeType="1"/>
            </p:cNvSpPr>
            <p:nvPr/>
          </p:nvSpPr>
          <p:spPr bwMode="auto">
            <a:xfrm flipV="1">
              <a:off x="3878" y="3566"/>
              <a:ext cx="726"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90153" name="Text Box 41"/>
          <p:cNvSpPr txBox="1">
            <a:spLocks noChangeArrowheads="1"/>
          </p:cNvSpPr>
          <p:nvPr/>
        </p:nvSpPr>
        <p:spPr bwMode="auto">
          <a:xfrm>
            <a:off x="9047163" y="5445125"/>
            <a:ext cx="1225550" cy="369332"/>
          </a:xfrm>
          <a:prstGeom prst="rect">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 0,25</a:t>
            </a:r>
            <a:endParaRPr lang="tr-TR" altLang="tr-TR" sz="2000" b="1">
              <a:solidFill>
                <a:schemeClr val="folHlink"/>
              </a:solidFill>
            </a:endParaRPr>
          </a:p>
        </p:txBody>
      </p:sp>
    </p:spTree>
    <p:extLst>
      <p:ext uri="{BB962C8B-B14F-4D97-AF65-F5344CB8AC3E}">
        <p14:creationId xmlns:p14="http://schemas.microsoft.com/office/powerpoint/2010/main" val="4571774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slide(fromTop)">
                                      <p:cBhvr>
                                        <p:cTn id="7" dur="500"/>
                                        <p:tgtEl>
                                          <p:spTgt spid="901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0115"/>
                                        </p:tgtEl>
                                        <p:attrNameLst>
                                          <p:attrName>style.visibility</p:attrName>
                                        </p:attrNameLst>
                                      </p:cBhvr>
                                      <p:to>
                                        <p:strVal val="visible"/>
                                      </p:to>
                                    </p:set>
                                    <p:animEffect transition="in" filter="slide(fromTop)">
                                      <p:cBhvr>
                                        <p:cTn id="12" dur="500"/>
                                        <p:tgtEl>
                                          <p:spTgt spid="901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0153"/>
                                        </p:tgtEl>
                                        <p:attrNameLst>
                                          <p:attrName>style.visibility</p:attrName>
                                        </p:attrNameLst>
                                      </p:cBhvr>
                                      <p:to>
                                        <p:strVal val="visible"/>
                                      </p:to>
                                    </p:set>
                                    <p:animEffect transition="in" filter="dissolve">
                                      <p:cBhvr>
                                        <p:cTn id="32" dur="500"/>
                                        <p:tgtEl>
                                          <p:spTgt spid="90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nimBg="1" autoUpdateAnimBg="0"/>
      <p:bldP spid="90115" grpId="0" autoUpdateAnimBg="0"/>
      <p:bldP spid="9015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1524000" y="50768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b="1" dirty="0">
                <a:solidFill>
                  <a:schemeClr val="hlink"/>
                </a:solidFill>
              </a:rPr>
              <a:t>To interpret the result found as 0.25;</a:t>
            </a:r>
            <a:endParaRPr lang="tr-TR" altLang="tr-TR" dirty="0"/>
          </a:p>
        </p:txBody>
      </p:sp>
      <p:sp>
        <p:nvSpPr>
          <p:cNvPr id="89091" name="Text Box 3"/>
          <p:cNvSpPr txBox="1">
            <a:spLocks noChangeArrowheads="1"/>
          </p:cNvSpPr>
          <p:nvPr/>
        </p:nvSpPr>
        <p:spPr bwMode="auto">
          <a:xfrm>
            <a:off x="1524000" y="11969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value obtained as a result of the flexibility calculations is evaluated with reference to the value of 1.</a:t>
            </a:r>
            <a:endParaRPr lang="tr-TR" altLang="tr-TR" dirty="0"/>
          </a:p>
        </p:txBody>
      </p:sp>
      <p:sp>
        <p:nvSpPr>
          <p:cNvPr id="89092" name="Text Box 4"/>
          <p:cNvSpPr txBox="1">
            <a:spLocks noChangeArrowheads="1"/>
          </p:cNvSpPr>
          <p:nvPr/>
        </p:nvSpPr>
        <p:spPr bwMode="auto">
          <a:xfrm>
            <a:off x="1524000" y="1917700"/>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If the </a:t>
            </a:r>
            <a:r>
              <a:rPr lang="tr-TR" altLang="tr-TR" dirty="0" err="1" smtClean="0"/>
              <a:t>flexibility</a:t>
            </a:r>
            <a:r>
              <a:rPr lang="en-US" altLang="tr-TR" dirty="0" smtClean="0"/>
              <a:t> </a:t>
            </a:r>
            <a:r>
              <a:rPr lang="en-US" altLang="tr-TR" dirty="0"/>
              <a:t>value found is equal to 1, the unit </a:t>
            </a:r>
            <a:r>
              <a:rPr lang="tr-TR" altLang="tr-TR" dirty="0" err="1" smtClean="0"/>
              <a:t>flexibility</a:t>
            </a:r>
            <a:r>
              <a:rPr lang="en-US" altLang="tr-TR" dirty="0" smtClean="0"/>
              <a:t> </a:t>
            </a:r>
            <a:r>
              <a:rPr lang="en-US" altLang="tr-TR" dirty="0"/>
              <a:t>definition is defined for the supply of the goods in question. Accordingly, the amount of </a:t>
            </a:r>
            <a:r>
              <a:rPr lang="en-US" altLang="tr-TR" dirty="0" smtClean="0"/>
              <a:t>supply</a:t>
            </a:r>
            <a:r>
              <a:rPr lang="tr-TR" altLang="tr-TR" dirty="0" smtClean="0"/>
              <a:t> </a:t>
            </a:r>
            <a:r>
              <a:rPr lang="tr-TR" altLang="tr-TR" dirty="0" err="1" smtClean="0"/>
              <a:t>change</a:t>
            </a:r>
            <a:r>
              <a:rPr lang="en-US" altLang="tr-TR" dirty="0" smtClean="0"/>
              <a:t> </a:t>
            </a:r>
            <a:r>
              <a:rPr lang="en-US" altLang="tr-TR" dirty="0"/>
              <a:t>is equal to the change in price.</a:t>
            </a:r>
            <a:endParaRPr lang="tr-TR" altLang="tr-TR" dirty="0"/>
          </a:p>
        </p:txBody>
      </p:sp>
      <p:sp>
        <p:nvSpPr>
          <p:cNvPr id="89093" name="Text Box 5"/>
          <p:cNvSpPr txBox="1">
            <a:spLocks noChangeArrowheads="1"/>
          </p:cNvSpPr>
          <p:nvPr/>
        </p:nvSpPr>
        <p:spPr bwMode="auto">
          <a:xfrm>
            <a:off x="1524000" y="291306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solidFill>
                  <a:schemeClr val="hlink"/>
                </a:solidFill>
              </a:rPr>
              <a:t>If greater than 1; The supply is flexible. </a:t>
            </a:r>
            <a:r>
              <a:rPr lang="en-US" altLang="tr-TR" dirty="0"/>
              <a:t>In other words, the amount of supply varies at a higher rate than the change in price.</a:t>
            </a:r>
            <a:endParaRPr lang="tr-TR" altLang="tr-TR" dirty="0"/>
          </a:p>
        </p:txBody>
      </p:sp>
      <p:sp>
        <p:nvSpPr>
          <p:cNvPr id="89094" name="Text Box 6"/>
          <p:cNvSpPr txBox="1">
            <a:spLocks noChangeArrowheads="1"/>
          </p:cNvSpPr>
          <p:nvPr/>
        </p:nvSpPr>
        <p:spPr bwMode="auto">
          <a:xfrm>
            <a:off x="1524000" y="363537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solidFill>
                  <a:schemeClr val="hlink"/>
                </a:solidFill>
              </a:rPr>
              <a:t>If it is less than 1; The supply is not flexible. </a:t>
            </a:r>
            <a:r>
              <a:rPr lang="en-US" altLang="tr-TR" dirty="0"/>
              <a:t>In other words, the amount of supply varies at a lower rate than the change in price.</a:t>
            </a:r>
            <a:endParaRPr lang="tr-TR" altLang="tr-TR" dirty="0"/>
          </a:p>
          <a:p>
            <a:pPr algn="just" eaLnBrk="1" hangingPunct="1"/>
            <a:endParaRPr lang="tr-TR" altLang="tr-TR" dirty="0"/>
          </a:p>
        </p:txBody>
      </p:sp>
      <p:sp>
        <p:nvSpPr>
          <p:cNvPr id="89095" name="Text Box 7"/>
          <p:cNvSpPr txBox="1">
            <a:spLocks noChangeArrowheads="1"/>
          </p:cNvSpPr>
          <p:nvPr/>
        </p:nvSpPr>
        <p:spPr bwMode="auto">
          <a:xfrm>
            <a:off x="1524000" y="4349533"/>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supply </a:t>
            </a:r>
            <a:r>
              <a:rPr lang="tr-TR" altLang="tr-TR" dirty="0" err="1" smtClean="0"/>
              <a:t>flexibility</a:t>
            </a:r>
            <a:r>
              <a:rPr lang="en-US" altLang="tr-TR" dirty="0" smtClean="0"/>
              <a:t> </a:t>
            </a:r>
            <a:r>
              <a:rPr lang="en-US" altLang="tr-TR" dirty="0"/>
              <a:t>coefficient is positive. Because the relationship between price and quantity of supply is positive.</a:t>
            </a:r>
            <a:endParaRPr lang="tr-TR" altLang="tr-TR" dirty="0"/>
          </a:p>
        </p:txBody>
      </p:sp>
      <p:sp>
        <p:nvSpPr>
          <p:cNvPr id="89096" name="Text Box 8"/>
          <p:cNvSpPr txBox="1">
            <a:spLocks noChangeArrowheads="1"/>
          </p:cNvSpPr>
          <p:nvPr/>
        </p:nvSpPr>
        <p:spPr bwMode="auto">
          <a:xfrm>
            <a:off x="1703388" y="5524500"/>
            <a:ext cx="89646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tr-TR" altLang="tr-TR" b="1" dirty="0" err="1" smtClean="0">
                <a:solidFill>
                  <a:schemeClr val="hlink"/>
                </a:solidFill>
              </a:rPr>
              <a:t>Sf</a:t>
            </a:r>
            <a:r>
              <a:rPr lang="tr-TR" altLang="tr-TR" b="1" dirty="0" smtClean="0">
                <a:solidFill>
                  <a:schemeClr val="hlink"/>
                </a:solidFill>
              </a:rPr>
              <a:t> </a:t>
            </a:r>
            <a:r>
              <a:rPr lang="tr-TR" altLang="tr-TR" b="1" dirty="0">
                <a:solidFill>
                  <a:schemeClr val="hlink"/>
                </a:solidFill>
              </a:rPr>
              <a:t>= 0,25 &lt; 1 ;</a:t>
            </a:r>
            <a:r>
              <a:rPr lang="tr-TR" altLang="tr-TR" b="1" dirty="0"/>
              <a:t> </a:t>
            </a:r>
            <a:r>
              <a:rPr lang="en-US" altLang="tr-TR" dirty="0"/>
              <a:t>that is, the supply flexibility of lamb is less than 1.</a:t>
            </a:r>
            <a:endParaRPr lang="tr-TR" altLang="tr-TR" dirty="0"/>
          </a:p>
          <a:p>
            <a:r>
              <a:rPr lang="en-US" altLang="tr-TR" dirty="0"/>
              <a:t>The amount of lamb supplied to the market is not very sensitive to price changes.</a:t>
            </a:r>
            <a:endParaRPr lang="tr-TR" altLang="tr-TR" dirty="0"/>
          </a:p>
        </p:txBody>
      </p:sp>
      <p:sp>
        <p:nvSpPr>
          <p:cNvPr id="89097" name="Line 9"/>
          <p:cNvSpPr>
            <a:spLocks noChangeShapeType="1"/>
          </p:cNvSpPr>
          <p:nvPr/>
        </p:nvSpPr>
        <p:spPr bwMode="auto">
          <a:xfrm>
            <a:off x="1524000" y="18780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098" name="Line 10"/>
          <p:cNvSpPr>
            <a:spLocks noChangeShapeType="1"/>
          </p:cNvSpPr>
          <p:nvPr/>
        </p:nvSpPr>
        <p:spPr bwMode="auto">
          <a:xfrm>
            <a:off x="1524000" y="28733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099" name="Line 11"/>
          <p:cNvSpPr>
            <a:spLocks noChangeShapeType="1"/>
          </p:cNvSpPr>
          <p:nvPr/>
        </p:nvSpPr>
        <p:spPr bwMode="auto">
          <a:xfrm>
            <a:off x="1524000" y="35941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00" name="Line 12"/>
          <p:cNvSpPr>
            <a:spLocks noChangeShapeType="1"/>
          </p:cNvSpPr>
          <p:nvPr/>
        </p:nvSpPr>
        <p:spPr bwMode="auto">
          <a:xfrm>
            <a:off x="1524000" y="4385567"/>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01" name="Line 13"/>
          <p:cNvSpPr>
            <a:spLocks noChangeShapeType="1"/>
          </p:cNvSpPr>
          <p:nvPr/>
        </p:nvSpPr>
        <p:spPr bwMode="auto">
          <a:xfrm>
            <a:off x="1524000" y="50371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02" name="Line 14"/>
          <p:cNvSpPr>
            <a:spLocks noChangeShapeType="1"/>
          </p:cNvSpPr>
          <p:nvPr/>
        </p:nvSpPr>
        <p:spPr bwMode="auto">
          <a:xfrm>
            <a:off x="1524000" y="54832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408154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slide(fromTop)">
                                      <p:cBhvr>
                                        <p:cTn id="7" dur="500"/>
                                        <p:tgtEl>
                                          <p:spTgt spid="89091"/>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9097"/>
                                        </p:tgtEl>
                                        <p:attrNameLst>
                                          <p:attrName>style.visibility</p:attrName>
                                        </p:attrNameLst>
                                      </p:cBhvr>
                                      <p:to>
                                        <p:strVal val="visible"/>
                                      </p:to>
                                    </p:set>
                                    <p:animEffect transition="in" filter="slide(fromLeft)">
                                      <p:cBhvr>
                                        <p:cTn id="11" dur="500"/>
                                        <p:tgtEl>
                                          <p:spTgt spid="8909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89092"/>
                                        </p:tgtEl>
                                        <p:attrNameLst>
                                          <p:attrName>style.visibility</p:attrName>
                                        </p:attrNameLst>
                                      </p:cBhvr>
                                      <p:to>
                                        <p:strVal val="visible"/>
                                      </p:to>
                                    </p:set>
                                    <p:animEffect transition="in" filter="slide(fromTop)">
                                      <p:cBhvr>
                                        <p:cTn id="16" dur="500"/>
                                        <p:tgtEl>
                                          <p:spTgt spid="89092"/>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89098"/>
                                        </p:tgtEl>
                                        <p:attrNameLst>
                                          <p:attrName>style.visibility</p:attrName>
                                        </p:attrNameLst>
                                      </p:cBhvr>
                                      <p:to>
                                        <p:strVal val="visible"/>
                                      </p:to>
                                    </p:set>
                                    <p:animEffect transition="in" filter="slide(fromLeft)">
                                      <p:cBhvr>
                                        <p:cTn id="20" dur="500"/>
                                        <p:tgtEl>
                                          <p:spTgt spid="8909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89093"/>
                                        </p:tgtEl>
                                        <p:attrNameLst>
                                          <p:attrName>style.visibility</p:attrName>
                                        </p:attrNameLst>
                                      </p:cBhvr>
                                      <p:to>
                                        <p:strVal val="visible"/>
                                      </p:to>
                                    </p:set>
                                    <p:animEffect transition="in" filter="slide(fromTop)">
                                      <p:cBhvr>
                                        <p:cTn id="25" dur="500"/>
                                        <p:tgtEl>
                                          <p:spTgt spid="89093"/>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89099"/>
                                        </p:tgtEl>
                                        <p:attrNameLst>
                                          <p:attrName>style.visibility</p:attrName>
                                        </p:attrNameLst>
                                      </p:cBhvr>
                                      <p:to>
                                        <p:strVal val="visible"/>
                                      </p:to>
                                    </p:set>
                                    <p:animEffect transition="in" filter="slide(fromLeft)">
                                      <p:cBhvr>
                                        <p:cTn id="29" dur="500"/>
                                        <p:tgtEl>
                                          <p:spTgt spid="8909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89094"/>
                                        </p:tgtEl>
                                        <p:attrNameLst>
                                          <p:attrName>style.visibility</p:attrName>
                                        </p:attrNameLst>
                                      </p:cBhvr>
                                      <p:to>
                                        <p:strVal val="visible"/>
                                      </p:to>
                                    </p:set>
                                    <p:animEffect transition="in" filter="slide(fromTop)">
                                      <p:cBhvr>
                                        <p:cTn id="34" dur="500"/>
                                        <p:tgtEl>
                                          <p:spTgt spid="89094"/>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89100"/>
                                        </p:tgtEl>
                                        <p:attrNameLst>
                                          <p:attrName>style.visibility</p:attrName>
                                        </p:attrNameLst>
                                      </p:cBhvr>
                                      <p:to>
                                        <p:strVal val="visible"/>
                                      </p:to>
                                    </p:set>
                                    <p:animEffect transition="in" filter="slide(fromLeft)">
                                      <p:cBhvr>
                                        <p:cTn id="38" dur="500"/>
                                        <p:tgtEl>
                                          <p:spTgt spid="8910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89095"/>
                                        </p:tgtEl>
                                        <p:attrNameLst>
                                          <p:attrName>style.visibility</p:attrName>
                                        </p:attrNameLst>
                                      </p:cBhvr>
                                      <p:to>
                                        <p:strVal val="visible"/>
                                      </p:to>
                                    </p:set>
                                    <p:animEffect transition="in" filter="slide(fromTop)">
                                      <p:cBhvr>
                                        <p:cTn id="43" dur="500"/>
                                        <p:tgtEl>
                                          <p:spTgt spid="89095"/>
                                        </p:tgtEl>
                                      </p:cBhvr>
                                    </p:animEffect>
                                  </p:childTnLst>
                                </p:cTn>
                              </p:par>
                            </p:childTnLst>
                          </p:cTn>
                        </p:par>
                        <p:par>
                          <p:cTn id="44" fill="hold" nodeType="afterGroup">
                            <p:stCondLst>
                              <p:cond delay="500"/>
                            </p:stCondLst>
                            <p:childTnLst>
                              <p:par>
                                <p:cTn id="45" presetID="12" presetClass="entr" presetSubtype="8" fill="hold" grpId="0" nodeType="afterEffect">
                                  <p:stCondLst>
                                    <p:cond delay="0"/>
                                  </p:stCondLst>
                                  <p:childTnLst>
                                    <p:set>
                                      <p:cBhvr>
                                        <p:cTn id="46" dur="1" fill="hold">
                                          <p:stCondLst>
                                            <p:cond delay="0"/>
                                          </p:stCondLst>
                                        </p:cTn>
                                        <p:tgtEl>
                                          <p:spTgt spid="89101"/>
                                        </p:tgtEl>
                                        <p:attrNameLst>
                                          <p:attrName>style.visibility</p:attrName>
                                        </p:attrNameLst>
                                      </p:cBhvr>
                                      <p:to>
                                        <p:strVal val="visible"/>
                                      </p:to>
                                    </p:set>
                                    <p:animEffect transition="in" filter="slide(fromLeft)">
                                      <p:cBhvr>
                                        <p:cTn id="47" dur="500"/>
                                        <p:tgtEl>
                                          <p:spTgt spid="8910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89090"/>
                                        </p:tgtEl>
                                        <p:attrNameLst>
                                          <p:attrName>style.visibility</p:attrName>
                                        </p:attrNameLst>
                                      </p:cBhvr>
                                      <p:to>
                                        <p:strVal val="visible"/>
                                      </p:to>
                                    </p:set>
                                    <p:animEffect transition="in" filter="slide(fromTop)">
                                      <p:cBhvr>
                                        <p:cTn id="52" dur="500"/>
                                        <p:tgtEl>
                                          <p:spTgt spid="89090"/>
                                        </p:tgtEl>
                                      </p:cBhvr>
                                    </p:animEffect>
                                  </p:childTnLst>
                                </p:cTn>
                              </p:par>
                            </p:childTnLst>
                          </p:cTn>
                        </p:par>
                        <p:par>
                          <p:cTn id="53" fill="hold" nodeType="afterGroup">
                            <p:stCondLst>
                              <p:cond delay="500"/>
                            </p:stCondLst>
                            <p:childTnLst>
                              <p:par>
                                <p:cTn id="54" presetID="12" presetClass="entr" presetSubtype="8" fill="hold" grpId="0" nodeType="afterEffect">
                                  <p:stCondLst>
                                    <p:cond delay="0"/>
                                  </p:stCondLst>
                                  <p:childTnLst>
                                    <p:set>
                                      <p:cBhvr>
                                        <p:cTn id="55" dur="1" fill="hold">
                                          <p:stCondLst>
                                            <p:cond delay="0"/>
                                          </p:stCondLst>
                                        </p:cTn>
                                        <p:tgtEl>
                                          <p:spTgt spid="89102"/>
                                        </p:tgtEl>
                                        <p:attrNameLst>
                                          <p:attrName>style.visibility</p:attrName>
                                        </p:attrNameLst>
                                      </p:cBhvr>
                                      <p:to>
                                        <p:strVal val="visible"/>
                                      </p:to>
                                    </p:set>
                                    <p:animEffect transition="in" filter="slide(fromLeft)">
                                      <p:cBhvr>
                                        <p:cTn id="56" dur="500"/>
                                        <p:tgtEl>
                                          <p:spTgt spid="8910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1" fill="hold" grpId="0" nodeType="clickEffect">
                                  <p:stCondLst>
                                    <p:cond delay="0"/>
                                  </p:stCondLst>
                                  <p:childTnLst>
                                    <p:set>
                                      <p:cBhvr>
                                        <p:cTn id="60" dur="1" fill="hold">
                                          <p:stCondLst>
                                            <p:cond delay="0"/>
                                          </p:stCondLst>
                                        </p:cTn>
                                        <p:tgtEl>
                                          <p:spTgt spid="89096"/>
                                        </p:tgtEl>
                                        <p:attrNameLst>
                                          <p:attrName>style.visibility</p:attrName>
                                        </p:attrNameLst>
                                      </p:cBhvr>
                                      <p:to>
                                        <p:strVal val="visible"/>
                                      </p:to>
                                    </p:set>
                                    <p:animEffect transition="in" filter="slide(fromTop)">
                                      <p:cBhvr>
                                        <p:cTn id="61" dur="500"/>
                                        <p:tgtEl>
                                          <p:spTgt spid="890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utoUpdateAnimBg="0"/>
      <p:bldP spid="89091" grpId="0" autoUpdateAnimBg="0"/>
      <p:bldP spid="89092" grpId="0" autoUpdateAnimBg="0"/>
      <p:bldP spid="89093" grpId="0" autoUpdateAnimBg="0"/>
      <p:bldP spid="89094" grpId="0" autoUpdateAnimBg="0"/>
      <p:bldP spid="89095" grpId="0" autoUpdateAnimBg="0"/>
      <p:bldP spid="89096" grpId="0" autoUpdateAnimBg="0"/>
      <p:bldP spid="89097" grpId="0" animBg="1"/>
      <p:bldP spid="89098" grpId="0" animBg="1"/>
      <p:bldP spid="89099" grpId="0" animBg="1"/>
      <p:bldP spid="89100" grpId="0" animBg="1"/>
      <p:bldP spid="89101" grpId="0" animBg="1"/>
      <p:bldP spid="891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body" sz="half" idx="1"/>
          </p:nvPr>
        </p:nvSpPr>
        <p:spPr bwMode="auto">
          <a:xfrm>
            <a:off x="1992313" y="1125538"/>
            <a:ext cx="8280400" cy="1655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lgn="just">
              <a:buNone/>
            </a:pPr>
            <a:r>
              <a:rPr lang="tr-TR" altLang="tr-TR" sz="1600" dirty="0"/>
              <a:t>		</a:t>
            </a:r>
            <a:r>
              <a:rPr lang="en-US" altLang="tr-TR" sz="2000" dirty="0"/>
              <a:t> If the supply </a:t>
            </a:r>
            <a:r>
              <a:rPr lang="tr-TR" altLang="tr-TR" sz="2000" dirty="0" err="1" smtClean="0"/>
              <a:t>flexibility</a:t>
            </a:r>
            <a:r>
              <a:rPr lang="en-US" altLang="tr-TR" sz="2000" dirty="0" smtClean="0"/>
              <a:t> </a:t>
            </a:r>
            <a:r>
              <a:rPr lang="en-US" altLang="tr-TR" sz="2000" dirty="0"/>
              <a:t>is infinite, the curve runs parallel to the quantity axis. In other words, it means infinite amount of goods flowing to the market at a certain price</a:t>
            </a:r>
            <a:r>
              <a:rPr lang="en-US" altLang="tr-TR" sz="2000" dirty="0" smtClean="0"/>
              <a:t>.</a:t>
            </a:r>
            <a:endParaRPr lang="tr-TR" altLang="tr-TR" sz="2000" dirty="0" smtClean="0"/>
          </a:p>
          <a:p>
            <a:pPr algn="just">
              <a:buNone/>
            </a:pPr>
            <a:r>
              <a:rPr lang="tr-TR" altLang="tr-TR" sz="2000" dirty="0"/>
              <a:t>		</a:t>
            </a:r>
            <a:r>
              <a:rPr lang="en-US" altLang="tr-TR" sz="2000" dirty="0"/>
              <a:t>If the supply </a:t>
            </a:r>
            <a:r>
              <a:rPr lang="tr-TR" altLang="tr-TR" sz="2000" dirty="0" err="1" smtClean="0"/>
              <a:t>flexibility</a:t>
            </a:r>
            <a:r>
              <a:rPr lang="en-US" altLang="tr-TR" sz="2000" dirty="0" smtClean="0"/>
              <a:t> </a:t>
            </a:r>
            <a:r>
              <a:rPr lang="en-US" altLang="tr-TR" sz="2000" dirty="0"/>
              <a:t>is at unit </a:t>
            </a:r>
            <a:r>
              <a:rPr lang="tr-TR" altLang="tr-TR" sz="2000" dirty="0" err="1" smtClean="0"/>
              <a:t>flexibility</a:t>
            </a:r>
            <a:r>
              <a:rPr lang="en-US" altLang="tr-TR" sz="2000" dirty="0" smtClean="0"/>
              <a:t>, </a:t>
            </a:r>
            <a:r>
              <a:rPr lang="en-US" altLang="tr-TR" sz="2000" dirty="0" err="1"/>
              <a:t>ie</a:t>
            </a:r>
            <a:r>
              <a:rPr lang="en-US" altLang="tr-TR" sz="2000" dirty="0"/>
              <a:t> Ae = 1, the supply curve is a line that passes through the origin.</a:t>
            </a:r>
            <a:endParaRPr lang="tr-TR" altLang="tr-TR" sz="2000" dirty="0"/>
          </a:p>
          <a:p>
            <a:pPr algn="just">
              <a:lnSpc>
                <a:spcPct val="90000"/>
              </a:lnSpc>
              <a:buFont typeface="Wingdings" panose="05000000000000000000" pitchFamily="2" charset="2"/>
              <a:buNone/>
            </a:pPr>
            <a:endParaRPr lang="tr-TR" altLang="tr-TR" sz="2000" dirty="0"/>
          </a:p>
          <a:p>
            <a:pPr algn="just">
              <a:lnSpc>
                <a:spcPct val="90000"/>
              </a:lnSpc>
              <a:buFont typeface="Wingdings" panose="05000000000000000000" pitchFamily="2" charset="2"/>
              <a:buNone/>
            </a:pPr>
            <a:endParaRPr lang="tr-TR" altLang="tr-TR" sz="1600" dirty="0"/>
          </a:p>
        </p:txBody>
      </p:sp>
      <p:pic>
        <p:nvPicPr>
          <p:cNvPr id="84995"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927351" y="3394076"/>
            <a:ext cx="6697663" cy="262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526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524000" y="1844676"/>
            <a:ext cx="9144000"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nSpc>
                <a:spcPct val="170000"/>
              </a:lnSpc>
            </a:pPr>
            <a:r>
              <a:rPr lang="en-US" altLang="tr-TR" b="1" dirty="0">
                <a:solidFill>
                  <a:schemeClr val="folHlink"/>
                </a:solidFill>
              </a:rPr>
              <a:t>Factors affecting supply </a:t>
            </a:r>
            <a:r>
              <a:rPr lang="tr-TR" altLang="tr-TR" b="1" dirty="0" err="1" smtClean="0">
                <a:solidFill>
                  <a:schemeClr val="folHlink"/>
                </a:solidFill>
              </a:rPr>
              <a:t>flexibility</a:t>
            </a:r>
            <a:r>
              <a:rPr lang="en-US" altLang="tr-TR" b="1" dirty="0" smtClean="0">
                <a:solidFill>
                  <a:schemeClr val="folHlink"/>
                </a:solidFill>
              </a:rPr>
              <a:t> </a:t>
            </a:r>
            <a:r>
              <a:rPr lang="en-US" altLang="tr-TR" b="1" dirty="0">
                <a:solidFill>
                  <a:schemeClr val="folHlink"/>
                </a:solidFill>
              </a:rPr>
              <a:t>are:</a:t>
            </a:r>
            <a:r>
              <a:rPr lang="tr-TR" altLang="tr-TR" dirty="0"/>
              <a:t>	</a:t>
            </a:r>
            <a:r>
              <a:rPr lang="en-US" altLang="tr-TR" dirty="0"/>
              <a:t> The effect of increasing production on costs;</a:t>
            </a:r>
            <a:endParaRPr lang="tr-TR" altLang="tr-TR" dirty="0"/>
          </a:p>
          <a:p>
            <a:pPr>
              <a:lnSpc>
                <a:spcPct val="170000"/>
              </a:lnSpc>
            </a:pPr>
            <a:r>
              <a:rPr lang="tr-TR" altLang="tr-TR" dirty="0"/>
              <a:t>	</a:t>
            </a:r>
            <a:r>
              <a:rPr lang="en-US" altLang="tr-TR" dirty="0"/>
              <a:t>Whether the production technique is suitable for making adjustments in the </a:t>
            </a:r>
            <a:r>
              <a:rPr lang="tr-TR" altLang="tr-TR" dirty="0" err="1" smtClean="0"/>
              <a:t>supply</a:t>
            </a:r>
            <a:r>
              <a:rPr lang="en-US" altLang="tr-TR" dirty="0" smtClean="0"/>
              <a:t>;</a:t>
            </a:r>
            <a:endParaRPr lang="tr-TR" altLang="tr-TR" dirty="0"/>
          </a:p>
          <a:p>
            <a:pPr>
              <a:lnSpc>
                <a:spcPct val="170000"/>
              </a:lnSpc>
            </a:pPr>
            <a:r>
              <a:rPr lang="tr-TR" altLang="tr-TR" dirty="0"/>
              <a:t>	</a:t>
            </a:r>
            <a:r>
              <a:rPr lang="en-US" altLang="tr-TR" dirty="0" smtClean="0"/>
              <a:t>Whether </a:t>
            </a:r>
            <a:r>
              <a:rPr lang="en-US" altLang="tr-TR" dirty="0"/>
              <a:t>the economic good is suitable for </a:t>
            </a:r>
            <a:r>
              <a:rPr lang="en-US" altLang="tr-TR" dirty="0" smtClean="0"/>
              <a:t>waiting</a:t>
            </a:r>
            <a:r>
              <a:rPr lang="tr-TR" altLang="tr-TR" dirty="0"/>
              <a:t> </a:t>
            </a:r>
            <a:r>
              <a:rPr lang="tr-TR" altLang="tr-TR" dirty="0" err="1" smtClean="0"/>
              <a:t>conditions</a:t>
            </a:r>
            <a:r>
              <a:rPr lang="tr-TR" altLang="tr-TR" dirty="0" smtClean="0"/>
              <a:t>.</a:t>
            </a:r>
            <a:endParaRPr lang="tr-TR" altLang="tr-TR" dirty="0"/>
          </a:p>
        </p:txBody>
      </p:sp>
      <p:sp>
        <p:nvSpPr>
          <p:cNvPr id="88068" name="Text Box 4"/>
          <p:cNvSpPr txBox="1">
            <a:spLocks noChangeArrowheads="1"/>
          </p:cNvSpPr>
          <p:nvPr/>
        </p:nvSpPr>
        <p:spPr bwMode="auto">
          <a:xfrm>
            <a:off x="1524000" y="4652963"/>
            <a:ext cx="9144000" cy="492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nSpc>
                <a:spcPct val="170000"/>
              </a:lnSpc>
            </a:pPr>
            <a:r>
              <a:rPr lang="en-US" altLang="tr-TR" dirty="0"/>
              <a:t>Generally in animal products, in the short term, the </a:t>
            </a:r>
            <a:r>
              <a:rPr lang="tr-TR" altLang="tr-TR" dirty="0" err="1" smtClean="0"/>
              <a:t>flexibility</a:t>
            </a:r>
            <a:r>
              <a:rPr lang="en-US" altLang="tr-TR" dirty="0" smtClean="0"/>
              <a:t> </a:t>
            </a:r>
            <a:r>
              <a:rPr lang="en-US" altLang="tr-TR" dirty="0"/>
              <a:t>of supply is </a:t>
            </a:r>
            <a:r>
              <a:rPr lang="en-US" altLang="tr-TR" dirty="0">
                <a:solidFill>
                  <a:srgbClr val="FF0000"/>
                </a:solidFill>
              </a:rPr>
              <a:t>less than 1.</a:t>
            </a:r>
            <a:endParaRPr lang="tr-TR" altLang="tr-TR" dirty="0">
              <a:solidFill>
                <a:srgbClr val="FF0000"/>
              </a:solidFill>
            </a:endParaRPr>
          </a:p>
        </p:txBody>
      </p:sp>
      <p:sp>
        <p:nvSpPr>
          <p:cNvPr id="88069" name="Line 5"/>
          <p:cNvSpPr>
            <a:spLocks noChangeShapeType="1"/>
          </p:cNvSpPr>
          <p:nvPr/>
        </p:nvSpPr>
        <p:spPr bwMode="auto">
          <a:xfrm>
            <a:off x="1524000" y="4292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082056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8066">
                                            <p:txEl>
                                              <p:pRg st="0" end="0"/>
                                            </p:txEl>
                                          </p:spTgt>
                                        </p:tgtEl>
                                        <p:attrNameLst>
                                          <p:attrName>style.visibility</p:attrName>
                                        </p:attrNameLst>
                                      </p:cBhvr>
                                      <p:to>
                                        <p:strVal val="visible"/>
                                      </p:to>
                                    </p:set>
                                    <p:animEffect transition="in" filter="slide(fromTop)">
                                      <p:cBhvr>
                                        <p:cTn id="7" dur="500"/>
                                        <p:tgtEl>
                                          <p:spTgt spid="880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88066">
                                            <p:txEl>
                                              <p:pRg st="1" end="1"/>
                                            </p:txEl>
                                          </p:spTgt>
                                        </p:tgtEl>
                                        <p:attrNameLst>
                                          <p:attrName>style.visibility</p:attrName>
                                        </p:attrNameLst>
                                      </p:cBhvr>
                                      <p:to>
                                        <p:strVal val="visible"/>
                                      </p:to>
                                    </p:set>
                                    <p:animEffect transition="in" filter="slide(fromTop)">
                                      <p:cBhvr>
                                        <p:cTn id="12" dur="500"/>
                                        <p:tgtEl>
                                          <p:spTgt spid="880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88066">
                                            <p:txEl>
                                              <p:pRg st="2" end="2"/>
                                            </p:txEl>
                                          </p:spTgt>
                                        </p:tgtEl>
                                        <p:attrNameLst>
                                          <p:attrName>style.visibility</p:attrName>
                                        </p:attrNameLst>
                                      </p:cBhvr>
                                      <p:to>
                                        <p:strVal val="visible"/>
                                      </p:to>
                                    </p:set>
                                    <p:animEffect transition="in" filter="slide(fromTop)">
                                      <p:cBhvr>
                                        <p:cTn id="17" dur="500"/>
                                        <p:tgtEl>
                                          <p:spTgt spid="88066">
                                            <p:txEl>
                                              <p:pRg st="2" end="2"/>
                                            </p:txEl>
                                          </p:spTgt>
                                        </p:tgtEl>
                                      </p:cBhvr>
                                    </p:animEffect>
                                  </p:childTnLst>
                                </p:cTn>
                              </p:par>
                            </p:childTnLst>
                          </p:cTn>
                        </p:par>
                        <p:par>
                          <p:cTn id="18" fill="hold" nodeType="afterGroup">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88069"/>
                                        </p:tgtEl>
                                        <p:attrNameLst>
                                          <p:attrName>style.visibility</p:attrName>
                                        </p:attrNameLst>
                                      </p:cBhvr>
                                      <p:to>
                                        <p:strVal val="visible"/>
                                      </p:to>
                                    </p:set>
                                    <p:animEffect transition="in" filter="slide(fromLeft)">
                                      <p:cBhvr>
                                        <p:cTn id="21" dur="500"/>
                                        <p:tgtEl>
                                          <p:spTgt spid="8806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88068"/>
                                        </p:tgtEl>
                                        <p:attrNameLst>
                                          <p:attrName>style.visibility</p:attrName>
                                        </p:attrNameLst>
                                      </p:cBhvr>
                                      <p:to>
                                        <p:strVal val="visible"/>
                                      </p:to>
                                    </p:set>
                                    <p:animEffect transition="in" filter="slide(fromTop)">
                                      <p:cBhvr>
                                        <p:cTn id="26" dur="500"/>
                                        <p:tgtEl>
                                          <p:spTgt spid="88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build="p" autoUpdateAnimBg="0"/>
      <p:bldP spid="88068" grpId="0" autoUpdateAnimBg="0"/>
      <p:bldP spid="8806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428108" y="2763748"/>
            <a:ext cx="6616557" cy="923330"/>
          </a:xfrm>
          <a:prstGeom prst="rect">
            <a:avLst/>
          </a:prstGeom>
          <a:noFill/>
        </p:spPr>
        <p:txBody>
          <a:bodyPr wrap="square" rtlCol="0">
            <a:spAutoFit/>
          </a:bodyPr>
          <a:lstStyle/>
          <a:p>
            <a:r>
              <a:rPr lang="tr-TR" sz="5400" dirty="0" err="1" smtClean="0"/>
              <a:t>Any</a:t>
            </a:r>
            <a:r>
              <a:rPr lang="tr-TR" sz="5400" dirty="0" smtClean="0"/>
              <a:t> </a:t>
            </a:r>
            <a:r>
              <a:rPr lang="tr-TR" sz="5400" dirty="0" err="1" smtClean="0"/>
              <a:t>Questions</a:t>
            </a:r>
            <a:r>
              <a:rPr lang="tr-TR" sz="5400" dirty="0" smtClean="0"/>
              <a:t>?!?</a:t>
            </a:r>
            <a:endParaRPr lang="tr-TR" sz="5400" dirty="0"/>
          </a:p>
        </p:txBody>
      </p:sp>
    </p:spTree>
    <p:extLst>
      <p:ext uri="{BB962C8B-B14F-4D97-AF65-F5344CB8AC3E}">
        <p14:creationId xmlns:p14="http://schemas.microsoft.com/office/powerpoint/2010/main" val="24239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Text Box 3"/>
          <p:cNvSpPr txBox="1">
            <a:spLocks noChangeArrowheads="1"/>
          </p:cNvSpPr>
          <p:nvPr/>
        </p:nvSpPr>
        <p:spPr bwMode="auto">
          <a:xfrm>
            <a:off x="1524000" y="17002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In the economy of change, </a:t>
            </a:r>
            <a:r>
              <a:rPr lang="en" altLang="tr-TR" dirty="0" err="1"/>
              <a:t>ie</a:t>
            </a:r>
            <a:r>
              <a:rPr lang="en" altLang="tr-TR" dirty="0"/>
              <a:t> in the money-based economy, everyone is obliged to produce for the needs of others as well as their own needs and to provide the goods in need for a price.</a:t>
            </a:r>
            <a:endParaRPr lang="tr-TR" altLang="tr-TR" dirty="0"/>
          </a:p>
        </p:txBody>
      </p:sp>
      <p:sp>
        <p:nvSpPr>
          <p:cNvPr id="81924" name="Text Box 4"/>
          <p:cNvSpPr txBox="1">
            <a:spLocks noChangeArrowheads="1"/>
          </p:cNvSpPr>
          <p:nvPr/>
        </p:nvSpPr>
        <p:spPr bwMode="auto">
          <a:xfrm>
            <a:off x="1487488" y="3011488"/>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This necessity leads to the emergence of demand.</a:t>
            </a:r>
            <a:endParaRPr lang="tr-TR" altLang="tr-TR" dirty="0"/>
          </a:p>
        </p:txBody>
      </p:sp>
      <p:sp>
        <p:nvSpPr>
          <p:cNvPr id="81925" name="Text Box 5"/>
          <p:cNvSpPr txBox="1">
            <a:spLocks noChangeArrowheads="1"/>
          </p:cNvSpPr>
          <p:nvPr/>
        </p:nvSpPr>
        <p:spPr bwMode="auto">
          <a:xfrm>
            <a:off x="1487488" y="3773489"/>
            <a:ext cx="91440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People will also want to sell their goods and services or production factor to the market for a price in order to purchase some goods and services they need.</a:t>
            </a:r>
            <a:endParaRPr lang="tr-TR" altLang="tr-TR" dirty="0"/>
          </a:p>
        </p:txBody>
      </p:sp>
      <p:sp>
        <p:nvSpPr>
          <p:cNvPr id="81926" name="Text Box 6"/>
          <p:cNvSpPr txBox="1">
            <a:spLocks noChangeArrowheads="1"/>
          </p:cNvSpPr>
          <p:nvPr/>
        </p:nvSpPr>
        <p:spPr bwMode="auto">
          <a:xfrm>
            <a:off x="1524000" y="5084763"/>
            <a:ext cx="91440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This, in turn, reveals the presentation in the economy, in other words, the supply. Price regulates the problem of which goods will be produced, how and for whom, and at the same time the optimum use of resources in an economy in which the market mechanism applies. The price of a particular good in a given market, at a given time, depends on the demand and supply of that good.</a:t>
            </a:r>
            <a:endParaRPr lang="tr-TR" altLang="tr-TR" dirty="0"/>
          </a:p>
        </p:txBody>
      </p:sp>
      <p:sp>
        <p:nvSpPr>
          <p:cNvPr id="81928" name="Line 8"/>
          <p:cNvSpPr>
            <a:spLocks noChangeShapeType="1"/>
          </p:cNvSpPr>
          <p:nvPr/>
        </p:nvSpPr>
        <p:spPr bwMode="auto">
          <a:xfrm>
            <a:off x="1524000" y="28130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29" name="Line 9"/>
          <p:cNvSpPr>
            <a:spLocks noChangeShapeType="1"/>
          </p:cNvSpPr>
          <p:nvPr/>
        </p:nvSpPr>
        <p:spPr bwMode="auto">
          <a:xfrm>
            <a:off x="1524000" y="35750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30" name="Line 10"/>
          <p:cNvSpPr>
            <a:spLocks noChangeShapeType="1"/>
          </p:cNvSpPr>
          <p:nvPr/>
        </p:nvSpPr>
        <p:spPr bwMode="auto">
          <a:xfrm>
            <a:off x="1524000" y="4886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175021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1923"/>
                                        </p:tgtEl>
                                        <p:attrNameLst>
                                          <p:attrName>style.visibility</p:attrName>
                                        </p:attrNameLst>
                                      </p:cBhvr>
                                      <p:to>
                                        <p:strVal val="visible"/>
                                      </p:to>
                                    </p:set>
                                    <p:animEffect transition="in" filter="slide(fromTop)">
                                      <p:cBhvr>
                                        <p:cTn id="7" dur="500"/>
                                        <p:tgtEl>
                                          <p:spTgt spid="81923"/>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1928"/>
                                        </p:tgtEl>
                                        <p:attrNameLst>
                                          <p:attrName>style.visibility</p:attrName>
                                        </p:attrNameLst>
                                      </p:cBhvr>
                                      <p:to>
                                        <p:strVal val="visible"/>
                                      </p:to>
                                    </p:set>
                                    <p:animEffect transition="in" filter="slide(fromLeft)">
                                      <p:cBhvr>
                                        <p:cTn id="11" dur="500"/>
                                        <p:tgtEl>
                                          <p:spTgt spid="8192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81924"/>
                                        </p:tgtEl>
                                        <p:attrNameLst>
                                          <p:attrName>style.visibility</p:attrName>
                                        </p:attrNameLst>
                                      </p:cBhvr>
                                      <p:to>
                                        <p:strVal val="visible"/>
                                      </p:to>
                                    </p:set>
                                    <p:animEffect transition="in" filter="slide(fromTop)">
                                      <p:cBhvr>
                                        <p:cTn id="16" dur="500"/>
                                        <p:tgtEl>
                                          <p:spTgt spid="81924"/>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81929"/>
                                        </p:tgtEl>
                                        <p:attrNameLst>
                                          <p:attrName>style.visibility</p:attrName>
                                        </p:attrNameLst>
                                      </p:cBhvr>
                                      <p:to>
                                        <p:strVal val="visible"/>
                                      </p:to>
                                    </p:set>
                                    <p:animEffect transition="in" filter="slide(fromLeft)">
                                      <p:cBhvr>
                                        <p:cTn id="20" dur="500"/>
                                        <p:tgtEl>
                                          <p:spTgt spid="8192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81925"/>
                                        </p:tgtEl>
                                        <p:attrNameLst>
                                          <p:attrName>style.visibility</p:attrName>
                                        </p:attrNameLst>
                                      </p:cBhvr>
                                      <p:to>
                                        <p:strVal val="visible"/>
                                      </p:to>
                                    </p:set>
                                    <p:animEffect transition="in" filter="slide(fromTop)">
                                      <p:cBhvr>
                                        <p:cTn id="25" dur="500"/>
                                        <p:tgtEl>
                                          <p:spTgt spid="81925"/>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81930"/>
                                        </p:tgtEl>
                                        <p:attrNameLst>
                                          <p:attrName>style.visibility</p:attrName>
                                        </p:attrNameLst>
                                      </p:cBhvr>
                                      <p:to>
                                        <p:strVal val="visible"/>
                                      </p:to>
                                    </p:set>
                                    <p:animEffect transition="in" filter="slide(fromLeft)">
                                      <p:cBhvr>
                                        <p:cTn id="29" dur="500"/>
                                        <p:tgtEl>
                                          <p:spTgt spid="8193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81926"/>
                                        </p:tgtEl>
                                        <p:attrNameLst>
                                          <p:attrName>style.visibility</p:attrName>
                                        </p:attrNameLst>
                                      </p:cBhvr>
                                      <p:to>
                                        <p:strVal val="visible"/>
                                      </p:to>
                                    </p:set>
                                    <p:animEffect transition="in" filter="slide(fromTop)">
                                      <p:cBhvr>
                                        <p:cTn id="34" dur="500"/>
                                        <p:tgtEl>
                                          <p:spTgt spid="81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autoUpdateAnimBg="0"/>
      <p:bldP spid="81924" grpId="0" autoUpdateAnimBg="0"/>
      <p:bldP spid="81925" grpId="0" autoUpdateAnimBg="0"/>
      <p:bldP spid="81926" grpId="0" autoUpdateAnimBg="0"/>
      <p:bldP spid="81928" grpId="0" animBg="1"/>
      <p:bldP spid="81929" grpId="0" animBg="1"/>
      <p:bldP spid="819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2468563" y="2730500"/>
            <a:ext cx="7129462" cy="914400"/>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dirty="0">
                <a:latin typeface="Verdana" panose="020B0604030504040204" pitchFamily="34" charset="0"/>
              </a:rPr>
              <a:t>SUPPLY</a:t>
            </a:r>
          </a:p>
        </p:txBody>
      </p:sp>
      <p:sp>
        <p:nvSpPr>
          <p:cNvPr id="96259" name="Line 3"/>
          <p:cNvSpPr>
            <a:spLocks noChangeShapeType="1"/>
          </p:cNvSpPr>
          <p:nvPr/>
        </p:nvSpPr>
        <p:spPr bwMode="auto">
          <a:xfrm>
            <a:off x="2647950" y="22764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6260" name="Line 4"/>
          <p:cNvSpPr>
            <a:spLocks noChangeShapeType="1"/>
          </p:cNvSpPr>
          <p:nvPr/>
        </p:nvSpPr>
        <p:spPr bwMode="auto">
          <a:xfrm>
            <a:off x="2649538" y="436562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97960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96259"/>
                                        </p:tgtEl>
                                        <p:attrNameLst>
                                          <p:attrName>style.visibility</p:attrName>
                                        </p:attrNameLst>
                                      </p:cBhvr>
                                      <p:to>
                                        <p:strVal val="visible"/>
                                      </p:to>
                                    </p:set>
                                    <p:animEffect transition="in" filter="slide(fromLeft)">
                                      <p:cBhvr>
                                        <p:cTn id="7" dur="500"/>
                                        <p:tgtEl>
                                          <p:spTgt spid="96259"/>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96260"/>
                                        </p:tgtEl>
                                        <p:attrNameLst>
                                          <p:attrName>style.visibility</p:attrName>
                                        </p:attrNameLst>
                                      </p:cBhvr>
                                      <p:to>
                                        <p:strVal val="visible"/>
                                      </p:to>
                                    </p:set>
                                    <p:animEffect transition="in" filter="slide(fromRight)">
                                      <p:cBhvr>
                                        <p:cTn id="11" dur="500"/>
                                        <p:tgtEl>
                                          <p:spTgt spid="9626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5" presetClass="entr" presetSubtype="0" fill="hold" grpId="0" nodeType="clickEffect">
                                  <p:stCondLst>
                                    <p:cond delay="0"/>
                                  </p:stCondLst>
                                  <p:iterate type="lt">
                                    <p:tmPct val="10000"/>
                                  </p:iterate>
                                  <p:childTnLst>
                                    <p:set>
                                      <p:cBhvr>
                                        <p:cTn id="15" dur="1" fill="hold">
                                          <p:stCondLst>
                                            <p:cond delay="0"/>
                                          </p:stCondLst>
                                        </p:cTn>
                                        <p:tgtEl>
                                          <p:spTgt spid="96258"/>
                                        </p:tgtEl>
                                        <p:attrNameLst>
                                          <p:attrName>style.visibility</p:attrName>
                                        </p:attrNameLst>
                                      </p:cBhvr>
                                      <p:to>
                                        <p:strVal val="visible"/>
                                      </p:to>
                                    </p:set>
                                    <p:animEffect transition="in" filter="fade">
                                      <p:cBhvr>
                                        <p:cTn id="16" dur="2000"/>
                                        <p:tgtEl>
                                          <p:spTgt spid="96258"/>
                                        </p:tgtEl>
                                      </p:cBhvr>
                                    </p:animEffect>
                                    <p:anim calcmode="lin" valueType="num">
                                      <p:cBhvr>
                                        <p:cTn id="17" dur="2000" fill="hold"/>
                                        <p:tgtEl>
                                          <p:spTgt spid="96258"/>
                                        </p:tgtEl>
                                        <p:attrNameLst>
                                          <p:attrName>ppt_w</p:attrName>
                                        </p:attrNameLst>
                                      </p:cBhvr>
                                      <p:tavLst>
                                        <p:tav tm="0" fmla="#ppt_w*sin(2.5*pi*$)">
                                          <p:val>
                                            <p:fltVal val="0"/>
                                          </p:val>
                                        </p:tav>
                                        <p:tav tm="100000">
                                          <p:val>
                                            <p:fltVal val="1"/>
                                          </p:val>
                                        </p:tav>
                                      </p:tavLst>
                                    </p:anim>
                                    <p:anim calcmode="lin" valueType="num">
                                      <p:cBhvr>
                                        <p:cTn id="18" dur="2000" fill="hold"/>
                                        <p:tgtEl>
                                          <p:spTgt spid="9625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animBg="1"/>
      <p:bldP spid="9626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1524000" y="1484314"/>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000" b="1" u="sng" dirty="0" err="1">
                <a:solidFill>
                  <a:schemeClr val="hlink"/>
                </a:solidFill>
              </a:rPr>
              <a:t>Supply</a:t>
            </a:r>
            <a:r>
              <a:rPr lang="tr-TR" altLang="tr-TR" sz="2000" b="1" u="sng" dirty="0">
                <a:solidFill>
                  <a:schemeClr val="hlink"/>
                </a:solidFill>
              </a:rPr>
              <a:t> </a:t>
            </a:r>
            <a:r>
              <a:rPr lang="tr-TR" altLang="tr-TR" sz="2000" b="1" u="sng" dirty="0" err="1">
                <a:solidFill>
                  <a:schemeClr val="hlink"/>
                </a:solidFill>
              </a:rPr>
              <a:t>concept</a:t>
            </a:r>
            <a:endParaRPr lang="tr-TR" altLang="tr-TR" sz="2000" b="1" u="sng" dirty="0">
              <a:solidFill>
                <a:schemeClr val="hlink"/>
              </a:solidFill>
            </a:endParaRPr>
          </a:p>
        </p:txBody>
      </p:sp>
      <p:sp>
        <p:nvSpPr>
          <p:cNvPr id="78851" name="Text Box 3"/>
          <p:cNvSpPr txBox="1">
            <a:spLocks noChangeArrowheads="1"/>
          </p:cNvSpPr>
          <p:nvPr/>
        </p:nvSpPr>
        <p:spPr bwMode="auto">
          <a:xfrm>
            <a:off x="1487488" y="2036764"/>
            <a:ext cx="9144001"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b="1" dirty="0">
                <a:solidFill>
                  <a:schemeClr val="hlink"/>
                </a:solidFill>
              </a:rPr>
              <a:t>Supply is the willingness and willingness of producers to sell the economic goods and services they hold in a given market, at a given time, at a certain price.</a:t>
            </a:r>
            <a:endParaRPr lang="tr-TR" altLang="tr-TR" dirty="0">
              <a:solidFill>
                <a:schemeClr val="hlink"/>
              </a:solidFill>
            </a:endParaRPr>
          </a:p>
        </p:txBody>
      </p:sp>
      <p:sp>
        <p:nvSpPr>
          <p:cNvPr id="78852" name="Text Box 4"/>
          <p:cNvSpPr txBox="1">
            <a:spLocks noChangeArrowheads="1"/>
          </p:cNvSpPr>
          <p:nvPr/>
        </p:nvSpPr>
        <p:spPr bwMode="auto">
          <a:xfrm>
            <a:off x="1487488" y="3263901"/>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Production and supply are not the same.</a:t>
            </a:r>
            <a:endParaRPr lang="tr-TR" altLang="tr-TR" dirty="0"/>
          </a:p>
        </p:txBody>
      </p:sp>
      <p:sp>
        <p:nvSpPr>
          <p:cNvPr id="78853" name="Text Box 5"/>
          <p:cNvSpPr txBox="1">
            <a:spLocks noChangeArrowheads="1"/>
          </p:cNvSpPr>
          <p:nvPr/>
        </p:nvSpPr>
        <p:spPr bwMode="auto">
          <a:xfrm>
            <a:off x="1487488" y="3943351"/>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The main differences between supply and production can be explained as follows.</a:t>
            </a:r>
            <a:endParaRPr lang="tr-TR" altLang="tr-TR" dirty="0"/>
          </a:p>
        </p:txBody>
      </p:sp>
      <p:sp>
        <p:nvSpPr>
          <p:cNvPr id="78854" name="Text Box 6"/>
          <p:cNvSpPr txBox="1">
            <a:spLocks noChangeArrowheads="1"/>
          </p:cNvSpPr>
          <p:nvPr/>
        </p:nvSpPr>
        <p:spPr bwMode="auto">
          <a:xfrm>
            <a:off x="1487488" y="4621213"/>
            <a:ext cx="914400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The amount of supply is generally smaller than current production. Occasionally, there are cases where current production is smaller than supply. The difference is caused by imports.</a:t>
            </a:r>
            <a:endParaRPr lang="tr-TR" altLang="tr-TR" dirty="0"/>
          </a:p>
        </p:txBody>
      </p:sp>
      <p:sp>
        <p:nvSpPr>
          <p:cNvPr id="78855" name="Text Box 7"/>
          <p:cNvSpPr txBox="1">
            <a:spLocks noChangeArrowheads="1"/>
          </p:cNvSpPr>
          <p:nvPr/>
        </p:nvSpPr>
        <p:spPr bwMode="auto">
          <a:xfrm>
            <a:off x="1524000" y="55959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dirty="0"/>
              <a:t>One of the reasons why current production is different (greater) than current supply is the </a:t>
            </a:r>
            <a:r>
              <a:rPr lang="en" altLang="tr-TR" b="1" dirty="0"/>
              <a:t>stocking</a:t>
            </a:r>
            <a:r>
              <a:rPr lang="en" altLang="tr-TR" dirty="0"/>
              <a:t> of a certain portion of economic goods.</a:t>
            </a:r>
            <a:endParaRPr lang="tr-TR" altLang="tr-TR" dirty="0"/>
          </a:p>
        </p:txBody>
      </p:sp>
      <p:sp>
        <p:nvSpPr>
          <p:cNvPr id="78857" name="Line 9"/>
          <p:cNvSpPr>
            <a:spLocks noChangeShapeType="1"/>
          </p:cNvSpPr>
          <p:nvPr/>
        </p:nvSpPr>
        <p:spPr bwMode="auto">
          <a:xfrm>
            <a:off x="1524000" y="3108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58" name="Line 10"/>
          <p:cNvSpPr>
            <a:spLocks noChangeShapeType="1"/>
          </p:cNvSpPr>
          <p:nvPr/>
        </p:nvSpPr>
        <p:spPr bwMode="auto">
          <a:xfrm>
            <a:off x="1524000" y="37861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59" name="Line 11"/>
          <p:cNvSpPr>
            <a:spLocks noChangeShapeType="1"/>
          </p:cNvSpPr>
          <p:nvPr/>
        </p:nvSpPr>
        <p:spPr bwMode="auto">
          <a:xfrm>
            <a:off x="1524000" y="44656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60" name="Line 12"/>
          <p:cNvSpPr>
            <a:spLocks noChangeShapeType="1"/>
          </p:cNvSpPr>
          <p:nvPr/>
        </p:nvSpPr>
        <p:spPr bwMode="auto">
          <a:xfrm>
            <a:off x="1524000" y="554454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288730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Effect transition="in" filter="slide(fromTop)">
                                      <p:cBhvr>
                                        <p:cTn id="7" dur="500"/>
                                        <p:tgtEl>
                                          <p:spTgt spid="788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8851"/>
                                        </p:tgtEl>
                                        <p:attrNameLst>
                                          <p:attrName>style.visibility</p:attrName>
                                        </p:attrNameLst>
                                      </p:cBhvr>
                                      <p:to>
                                        <p:strVal val="visible"/>
                                      </p:to>
                                    </p:set>
                                    <p:animEffect transition="in" filter="slide(fromTop)">
                                      <p:cBhvr>
                                        <p:cTn id="12" dur="500"/>
                                        <p:tgtEl>
                                          <p:spTgt spid="7885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78857"/>
                                        </p:tgtEl>
                                        <p:attrNameLst>
                                          <p:attrName>style.visibility</p:attrName>
                                        </p:attrNameLst>
                                      </p:cBhvr>
                                      <p:to>
                                        <p:strVal val="visible"/>
                                      </p:to>
                                    </p:set>
                                    <p:animEffect transition="in" filter="slide(fromLeft)">
                                      <p:cBhvr>
                                        <p:cTn id="16" dur="500"/>
                                        <p:tgtEl>
                                          <p:spTgt spid="7885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78852"/>
                                        </p:tgtEl>
                                        <p:attrNameLst>
                                          <p:attrName>style.visibility</p:attrName>
                                        </p:attrNameLst>
                                      </p:cBhvr>
                                      <p:to>
                                        <p:strVal val="visible"/>
                                      </p:to>
                                    </p:set>
                                    <p:animEffect transition="in" filter="slide(fromTop)">
                                      <p:cBhvr>
                                        <p:cTn id="21" dur="500"/>
                                        <p:tgtEl>
                                          <p:spTgt spid="78852"/>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78858"/>
                                        </p:tgtEl>
                                        <p:attrNameLst>
                                          <p:attrName>style.visibility</p:attrName>
                                        </p:attrNameLst>
                                      </p:cBhvr>
                                      <p:to>
                                        <p:strVal val="visible"/>
                                      </p:to>
                                    </p:set>
                                    <p:animEffect transition="in" filter="slide(fromLeft)">
                                      <p:cBhvr>
                                        <p:cTn id="25" dur="500"/>
                                        <p:tgtEl>
                                          <p:spTgt spid="7885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78853"/>
                                        </p:tgtEl>
                                        <p:attrNameLst>
                                          <p:attrName>style.visibility</p:attrName>
                                        </p:attrNameLst>
                                      </p:cBhvr>
                                      <p:to>
                                        <p:strVal val="visible"/>
                                      </p:to>
                                    </p:set>
                                    <p:animEffect transition="in" filter="slide(fromTop)">
                                      <p:cBhvr>
                                        <p:cTn id="30" dur="500"/>
                                        <p:tgtEl>
                                          <p:spTgt spid="78853"/>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78859"/>
                                        </p:tgtEl>
                                        <p:attrNameLst>
                                          <p:attrName>style.visibility</p:attrName>
                                        </p:attrNameLst>
                                      </p:cBhvr>
                                      <p:to>
                                        <p:strVal val="visible"/>
                                      </p:to>
                                    </p:set>
                                    <p:animEffect transition="in" filter="slide(fromLeft)">
                                      <p:cBhvr>
                                        <p:cTn id="34" dur="500"/>
                                        <p:tgtEl>
                                          <p:spTgt spid="7885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78854"/>
                                        </p:tgtEl>
                                        <p:attrNameLst>
                                          <p:attrName>style.visibility</p:attrName>
                                        </p:attrNameLst>
                                      </p:cBhvr>
                                      <p:to>
                                        <p:strVal val="visible"/>
                                      </p:to>
                                    </p:set>
                                    <p:animEffect transition="in" filter="slide(fromTop)">
                                      <p:cBhvr>
                                        <p:cTn id="39" dur="500"/>
                                        <p:tgtEl>
                                          <p:spTgt spid="78854"/>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78860"/>
                                        </p:tgtEl>
                                        <p:attrNameLst>
                                          <p:attrName>style.visibility</p:attrName>
                                        </p:attrNameLst>
                                      </p:cBhvr>
                                      <p:to>
                                        <p:strVal val="visible"/>
                                      </p:to>
                                    </p:set>
                                    <p:animEffect transition="in" filter="slide(fromLeft)">
                                      <p:cBhvr>
                                        <p:cTn id="43" dur="500"/>
                                        <p:tgtEl>
                                          <p:spTgt spid="7886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78855"/>
                                        </p:tgtEl>
                                        <p:attrNameLst>
                                          <p:attrName>style.visibility</p:attrName>
                                        </p:attrNameLst>
                                      </p:cBhvr>
                                      <p:to>
                                        <p:strVal val="visible"/>
                                      </p:to>
                                    </p:set>
                                    <p:animEffect transition="in" filter="slide(fromTop)">
                                      <p:cBhvr>
                                        <p:cTn id="48" dur="500"/>
                                        <p:tgtEl>
                                          <p:spTgt spid="78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P spid="78851" grpId="0" autoUpdateAnimBg="0"/>
      <p:bldP spid="78852" grpId="0" autoUpdateAnimBg="0"/>
      <p:bldP spid="78853" grpId="0" autoUpdateAnimBg="0"/>
      <p:bldP spid="78854" grpId="0" autoUpdateAnimBg="0"/>
      <p:bldP spid="78855" grpId="0" autoUpdateAnimBg="0"/>
      <p:bldP spid="78857" grpId="0" animBg="1"/>
      <p:bldP spid="78858" grpId="0" animBg="1"/>
      <p:bldP spid="78859" grpId="0" animBg="1"/>
      <p:bldP spid="7886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1524000" y="1619946"/>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b="1" dirty="0">
                <a:solidFill>
                  <a:schemeClr val="folHlink"/>
                </a:solidFill>
              </a:rPr>
              <a:t>The purpose of stocking is </a:t>
            </a:r>
            <a:r>
              <a:rPr lang="tr-TR" altLang="tr-TR" b="1" dirty="0" err="1" smtClean="0">
                <a:solidFill>
                  <a:schemeClr val="folHlink"/>
                </a:solidFill>
              </a:rPr>
              <a:t>within</a:t>
            </a:r>
            <a:r>
              <a:rPr lang="tr-TR" altLang="tr-TR" b="1" dirty="0" smtClean="0">
                <a:solidFill>
                  <a:schemeClr val="folHlink"/>
                </a:solidFill>
              </a:rPr>
              <a:t> </a:t>
            </a:r>
            <a:r>
              <a:rPr lang="en-US" altLang="tr-TR" b="1" dirty="0" smtClean="0">
                <a:solidFill>
                  <a:schemeClr val="folHlink"/>
                </a:solidFill>
              </a:rPr>
              <a:t>two-way</a:t>
            </a:r>
            <a:r>
              <a:rPr lang="en-US" altLang="tr-TR" b="1" dirty="0">
                <a:solidFill>
                  <a:schemeClr val="folHlink"/>
                </a:solidFill>
              </a:rPr>
              <a:t>.</a:t>
            </a:r>
            <a:endParaRPr lang="tr-TR" altLang="tr-TR" b="1" dirty="0">
              <a:solidFill>
                <a:schemeClr val="folHlink"/>
              </a:solidFill>
            </a:endParaRPr>
          </a:p>
        </p:txBody>
      </p:sp>
      <p:sp>
        <p:nvSpPr>
          <p:cNvPr id="77828" name="Text Box 4"/>
          <p:cNvSpPr txBox="1">
            <a:spLocks noChangeArrowheads="1"/>
          </p:cNvSpPr>
          <p:nvPr/>
        </p:nvSpPr>
        <p:spPr bwMode="auto">
          <a:xfrm>
            <a:off x="1487488" y="214630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first objective is to ensure continuity in the supply of economic goods, to prevent significant fluctuations in supply and to prevent price decreases.</a:t>
            </a:r>
            <a:endParaRPr lang="tr-TR" altLang="tr-TR" dirty="0"/>
          </a:p>
        </p:txBody>
      </p:sp>
      <p:sp>
        <p:nvSpPr>
          <p:cNvPr id="77829" name="Text Box 5"/>
          <p:cNvSpPr txBox="1">
            <a:spLocks noChangeArrowheads="1"/>
          </p:cNvSpPr>
          <p:nvPr/>
        </p:nvSpPr>
        <p:spPr bwMode="auto">
          <a:xfrm>
            <a:off x="1487488" y="3103563"/>
            <a:ext cx="914400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second aim is to create speculation</a:t>
            </a:r>
            <a:r>
              <a:rPr lang="en-US" altLang="tr-TR" dirty="0" smtClean="0"/>
              <a:t>.</a:t>
            </a:r>
            <a:r>
              <a:rPr lang="tr-TR" altLang="tr-TR" dirty="0" smtClean="0"/>
              <a:t> </a:t>
            </a:r>
            <a:r>
              <a:rPr lang="en-US" altLang="tr-TR" dirty="0"/>
              <a:t>This type of </a:t>
            </a:r>
            <a:r>
              <a:rPr lang="en-US" altLang="tr-TR" dirty="0" smtClean="0"/>
              <a:t>stocking</a:t>
            </a:r>
            <a:r>
              <a:rPr lang="tr-TR" altLang="tr-TR" dirty="0" smtClean="0"/>
              <a:t> is </a:t>
            </a:r>
            <a:r>
              <a:rPr lang="en-US" altLang="tr-TR" dirty="0"/>
              <a:t>to get in the period, </a:t>
            </a:r>
            <a:r>
              <a:rPr lang="tr-TR" altLang="tr-TR" dirty="0" err="1" smtClean="0"/>
              <a:t>when</a:t>
            </a:r>
            <a:r>
              <a:rPr lang="tr-TR" altLang="tr-TR" dirty="0" smtClean="0"/>
              <a:t> </a:t>
            </a:r>
            <a:r>
              <a:rPr lang="en-US" altLang="tr-TR" dirty="0" smtClean="0"/>
              <a:t>the </a:t>
            </a:r>
            <a:r>
              <a:rPr lang="en-US" altLang="tr-TR" dirty="0"/>
              <a:t>product is abundant and </a:t>
            </a:r>
            <a:r>
              <a:rPr lang="en-US" altLang="tr-TR" dirty="0" smtClean="0"/>
              <a:t>cheap</a:t>
            </a:r>
            <a:r>
              <a:rPr lang="tr-TR" altLang="tr-TR" dirty="0" smtClean="0"/>
              <a:t> </a:t>
            </a:r>
            <a:r>
              <a:rPr lang="tr-TR" altLang="tr-TR" dirty="0" err="1" smtClean="0"/>
              <a:t>and</a:t>
            </a:r>
            <a:r>
              <a:rPr lang="tr-TR" altLang="tr-TR" dirty="0" smtClean="0"/>
              <a:t> </a:t>
            </a:r>
            <a:r>
              <a:rPr lang="en-US" altLang="tr-TR" dirty="0" smtClean="0"/>
              <a:t>to sell</a:t>
            </a:r>
            <a:r>
              <a:rPr lang="tr-TR" altLang="tr-TR" dirty="0" smtClean="0"/>
              <a:t> </a:t>
            </a:r>
            <a:r>
              <a:rPr lang="tr-TR" altLang="tr-TR" dirty="0" err="1" smtClean="0"/>
              <a:t>when</a:t>
            </a:r>
            <a:r>
              <a:rPr lang="tr-TR" altLang="tr-TR" dirty="0" smtClean="0"/>
              <a:t> </a:t>
            </a:r>
            <a:r>
              <a:rPr lang="tr-TR" altLang="tr-TR" dirty="0" err="1" smtClean="0"/>
              <a:t>the</a:t>
            </a:r>
            <a:r>
              <a:rPr lang="tr-TR" altLang="tr-TR" dirty="0" smtClean="0"/>
              <a:t> </a:t>
            </a:r>
            <a:r>
              <a:rPr lang="tr-TR" altLang="tr-TR" dirty="0" err="1" smtClean="0"/>
              <a:t>product</a:t>
            </a:r>
            <a:r>
              <a:rPr lang="tr-TR" altLang="tr-TR" dirty="0" smtClean="0"/>
              <a:t> is </a:t>
            </a:r>
            <a:r>
              <a:rPr lang="en-US" altLang="tr-TR" dirty="0" smtClean="0"/>
              <a:t>expensive </a:t>
            </a:r>
            <a:r>
              <a:rPr lang="en-US" altLang="tr-TR" dirty="0"/>
              <a:t>and scarce in the </a:t>
            </a:r>
            <a:r>
              <a:rPr lang="en-US" altLang="tr-TR" dirty="0" smtClean="0"/>
              <a:t>period</a:t>
            </a:r>
            <a:endParaRPr lang="tr-TR" altLang="tr-TR" dirty="0"/>
          </a:p>
        </p:txBody>
      </p:sp>
      <p:sp>
        <p:nvSpPr>
          <p:cNvPr id="77830" name="Text Box 6"/>
          <p:cNvSpPr txBox="1">
            <a:spLocks noChangeArrowheads="1"/>
          </p:cNvSpPr>
          <p:nvPr/>
        </p:nvSpPr>
        <p:spPr bwMode="auto">
          <a:xfrm>
            <a:off x="1487488" y="4060825"/>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second important difference between supply and production is that the producers themselves are consumers.</a:t>
            </a:r>
            <a:endParaRPr lang="tr-TR" altLang="tr-TR" dirty="0"/>
          </a:p>
        </p:txBody>
      </p:sp>
      <p:sp>
        <p:nvSpPr>
          <p:cNvPr id="77831" name="Text Box 7"/>
          <p:cNvSpPr txBox="1">
            <a:spLocks noChangeArrowheads="1"/>
          </p:cNvSpPr>
          <p:nvPr/>
        </p:nvSpPr>
        <p:spPr bwMode="auto">
          <a:xfrm>
            <a:off x="1487488" y="5019675"/>
            <a:ext cx="914400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third difference between supply and production is due to technological deficiencies in the marketing system. Even if some products are set out for sale for supply, they cannot reach the sales stage. For example, products such as meat, milk, vegetables and fish can perish quickly.</a:t>
            </a:r>
            <a:r>
              <a:rPr lang="tr-TR" altLang="tr-TR" dirty="0" smtClean="0"/>
              <a:t> </a:t>
            </a:r>
            <a:r>
              <a:rPr lang="en-US" altLang="tr-TR" dirty="0"/>
              <a:t>The inadequacy of the cold storage chain and capacity causes large amounts of deterioration and waste formation during transport.</a:t>
            </a:r>
            <a:endParaRPr lang="tr-TR" altLang="tr-TR" dirty="0"/>
          </a:p>
        </p:txBody>
      </p:sp>
      <p:sp>
        <p:nvSpPr>
          <p:cNvPr id="77833" name="Line 9"/>
          <p:cNvSpPr>
            <a:spLocks noChangeShapeType="1"/>
          </p:cNvSpPr>
          <p:nvPr/>
        </p:nvSpPr>
        <p:spPr bwMode="auto">
          <a:xfrm>
            <a:off x="1524000" y="2946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34" name="Line 10"/>
          <p:cNvSpPr>
            <a:spLocks noChangeShapeType="1"/>
          </p:cNvSpPr>
          <p:nvPr/>
        </p:nvSpPr>
        <p:spPr bwMode="auto">
          <a:xfrm>
            <a:off x="1524000" y="4060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35" name="Line 11"/>
          <p:cNvSpPr>
            <a:spLocks noChangeShapeType="1"/>
          </p:cNvSpPr>
          <p:nvPr/>
        </p:nvSpPr>
        <p:spPr bwMode="auto">
          <a:xfrm>
            <a:off x="1524000" y="48609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8219353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slide(fromTop)">
                                      <p:cBhvr>
                                        <p:cTn id="7" dur="500"/>
                                        <p:tgtEl>
                                          <p:spTgt spid="77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7828"/>
                                        </p:tgtEl>
                                        <p:attrNameLst>
                                          <p:attrName>style.visibility</p:attrName>
                                        </p:attrNameLst>
                                      </p:cBhvr>
                                      <p:to>
                                        <p:strVal val="visible"/>
                                      </p:to>
                                    </p:set>
                                    <p:animEffect transition="in" filter="slide(fromTop)">
                                      <p:cBhvr>
                                        <p:cTn id="12" dur="500"/>
                                        <p:tgtEl>
                                          <p:spTgt spid="77828"/>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77833"/>
                                        </p:tgtEl>
                                        <p:attrNameLst>
                                          <p:attrName>style.visibility</p:attrName>
                                        </p:attrNameLst>
                                      </p:cBhvr>
                                      <p:to>
                                        <p:strVal val="visible"/>
                                      </p:to>
                                    </p:set>
                                    <p:animEffect transition="in" filter="slide(fromLeft)">
                                      <p:cBhvr>
                                        <p:cTn id="16" dur="500"/>
                                        <p:tgtEl>
                                          <p:spTgt spid="778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77829"/>
                                        </p:tgtEl>
                                        <p:attrNameLst>
                                          <p:attrName>style.visibility</p:attrName>
                                        </p:attrNameLst>
                                      </p:cBhvr>
                                      <p:to>
                                        <p:strVal val="visible"/>
                                      </p:to>
                                    </p:set>
                                    <p:animEffect transition="in" filter="slide(fromTop)">
                                      <p:cBhvr>
                                        <p:cTn id="21" dur="500"/>
                                        <p:tgtEl>
                                          <p:spTgt spid="77829"/>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77834"/>
                                        </p:tgtEl>
                                        <p:attrNameLst>
                                          <p:attrName>style.visibility</p:attrName>
                                        </p:attrNameLst>
                                      </p:cBhvr>
                                      <p:to>
                                        <p:strVal val="visible"/>
                                      </p:to>
                                    </p:set>
                                    <p:animEffect transition="in" filter="slide(fromLeft)">
                                      <p:cBhvr>
                                        <p:cTn id="25" dur="500"/>
                                        <p:tgtEl>
                                          <p:spTgt spid="7783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77830"/>
                                        </p:tgtEl>
                                        <p:attrNameLst>
                                          <p:attrName>style.visibility</p:attrName>
                                        </p:attrNameLst>
                                      </p:cBhvr>
                                      <p:to>
                                        <p:strVal val="visible"/>
                                      </p:to>
                                    </p:set>
                                    <p:animEffect transition="in" filter="slide(fromTop)">
                                      <p:cBhvr>
                                        <p:cTn id="30" dur="500"/>
                                        <p:tgtEl>
                                          <p:spTgt spid="77830"/>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77835"/>
                                        </p:tgtEl>
                                        <p:attrNameLst>
                                          <p:attrName>style.visibility</p:attrName>
                                        </p:attrNameLst>
                                      </p:cBhvr>
                                      <p:to>
                                        <p:strVal val="visible"/>
                                      </p:to>
                                    </p:set>
                                    <p:animEffect transition="in" filter="slide(fromLeft)">
                                      <p:cBhvr>
                                        <p:cTn id="34" dur="500"/>
                                        <p:tgtEl>
                                          <p:spTgt spid="7783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77831"/>
                                        </p:tgtEl>
                                        <p:attrNameLst>
                                          <p:attrName>style.visibility</p:attrName>
                                        </p:attrNameLst>
                                      </p:cBhvr>
                                      <p:to>
                                        <p:strVal val="visible"/>
                                      </p:to>
                                    </p:set>
                                    <p:animEffect transition="in" filter="slide(fromTop)">
                                      <p:cBhvr>
                                        <p:cTn id="39" dur="500"/>
                                        <p:tgtEl>
                                          <p:spTgt spid="77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P spid="77828" grpId="0" autoUpdateAnimBg="0"/>
      <p:bldP spid="77829" grpId="0" autoUpdateAnimBg="0"/>
      <p:bldP spid="77830" grpId="0" autoUpdateAnimBg="0"/>
      <p:bldP spid="77831" grpId="0" autoUpdateAnimBg="0"/>
      <p:bldP spid="77833" grpId="0" animBg="1"/>
      <p:bldP spid="77834" grpId="0" animBg="1"/>
      <p:bldP spid="7783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1487488" y="1347788"/>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Supply can be defined as the quantity of goods and services offered for sale in a given period.</a:t>
            </a:r>
            <a:endParaRPr lang="tr-TR" altLang="tr-TR" dirty="0"/>
          </a:p>
        </p:txBody>
      </p:sp>
      <p:sp>
        <p:nvSpPr>
          <p:cNvPr id="94211" name="Text Box 3"/>
          <p:cNvSpPr txBox="1">
            <a:spLocks noChangeArrowheads="1"/>
          </p:cNvSpPr>
          <p:nvPr/>
        </p:nvSpPr>
        <p:spPr bwMode="auto">
          <a:xfrm>
            <a:off x="1487488" y="2139950"/>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Supply at a certain price is the amount that the owners of a commodity would want to sell at that price. For example, when the </a:t>
            </a:r>
            <a:r>
              <a:rPr lang="tr-TR" altLang="tr-TR" dirty="0" err="1" smtClean="0"/>
              <a:t>price</a:t>
            </a:r>
            <a:r>
              <a:rPr lang="tr-TR" altLang="tr-TR" dirty="0" smtClean="0"/>
              <a:t> of </a:t>
            </a:r>
            <a:r>
              <a:rPr lang="tr-TR" altLang="tr-TR" dirty="0" err="1" smtClean="0"/>
              <a:t>the</a:t>
            </a:r>
            <a:r>
              <a:rPr lang="tr-TR" altLang="tr-TR" dirty="0" smtClean="0"/>
              <a:t> </a:t>
            </a:r>
            <a:r>
              <a:rPr lang="tr-TR" altLang="tr-TR" dirty="0" err="1" smtClean="0"/>
              <a:t>meat</a:t>
            </a:r>
            <a:r>
              <a:rPr lang="tr-TR" altLang="tr-TR" dirty="0" smtClean="0"/>
              <a:t> </a:t>
            </a:r>
            <a:r>
              <a:rPr lang="en-US" altLang="tr-TR" dirty="0" smtClean="0"/>
              <a:t>is </a:t>
            </a:r>
            <a:r>
              <a:rPr lang="en-US" altLang="tr-TR" dirty="0"/>
              <a:t>20 </a:t>
            </a:r>
            <a:r>
              <a:rPr lang="en-US" altLang="tr-TR" dirty="0" smtClean="0"/>
              <a:t>TL</a:t>
            </a:r>
            <a:r>
              <a:rPr lang="tr-TR" altLang="tr-TR" dirty="0" smtClean="0"/>
              <a:t>/kg</a:t>
            </a:r>
            <a:r>
              <a:rPr lang="en-US" altLang="tr-TR" dirty="0" smtClean="0"/>
              <a:t> </a:t>
            </a:r>
            <a:r>
              <a:rPr lang="en-US" altLang="tr-TR" dirty="0"/>
              <a:t>and the meat supply is 60 tons, it is </a:t>
            </a:r>
            <a:r>
              <a:rPr lang="en-US" altLang="tr-TR" dirty="0" smtClean="0"/>
              <a:t>mean</a:t>
            </a:r>
            <a:r>
              <a:rPr lang="tr-TR" altLang="tr-TR" dirty="0" smtClean="0"/>
              <a:t>; </a:t>
            </a:r>
            <a:r>
              <a:rPr lang="en-US" altLang="tr-TR" dirty="0" smtClean="0"/>
              <a:t> </a:t>
            </a:r>
            <a:r>
              <a:rPr lang="en-US" altLang="tr-TR" dirty="0"/>
              <a:t>quantity supplied at a certain </a:t>
            </a:r>
            <a:r>
              <a:rPr lang="en-US" altLang="tr-TR" dirty="0" smtClean="0"/>
              <a:t>price</a:t>
            </a:r>
            <a:r>
              <a:rPr lang="tr-TR" altLang="tr-TR" dirty="0" smtClean="0"/>
              <a:t>.</a:t>
            </a:r>
            <a:endParaRPr lang="tr-TR" altLang="tr-TR" dirty="0"/>
          </a:p>
        </p:txBody>
      </p:sp>
      <p:sp>
        <p:nvSpPr>
          <p:cNvPr id="94212" name="Text Box 4"/>
          <p:cNvSpPr txBox="1">
            <a:spLocks noChangeArrowheads="1"/>
          </p:cNvSpPr>
          <p:nvPr/>
        </p:nvSpPr>
        <p:spPr bwMode="auto">
          <a:xfrm>
            <a:off x="1487488" y="3133726"/>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There is a similar relationship between the price of a good and the quantity of supply.</a:t>
            </a:r>
            <a:endParaRPr lang="tr-TR" altLang="tr-TR" dirty="0"/>
          </a:p>
        </p:txBody>
      </p:sp>
      <p:sp>
        <p:nvSpPr>
          <p:cNvPr id="94213" name="Text Box 5"/>
          <p:cNvSpPr txBox="1">
            <a:spLocks noChangeArrowheads="1"/>
          </p:cNvSpPr>
          <p:nvPr/>
        </p:nvSpPr>
        <p:spPr bwMode="auto">
          <a:xfrm>
            <a:off x="1487488" y="3648075"/>
            <a:ext cx="914400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b="1" dirty="0">
                <a:solidFill>
                  <a:schemeClr val="hlink"/>
                </a:solidFill>
              </a:rPr>
              <a:t>The supply </a:t>
            </a:r>
            <a:r>
              <a:rPr lang="en-US" altLang="tr-TR" b="1" dirty="0" err="1" smtClean="0">
                <a:solidFill>
                  <a:schemeClr val="hlink"/>
                </a:solidFill>
              </a:rPr>
              <a:t>shedule</a:t>
            </a:r>
            <a:r>
              <a:rPr lang="en-US" altLang="tr-TR" b="1" dirty="0" smtClean="0">
                <a:solidFill>
                  <a:schemeClr val="hlink"/>
                </a:solidFill>
              </a:rPr>
              <a:t> </a:t>
            </a:r>
            <a:r>
              <a:rPr lang="en-US" altLang="tr-TR" b="1" dirty="0">
                <a:solidFill>
                  <a:schemeClr val="hlink"/>
                </a:solidFill>
              </a:rPr>
              <a:t>refers to the quantities that a product is intended to be sold against different prices, in other words</a:t>
            </a:r>
            <a:r>
              <a:rPr lang="en-US" altLang="tr-TR" b="1" dirty="0" smtClean="0">
                <a:solidFill>
                  <a:schemeClr val="hlink"/>
                </a:solidFill>
              </a:rPr>
              <a:t>,</a:t>
            </a:r>
            <a:r>
              <a:rPr lang="tr-TR" altLang="tr-TR" b="1" dirty="0" smtClean="0">
                <a:solidFill>
                  <a:schemeClr val="hlink"/>
                </a:solidFill>
              </a:rPr>
              <a:t> it </a:t>
            </a:r>
            <a:r>
              <a:rPr lang="tr-TR" altLang="tr-TR" b="1" dirty="0" err="1" smtClean="0">
                <a:solidFill>
                  <a:schemeClr val="hlink"/>
                </a:solidFill>
              </a:rPr>
              <a:t>means</a:t>
            </a:r>
            <a:r>
              <a:rPr lang="en-US" altLang="tr-TR" b="1" dirty="0" smtClean="0">
                <a:solidFill>
                  <a:schemeClr val="hlink"/>
                </a:solidFill>
              </a:rPr>
              <a:t> </a:t>
            </a:r>
            <a:r>
              <a:rPr lang="en-US" altLang="tr-TR" b="1" dirty="0">
                <a:solidFill>
                  <a:schemeClr val="hlink"/>
                </a:solidFill>
              </a:rPr>
              <a:t>the general character of the supply of that product and the functional relationships between prices and supply quantities.</a:t>
            </a:r>
            <a:endParaRPr lang="tr-TR" altLang="tr-TR" dirty="0"/>
          </a:p>
        </p:txBody>
      </p:sp>
      <p:sp>
        <p:nvSpPr>
          <p:cNvPr id="94214" name="Text Box 6"/>
          <p:cNvSpPr txBox="1">
            <a:spLocks noChangeArrowheads="1"/>
          </p:cNvSpPr>
          <p:nvPr/>
        </p:nvSpPr>
        <p:spPr bwMode="auto">
          <a:xfrm>
            <a:off x="1524000" y="4791076"/>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supply curve of a good can be drawn with the help of the supply </a:t>
            </a:r>
            <a:r>
              <a:rPr lang="en-US" altLang="tr-TR" dirty="0" err="1" smtClean="0"/>
              <a:t>shedule</a:t>
            </a:r>
            <a:r>
              <a:rPr lang="en-US" altLang="tr-TR" dirty="0" smtClean="0"/>
              <a:t> </a:t>
            </a:r>
            <a:r>
              <a:rPr lang="en-US" altLang="tr-TR" dirty="0"/>
              <a:t>of that good.</a:t>
            </a:r>
            <a:endParaRPr lang="tr-TR" altLang="tr-TR" dirty="0"/>
          </a:p>
        </p:txBody>
      </p:sp>
      <p:sp>
        <p:nvSpPr>
          <p:cNvPr id="94215" name="Text Box 7"/>
          <p:cNvSpPr txBox="1">
            <a:spLocks noChangeArrowheads="1"/>
          </p:cNvSpPr>
          <p:nvPr/>
        </p:nvSpPr>
        <p:spPr bwMode="auto">
          <a:xfrm>
            <a:off x="1487488" y="5444542"/>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This curve shows the functional relationships between prices and supply quantities and moves from left to right. In the supply curve, the relationship between prices and quantities is </a:t>
            </a:r>
            <a:r>
              <a:rPr lang="tr-TR" altLang="tr-TR" dirty="0" smtClean="0"/>
              <a:t>in </a:t>
            </a:r>
            <a:r>
              <a:rPr lang="tr-TR" altLang="tr-TR" dirty="0" err="1" smtClean="0"/>
              <a:t>same</a:t>
            </a:r>
            <a:r>
              <a:rPr lang="tr-TR" altLang="tr-TR" dirty="0" smtClean="0"/>
              <a:t> </a:t>
            </a:r>
            <a:r>
              <a:rPr lang="tr-TR" altLang="tr-TR" dirty="0" err="1" smtClean="0"/>
              <a:t>direction</a:t>
            </a:r>
            <a:r>
              <a:rPr lang="tr-TR" altLang="tr-TR" dirty="0" smtClean="0"/>
              <a:t>.</a:t>
            </a:r>
            <a:endParaRPr lang="tr-TR" altLang="tr-TR" dirty="0"/>
          </a:p>
        </p:txBody>
      </p:sp>
      <p:sp>
        <p:nvSpPr>
          <p:cNvPr id="94216" name="Line 8"/>
          <p:cNvSpPr>
            <a:spLocks noChangeShapeType="1"/>
          </p:cNvSpPr>
          <p:nvPr/>
        </p:nvSpPr>
        <p:spPr bwMode="auto">
          <a:xfrm>
            <a:off x="1524000" y="20637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17" name="Line 9"/>
          <p:cNvSpPr>
            <a:spLocks noChangeShapeType="1"/>
          </p:cNvSpPr>
          <p:nvPr/>
        </p:nvSpPr>
        <p:spPr bwMode="auto">
          <a:xfrm>
            <a:off x="1524000" y="30686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18" name="Line 10"/>
          <p:cNvSpPr>
            <a:spLocks noChangeShapeType="1"/>
          </p:cNvSpPr>
          <p:nvPr/>
        </p:nvSpPr>
        <p:spPr bwMode="auto">
          <a:xfrm>
            <a:off x="1524000" y="36480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19" name="Line 11"/>
          <p:cNvSpPr>
            <a:spLocks noChangeShapeType="1"/>
          </p:cNvSpPr>
          <p:nvPr/>
        </p:nvSpPr>
        <p:spPr bwMode="auto">
          <a:xfrm>
            <a:off x="1524000" y="482093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20" name="Line 12"/>
          <p:cNvSpPr>
            <a:spLocks noChangeShapeType="1"/>
          </p:cNvSpPr>
          <p:nvPr/>
        </p:nvSpPr>
        <p:spPr bwMode="auto">
          <a:xfrm>
            <a:off x="1524000" y="545767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8667413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slide(fromTop)">
                                      <p:cBhvr>
                                        <p:cTn id="7" dur="500"/>
                                        <p:tgtEl>
                                          <p:spTgt spid="94210"/>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4216"/>
                                        </p:tgtEl>
                                        <p:attrNameLst>
                                          <p:attrName>style.visibility</p:attrName>
                                        </p:attrNameLst>
                                      </p:cBhvr>
                                      <p:to>
                                        <p:strVal val="visible"/>
                                      </p:to>
                                    </p:set>
                                    <p:animEffect transition="in" filter="slide(fromLeft)">
                                      <p:cBhvr>
                                        <p:cTn id="11" dur="500"/>
                                        <p:tgtEl>
                                          <p:spTgt spid="942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94211"/>
                                        </p:tgtEl>
                                        <p:attrNameLst>
                                          <p:attrName>style.visibility</p:attrName>
                                        </p:attrNameLst>
                                      </p:cBhvr>
                                      <p:to>
                                        <p:strVal val="visible"/>
                                      </p:to>
                                    </p:set>
                                    <p:animEffect transition="in" filter="slide(fromTop)">
                                      <p:cBhvr>
                                        <p:cTn id="16" dur="500"/>
                                        <p:tgtEl>
                                          <p:spTgt spid="94211"/>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94217"/>
                                        </p:tgtEl>
                                        <p:attrNameLst>
                                          <p:attrName>style.visibility</p:attrName>
                                        </p:attrNameLst>
                                      </p:cBhvr>
                                      <p:to>
                                        <p:strVal val="visible"/>
                                      </p:to>
                                    </p:set>
                                    <p:animEffect transition="in" filter="slide(fromLeft)">
                                      <p:cBhvr>
                                        <p:cTn id="20" dur="500"/>
                                        <p:tgtEl>
                                          <p:spTgt spid="9421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94212"/>
                                        </p:tgtEl>
                                        <p:attrNameLst>
                                          <p:attrName>style.visibility</p:attrName>
                                        </p:attrNameLst>
                                      </p:cBhvr>
                                      <p:to>
                                        <p:strVal val="visible"/>
                                      </p:to>
                                    </p:set>
                                    <p:animEffect transition="in" filter="slide(fromTop)">
                                      <p:cBhvr>
                                        <p:cTn id="25" dur="500"/>
                                        <p:tgtEl>
                                          <p:spTgt spid="94212"/>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94218"/>
                                        </p:tgtEl>
                                        <p:attrNameLst>
                                          <p:attrName>style.visibility</p:attrName>
                                        </p:attrNameLst>
                                      </p:cBhvr>
                                      <p:to>
                                        <p:strVal val="visible"/>
                                      </p:to>
                                    </p:set>
                                    <p:animEffect transition="in" filter="slide(fromLeft)">
                                      <p:cBhvr>
                                        <p:cTn id="29" dur="500"/>
                                        <p:tgtEl>
                                          <p:spTgt spid="9421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94213"/>
                                        </p:tgtEl>
                                        <p:attrNameLst>
                                          <p:attrName>style.visibility</p:attrName>
                                        </p:attrNameLst>
                                      </p:cBhvr>
                                      <p:to>
                                        <p:strVal val="visible"/>
                                      </p:to>
                                    </p:set>
                                    <p:animEffect transition="in" filter="slide(fromTop)">
                                      <p:cBhvr>
                                        <p:cTn id="34" dur="500"/>
                                        <p:tgtEl>
                                          <p:spTgt spid="94213"/>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94219"/>
                                        </p:tgtEl>
                                        <p:attrNameLst>
                                          <p:attrName>style.visibility</p:attrName>
                                        </p:attrNameLst>
                                      </p:cBhvr>
                                      <p:to>
                                        <p:strVal val="visible"/>
                                      </p:to>
                                    </p:set>
                                    <p:animEffect transition="in" filter="slide(fromLeft)">
                                      <p:cBhvr>
                                        <p:cTn id="38" dur="500"/>
                                        <p:tgtEl>
                                          <p:spTgt spid="9421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94214"/>
                                        </p:tgtEl>
                                        <p:attrNameLst>
                                          <p:attrName>style.visibility</p:attrName>
                                        </p:attrNameLst>
                                      </p:cBhvr>
                                      <p:to>
                                        <p:strVal val="visible"/>
                                      </p:to>
                                    </p:set>
                                    <p:animEffect transition="in" filter="slide(fromTop)">
                                      <p:cBhvr>
                                        <p:cTn id="43" dur="500"/>
                                        <p:tgtEl>
                                          <p:spTgt spid="94214"/>
                                        </p:tgtEl>
                                      </p:cBhvr>
                                    </p:animEffect>
                                  </p:childTnLst>
                                </p:cTn>
                              </p:par>
                            </p:childTnLst>
                          </p:cTn>
                        </p:par>
                        <p:par>
                          <p:cTn id="44" fill="hold" nodeType="afterGroup">
                            <p:stCondLst>
                              <p:cond delay="500"/>
                            </p:stCondLst>
                            <p:childTnLst>
                              <p:par>
                                <p:cTn id="45" presetID="12" presetClass="entr" presetSubtype="8" fill="hold" grpId="0" nodeType="afterEffect">
                                  <p:stCondLst>
                                    <p:cond delay="0"/>
                                  </p:stCondLst>
                                  <p:childTnLst>
                                    <p:set>
                                      <p:cBhvr>
                                        <p:cTn id="46" dur="1" fill="hold">
                                          <p:stCondLst>
                                            <p:cond delay="0"/>
                                          </p:stCondLst>
                                        </p:cTn>
                                        <p:tgtEl>
                                          <p:spTgt spid="94220"/>
                                        </p:tgtEl>
                                        <p:attrNameLst>
                                          <p:attrName>style.visibility</p:attrName>
                                        </p:attrNameLst>
                                      </p:cBhvr>
                                      <p:to>
                                        <p:strVal val="visible"/>
                                      </p:to>
                                    </p:set>
                                    <p:animEffect transition="in" filter="slide(fromLeft)">
                                      <p:cBhvr>
                                        <p:cTn id="47" dur="500"/>
                                        <p:tgtEl>
                                          <p:spTgt spid="9422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94215"/>
                                        </p:tgtEl>
                                        <p:attrNameLst>
                                          <p:attrName>style.visibility</p:attrName>
                                        </p:attrNameLst>
                                      </p:cBhvr>
                                      <p:to>
                                        <p:strVal val="visible"/>
                                      </p:to>
                                    </p:set>
                                    <p:animEffect transition="in" filter="slide(fromTop)">
                                      <p:cBhvr>
                                        <p:cTn id="52" dur="500"/>
                                        <p:tgtEl>
                                          <p:spTgt spid="94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utoUpdateAnimBg="0"/>
      <p:bldP spid="94211" grpId="0" autoUpdateAnimBg="0"/>
      <p:bldP spid="94212" grpId="0" autoUpdateAnimBg="0"/>
      <p:bldP spid="94213" grpId="0" autoUpdateAnimBg="0"/>
      <p:bldP spid="94214" grpId="0" autoUpdateAnimBg="0"/>
      <p:bldP spid="94215" grpId="0" autoUpdateAnimBg="0"/>
      <p:bldP spid="94216" grpId="0" animBg="1"/>
      <p:bldP spid="94217" grpId="0" animBg="1"/>
      <p:bldP spid="94218" grpId="0" animBg="1"/>
      <p:bldP spid="94219" grpId="0" animBg="1"/>
      <p:bldP spid="942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48" name="Rectangle 76"/>
          <p:cNvSpPr>
            <a:spLocks noChangeArrowheads="1"/>
          </p:cNvSpPr>
          <p:nvPr/>
        </p:nvSpPr>
        <p:spPr bwMode="auto">
          <a:xfrm>
            <a:off x="2063750" y="1214717"/>
            <a:ext cx="3014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dirty="0" err="1" smtClean="0">
                <a:latin typeface="Arial" panose="020B0604020202020204" pitchFamily="34" charset="0"/>
                <a:cs typeface="Times New Roman" panose="02020603050405020304" pitchFamily="18" charset="0"/>
              </a:rPr>
              <a:t>Table</a:t>
            </a:r>
            <a:r>
              <a:rPr lang="tr-TR" altLang="tr-TR" b="1" dirty="0" smtClean="0">
                <a:latin typeface="Arial" panose="020B0604020202020204" pitchFamily="34" charset="0"/>
                <a:cs typeface="Times New Roman" panose="02020603050405020304" pitchFamily="18" charset="0"/>
              </a:rPr>
              <a:t> 3 . </a:t>
            </a:r>
            <a:r>
              <a:rPr lang="tr-TR" altLang="tr-TR" b="1" dirty="0" err="1" smtClean="0">
                <a:latin typeface="Arial" panose="020B0604020202020204" pitchFamily="34" charset="0"/>
                <a:cs typeface="Times New Roman" panose="02020603050405020304" pitchFamily="18" charset="0"/>
              </a:rPr>
              <a:t>Supply</a:t>
            </a:r>
            <a:r>
              <a:rPr lang="tr-TR" altLang="tr-TR" b="1" dirty="0" smtClean="0">
                <a:latin typeface="Arial" panose="020B0604020202020204" pitchFamily="34" charset="0"/>
                <a:cs typeface="Times New Roman" panose="02020603050405020304" pitchFamily="18" charset="0"/>
              </a:rPr>
              <a:t> Schedule</a:t>
            </a:r>
            <a:endParaRPr lang="tr-TR" altLang="tr-TR" dirty="0">
              <a:latin typeface="Arial" panose="020B0604020202020204" pitchFamily="34" charset="0"/>
            </a:endParaRPr>
          </a:p>
        </p:txBody>
      </p:sp>
      <p:sp>
        <p:nvSpPr>
          <p:cNvPr id="54274" name="Line 2"/>
          <p:cNvSpPr>
            <a:spLocks noChangeShapeType="1"/>
          </p:cNvSpPr>
          <p:nvPr/>
        </p:nvSpPr>
        <p:spPr bwMode="auto">
          <a:xfrm>
            <a:off x="6383338" y="5340350"/>
            <a:ext cx="3529012"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275" name="Text Box 3"/>
          <p:cNvSpPr txBox="1">
            <a:spLocks noChangeArrowheads="1"/>
          </p:cNvSpPr>
          <p:nvPr/>
        </p:nvSpPr>
        <p:spPr bwMode="auto">
          <a:xfrm>
            <a:off x="8688389" y="5429250"/>
            <a:ext cx="15857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Amount</a:t>
            </a:r>
            <a:r>
              <a:rPr lang="tr-TR" altLang="tr-TR" sz="1400" b="1" dirty="0" smtClean="0"/>
              <a:t> </a:t>
            </a:r>
            <a:r>
              <a:rPr lang="tr-TR" altLang="tr-TR" sz="1400" b="1" dirty="0"/>
              <a:t>(</a:t>
            </a:r>
            <a:r>
              <a:rPr lang="tr-TR" altLang="tr-TR" sz="1400" b="1" dirty="0" err="1" smtClean="0"/>
              <a:t>tons</a:t>
            </a:r>
            <a:r>
              <a:rPr lang="tr-TR" altLang="tr-TR" sz="1400" b="1" dirty="0" smtClean="0"/>
              <a:t>)</a:t>
            </a:r>
            <a:endParaRPr lang="tr-TR" altLang="tr-TR" sz="1400" b="1" dirty="0"/>
          </a:p>
        </p:txBody>
      </p:sp>
      <p:grpSp>
        <p:nvGrpSpPr>
          <p:cNvPr id="2" name="Group 70"/>
          <p:cNvGrpSpPr>
            <a:grpSpLocks/>
          </p:cNvGrpSpPr>
          <p:nvPr/>
        </p:nvGrpSpPr>
        <p:grpSpPr bwMode="auto">
          <a:xfrm>
            <a:off x="6815138" y="5284789"/>
            <a:ext cx="2736850" cy="287337"/>
            <a:chOff x="3333" y="3329"/>
            <a:chExt cx="1724" cy="181"/>
          </a:xfrm>
        </p:grpSpPr>
        <p:sp>
          <p:nvSpPr>
            <p:cNvPr id="76874" name="Line 5"/>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75" name="Line 6"/>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76" name="Line 7"/>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77" name="Line 8"/>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78" name="Line 9"/>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79" name="Text Box 11"/>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76880" name="Text Box 12"/>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76881" name="Text Box 13"/>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76882" name="Text Box 14"/>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76883" name="Text Box 15"/>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54289" name="Line 17"/>
          <p:cNvSpPr>
            <a:spLocks noChangeShapeType="1"/>
          </p:cNvSpPr>
          <p:nvPr/>
        </p:nvSpPr>
        <p:spPr bwMode="auto">
          <a:xfrm rot="10800000">
            <a:off x="6383339" y="2332038"/>
            <a:ext cx="1587" cy="30083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290" name="Text Box 18"/>
          <p:cNvSpPr txBox="1">
            <a:spLocks noChangeArrowheads="1"/>
          </p:cNvSpPr>
          <p:nvPr/>
        </p:nvSpPr>
        <p:spPr bwMode="auto">
          <a:xfrm rot="-5400000">
            <a:off x="4987926" y="2936876"/>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Price</a:t>
            </a:r>
            <a:r>
              <a:rPr lang="tr-TR" altLang="tr-TR" sz="1400" b="1" dirty="0" smtClean="0"/>
              <a:t> (x1000 </a:t>
            </a:r>
            <a:r>
              <a:rPr lang="tr-TR" altLang="tr-TR" sz="1400" b="1" dirty="0"/>
              <a:t>TL)</a:t>
            </a:r>
          </a:p>
        </p:txBody>
      </p:sp>
      <p:grpSp>
        <p:nvGrpSpPr>
          <p:cNvPr id="3" name="Group 69"/>
          <p:cNvGrpSpPr>
            <a:grpSpLocks/>
          </p:cNvGrpSpPr>
          <p:nvPr/>
        </p:nvGrpSpPr>
        <p:grpSpPr bwMode="auto">
          <a:xfrm>
            <a:off x="5951539" y="2547939"/>
            <a:ext cx="503237" cy="2808287"/>
            <a:chOff x="2789" y="1605"/>
            <a:chExt cx="317" cy="1769"/>
          </a:xfrm>
        </p:grpSpPr>
        <p:sp>
          <p:nvSpPr>
            <p:cNvPr id="76854" name="Line 10"/>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5" name="Line 16"/>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6" name="Line 20"/>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7" name="Line 21"/>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8" name="Line 22"/>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9" name="Line 23"/>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0" name="Text Box 26"/>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76861" name="Text Box 27"/>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76862" name="Text Box 28"/>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76863" name="Text Box 29"/>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76864" name="Line 31"/>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5" name="Line 32"/>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6" name="Line 33"/>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7" name="Line 34"/>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8" name="Line 35"/>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9" name="Text Box 37"/>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76870" name="Text Box 38"/>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76871" name="Text Box 39"/>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76872" name="Text Box 40"/>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76873" name="Text Box 43"/>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grpSp>
        <p:nvGrpSpPr>
          <p:cNvPr id="4" name="Group 72"/>
          <p:cNvGrpSpPr>
            <a:grpSpLocks/>
          </p:cNvGrpSpPr>
          <p:nvPr/>
        </p:nvGrpSpPr>
        <p:grpSpPr bwMode="auto">
          <a:xfrm>
            <a:off x="6454775" y="2705100"/>
            <a:ext cx="3168650" cy="2363788"/>
            <a:chOff x="3106" y="1704"/>
            <a:chExt cx="1996" cy="1489"/>
          </a:xfrm>
        </p:grpSpPr>
        <p:sp>
          <p:nvSpPr>
            <p:cNvPr id="76845" name="Line 51"/>
            <p:cNvSpPr>
              <a:spLocks noChangeShapeType="1"/>
            </p:cNvSpPr>
            <p:nvPr/>
          </p:nvSpPr>
          <p:spPr bwMode="auto">
            <a:xfrm>
              <a:off x="3106" y="3002"/>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6" name="Line 52"/>
            <p:cNvSpPr>
              <a:spLocks noChangeShapeType="1"/>
            </p:cNvSpPr>
            <p:nvPr/>
          </p:nvSpPr>
          <p:spPr bwMode="auto">
            <a:xfrm>
              <a:off x="3106" y="28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7" name="Line 53"/>
            <p:cNvSpPr>
              <a:spLocks noChangeShapeType="1"/>
            </p:cNvSpPr>
            <p:nvPr/>
          </p:nvSpPr>
          <p:spPr bwMode="auto">
            <a:xfrm>
              <a:off x="3106" y="26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8" name="Line 54"/>
            <p:cNvSpPr>
              <a:spLocks noChangeShapeType="1"/>
            </p:cNvSpPr>
            <p:nvPr/>
          </p:nvSpPr>
          <p:spPr bwMode="auto">
            <a:xfrm>
              <a:off x="3106" y="245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9" name="Line 55"/>
            <p:cNvSpPr>
              <a:spLocks noChangeShapeType="1"/>
            </p:cNvSpPr>
            <p:nvPr/>
          </p:nvSpPr>
          <p:spPr bwMode="auto">
            <a:xfrm>
              <a:off x="3106" y="2258"/>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50" name="Line 56"/>
            <p:cNvSpPr>
              <a:spLocks noChangeShapeType="1"/>
            </p:cNvSpPr>
            <p:nvPr/>
          </p:nvSpPr>
          <p:spPr bwMode="auto">
            <a:xfrm>
              <a:off x="3106" y="2076"/>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51" name="Line 57"/>
            <p:cNvSpPr>
              <a:spLocks noChangeShapeType="1"/>
            </p:cNvSpPr>
            <p:nvPr/>
          </p:nvSpPr>
          <p:spPr bwMode="auto">
            <a:xfrm>
              <a:off x="3106" y="1911"/>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52" name="Line 58"/>
            <p:cNvSpPr>
              <a:spLocks noChangeShapeType="1"/>
            </p:cNvSpPr>
            <p:nvPr/>
          </p:nvSpPr>
          <p:spPr bwMode="auto">
            <a:xfrm>
              <a:off x="3106" y="170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53" name="Line 59"/>
            <p:cNvSpPr>
              <a:spLocks noChangeShapeType="1"/>
            </p:cNvSpPr>
            <p:nvPr/>
          </p:nvSpPr>
          <p:spPr bwMode="auto">
            <a:xfrm>
              <a:off x="3106" y="3193"/>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5" name="Group 71"/>
          <p:cNvGrpSpPr>
            <a:grpSpLocks/>
          </p:cNvGrpSpPr>
          <p:nvPr/>
        </p:nvGrpSpPr>
        <p:grpSpPr bwMode="auto">
          <a:xfrm>
            <a:off x="6996113" y="2547938"/>
            <a:ext cx="2305050" cy="2736850"/>
            <a:chOff x="3447" y="1605"/>
            <a:chExt cx="1452" cy="1724"/>
          </a:xfrm>
        </p:grpSpPr>
        <p:sp>
          <p:nvSpPr>
            <p:cNvPr id="76840" name="Line 44"/>
            <p:cNvSpPr>
              <a:spLocks noChangeShapeType="1"/>
            </p:cNvSpPr>
            <p:nvPr/>
          </p:nvSpPr>
          <p:spPr bwMode="auto">
            <a:xfrm flipV="1">
              <a:off x="3810"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1" name="Line 45"/>
            <p:cNvSpPr>
              <a:spLocks noChangeShapeType="1"/>
            </p:cNvSpPr>
            <p:nvPr/>
          </p:nvSpPr>
          <p:spPr bwMode="auto">
            <a:xfrm flipV="1">
              <a:off x="4173"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2" name="Line 46"/>
            <p:cNvSpPr>
              <a:spLocks noChangeShapeType="1"/>
            </p:cNvSpPr>
            <p:nvPr/>
          </p:nvSpPr>
          <p:spPr bwMode="auto">
            <a:xfrm flipV="1">
              <a:off x="4536"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3" name="Line 48"/>
            <p:cNvSpPr>
              <a:spLocks noChangeShapeType="1"/>
            </p:cNvSpPr>
            <p:nvPr/>
          </p:nvSpPr>
          <p:spPr bwMode="auto">
            <a:xfrm flipV="1">
              <a:off x="3447"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44" name="Line 47"/>
            <p:cNvSpPr>
              <a:spLocks noChangeShapeType="1"/>
            </p:cNvSpPr>
            <p:nvPr/>
          </p:nvSpPr>
          <p:spPr bwMode="auto">
            <a:xfrm flipV="1">
              <a:off x="4899"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54335" name="Oval 63"/>
          <p:cNvSpPr>
            <a:spLocks noChangeArrowheads="1"/>
          </p:cNvSpPr>
          <p:nvPr/>
        </p:nvSpPr>
        <p:spPr bwMode="auto">
          <a:xfrm>
            <a:off x="9264651" y="2997200"/>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6" name="Oval 64"/>
          <p:cNvSpPr>
            <a:spLocks noChangeArrowheads="1"/>
          </p:cNvSpPr>
          <p:nvPr/>
        </p:nvSpPr>
        <p:spPr bwMode="auto">
          <a:xfrm>
            <a:off x="8688389" y="3860800"/>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7" name="Oval 65"/>
          <p:cNvSpPr>
            <a:spLocks noChangeArrowheads="1"/>
          </p:cNvSpPr>
          <p:nvPr/>
        </p:nvSpPr>
        <p:spPr bwMode="auto">
          <a:xfrm>
            <a:off x="8112126" y="4365625"/>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8" name="Oval 66"/>
          <p:cNvSpPr>
            <a:spLocks noChangeArrowheads="1"/>
          </p:cNvSpPr>
          <p:nvPr/>
        </p:nvSpPr>
        <p:spPr bwMode="auto">
          <a:xfrm>
            <a:off x="7535864" y="4581525"/>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9" name="Oval 67"/>
          <p:cNvSpPr>
            <a:spLocks noChangeArrowheads="1"/>
          </p:cNvSpPr>
          <p:nvPr/>
        </p:nvSpPr>
        <p:spPr bwMode="auto">
          <a:xfrm>
            <a:off x="6959601" y="4724400"/>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47" name="Freeform 75"/>
          <p:cNvSpPr>
            <a:spLocks/>
          </p:cNvSpPr>
          <p:nvPr/>
        </p:nvSpPr>
        <p:spPr bwMode="auto">
          <a:xfrm>
            <a:off x="6959600" y="2997200"/>
            <a:ext cx="2376488" cy="1727200"/>
          </a:xfrm>
          <a:custGeom>
            <a:avLst/>
            <a:gdLst>
              <a:gd name="T0" fmla="*/ 0 w 1452"/>
              <a:gd name="T1" fmla="*/ 2147483646 h 1043"/>
              <a:gd name="T2" fmla="*/ 2147483646 w 1452"/>
              <a:gd name="T3" fmla="*/ 2147483646 h 1043"/>
              <a:gd name="T4" fmla="*/ 2147483646 w 1452"/>
              <a:gd name="T5" fmla="*/ 2147483646 h 1043"/>
              <a:gd name="T6" fmla="*/ 2147483646 w 1452"/>
              <a:gd name="T7" fmla="*/ 2147483646 h 1043"/>
              <a:gd name="T8" fmla="*/ 2147483646 w 1452"/>
              <a:gd name="T9" fmla="*/ 0 h 1043"/>
              <a:gd name="T10" fmla="*/ 0 60000 65536"/>
              <a:gd name="T11" fmla="*/ 0 60000 65536"/>
              <a:gd name="T12" fmla="*/ 0 60000 65536"/>
              <a:gd name="T13" fmla="*/ 0 60000 65536"/>
              <a:gd name="T14" fmla="*/ 0 60000 65536"/>
              <a:gd name="T15" fmla="*/ 0 w 1452"/>
              <a:gd name="T16" fmla="*/ 0 h 1043"/>
              <a:gd name="T17" fmla="*/ 1452 w 1452"/>
              <a:gd name="T18" fmla="*/ 1043 h 1043"/>
            </a:gdLst>
            <a:ahLst/>
            <a:cxnLst>
              <a:cxn ang="T10">
                <a:pos x="T0" y="T1"/>
              </a:cxn>
              <a:cxn ang="T11">
                <a:pos x="T2" y="T3"/>
              </a:cxn>
              <a:cxn ang="T12">
                <a:pos x="T4" y="T5"/>
              </a:cxn>
              <a:cxn ang="T13">
                <a:pos x="T6" y="T7"/>
              </a:cxn>
              <a:cxn ang="T14">
                <a:pos x="T8" y="T9"/>
              </a:cxn>
            </a:cxnLst>
            <a:rect l="T15" t="T16" r="T17" b="T18"/>
            <a:pathLst>
              <a:path w="1452" h="1043">
                <a:moveTo>
                  <a:pt x="0" y="1043"/>
                </a:moveTo>
                <a:cubicBezTo>
                  <a:pt x="121" y="1035"/>
                  <a:pt x="242" y="1028"/>
                  <a:pt x="363" y="998"/>
                </a:cubicBezTo>
                <a:cubicBezTo>
                  <a:pt x="484" y="968"/>
                  <a:pt x="598" y="945"/>
                  <a:pt x="726" y="862"/>
                </a:cubicBezTo>
                <a:cubicBezTo>
                  <a:pt x="854" y="779"/>
                  <a:pt x="1013" y="643"/>
                  <a:pt x="1134" y="499"/>
                </a:cubicBezTo>
                <a:cubicBezTo>
                  <a:pt x="1255" y="355"/>
                  <a:pt x="1353" y="177"/>
                  <a:pt x="1452" y="0"/>
                </a:cubicBez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graphicFrame>
        <p:nvGraphicFramePr>
          <p:cNvPr id="54427" name="Group 155"/>
          <p:cNvGraphicFramePr>
            <a:graphicFrameLocks noGrp="1"/>
          </p:cNvGraphicFramePr>
          <p:nvPr>
            <p:extLst>
              <p:ext uri="{D42A27DB-BD31-4B8C-83A1-F6EECF244321}">
                <p14:modId xmlns:p14="http://schemas.microsoft.com/office/powerpoint/2010/main" val="2390124523"/>
              </p:ext>
            </p:extLst>
          </p:nvPr>
        </p:nvGraphicFramePr>
        <p:xfrm>
          <a:off x="1995814" y="2110787"/>
          <a:ext cx="3168650" cy="2632076"/>
        </p:xfrm>
        <a:graphic>
          <a:graphicData uri="http://schemas.openxmlformats.org/drawingml/2006/table">
            <a:tbl>
              <a:tblPr/>
              <a:tblGrid>
                <a:gridCol w="1285875">
                  <a:extLst>
                    <a:ext uri="{9D8B030D-6E8A-4147-A177-3AD203B41FA5}">
                      <a16:colId xmlns:a16="http://schemas.microsoft.com/office/drawing/2014/main" xmlns="" val="20000"/>
                    </a:ext>
                  </a:extLst>
                </a:gridCol>
                <a:gridCol w="1882775">
                  <a:extLst>
                    <a:ext uri="{9D8B030D-6E8A-4147-A177-3AD203B41FA5}">
                      <a16:colId xmlns:a16="http://schemas.microsoft.com/office/drawing/2014/main" xmlns="" val="20001"/>
                    </a:ext>
                  </a:extLst>
                </a:gridCol>
              </a:tblGrid>
              <a:tr h="6400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smtClean="0">
                          <a:ln>
                            <a:noFill/>
                          </a:ln>
                          <a:solidFill>
                            <a:schemeClr val="tx1"/>
                          </a:solidFill>
                          <a:effectLst/>
                          <a:latin typeface="Times New Roman" pitchFamily="18" charset="0"/>
                          <a:cs typeface="Times New Roman" pitchFamily="18" charset="0"/>
                        </a:rPr>
                        <a:t>Price</a:t>
                      </a: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 of </a:t>
                      </a:r>
                      <a:r>
                        <a:rPr kumimoji="0" lang="tr-TR" sz="1800" b="1" i="0" u="none" strike="noStrike" cap="none" normalizeH="0" baseline="0" dirty="0" err="1" smtClean="0">
                          <a:ln>
                            <a:noFill/>
                          </a:ln>
                          <a:solidFill>
                            <a:schemeClr val="tx1"/>
                          </a:solidFill>
                          <a:effectLst/>
                          <a:latin typeface="Times New Roman" pitchFamily="18" charset="0"/>
                          <a:cs typeface="Times New Roman" pitchFamily="18" charset="0"/>
                        </a:rPr>
                        <a:t>Good</a:t>
                      </a: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 (TL)</a:t>
                      </a:r>
                      <a:endParaRPr kumimoji="0" lang="tr-TR" sz="1800" b="0" i="0" u="none" strike="noStrike" cap="none" normalizeH="0" baseline="0" dirty="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smtClean="0">
                          <a:ln>
                            <a:noFill/>
                          </a:ln>
                          <a:solidFill>
                            <a:schemeClr val="tx1"/>
                          </a:solidFill>
                          <a:effectLst/>
                          <a:latin typeface="Times New Roman" pitchFamily="18" charset="0"/>
                          <a:cs typeface="Times New Roman" pitchFamily="18" charset="0"/>
                        </a:rPr>
                        <a:t>Amount</a:t>
                      </a: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err="1" smtClean="0">
                          <a:ln>
                            <a:noFill/>
                          </a:ln>
                          <a:solidFill>
                            <a:schemeClr val="tx1"/>
                          </a:solidFill>
                          <a:effectLst/>
                          <a:latin typeface="Times New Roman" pitchFamily="18" charset="0"/>
                          <a:cs typeface="Times New Roman" pitchFamily="18" charset="0"/>
                        </a:rPr>
                        <a:t>Supplied</a:t>
                      </a: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err="1" smtClean="0">
                          <a:ln>
                            <a:noFill/>
                          </a:ln>
                          <a:solidFill>
                            <a:schemeClr val="tx1"/>
                          </a:solidFill>
                          <a:effectLst/>
                          <a:latin typeface="Times New Roman" pitchFamily="18" charset="0"/>
                          <a:cs typeface="Times New Roman" pitchFamily="18" charset="0"/>
                        </a:rPr>
                        <a:t>Tons</a:t>
                      </a: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tr-TR" sz="1800" b="0" i="0" u="none" strike="noStrike" cap="none" normalizeH="0" baseline="0" dirty="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200</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10</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250</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20</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325</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30</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500</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40       </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800</a:t>
                      </a:r>
                      <a:endParaRPr kumimoji="0" lang="tr-TR" sz="1800" b="0" i="0" u="none" strike="noStrike" cap="none" normalizeH="0" baseline="0" dirty="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50</a:t>
                      </a:r>
                      <a:endParaRPr kumimoji="0" lang="tr-TR" sz="1800" b="0" i="0" u="none" strike="noStrike" cap="none" normalizeH="0" baseline="0" dirty="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939621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4427"/>
                                        </p:tgtEl>
                                        <p:attrNameLst>
                                          <p:attrName>style.visibility</p:attrName>
                                        </p:attrNameLst>
                                      </p:cBhvr>
                                      <p:to>
                                        <p:strVal val="visible"/>
                                      </p:to>
                                    </p:set>
                                    <p:animEffect transition="in" filter="dissolve">
                                      <p:cBhvr>
                                        <p:cTn id="7" dur="500"/>
                                        <p:tgtEl>
                                          <p:spTgt spid="5442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4348"/>
                                        </p:tgtEl>
                                        <p:attrNameLst>
                                          <p:attrName>style.visibility</p:attrName>
                                        </p:attrNameLst>
                                      </p:cBhvr>
                                      <p:to>
                                        <p:strVal val="visible"/>
                                      </p:to>
                                    </p:set>
                                    <p:animEffect transition="in" filter="slide(fromBottom)">
                                      <p:cBhvr>
                                        <p:cTn id="11" dur="500"/>
                                        <p:tgtEl>
                                          <p:spTgt spid="543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8" fill="hold" grpId="0" nodeType="clickEffect">
                                  <p:stCondLst>
                                    <p:cond delay="0"/>
                                  </p:stCondLst>
                                  <p:childTnLst>
                                    <p:set>
                                      <p:cBhvr>
                                        <p:cTn id="15" dur="1" fill="hold">
                                          <p:stCondLst>
                                            <p:cond delay="0"/>
                                          </p:stCondLst>
                                        </p:cTn>
                                        <p:tgtEl>
                                          <p:spTgt spid="54274"/>
                                        </p:tgtEl>
                                        <p:attrNameLst>
                                          <p:attrName>style.visibility</p:attrName>
                                        </p:attrNameLst>
                                      </p:cBhvr>
                                      <p:to>
                                        <p:strVal val="visible"/>
                                      </p:to>
                                    </p:set>
                                    <p:animEffect transition="in" filter="slide(fromLeft)">
                                      <p:cBhvr>
                                        <p:cTn id="16" dur="500"/>
                                        <p:tgtEl>
                                          <p:spTgt spid="54274"/>
                                        </p:tgtEl>
                                      </p:cBhvr>
                                    </p:animEffect>
                                  </p:childTnLst>
                                </p:cTn>
                              </p:par>
                            </p:childTnLst>
                          </p:cTn>
                        </p:par>
                        <p:par>
                          <p:cTn id="17" fill="hold" nodeType="afterGroup">
                            <p:stCondLst>
                              <p:cond delay="500"/>
                            </p:stCondLst>
                            <p:childTnLst>
                              <p:par>
                                <p:cTn id="18" presetID="12" presetClass="entr" presetSubtype="1" fill="hold" grpId="0" nodeType="afterEffect">
                                  <p:stCondLst>
                                    <p:cond delay="0"/>
                                  </p:stCondLst>
                                  <p:childTnLst>
                                    <p:set>
                                      <p:cBhvr>
                                        <p:cTn id="19" dur="1" fill="hold">
                                          <p:stCondLst>
                                            <p:cond delay="0"/>
                                          </p:stCondLst>
                                        </p:cTn>
                                        <p:tgtEl>
                                          <p:spTgt spid="54275"/>
                                        </p:tgtEl>
                                        <p:attrNameLst>
                                          <p:attrName>style.visibility</p:attrName>
                                        </p:attrNameLst>
                                      </p:cBhvr>
                                      <p:to>
                                        <p:strVal val="visible"/>
                                      </p:to>
                                    </p:set>
                                    <p:animEffect transition="in" filter="slide(fromTop)">
                                      <p:cBhvr>
                                        <p:cTn id="20" dur="500"/>
                                        <p:tgtEl>
                                          <p:spTgt spid="54275"/>
                                        </p:tgtEl>
                                      </p:cBhvr>
                                    </p:animEffect>
                                  </p:childTnLst>
                                </p:cTn>
                              </p:par>
                            </p:childTnLst>
                          </p:cTn>
                        </p:par>
                        <p:par>
                          <p:cTn id="21" fill="hold" nodeType="afterGroup">
                            <p:stCondLst>
                              <p:cond delay="1000"/>
                            </p:stCondLst>
                            <p:childTnLst>
                              <p:par>
                                <p:cTn id="22" presetID="9" presetClass="entr" presetSubtype="0"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dissolve">
                                      <p:cBhvr>
                                        <p:cTn id="24" dur="500"/>
                                        <p:tgtEl>
                                          <p:spTgt spid="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54289"/>
                                        </p:tgtEl>
                                        <p:attrNameLst>
                                          <p:attrName>style.visibility</p:attrName>
                                        </p:attrNameLst>
                                      </p:cBhvr>
                                      <p:to>
                                        <p:strVal val="visible"/>
                                      </p:to>
                                    </p:set>
                                    <p:animEffect transition="in" filter="slide(fromBottom)">
                                      <p:cBhvr>
                                        <p:cTn id="29" dur="500"/>
                                        <p:tgtEl>
                                          <p:spTgt spid="54289"/>
                                        </p:tgtEl>
                                      </p:cBhvr>
                                    </p:animEffect>
                                  </p:childTnLst>
                                </p:cTn>
                              </p:par>
                            </p:childTnLst>
                          </p:cTn>
                        </p:par>
                        <p:par>
                          <p:cTn id="30" fill="hold" nodeType="afterGroup">
                            <p:stCondLst>
                              <p:cond delay="500"/>
                            </p:stCondLst>
                            <p:childTnLst>
                              <p:par>
                                <p:cTn id="31" presetID="12" presetClass="entr" presetSubtype="2" fill="hold" grpId="0" nodeType="afterEffect">
                                  <p:stCondLst>
                                    <p:cond delay="0"/>
                                  </p:stCondLst>
                                  <p:childTnLst>
                                    <p:set>
                                      <p:cBhvr>
                                        <p:cTn id="32" dur="1" fill="hold">
                                          <p:stCondLst>
                                            <p:cond delay="0"/>
                                          </p:stCondLst>
                                        </p:cTn>
                                        <p:tgtEl>
                                          <p:spTgt spid="54290"/>
                                        </p:tgtEl>
                                        <p:attrNameLst>
                                          <p:attrName>style.visibility</p:attrName>
                                        </p:attrNameLst>
                                      </p:cBhvr>
                                      <p:to>
                                        <p:strVal val="visible"/>
                                      </p:to>
                                    </p:set>
                                    <p:animEffect transition="in" filter="slide(fromRight)">
                                      <p:cBhvr>
                                        <p:cTn id="33" dur="500"/>
                                        <p:tgtEl>
                                          <p:spTgt spid="54290"/>
                                        </p:tgtEl>
                                      </p:cBhvr>
                                    </p:animEffect>
                                  </p:childTnLst>
                                </p:cTn>
                              </p:par>
                            </p:childTnLst>
                          </p:cTn>
                        </p:par>
                        <p:par>
                          <p:cTn id="34" fill="hold" nodeType="afterGroup">
                            <p:stCondLst>
                              <p:cond delay="1000"/>
                            </p:stCondLst>
                            <p:childTnLst>
                              <p:par>
                                <p:cTn id="35" presetID="9" presetClass="entr" presetSubtype="0" fill="hold" nodeType="after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dissolve">
                                      <p:cBhvr>
                                        <p:cTn id="37" dur="500"/>
                                        <p:tgtEl>
                                          <p:spTgt spid="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slide(fromBottom)">
                                      <p:cBhvr>
                                        <p:cTn id="42" dur="500"/>
                                        <p:tgtEl>
                                          <p:spTgt spid="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8"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slide(fromLeft)">
                                      <p:cBhvr>
                                        <p:cTn id="47" dur="500"/>
                                        <p:tgtEl>
                                          <p:spTgt spid="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4339"/>
                                        </p:tgtEl>
                                        <p:attrNameLst>
                                          <p:attrName>style.visibility</p:attrName>
                                        </p:attrNameLst>
                                      </p:cBhvr>
                                      <p:to>
                                        <p:strVal val="visible"/>
                                      </p:to>
                                    </p:set>
                                    <p:animEffect transition="in" filter="dissolve">
                                      <p:cBhvr>
                                        <p:cTn id="52" dur="500"/>
                                        <p:tgtEl>
                                          <p:spTgt spid="5433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4338"/>
                                        </p:tgtEl>
                                        <p:attrNameLst>
                                          <p:attrName>style.visibility</p:attrName>
                                        </p:attrNameLst>
                                      </p:cBhvr>
                                      <p:to>
                                        <p:strVal val="visible"/>
                                      </p:to>
                                    </p:set>
                                    <p:animEffect transition="in" filter="dissolve">
                                      <p:cBhvr>
                                        <p:cTn id="57" dur="500"/>
                                        <p:tgtEl>
                                          <p:spTgt spid="5433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4337"/>
                                        </p:tgtEl>
                                        <p:attrNameLst>
                                          <p:attrName>style.visibility</p:attrName>
                                        </p:attrNameLst>
                                      </p:cBhvr>
                                      <p:to>
                                        <p:strVal val="visible"/>
                                      </p:to>
                                    </p:set>
                                    <p:animEffect transition="in" filter="dissolve">
                                      <p:cBhvr>
                                        <p:cTn id="62" dur="500"/>
                                        <p:tgtEl>
                                          <p:spTgt spid="5433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4336"/>
                                        </p:tgtEl>
                                        <p:attrNameLst>
                                          <p:attrName>style.visibility</p:attrName>
                                        </p:attrNameLst>
                                      </p:cBhvr>
                                      <p:to>
                                        <p:strVal val="visible"/>
                                      </p:to>
                                    </p:set>
                                    <p:animEffect transition="in" filter="dissolve">
                                      <p:cBhvr>
                                        <p:cTn id="67" dur="500"/>
                                        <p:tgtEl>
                                          <p:spTgt spid="5433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54335"/>
                                        </p:tgtEl>
                                        <p:attrNameLst>
                                          <p:attrName>style.visibility</p:attrName>
                                        </p:attrNameLst>
                                      </p:cBhvr>
                                      <p:to>
                                        <p:strVal val="visible"/>
                                      </p:to>
                                    </p:set>
                                    <p:animEffect transition="in" filter="dissolve">
                                      <p:cBhvr>
                                        <p:cTn id="72" dur="500"/>
                                        <p:tgtEl>
                                          <p:spTgt spid="5433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54347"/>
                                        </p:tgtEl>
                                        <p:attrNameLst>
                                          <p:attrName>style.visibility</p:attrName>
                                        </p:attrNameLst>
                                      </p:cBhvr>
                                      <p:to>
                                        <p:strVal val="visible"/>
                                      </p:to>
                                    </p:set>
                                    <p:animEffect transition="in" filter="wipe(left)">
                                      <p:cBhvr>
                                        <p:cTn id="77" dur="500"/>
                                        <p:tgtEl>
                                          <p:spTgt spid="5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48" grpId="0"/>
      <p:bldP spid="54274" grpId="0" animBg="1"/>
      <p:bldP spid="54275" grpId="0"/>
      <p:bldP spid="54289" grpId="0" animBg="1"/>
      <p:bldP spid="54290" grpId="0"/>
      <p:bldP spid="54335" grpId="0" animBg="1"/>
      <p:bldP spid="54336" grpId="0" animBg="1"/>
      <p:bldP spid="54337" grpId="0" animBg="1"/>
      <p:bldP spid="54338" grpId="0" animBg="1"/>
      <p:bldP spid="54339" grpId="0" animBg="1"/>
      <p:bldP spid="5434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1487488" y="1341439"/>
            <a:ext cx="91440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sz="2000" b="1" u="sng" dirty="0" err="1">
                <a:solidFill>
                  <a:schemeClr val="hlink"/>
                </a:solidFill>
              </a:rPr>
              <a:t>Factors</a:t>
            </a:r>
            <a:r>
              <a:rPr lang="tr-TR" altLang="tr-TR" sz="2000" b="1" u="sng" dirty="0">
                <a:solidFill>
                  <a:schemeClr val="hlink"/>
                </a:solidFill>
              </a:rPr>
              <a:t> </a:t>
            </a:r>
            <a:r>
              <a:rPr lang="tr-TR" altLang="tr-TR" sz="2000" b="1" u="sng" dirty="0" err="1">
                <a:solidFill>
                  <a:schemeClr val="hlink"/>
                </a:solidFill>
              </a:rPr>
              <a:t>affecting</a:t>
            </a:r>
            <a:r>
              <a:rPr lang="tr-TR" altLang="tr-TR" sz="2000" b="1" u="sng" dirty="0">
                <a:solidFill>
                  <a:schemeClr val="hlink"/>
                </a:solidFill>
              </a:rPr>
              <a:t> </a:t>
            </a:r>
            <a:r>
              <a:rPr lang="tr-TR" altLang="tr-TR" sz="2000" b="1" u="sng" dirty="0" err="1">
                <a:solidFill>
                  <a:schemeClr val="hlink"/>
                </a:solidFill>
              </a:rPr>
              <a:t>supply</a:t>
            </a:r>
            <a:endParaRPr lang="tr-TR" altLang="tr-TR" dirty="0"/>
          </a:p>
        </p:txBody>
      </p:sp>
      <p:sp>
        <p:nvSpPr>
          <p:cNvPr id="93187" name="Text Box 3"/>
          <p:cNvSpPr txBox="1">
            <a:spLocks noChangeArrowheads="1"/>
          </p:cNvSpPr>
          <p:nvPr/>
        </p:nvSpPr>
        <p:spPr bwMode="auto">
          <a:xfrm>
            <a:off x="1524000" y="1866900"/>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a:solidFill>
                  <a:schemeClr val="folHlink"/>
                </a:solidFill>
              </a:rPr>
              <a:t>Price</a:t>
            </a:r>
            <a:r>
              <a:rPr lang="tr-TR" altLang="tr-TR" b="1" dirty="0">
                <a:solidFill>
                  <a:schemeClr val="folHlink"/>
                </a:solidFill>
              </a:rPr>
              <a:t> of </a:t>
            </a:r>
            <a:r>
              <a:rPr lang="tr-TR" altLang="tr-TR" b="1" dirty="0" err="1" smtClean="0">
                <a:solidFill>
                  <a:schemeClr val="folHlink"/>
                </a:solidFill>
              </a:rPr>
              <a:t>goods</a:t>
            </a:r>
            <a:r>
              <a:rPr lang="tr-TR" altLang="tr-TR" b="1" dirty="0" smtClean="0">
                <a:solidFill>
                  <a:schemeClr val="folHlink"/>
                </a:solidFill>
              </a:rPr>
              <a:t> : </a:t>
            </a:r>
            <a:r>
              <a:rPr lang="en-US" altLang="tr-TR" dirty="0"/>
              <a:t>The higher the price of the good, the more profitable it can be.</a:t>
            </a:r>
            <a:r>
              <a:rPr lang="tr-TR" altLang="tr-TR" dirty="0"/>
              <a:t> </a:t>
            </a:r>
            <a:r>
              <a:rPr lang="en-US" altLang="tr-TR" dirty="0"/>
              <a:t>Therefore, as the price increases, the quantity supplied increases; </a:t>
            </a:r>
            <a:r>
              <a:rPr lang="tr-TR" altLang="tr-TR" dirty="0" err="1" smtClean="0"/>
              <a:t>when</a:t>
            </a:r>
            <a:r>
              <a:rPr lang="tr-TR" altLang="tr-TR" dirty="0" smtClean="0"/>
              <a:t> </a:t>
            </a:r>
            <a:r>
              <a:rPr lang="en-US" altLang="tr-TR" dirty="0" smtClean="0"/>
              <a:t>the price</a:t>
            </a:r>
            <a:r>
              <a:rPr lang="tr-TR" altLang="tr-TR" dirty="0" smtClean="0"/>
              <a:t> </a:t>
            </a:r>
            <a:r>
              <a:rPr lang="tr-TR" altLang="tr-TR" dirty="0" err="1" smtClean="0"/>
              <a:t>decreases</a:t>
            </a:r>
            <a:r>
              <a:rPr lang="en-US" altLang="tr-TR" dirty="0" smtClean="0"/>
              <a:t>, </a:t>
            </a:r>
            <a:r>
              <a:rPr lang="en-US" altLang="tr-TR" dirty="0"/>
              <a:t>the </a:t>
            </a:r>
            <a:r>
              <a:rPr lang="en-US" altLang="tr-TR" dirty="0" smtClean="0"/>
              <a:t>quantity </a:t>
            </a:r>
            <a:r>
              <a:rPr lang="tr-TR" altLang="tr-TR" dirty="0" smtClean="0"/>
              <a:t>of </a:t>
            </a:r>
            <a:r>
              <a:rPr lang="tr-TR" altLang="tr-TR" dirty="0" err="1" smtClean="0"/>
              <a:t>goods</a:t>
            </a:r>
            <a:r>
              <a:rPr lang="tr-TR" altLang="tr-TR" dirty="0" smtClean="0"/>
              <a:t> </a:t>
            </a:r>
            <a:r>
              <a:rPr lang="en-US" altLang="tr-TR" dirty="0" smtClean="0"/>
              <a:t>supplied</a:t>
            </a:r>
            <a:r>
              <a:rPr lang="tr-TR" altLang="tr-TR" dirty="0"/>
              <a:t> </a:t>
            </a:r>
            <a:r>
              <a:rPr lang="tr-TR" altLang="tr-TR" dirty="0" err="1" smtClean="0"/>
              <a:t>decrease</a:t>
            </a:r>
            <a:r>
              <a:rPr lang="tr-TR" altLang="tr-TR" dirty="0" smtClean="0"/>
              <a:t>. </a:t>
            </a:r>
            <a:endParaRPr lang="tr-TR" altLang="tr-TR" dirty="0"/>
          </a:p>
        </p:txBody>
      </p:sp>
      <p:sp>
        <p:nvSpPr>
          <p:cNvPr id="93188" name="Text Box 4"/>
          <p:cNvSpPr txBox="1">
            <a:spLocks noChangeArrowheads="1"/>
          </p:cNvSpPr>
          <p:nvPr/>
        </p:nvSpPr>
        <p:spPr bwMode="auto">
          <a:xfrm>
            <a:off x="1524000" y="3041650"/>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b="1" dirty="0">
                <a:solidFill>
                  <a:schemeClr val="folHlink"/>
                </a:solidFill>
              </a:rPr>
              <a:t>Prices of other </a:t>
            </a:r>
            <a:r>
              <a:rPr lang="en-US" altLang="tr-TR" b="1" dirty="0" smtClean="0">
                <a:solidFill>
                  <a:schemeClr val="folHlink"/>
                </a:solidFill>
              </a:rPr>
              <a:t>goods</a:t>
            </a:r>
            <a:r>
              <a:rPr lang="tr-TR" altLang="tr-TR" b="1" dirty="0" smtClean="0">
                <a:solidFill>
                  <a:schemeClr val="folHlink"/>
                </a:solidFill>
              </a:rPr>
              <a:t>: </a:t>
            </a:r>
            <a:r>
              <a:rPr lang="en-US" altLang="tr-TR" dirty="0"/>
              <a:t>If the price of a good remains the same, </a:t>
            </a:r>
            <a:r>
              <a:rPr lang="tr-TR" altLang="tr-TR" dirty="0" err="1" smtClean="0"/>
              <a:t>and</a:t>
            </a:r>
            <a:r>
              <a:rPr lang="tr-TR" altLang="tr-TR" dirty="0" smtClean="0"/>
              <a:t> </a:t>
            </a:r>
            <a:r>
              <a:rPr lang="en-US" altLang="tr-TR" dirty="0" smtClean="0"/>
              <a:t>the </a:t>
            </a:r>
            <a:r>
              <a:rPr lang="en-US" altLang="tr-TR" dirty="0"/>
              <a:t>price of other goods </a:t>
            </a:r>
            <a:r>
              <a:rPr lang="en-US" altLang="tr-TR" dirty="0" smtClean="0"/>
              <a:t>increases</a:t>
            </a:r>
            <a:r>
              <a:rPr lang="tr-TR" altLang="tr-TR" dirty="0" smtClean="0"/>
              <a:t>,</a:t>
            </a:r>
            <a:r>
              <a:rPr lang="en-US" altLang="tr-TR" dirty="0" smtClean="0"/>
              <a:t> </a:t>
            </a:r>
            <a:r>
              <a:rPr lang="en-US" altLang="tr-TR" dirty="0"/>
              <a:t>the production and supply of those goods becomes more attractive.</a:t>
            </a:r>
            <a:endParaRPr lang="tr-TR" altLang="tr-TR" dirty="0"/>
          </a:p>
        </p:txBody>
      </p:sp>
      <p:sp>
        <p:nvSpPr>
          <p:cNvPr id="93189" name="Text Box 5"/>
          <p:cNvSpPr txBox="1">
            <a:spLocks noChangeArrowheads="1"/>
          </p:cNvSpPr>
          <p:nvPr/>
        </p:nvSpPr>
        <p:spPr bwMode="auto">
          <a:xfrm>
            <a:off x="1524000" y="3941764"/>
            <a:ext cx="9144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b="1" dirty="0">
                <a:solidFill>
                  <a:schemeClr val="folHlink"/>
                </a:solidFill>
              </a:rPr>
              <a:t>Prices of production </a:t>
            </a:r>
            <a:r>
              <a:rPr lang="en-US" altLang="tr-TR" b="1" dirty="0" smtClean="0">
                <a:solidFill>
                  <a:schemeClr val="folHlink"/>
                </a:solidFill>
              </a:rPr>
              <a:t>factors</a:t>
            </a:r>
            <a:r>
              <a:rPr lang="tr-TR" altLang="tr-TR" b="1" dirty="0" smtClean="0">
                <a:solidFill>
                  <a:schemeClr val="folHlink"/>
                </a:solidFill>
              </a:rPr>
              <a:t>: </a:t>
            </a:r>
            <a:r>
              <a:rPr lang="en-US" altLang="tr-TR" dirty="0"/>
              <a:t>Since the decrease in the prices of the factors of production used in the production of an economic good or service will reduce the cost of production of the good or service, the amount of profit to be obtained from the sales price in the market will be higher. This will increase the production and thus the supply of the goods.</a:t>
            </a:r>
            <a:endParaRPr lang="tr-TR" altLang="tr-TR" dirty="0"/>
          </a:p>
        </p:txBody>
      </p:sp>
      <p:sp>
        <p:nvSpPr>
          <p:cNvPr id="93190" name="Text Box 6"/>
          <p:cNvSpPr txBox="1">
            <a:spLocks noChangeArrowheads="1"/>
          </p:cNvSpPr>
          <p:nvPr/>
        </p:nvSpPr>
        <p:spPr bwMode="auto">
          <a:xfrm>
            <a:off x="1524000" y="53927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a:solidFill>
                  <a:schemeClr val="folHlink"/>
                </a:solidFill>
              </a:rPr>
              <a:t>Changes</a:t>
            </a:r>
            <a:r>
              <a:rPr lang="tr-TR" altLang="tr-TR" b="1" dirty="0">
                <a:solidFill>
                  <a:schemeClr val="folHlink"/>
                </a:solidFill>
              </a:rPr>
              <a:t> in </a:t>
            </a:r>
            <a:r>
              <a:rPr lang="tr-TR" altLang="tr-TR" b="1" dirty="0" err="1">
                <a:solidFill>
                  <a:schemeClr val="folHlink"/>
                </a:solidFill>
              </a:rPr>
              <a:t>production</a:t>
            </a:r>
            <a:r>
              <a:rPr lang="tr-TR" altLang="tr-TR" b="1" dirty="0">
                <a:solidFill>
                  <a:schemeClr val="folHlink"/>
                </a:solidFill>
              </a:rPr>
              <a:t> </a:t>
            </a:r>
            <a:r>
              <a:rPr lang="tr-TR" altLang="tr-TR" b="1" dirty="0" err="1" smtClean="0">
                <a:solidFill>
                  <a:schemeClr val="folHlink"/>
                </a:solidFill>
              </a:rPr>
              <a:t>technology</a:t>
            </a:r>
            <a:r>
              <a:rPr lang="tr-TR" altLang="tr-TR" b="1" dirty="0" smtClean="0">
                <a:solidFill>
                  <a:schemeClr val="folHlink"/>
                </a:solidFill>
              </a:rPr>
              <a:t>: </a:t>
            </a:r>
            <a:r>
              <a:rPr lang="en-US" altLang="tr-TR" dirty="0"/>
              <a:t>Technological advances will increase the productivity of production factors, particularly labor, which will result in a cost reduction; low cost means more profit.</a:t>
            </a:r>
            <a:endParaRPr lang="tr-TR" altLang="tr-TR" dirty="0"/>
          </a:p>
        </p:txBody>
      </p:sp>
      <p:sp>
        <p:nvSpPr>
          <p:cNvPr id="93192" name="Line 8"/>
          <p:cNvSpPr>
            <a:spLocks noChangeShapeType="1"/>
          </p:cNvSpPr>
          <p:nvPr/>
        </p:nvSpPr>
        <p:spPr bwMode="auto">
          <a:xfrm>
            <a:off x="1524000" y="29130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3193" name="Line 9"/>
          <p:cNvSpPr>
            <a:spLocks noChangeShapeType="1"/>
          </p:cNvSpPr>
          <p:nvPr/>
        </p:nvSpPr>
        <p:spPr bwMode="auto">
          <a:xfrm>
            <a:off x="1524000" y="3941764"/>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3194" name="Line 10"/>
          <p:cNvSpPr>
            <a:spLocks noChangeShapeType="1"/>
          </p:cNvSpPr>
          <p:nvPr/>
        </p:nvSpPr>
        <p:spPr bwMode="auto">
          <a:xfrm>
            <a:off x="1524000" y="5392739"/>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7996174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slide(fromTop)">
                                      <p:cBhvr>
                                        <p:cTn id="7" dur="500"/>
                                        <p:tgtEl>
                                          <p:spTgt spid="93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3187"/>
                                        </p:tgtEl>
                                        <p:attrNameLst>
                                          <p:attrName>style.visibility</p:attrName>
                                        </p:attrNameLst>
                                      </p:cBhvr>
                                      <p:to>
                                        <p:strVal val="visible"/>
                                      </p:to>
                                    </p:set>
                                    <p:animEffect transition="in" filter="slide(fromTop)">
                                      <p:cBhvr>
                                        <p:cTn id="12" dur="500"/>
                                        <p:tgtEl>
                                          <p:spTgt spid="9318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3192"/>
                                        </p:tgtEl>
                                        <p:attrNameLst>
                                          <p:attrName>style.visibility</p:attrName>
                                        </p:attrNameLst>
                                      </p:cBhvr>
                                      <p:to>
                                        <p:strVal val="visible"/>
                                      </p:to>
                                    </p:set>
                                    <p:animEffect transition="in" filter="slide(fromLeft)">
                                      <p:cBhvr>
                                        <p:cTn id="16" dur="500"/>
                                        <p:tgtEl>
                                          <p:spTgt spid="931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3188"/>
                                        </p:tgtEl>
                                        <p:attrNameLst>
                                          <p:attrName>style.visibility</p:attrName>
                                        </p:attrNameLst>
                                      </p:cBhvr>
                                      <p:to>
                                        <p:strVal val="visible"/>
                                      </p:to>
                                    </p:set>
                                    <p:animEffect transition="in" filter="slide(fromTop)">
                                      <p:cBhvr>
                                        <p:cTn id="21" dur="500"/>
                                        <p:tgtEl>
                                          <p:spTgt spid="9318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93193"/>
                                        </p:tgtEl>
                                        <p:attrNameLst>
                                          <p:attrName>style.visibility</p:attrName>
                                        </p:attrNameLst>
                                      </p:cBhvr>
                                      <p:to>
                                        <p:strVal val="visible"/>
                                      </p:to>
                                    </p:set>
                                    <p:animEffect transition="in" filter="slide(fromLeft)">
                                      <p:cBhvr>
                                        <p:cTn id="25" dur="500"/>
                                        <p:tgtEl>
                                          <p:spTgt spid="9319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93189"/>
                                        </p:tgtEl>
                                        <p:attrNameLst>
                                          <p:attrName>style.visibility</p:attrName>
                                        </p:attrNameLst>
                                      </p:cBhvr>
                                      <p:to>
                                        <p:strVal val="visible"/>
                                      </p:to>
                                    </p:set>
                                    <p:animEffect transition="in" filter="slide(fromTop)">
                                      <p:cBhvr>
                                        <p:cTn id="30" dur="500"/>
                                        <p:tgtEl>
                                          <p:spTgt spid="9318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93194"/>
                                        </p:tgtEl>
                                        <p:attrNameLst>
                                          <p:attrName>style.visibility</p:attrName>
                                        </p:attrNameLst>
                                      </p:cBhvr>
                                      <p:to>
                                        <p:strVal val="visible"/>
                                      </p:to>
                                    </p:set>
                                    <p:animEffect transition="in" filter="slide(fromLeft)">
                                      <p:cBhvr>
                                        <p:cTn id="34" dur="500"/>
                                        <p:tgtEl>
                                          <p:spTgt spid="9319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93190"/>
                                        </p:tgtEl>
                                        <p:attrNameLst>
                                          <p:attrName>style.visibility</p:attrName>
                                        </p:attrNameLst>
                                      </p:cBhvr>
                                      <p:to>
                                        <p:strVal val="visible"/>
                                      </p:to>
                                    </p:set>
                                    <p:animEffect transition="in" filter="slide(fromTop)">
                                      <p:cBhvr>
                                        <p:cTn id="39" dur="500"/>
                                        <p:tgtEl>
                                          <p:spTgt spid="93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utoUpdateAnimBg="0"/>
      <p:bldP spid="93187" grpId="0" autoUpdateAnimBg="0"/>
      <p:bldP spid="93188" grpId="0" autoUpdateAnimBg="0"/>
      <p:bldP spid="93189" grpId="0" autoUpdateAnimBg="0"/>
      <p:bldP spid="93190" grpId="0" autoUpdateAnimBg="0"/>
      <p:bldP spid="93192" grpId="0" animBg="1"/>
      <p:bldP spid="93193" grpId="0" animBg="1"/>
      <p:bldP spid="9319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1524000" y="1052514"/>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sz="2000" b="1" u="sng" dirty="0" err="1">
                <a:solidFill>
                  <a:schemeClr val="hlink"/>
                </a:solidFill>
              </a:rPr>
              <a:t>Supply</a:t>
            </a:r>
            <a:r>
              <a:rPr lang="tr-TR" altLang="tr-TR" sz="2000" b="1" u="sng" dirty="0">
                <a:solidFill>
                  <a:schemeClr val="hlink"/>
                </a:solidFill>
              </a:rPr>
              <a:t> </a:t>
            </a:r>
            <a:r>
              <a:rPr lang="tr-TR" altLang="tr-TR" sz="2000" b="1" u="sng" dirty="0" err="1">
                <a:solidFill>
                  <a:schemeClr val="hlink"/>
                </a:solidFill>
              </a:rPr>
              <a:t>Shift</a:t>
            </a:r>
            <a:r>
              <a:rPr lang="tr-TR" altLang="tr-TR" sz="2000" b="1" u="sng" dirty="0">
                <a:solidFill>
                  <a:schemeClr val="hlink"/>
                </a:solidFill>
              </a:rPr>
              <a:t> (</a:t>
            </a:r>
            <a:r>
              <a:rPr lang="tr-TR" altLang="tr-TR" sz="2000" b="1" u="sng" dirty="0" err="1">
                <a:solidFill>
                  <a:schemeClr val="hlink"/>
                </a:solidFill>
              </a:rPr>
              <a:t>Change</a:t>
            </a:r>
            <a:r>
              <a:rPr lang="tr-TR" altLang="tr-TR" sz="2000" b="1" u="sng" dirty="0">
                <a:solidFill>
                  <a:schemeClr val="hlink"/>
                </a:solidFill>
              </a:rPr>
              <a:t>)</a:t>
            </a:r>
            <a:endParaRPr lang="tr-TR" altLang="tr-TR" sz="2000" b="1" u="sng" dirty="0">
              <a:solidFill>
                <a:schemeClr val="hlink"/>
              </a:solidFill>
            </a:endParaRPr>
          </a:p>
        </p:txBody>
      </p:sp>
      <p:sp>
        <p:nvSpPr>
          <p:cNvPr id="92163" name="Text Box 3"/>
          <p:cNvSpPr txBox="1">
            <a:spLocks noChangeArrowheads="1"/>
          </p:cNvSpPr>
          <p:nvPr/>
        </p:nvSpPr>
        <p:spPr bwMode="auto">
          <a:xfrm>
            <a:off x="1524000" y="1420814"/>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It is important not to confuse the situation where the supply quantity of an economic good increases and decreases, the supply curve shifts completely to the right or left.</a:t>
            </a:r>
            <a:endParaRPr lang="tr-TR" altLang="tr-TR" dirty="0"/>
          </a:p>
        </p:txBody>
      </p:sp>
      <p:sp>
        <p:nvSpPr>
          <p:cNvPr id="92164" name="Text Box 4"/>
          <p:cNvSpPr txBox="1">
            <a:spLocks noChangeArrowheads="1"/>
          </p:cNvSpPr>
          <p:nvPr/>
        </p:nvSpPr>
        <p:spPr bwMode="auto">
          <a:xfrm>
            <a:off x="1524000" y="2276475"/>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tr-TR" dirty="0"/>
              <a:t>The change in the quantity of supply is the transition from one point to another on a given supply curve.</a:t>
            </a:r>
            <a:r>
              <a:rPr lang="tr-TR" altLang="tr-TR" dirty="0" smtClean="0"/>
              <a:t> </a:t>
            </a:r>
            <a:r>
              <a:rPr lang="en-US" altLang="tr-TR" dirty="0"/>
              <a:t>On the other hand, the shift of the supply curve to the right means that the quantity supplied from each price has increased compared to the previous supply curve.</a:t>
            </a:r>
            <a:endParaRPr lang="tr-TR" altLang="tr-TR" dirty="0"/>
          </a:p>
        </p:txBody>
      </p:sp>
      <p:sp>
        <p:nvSpPr>
          <p:cNvPr id="92166" name="Line 6"/>
          <p:cNvSpPr>
            <a:spLocks noChangeShapeType="1"/>
          </p:cNvSpPr>
          <p:nvPr/>
        </p:nvSpPr>
        <p:spPr bwMode="auto">
          <a:xfrm>
            <a:off x="1524000" y="23066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67" name="Line 7"/>
          <p:cNvSpPr>
            <a:spLocks noChangeShapeType="1"/>
          </p:cNvSpPr>
          <p:nvPr/>
        </p:nvSpPr>
        <p:spPr bwMode="auto">
          <a:xfrm>
            <a:off x="4656138" y="6348414"/>
            <a:ext cx="3529012" cy="15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2168" name="Text Box 8"/>
          <p:cNvSpPr txBox="1">
            <a:spLocks noChangeArrowheads="1"/>
          </p:cNvSpPr>
          <p:nvPr/>
        </p:nvSpPr>
        <p:spPr bwMode="auto">
          <a:xfrm>
            <a:off x="6961189" y="6437313"/>
            <a:ext cx="16999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Amount</a:t>
            </a:r>
            <a:r>
              <a:rPr lang="tr-TR" altLang="tr-TR" sz="1400" b="1" dirty="0" smtClean="0"/>
              <a:t> </a:t>
            </a:r>
            <a:r>
              <a:rPr lang="tr-TR" altLang="tr-TR" sz="1400" b="1" dirty="0"/>
              <a:t>(</a:t>
            </a:r>
            <a:r>
              <a:rPr lang="tr-TR" altLang="tr-TR" sz="1400" b="1" dirty="0" err="1" smtClean="0"/>
              <a:t>tons</a:t>
            </a:r>
            <a:r>
              <a:rPr lang="tr-TR" altLang="tr-TR" sz="1400" b="1" dirty="0" smtClean="0"/>
              <a:t>)</a:t>
            </a:r>
            <a:endParaRPr lang="tr-TR" altLang="tr-TR" sz="1400" b="1" dirty="0"/>
          </a:p>
        </p:txBody>
      </p:sp>
      <p:grpSp>
        <p:nvGrpSpPr>
          <p:cNvPr id="2" name="Group 9"/>
          <p:cNvGrpSpPr>
            <a:grpSpLocks/>
          </p:cNvGrpSpPr>
          <p:nvPr/>
        </p:nvGrpSpPr>
        <p:grpSpPr bwMode="auto">
          <a:xfrm>
            <a:off x="5087938" y="6292850"/>
            <a:ext cx="2736850" cy="287338"/>
            <a:chOff x="3333" y="3329"/>
            <a:chExt cx="1724" cy="181"/>
          </a:xfrm>
        </p:grpSpPr>
        <p:sp>
          <p:nvSpPr>
            <p:cNvPr id="78905" name="Line 10"/>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906" name="Line 11"/>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907" name="Line 12"/>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908" name="Line 13"/>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909" name="Line 14"/>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910" name="Text Box 15"/>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78911" name="Text Box 16"/>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78912" name="Text Box 17"/>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78913" name="Text Box 18"/>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78914" name="Text Box 19"/>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92180" name="Line 20"/>
          <p:cNvSpPr>
            <a:spLocks noChangeShapeType="1"/>
          </p:cNvSpPr>
          <p:nvPr/>
        </p:nvSpPr>
        <p:spPr bwMode="auto">
          <a:xfrm rot="10800000">
            <a:off x="4656139" y="3340101"/>
            <a:ext cx="1587" cy="30083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2181" name="Text Box 21"/>
          <p:cNvSpPr txBox="1">
            <a:spLocks noChangeArrowheads="1"/>
          </p:cNvSpPr>
          <p:nvPr/>
        </p:nvSpPr>
        <p:spPr bwMode="auto">
          <a:xfrm rot="-5400000">
            <a:off x="3260726" y="3944938"/>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smtClean="0"/>
              <a:t>Price</a:t>
            </a:r>
            <a:r>
              <a:rPr lang="tr-TR" altLang="tr-TR" sz="1400" b="1" dirty="0" smtClean="0"/>
              <a:t> (x1000 </a:t>
            </a:r>
            <a:r>
              <a:rPr lang="tr-TR" altLang="tr-TR" sz="1400" b="1" dirty="0"/>
              <a:t>TL)</a:t>
            </a:r>
          </a:p>
        </p:txBody>
      </p:sp>
      <p:grpSp>
        <p:nvGrpSpPr>
          <p:cNvPr id="3" name="Group 22"/>
          <p:cNvGrpSpPr>
            <a:grpSpLocks/>
          </p:cNvGrpSpPr>
          <p:nvPr/>
        </p:nvGrpSpPr>
        <p:grpSpPr bwMode="auto">
          <a:xfrm>
            <a:off x="4224339" y="3556000"/>
            <a:ext cx="503237" cy="2808288"/>
            <a:chOff x="2789" y="1605"/>
            <a:chExt cx="317" cy="1769"/>
          </a:xfrm>
        </p:grpSpPr>
        <p:sp>
          <p:nvSpPr>
            <p:cNvPr id="78885" name="Line 23"/>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6" name="Line 24"/>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7" name="Line 25"/>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8" name="Line 26"/>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9" name="Line 27"/>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0" name="Line 28"/>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1" name="Text Box 29"/>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78892" name="Text Box 30"/>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78893" name="Text Box 31"/>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78894" name="Text Box 32"/>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78895" name="Line 33"/>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6" name="Line 34"/>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7" name="Line 35"/>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8" name="Line 36"/>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9" name="Line 37"/>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900" name="Text Box 38"/>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78901" name="Text Box 39"/>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78902" name="Text Box 40"/>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78903" name="Text Box 41"/>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78904" name="Text Box 42"/>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grpSp>
        <p:nvGrpSpPr>
          <p:cNvPr id="4" name="Group 43"/>
          <p:cNvGrpSpPr>
            <a:grpSpLocks/>
          </p:cNvGrpSpPr>
          <p:nvPr/>
        </p:nvGrpSpPr>
        <p:grpSpPr bwMode="auto">
          <a:xfrm>
            <a:off x="4727575" y="3713164"/>
            <a:ext cx="3168650" cy="2363787"/>
            <a:chOff x="3106" y="1704"/>
            <a:chExt cx="1996" cy="1489"/>
          </a:xfrm>
        </p:grpSpPr>
        <p:sp>
          <p:nvSpPr>
            <p:cNvPr id="78876" name="Line 44"/>
            <p:cNvSpPr>
              <a:spLocks noChangeShapeType="1"/>
            </p:cNvSpPr>
            <p:nvPr/>
          </p:nvSpPr>
          <p:spPr bwMode="auto">
            <a:xfrm>
              <a:off x="3106" y="3002"/>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77" name="Line 45"/>
            <p:cNvSpPr>
              <a:spLocks noChangeShapeType="1"/>
            </p:cNvSpPr>
            <p:nvPr/>
          </p:nvSpPr>
          <p:spPr bwMode="auto">
            <a:xfrm>
              <a:off x="3106" y="28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78" name="Line 46"/>
            <p:cNvSpPr>
              <a:spLocks noChangeShapeType="1"/>
            </p:cNvSpPr>
            <p:nvPr/>
          </p:nvSpPr>
          <p:spPr bwMode="auto">
            <a:xfrm>
              <a:off x="3106" y="26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79" name="Line 47"/>
            <p:cNvSpPr>
              <a:spLocks noChangeShapeType="1"/>
            </p:cNvSpPr>
            <p:nvPr/>
          </p:nvSpPr>
          <p:spPr bwMode="auto">
            <a:xfrm>
              <a:off x="3106" y="245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80" name="Line 48"/>
            <p:cNvSpPr>
              <a:spLocks noChangeShapeType="1"/>
            </p:cNvSpPr>
            <p:nvPr/>
          </p:nvSpPr>
          <p:spPr bwMode="auto">
            <a:xfrm>
              <a:off x="3106" y="2258"/>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81" name="Line 49"/>
            <p:cNvSpPr>
              <a:spLocks noChangeShapeType="1"/>
            </p:cNvSpPr>
            <p:nvPr/>
          </p:nvSpPr>
          <p:spPr bwMode="auto">
            <a:xfrm>
              <a:off x="3106" y="2076"/>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82" name="Line 50"/>
            <p:cNvSpPr>
              <a:spLocks noChangeShapeType="1"/>
            </p:cNvSpPr>
            <p:nvPr/>
          </p:nvSpPr>
          <p:spPr bwMode="auto">
            <a:xfrm>
              <a:off x="3106" y="1911"/>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83" name="Line 51"/>
            <p:cNvSpPr>
              <a:spLocks noChangeShapeType="1"/>
            </p:cNvSpPr>
            <p:nvPr/>
          </p:nvSpPr>
          <p:spPr bwMode="auto">
            <a:xfrm>
              <a:off x="3106" y="170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84" name="Line 52"/>
            <p:cNvSpPr>
              <a:spLocks noChangeShapeType="1"/>
            </p:cNvSpPr>
            <p:nvPr/>
          </p:nvSpPr>
          <p:spPr bwMode="auto">
            <a:xfrm>
              <a:off x="3106" y="3193"/>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5" name="Group 53"/>
          <p:cNvGrpSpPr>
            <a:grpSpLocks/>
          </p:cNvGrpSpPr>
          <p:nvPr/>
        </p:nvGrpSpPr>
        <p:grpSpPr bwMode="auto">
          <a:xfrm>
            <a:off x="5268913" y="3556000"/>
            <a:ext cx="2305050" cy="2736850"/>
            <a:chOff x="3447" y="1605"/>
            <a:chExt cx="1452" cy="1724"/>
          </a:xfrm>
        </p:grpSpPr>
        <p:sp>
          <p:nvSpPr>
            <p:cNvPr id="78871" name="Line 54"/>
            <p:cNvSpPr>
              <a:spLocks noChangeShapeType="1"/>
            </p:cNvSpPr>
            <p:nvPr/>
          </p:nvSpPr>
          <p:spPr bwMode="auto">
            <a:xfrm flipV="1">
              <a:off x="3810"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72" name="Line 55"/>
            <p:cNvSpPr>
              <a:spLocks noChangeShapeType="1"/>
            </p:cNvSpPr>
            <p:nvPr/>
          </p:nvSpPr>
          <p:spPr bwMode="auto">
            <a:xfrm flipV="1">
              <a:off x="4173"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73" name="Line 56"/>
            <p:cNvSpPr>
              <a:spLocks noChangeShapeType="1"/>
            </p:cNvSpPr>
            <p:nvPr/>
          </p:nvSpPr>
          <p:spPr bwMode="auto">
            <a:xfrm flipV="1">
              <a:off x="4536"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74" name="Line 57"/>
            <p:cNvSpPr>
              <a:spLocks noChangeShapeType="1"/>
            </p:cNvSpPr>
            <p:nvPr/>
          </p:nvSpPr>
          <p:spPr bwMode="auto">
            <a:xfrm flipV="1">
              <a:off x="3447"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8875" name="Line 58"/>
            <p:cNvSpPr>
              <a:spLocks noChangeShapeType="1"/>
            </p:cNvSpPr>
            <p:nvPr/>
          </p:nvSpPr>
          <p:spPr bwMode="auto">
            <a:xfrm flipV="1">
              <a:off x="4899"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92219" name="Oval 59"/>
          <p:cNvSpPr>
            <a:spLocks noChangeArrowheads="1"/>
          </p:cNvSpPr>
          <p:nvPr/>
        </p:nvSpPr>
        <p:spPr bwMode="auto">
          <a:xfrm>
            <a:off x="7537451" y="4005264"/>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0" name="Oval 60"/>
          <p:cNvSpPr>
            <a:spLocks noChangeArrowheads="1"/>
          </p:cNvSpPr>
          <p:nvPr/>
        </p:nvSpPr>
        <p:spPr bwMode="auto">
          <a:xfrm>
            <a:off x="6961189" y="4868864"/>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1" name="Oval 61"/>
          <p:cNvSpPr>
            <a:spLocks noChangeArrowheads="1"/>
          </p:cNvSpPr>
          <p:nvPr/>
        </p:nvSpPr>
        <p:spPr bwMode="auto">
          <a:xfrm>
            <a:off x="6384926" y="5373689"/>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2" name="Oval 62"/>
          <p:cNvSpPr>
            <a:spLocks noChangeArrowheads="1"/>
          </p:cNvSpPr>
          <p:nvPr/>
        </p:nvSpPr>
        <p:spPr bwMode="auto">
          <a:xfrm>
            <a:off x="5808664" y="5589589"/>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3" name="Oval 63"/>
          <p:cNvSpPr>
            <a:spLocks noChangeArrowheads="1"/>
          </p:cNvSpPr>
          <p:nvPr/>
        </p:nvSpPr>
        <p:spPr bwMode="auto">
          <a:xfrm>
            <a:off x="5232401" y="5732464"/>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4" name="Freeform 64"/>
          <p:cNvSpPr>
            <a:spLocks/>
          </p:cNvSpPr>
          <p:nvPr/>
        </p:nvSpPr>
        <p:spPr bwMode="auto">
          <a:xfrm>
            <a:off x="5232400" y="4005263"/>
            <a:ext cx="2376488" cy="1727200"/>
          </a:xfrm>
          <a:custGeom>
            <a:avLst/>
            <a:gdLst>
              <a:gd name="T0" fmla="*/ 0 w 1452"/>
              <a:gd name="T1" fmla="*/ 2147483646 h 1043"/>
              <a:gd name="T2" fmla="*/ 2147483646 w 1452"/>
              <a:gd name="T3" fmla="*/ 2147483646 h 1043"/>
              <a:gd name="T4" fmla="*/ 2147483646 w 1452"/>
              <a:gd name="T5" fmla="*/ 2147483646 h 1043"/>
              <a:gd name="T6" fmla="*/ 2147483646 w 1452"/>
              <a:gd name="T7" fmla="*/ 2147483646 h 1043"/>
              <a:gd name="T8" fmla="*/ 2147483646 w 1452"/>
              <a:gd name="T9" fmla="*/ 0 h 1043"/>
              <a:gd name="T10" fmla="*/ 0 60000 65536"/>
              <a:gd name="T11" fmla="*/ 0 60000 65536"/>
              <a:gd name="T12" fmla="*/ 0 60000 65536"/>
              <a:gd name="T13" fmla="*/ 0 60000 65536"/>
              <a:gd name="T14" fmla="*/ 0 60000 65536"/>
              <a:gd name="T15" fmla="*/ 0 w 1452"/>
              <a:gd name="T16" fmla="*/ 0 h 1043"/>
              <a:gd name="T17" fmla="*/ 1452 w 1452"/>
              <a:gd name="T18" fmla="*/ 1043 h 1043"/>
            </a:gdLst>
            <a:ahLst/>
            <a:cxnLst>
              <a:cxn ang="T10">
                <a:pos x="T0" y="T1"/>
              </a:cxn>
              <a:cxn ang="T11">
                <a:pos x="T2" y="T3"/>
              </a:cxn>
              <a:cxn ang="T12">
                <a:pos x="T4" y="T5"/>
              </a:cxn>
              <a:cxn ang="T13">
                <a:pos x="T6" y="T7"/>
              </a:cxn>
              <a:cxn ang="T14">
                <a:pos x="T8" y="T9"/>
              </a:cxn>
            </a:cxnLst>
            <a:rect l="T15" t="T16" r="T17" b="T18"/>
            <a:pathLst>
              <a:path w="1452" h="1043">
                <a:moveTo>
                  <a:pt x="0" y="1043"/>
                </a:moveTo>
                <a:cubicBezTo>
                  <a:pt x="121" y="1035"/>
                  <a:pt x="242" y="1028"/>
                  <a:pt x="363" y="998"/>
                </a:cubicBezTo>
                <a:cubicBezTo>
                  <a:pt x="484" y="968"/>
                  <a:pt x="598" y="945"/>
                  <a:pt x="726" y="862"/>
                </a:cubicBezTo>
                <a:cubicBezTo>
                  <a:pt x="854" y="779"/>
                  <a:pt x="1013" y="643"/>
                  <a:pt x="1134" y="499"/>
                </a:cubicBezTo>
                <a:cubicBezTo>
                  <a:pt x="1255" y="355"/>
                  <a:pt x="1353" y="177"/>
                  <a:pt x="1452" y="0"/>
                </a:cubicBez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92225" name="Text Box 65"/>
          <p:cNvSpPr txBox="1">
            <a:spLocks noChangeArrowheads="1"/>
          </p:cNvSpPr>
          <p:nvPr/>
        </p:nvSpPr>
        <p:spPr bwMode="auto">
          <a:xfrm>
            <a:off x="5087939" y="5373689"/>
            <a:ext cx="288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a:solidFill>
                  <a:schemeClr val="hlink"/>
                </a:solidFill>
              </a:rPr>
              <a:t>A</a:t>
            </a:r>
          </a:p>
        </p:txBody>
      </p:sp>
      <p:sp>
        <p:nvSpPr>
          <p:cNvPr id="92226" name="Text Box 66"/>
          <p:cNvSpPr txBox="1">
            <a:spLocks noChangeArrowheads="1"/>
          </p:cNvSpPr>
          <p:nvPr/>
        </p:nvSpPr>
        <p:spPr bwMode="auto">
          <a:xfrm>
            <a:off x="5664201" y="5192714"/>
            <a:ext cx="288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a:solidFill>
                  <a:schemeClr val="hlink"/>
                </a:solidFill>
              </a:rPr>
              <a:t>B</a:t>
            </a:r>
          </a:p>
        </p:txBody>
      </p:sp>
      <p:sp>
        <p:nvSpPr>
          <p:cNvPr id="92227" name="Text Box 67"/>
          <p:cNvSpPr txBox="1">
            <a:spLocks noChangeArrowheads="1"/>
          </p:cNvSpPr>
          <p:nvPr/>
        </p:nvSpPr>
        <p:spPr bwMode="auto">
          <a:xfrm>
            <a:off x="7248526" y="3789364"/>
            <a:ext cx="288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a:solidFill>
                  <a:schemeClr val="hlink"/>
                </a:solidFill>
              </a:rPr>
              <a:t>C</a:t>
            </a:r>
          </a:p>
        </p:txBody>
      </p:sp>
    </p:spTree>
    <p:extLst>
      <p:ext uri="{BB962C8B-B14F-4D97-AF65-F5344CB8AC3E}">
        <p14:creationId xmlns:p14="http://schemas.microsoft.com/office/powerpoint/2010/main" val="3082409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2162"/>
                                        </p:tgtEl>
                                        <p:attrNameLst>
                                          <p:attrName>style.visibility</p:attrName>
                                        </p:attrNameLst>
                                      </p:cBhvr>
                                      <p:to>
                                        <p:strVal val="visible"/>
                                      </p:to>
                                    </p:set>
                                    <p:animEffect transition="in" filter="slide(fromTop)">
                                      <p:cBhvr>
                                        <p:cTn id="7" dur="500"/>
                                        <p:tgtEl>
                                          <p:spTgt spid="92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2163"/>
                                        </p:tgtEl>
                                        <p:attrNameLst>
                                          <p:attrName>style.visibility</p:attrName>
                                        </p:attrNameLst>
                                      </p:cBhvr>
                                      <p:to>
                                        <p:strVal val="visible"/>
                                      </p:to>
                                    </p:set>
                                    <p:animEffect transition="in" filter="slide(fromTop)">
                                      <p:cBhvr>
                                        <p:cTn id="12" dur="500"/>
                                        <p:tgtEl>
                                          <p:spTgt spid="92163"/>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2166"/>
                                        </p:tgtEl>
                                        <p:attrNameLst>
                                          <p:attrName>style.visibility</p:attrName>
                                        </p:attrNameLst>
                                      </p:cBhvr>
                                      <p:to>
                                        <p:strVal val="visible"/>
                                      </p:to>
                                    </p:set>
                                    <p:animEffect transition="in" filter="slide(fromLeft)">
                                      <p:cBhvr>
                                        <p:cTn id="16" dur="500"/>
                                        <p:tgtEl>
                                          <p:spTgt spid="9216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2164"/>
                                        </p:tgtEl>
                                        <p:attrNameLst>
                                          <p:attrName>style.visibility</p:attrName>
                                        </p:attrNameLst>
                                      </p:cBhvr>
                                      <p:to>
                                        <p:strVal val="visible"/>
                                      </p:to>
                                    </p:set>
                                    <p:animEffect transition="in" filter="slide(fromTop)">
                                      <p:cBhvr>
                                        <p:cTn id="21" dur="500"/>
                                        <p:tgtEl>
                                          <p:spTgt spid="9216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8" fill="hold" grpId="0" nodeType="clickEffect">
                                  <p:stCondLst>
                                    <p:cond delay="0"/>
                                  </p:stCondLst>
                                  <p:childTnLst>
                                    <p:set>
                                      <p:cBhvr>
                                        <p:cTn id="25" dur="1" fill="hold">
                                          <p:stCondLst>
                                            <p:cond delay="0"/>
                                          </p:stCondLst>
                                        </p:cTn>
                                        <p:tgtEl>
                                          <p:spTgt spid="92167"/>
                                        </p:tgtEl>
                                        <p:attrNameLst>
                                          <p:attrName>style.visibility</p:attrName>
                                        </p:attrNameLst>
                                      </p:cBhvr>
                                      <p:to>
                                        <p:strVal val="visible"/>
                                      </p:to>
                                    </p:set>
                                    <p:animEffect transition="in" filter="slide(fromLeft)">
                                      <p:cBhvr>
                                        <p:cTn id="26" dur="500"/>
                                        <p:tgtEl>
                                          <p:spTgt spid="92167"/>
                                        </p:tgtEl>
                                      </p:cBhvr>
                                    </p:animEffect>
                                  </p:childTnLst>
                                </p:cTn>
                              </p:par>
                            </p:childTnLst>
                          </p:cTn>
                        </p:par>
                        <p:par>
                          <p:cTn id="27" fill="hold" nodeType="afterGroup">
                            <p:stCondLst>
                              <p:cond delay="500"/>
                            </p:stCondLst>
                            <p:childTnLst>
                              <p:par>
                                <p:cTn id="28" presetID="12" presetClass="entr" presetSubtype="1" fill="hold" grpId="0" nodeType="afterEffect">
                                  <p:stCondLst>
                                    <p:cond delay="0"/>
                                  </p:stCondLst>
                                  <p:childTnLst>
                                    <p:set>
                                      <p:cBhvr>
                                        <p:cTn id="29" dur="1" fill="hold">
                                          <p:stCondLst>
                                            <p:cond delay="0"/>
                                          </p:stCondLst>
                                        </p:cTn>
                                        <p:tgtEl>
                                          <p:spTgt spid="92168"/>
                                        </p:tgtEl>
                                        <p:attrNameLst>
                                          <p:attrName>style.visibility</p:attrName>
                                        </p:attrNameLst>
                                      </p:cBhvr>
                                      <p:to>
                                        <p:strVal val="visible"/>
                                      </p:to>
                                    </p:set>
                                    <p:animEffect transition="in" filter="slide(fromTop)">
                                      <p:cBhvr>
                                        <p:cTn id="30" dur="500"/>
                                        <p:tgtEl>
                                          <p:spTgt spid="92168"/>
                                        </p:tgtEl>
                                      </p:cBhvr>
                                    </p:animEffect>
                                  </p:childTnLst>
                                </p:cTn>
                              </p:par>
                            </p:childTnLst>
                          </p:cTn>
                        </p:par>
                        <p:par>
                          <p:cTn id="31" fill="hold" nodeType="afterGroup">
                            <p:stCondLst>
                              <p:cond delay="1000"/>
                            </p:stCondLst>
                            <p:childTnLst>
                              <p:par>
                                <p:cTn id="32" presetID="9" presetClass="entr" presetSubtype="0" fill="hold" nodeType="after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dissolve">
                                      <p:cBhvr>
                                        <p:cTn id="34" dur="500"/>
                                        <p:tgtEl>
                                          <p:spTgt spid="2"/>
                                        </p:tgtEl>
                                      </p:cBhvr>
                                    </p:animEffect>
                                  </p:childTnLst>
                                </p:cTn>
                              </p:par>
                            </p:childTnLst>
                          </p:cTn>
                        </p:par>
                        <p:par>
                          <p:cTn id="35" fill="hold" nodeType="afterGroup">
                            <p:stCondLst>
                              <p:cond delay="1500"/>
                            </p:stCondLst>
                            <p:childTnLst>
                              <p:par>
                                <p:cTn id="36" presetID="12" presetClass="entr" presetSubtype="4" fill="hold" grpId="0" nodeType="afterEffect">
                                  <p:stCondLst>
                                    <p:cond delay="0"/>
                                  </p:stCondLst>
                                  <p:childTnLst>
                                    <p:set>
                                      <p:cBhvr>
                                        <p:cTn id="37" dur="1" fill="hold">
                                          <p:stCondLst>
                                            <p:cond delay="0"/>
                                          </p:stCondLst>
                                        </p:cTn>
                                        <p:tgtEl>
                                          <p:spTgt spid="92180"/>
                                        </p:tgtEl>
                                        <p:attrNameLst>
                                          <p:attrName>style.visibility</p:attrName>
                                        </p:attrNameLst>
                                      </p:cBhvr>
                                      <p:to>
                                        <p:strVal val="visible"/>
                                      </p:to>
                                    </p:set>
                                    <p:animEffect transition="in" filter="slide(fromBottom)">
                                      <p:cBhvr>
                                        <p:cTn id="38" dur="500"/>
                                        <p:tgtEl>
                                          <p:spTgt spid="92180"/>
                                        </p:tgtEl>
                                      </p:cBhvr>
                                    </p:animEffect>
                                  </p:childTnLst>
                                </p:cTn>
                              </p:par>
                            </p:childTnLst>
                          </p:cTn>
                        </p:par>
                        <p:par>
                          <p:cTn id="39" fill="hold" nodeType="afterGroup">
                            <p:stCondLst>
                              <p:cond delay="2000"/>
                            </p:stCondLst>
                            <p:childTnLst>
                              <p:par>
                                <p:cTn id="40" presetID="12" presetClass="entr" presetSubtype="2" fill="hold" grpId="0" nodeType="afterEffect">
                                  <p:stCondLst>
                                    <p:cond delay="0"/>
                                  </p:stCondLst>
                                  <p:childTnLst>
                                    <p:set>
                                      <p:cBhvr>
                                        <p:cTn id="41" dur="1" fill="hold">
                                          <p:stCondLst>
                                            <p:cond delay="0"/>
                                          </p:stCondLst>
                                        </p:cTn>
                                        <p:tgtEl>
                                          <p:spTgt spid="92181"/>
                                        </p:tgtEl>
                                        <p:attrNameLst>
                                          <p:attrName>style.visibility</p:attrName>
                                        </p:attrNameLst>
                                      </p:cBhvr>
                                      <p:to>
                                        <p:strVal val="visible"/>
                                      </p:to>
                                    </p:set>
                                    <p:animEffect transition="in" filter="slide(fromRight)">
                                      <p:cBhvr>
                                        <p:cTn id="42" dur="500"/>
                                        <p:tgtEl>
                                          <p:spTgt spid="92181"/>
                                        </p:tgtEl>
                                      </p:cBhvr>
                                    </p:animEffect>
                                  </p:childTnLst>
                                </p:cTn>
                              </p:par>
                            </p:childTnLst>
                          </p:cTn>
                        </p:par>
                        <p:par>
                          <p:cTn id="43" fill="hold" nodeType="afterGroup">
                            <p:stCondLst>
                              <p:cond delay="2500"/>
                            </p:stCondLst>
                            <p:childTnLst>
                              <p:par>
                                <p:cTn id="44" presetID="9" presetClass="entr" presetSubtype="0" fill="hold" nodeType="after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dissolve">
                                      <p:cBhvr>
                                        <p:cTn id="46" dur="500"/>
                                        <p:tgtEl>
                                          <p:spTgt spid="3"/>
                                        </p:tgtEl>
                                      </p:cBhvr>
                                    </p:animEffect>
                                  </p:childTnLst>
                                </p:cTn>
                              </p:par>
                            </p:childTnLst>
                          </p:cTn>
                        </p:par>
                        <p:par>
                          <p:cTn id="47" fill="hold" nodeType="afterGroup">
                            <p:stCondLst>
                              <p:cond delay="3000"/>
                            </p:stCondLst>
                            <p:childTnLst>
                              <p:par>
                                <p:cTn id="48" presetID="12" presetClass="entr" presetSubtype="4"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slide(fromBottom)">
                                      <p:cBhvr>
                                        <p:cTn id="50" dur="500"/>
                                        <p:tgtEl>
                                          <p:spTgt spid="5"/>
                                        </p:tgtEl>
                                      </p:cBhvr>
                                    </p:animEffect>
                                  </p:childTnLst>
                                </p:cTn>
                              </p:par>
                            </p:childTnLst>
                          </p:cTn>
                        </p:par>
                        <p:par>
                          <p:cTn id="51" fill="hold" nodeType="afterGroup">
                            <p:stCondLst>
                              <p:cond delay="3500"/>
                            </p:stCondLst>
                            <p:childTnLst>
                              <p:par>
                                <p:cTn id="52" presetID="12" presetClass="entr" presetSubtype="8"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slide(fromLeft)">
                                      <p:cBhvr>
                                        <p:cTn id="54" dur="500"/>
                                        <p:tgtEl>
                                          <p:spTgt spid="4"/>
                                        </p:tgtEl>
                                      </p:cBhvr>
                                    </p:animEffect>
                                  </p:childTnLst>
                                </p:cTn>
                              </p:par>
                            </p:childTnLst>
                          </p:cTn>
                        </p:par>
                        <p:par>
                          <p:cTn id="55" fill="hold" nodeType="afterGroup">
                            <p:stCondLst>
                              <p:cond delay="4000"/>
                            </p:stCondLst>
                            <p:childTnLst>
                              <p:par>
                                <p:cTn id="56" presetID="9" presetClass="entr" presetSubtype="0" fill="hold" grpId="0" nodeType="afterEffect">
                                  <p:stCondLst>
                                    <p:cond delay="0"/>
                                  </p:stCondLst>
                                  <p:childTnLst>
                                    <p:set>
                                      <p:cBhvr>
                                        <p:cTn id="57" dur="1" fill="hold">
                                          <p:stCondLst>
                                            <p:cond delay="0"/>
                                          </p:stCondLst>
                                        </p:cTn>
                                        <p:tgtEl>
                                          <p:spTgt spid="92223"/>
                                        </p:tgtEl>
                                        <p:attrNameLst>
                                          <p:attrName>style.visibility</p:attrName>
                                        </p:attrNameLst>
                                      </p:cBhvr>
                                      <p:to>
                                        <p:strVal val="visible"/>
                                      </p:to>
                                    </p:set>
                                    <p:animEffect transition="in" filter="dissolve">
                                      <p:cBhvr>
                                        <p:cTn id="58" dur="500"/>
                                        <p:tgtEl>
                                          <p:spTgt spid="92223"/>
                                        </p:tgtEl>
                                      </p:cBhvr>
                                    </p:animEffect>
                                  </p:childTnLst>
                                </p:cTn>
                              </p:par>
                            </p:childTnLst>
                          </p:cTn>
                        </p:par>
                        <p:par>
                          <p:cTn id="59" fill="hold" nodeType="afterGroup">
                            <p:stCondLst>
                              <p:cond delay="4500"/>
                            </p:stCondLst>
                            <p:childTnLst>
                              <p:par>
                                <p:cTn id="60" presetID="9" presetClass="entr" presetSubtype="0" fill="hold" grpId="0" nodeType="afterEffect">
                                  <p:stCondLst>
                                    <p:cond delay="0"/>
                                  </p:stCondLst>
                                  <p:childTnLst>
                                    <p:set>
                                      <p:cBhvr>
                                        <p:cTn id="61" dur="1" fill="hold">
                                          <p:stCondLst>
                                            <p:cond delay="0"/>
                                          </p:stCondLst>
                                        </p:cTn>
                                        <p:tgtEl>
                                          <p:spTgt spid="92222"/>
                                        </p:tgtEl>
                                        <p:attrNameLst>
                                          <p:attrName>style.visibility</p:attrName>
                                        </p:attrNameLst>
                                      </p:cBhvr>
                                      <p:to>
                                        <p:strVal val="visible"/>
                                      </p:to>
                                    </p:set>
                                    <p:animEffect transition="in" filter="dissolve">
                                      <p:cBhvr>
                                        <p:cTn id="62" dur="500"/>
                                        <p:tgtEl>
                                          <p:spTgt spid="92222"/>
                                        </p:tgtEl>
                                      </p:cBhvr>
                                    </p:animEffect>
                                  </p:childTnLst>
                                </p:cTn>
                              </p:par>
                            </p:childTnLst>
                          </p:cTn>
                        </p:par>
                        <p:par>
                          <p:cTn id="63" fill="hold" nodeType="afterGroup">
                            <p:stCondLst>
                              <p:cond delay="5000"/>
                            </p:stCondLst>
                            <p:childTnLst>
                              <p:par>
                                <p:cTn id="64" presetID="9" presetClass="entr" presetSubtype="0" fill="hold" grpId="0" nodeType="afterEffect">
                                  <p:stCondLst>
                                    <p:cond delay="0"/>
                                  </p:stCondLst>
                                  <p:childTnLst>
                                    <p:set>
                                      <p:cBhvr>
                                        <p:cTn id="65" dur="1" fill="hold">
                                          <p:stCondLst>
                                            <p:cond delay="0"/>
                                          </p:stCondLst>
                                        </p:cTn>
                                        <p:tgtEl>
                                          <p:spTgt spid="92221"/>
                                        </p:tgtEl>
                                        <p:attrNameLst>
                                          <p:attrName>style.visibility</p:attrName>
                                        </p:attrNameLst>
                                      </p:cBhvr>
                                      <p:to>
                                        <p:strVal val="visible"/>
                                      </p:to>
                                    </p:set>
                                    <p:animEffect transition="in" filter="dissolve">
                                      <p:cBhvr>
                                        <p:cTn id="66" dur="500"/>
                                        <p:tgtEl>
                                          <p:spTgt spid="92221"/>
                                        </p:tgtEl>
                                      </p:cBhvr>
                                    </p:animEffect>
                                  </p:childTnLst>
                                </p:cTn>
                              </p:par>
                            </p:childTnLst>
                          </p:cTn>
                        </p:par>
                        <p:par>
                          <p:cTn id="67" fill="hold" nodeType="afterGroup">
                            <p:stCondLst>
                              <p:cond delay="5500"/>
                            </p:stCondLst>
                            <p:childTnLst>
                              <p:par>
                                <p:cTn id="68" presetID="9" presetClass="entr" presetSubtype="0" fill="hold" grpId="0" nodeType="afterEffect">
                                  <p:stCondLst>
                                    <p:cond delay="0"/>
                                  </p:stCondLst>
                                  <p:childTnLst>
                                    <p:set>
                                      <p:cBhvr>
                                        <p:cTn id="69" dur="1" fill="hold">
                                          <p:stCondLst>
                                            <p:cond delay="0"/>
                                          </p:stCondLst>
                                        </p:cTn>
                                        <p:tgtEl>
                                          <p:spTgt spid="92220"/>
                                        </p:tgtEl>
                                        <p:attrNameLst>
                                          <p:attrName>style.visibility</p:attrName>
                                        </p:attrNameLst>
                                      </p:cBhvr>
                                      <p:to>
                                        <p:strVal val="visible"/>
                                      </p:to>
                                    </p:set>
                                    <p:animEffect transition="in" filter="dissolve">
                                      <p:cBhvr>
                                        <p:cTn id="70" dur="500"/>
                                        <p:tgtEl>
                                          <p:spTgt spid="92220"/>
                                        </p:tgtEl>
                                      </p:cBhvr>
                                    </p:animEffect>
                                  </p:childTnLst>
                                </p:cTn>
                              </p:par>
                            </p:childTnLst>
                          </p:cTn>
                        </p:par>
                        <p:par>
                          <p:cTn id="71" fill="hold" nodeType="afterGroup">
                            <p:stCondLst>
                              <p:cond delay="6000"/>
                            </p:stCondLst>
                            <p:childTnLst>
                              <p:par>
                                <p:cTn id="72" presetID="9" presetClass="entr" presetSubtype="0" fill="hold" grpId="0" nodeType="afterEffect">
                                  <p:stCondLst>
                                    <p:cond delay="0"/>
                                  </p:stCondLst>
                                  <p:childTnLst>
                                    <p:set>
                                      <p:cBhvr>
                                        <p:cTn id="73" dur="1" fill="hold">
                                          <p:stCondLst>
                                            <p:cond delay="0"/>
                                          </p:stCondLst>
                                        </p:cTn>
                                        <p:tgtEl>
                                          <p:spTgt spid="92219"/>
                                        </p:tgtEl>
                                        <p:attrNameLst>
                                          <p:attrName>style.visibility</p:attrName>
                                        </p:attrNameLst>
                                      </p:cBhvr>
                                      <p:to>
                                        <p:strVal val="visible"/>
                                      </p:to>
                                    </p:set>
                                    <p:animEffect transition="in" filter="dissolve">
                                      <p:cBhvr>
                                        <p:cTn id="74" dur="500"/>
                                        <p:tgtEl>
                                          <p:spTgt spid="92219"/>
                                        </p:tgtEl>
                                      </p:cBhvr>
                                    </p:animEffect>
                                  </p:childTnLst>
                                </p:cTn>
                              </p:par>
                            </p:childTnLst>
                          </p:cTn>
                        </p:par>
                        <p:par>
                          <p:cTn id="75" fill="hold" nodeType="afterGroup">
                            <p:stCondLst>
                              <p:cond delay="6500"/>
                            </p:stCondLst>
                            <p:childTnLst>
                              <p:par>
                                <p:cTn id="76" presetID="22" presetClass="entr" presetSubtype="8" fill="hold" grpId="0" nodeType="afterEffect">
                                  <p:stCondLst>
                                    <p:cond delay="0"/>
                                  </p:stCondLst>
                                  <p:childTnLst>
                                    <p:set>
                                      <p:cBhvr>
                                        <p:cTn id="77" dur="1" fill="hold">
                                          <p:stCondLst>
                                            <p:cond delay="0"/>
                                          </p:stCondLst>
                                        </p:cTn>
                                        <p:tgtEl>
                                          <p:spTgt spid="92224"/>
                                        </p:tgtEl>
                                        <p:attrNameLst>
                                          <p:attrName>style.visibility</p:attrName>
                                        </p:attrNameLst>
                                      </p:cBhvr>
                                      <p:to>
                                        <p:strVal val="visible"/>
                                      </p:to>
                                    </p:set>
                                    <p:animEffect transition="in" filter="wipe(left)">
                                      <p:cBhvr>
                                        <p:cTn id="78" dur="500"/>
                                        <p:tgtEl>
                                          <p:spTgt spid="92224"/>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92225"/>
                                        </p:tgtEl>
                                        <p:attrNameLst>
                                          <p:attrName>style.visibility</p:attrName>
                                        </p:attrNameLst>
                                      </p:cBhvr>
                                      <p:to>
                                        <p:strVal val="visible"/>
                                      </p:to>
                                    </p:set>
                                    <p:animEffect transition="in" filter="dissolve">
                                      <p:cBhvr>
                                        <p:cTn id="83" dur="500"/>
                                        <p:tgtEl>
                                          <p:spTgt spid="92225"/>
                                        </p:tgtEl>
                                      </p:cBhvr>
                                    </p:animEffect>
                                  </p:childTnLst>
                                </p:cTn>
                              </p:par>
                            </p:childTnLst>
                          </p:cTn>
                        </p:par>
                        <p:par>
                          <p:cTn id="84" fill="hold" nodeType="afterGroup">
                            <p:stCondLst>
                              <p:cond delay="500"/>
                            </p:stCondLst>
                            <p:childTnLst>
                              <p:par>
                                <p:cTn id="85" presetID="9" presetClass="entr" presetSubtype="0" fill="hold" grpId="0" nodeType="afterEffect">
                                  <p:stCondLst>
                                    <p:cond delay="0"/>
                                  </p:stCondLst>
                                  <p:childTnLst>
                                    <p:set>
                                      <p:cBhvr>
                                        <p:cTn id="86" dur="1" fill="hold">
                                          <p:stCondLst>
                                            <p:cond delay="0"/>
                                          </p:stCondLst>
                                        </p:cTn>
                                        <p:tgtEl>
                                          <p:spTgt spid="92226"/>
                                        </p:tgtEl>
                                        <p:attrNameLst>
                                          <p:attrName>style.visibility</p:attrName>
                                        </p:attrNameLst>
                                      </p:cBhvr>
                                      <p:to>
                                        <p:strVal val="visible"/>
                                      </p:to>
                                    </p:set>
                                    <p:animEffect transition="in" filter="dissolve">
                                      <p:cBhvr>
                                        <p:cTn id="87" dur="500"/>
                                        <p:tgtEl>
                                          <p:spTgt spid="92226"/>
                                        </p:tgtEl>
                                      </p:cBhvr>
                                    </p:animEffect>
                                  </p:childTnLst>
                                </p:cTn>
                              </p:par>
                            </p:childTnLst>
                          </p:cTn>
                        </p:par>
                        <p:par>
                          <p:cTn id="88" fill="hold" nodeType="afterGroup">
                            <p:stCondLst>
                              <p:cond delay="1000"/>
                            </p:stCondLst>
                            <p:childTnLst>
                              <p:par>
                                <p:cTn id="89" presetID="9" presetClass="entr" presetSubtype="0" fill="hold" grpId="0" nodeType="afterEffect">
                                  <p:stCondLst>
                                    <p:cond delay="0"/>
                                  </p:stCondLst>
                                  <p:childTnLst>
                                    <p:set>
                                      <p:cBhvr>
                                        <p:cTn id="90" dur="1" fill="hold">
                                          <p:stCondLst>
                                            <p:cond delay="0"/>
                                          </p:stCondLst>
                                        </p:cTn>
                                        <p:tgtEl>
                                          <p:spTgt spid="92227"/>
                                        </p:tgtEl>
                                        <p:attrNameLst>
                                          <p:attrName>style.visibility</p:attrName>
                                        </p:attrNameLst>
                                      </p:cBhvr>
                                      <p:to>
                                        <p:strVal val="visible"/>
                                      </p:to>
                                    </p:set>
                                    <p:animEffect transition="in" filter="dissolve">
                                      <p:cBhvr>
                                        <p:cTn id="91" dur="500"/>
                                        <p:tgtEl>
                                          <p:spTgt spid="92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autoUpdateAnimBg="0"/>
      <p:bldP spid="92163" grpId="0" autoUpdateAnimBg="0"/>
      <p:bldP spid="92164" grpId="0" autoUpdateAnimBg="0"/>
      <p:bldP spid="92166" grpId="0" animBg="1"/>
      <p:bldP spid="92167" grpId="0" animBg="1"/>
      <p:bldP spid="92168" grpId="0"/>
      <p:bldP spid="92180" grpId="0" animBg="1"/>
      <p:bldP spid="92181" grpId="0"/>
      <p:bldP spid="92219" grpId="0" animBg="1"/>
      <p:bldP spid="92220" grpId="0" animBg="1"/>
      <p:bldP spid="92221" grpId="0" animBg="1"/>
      <p:bldP spid="92222" grpId="0" animBg="1"/>
      <p:bldP spid="92223" grpId="0" animBg="1"/>
      <p:bldP spid="92224" grpId="0" animBg="1"/>
      <p:bldP spid="92225" grpId="0"/>
      <p:bldP spid="92226" grpId="0"/>
      <p:bldP spid="92227" grpId="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1471</Words>
  <Application>Microsoft Office PowerPoint</Application>
  <PresentationFormat>Geniş ekran</PresentationFormat>
  <Paragraphs>178</Paragraphs>
  <Slides>17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17</vt:i4>
      </vt:variant>
    </vt:vector>
  </HeadingPairs>
  <TitlesOfParts>
    <vt:vector size="25" baseType="lpstr">
      <vt:lpstr>Arial</vt:lpstr>
      <vt:lpstr>Calibri</vt:lpstr>
      <vt:lpstr>Calibri Light</vt:lpstr>
      <vt:lpstr>Tahoma</vt:lpstr>
      <vt:lpstr>Times New Roman</vt:lpstr>
      <vt:lpstr>Verdana</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26</cp:revision>
  <cp:lastPrinted>2019-10-12T08:23:54Z</cp:lastPrinted>
  <dcterms:created xsi:type="dcterms:W3CDTF">2019-10-12T07:40:39Z</dcterms:created>
  <dcterms:modified xsi:type="dcterms:W3CDTF">2019-10-12T08:56:41Z</dcterms:modified>
</cp:coreProperties>
</file>