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70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İkizkenar Üçgen"/>
          <p:cNvSpPr/>
          <p:nvPr/>
        </p:nvSpPr>
        <p:spPr>
          <a:xfrm rot="16200000">
            <a:off x="10387963" y="5038579"/>
            <a:ext cx="1892949" cy="1725637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720726" y="776289"/>
            <a:ext cx="10750549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720726" y="2250280"/>
            <a:ext cx="10750549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1828800" y="6012657"/>
            <a:ext cx="77216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1828800" y="5650705"/>
            <a:ext cx="77216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1189663" y="5752308"/>
            <a:ext cx="67056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76819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23863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9042400" y="381000"/>
            <a:ext cx="2540000" cy="5486400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381000"/>
            <a:ext cx="8331200" cy="5486400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1068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67494"/>
            <a:ext cx="10972800" cy="1399032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09600" y="1882808"/>
            <a:ext cx="109728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048"/>
            <a:ext cx="2844800" cy="301752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0970"/>
            <a:ext cx="5680075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97501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 Üçgen"/>
          <p:cNvSpPr/>
          <p:nvPr/>
        </p:nvSpPr>
        <p:spPr>
          <a:xfrm flipV="1">
            <a:off x="9379" y="7035"/>
            <a:ext cx="12173243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İkizkenar Üçgen"/>
          <p:cNvSpPr/>
          <p:nvPr/>
        </p:nvSpPr>
        <p:spPr>
          <a:xfrm rot="5400000" flipV="1">
            <a:off x="10387963" y="93786"/>
            <a:ext cx="1892949" cy="1725637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9274176" y="6477000"/>
            <a:ext cx="2844800" cy="3048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3492501" y="6480970"/>
            <a:ext cx="5680075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1268075" y="809625"/>
            <a:ext cx="670560" cy="300831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10 Düz Bağlayıcı"/>
          <p:cNvCxnSpPr/>
          <p:nvPr/>
        </p:nvCxnSpPr>
        <p:spPr>
          <a:xfrm rot="10800000">
            <a:off x="8625059" y="9381"/>
            <a:ext cx="3563815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Düz Bağlayıcı"/>
          <p:cNvCxnSpPr/>
          <p:nvPr/>
        </p:nvCxnSpPr>
        <p:spPr>
          <a:xfrm flipV="1">
            <a:off x="0" y="7035"/>
            <a:ext cx="12182621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8000" y="271465"/>
            <a:ext cx="9652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08000" y="1633536"/>
            <a:ext cx="51816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  <p:extLst>
      <p:ext uri="{BB962C8B-B14F-4D97-AF65-F5344CB8AC3E}">
        <p14:creationId xmlns:p14="http://schemas.microsoft.com/office/powerpoint/2010/main" val="411310282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722438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722438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969"/>
            <a:ext cx="2844800" cy="301752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0969"/>
            <a:ext cx="5680075" cy="301752"/>
          </a:xfrm>
        </p:spPr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119360" y="6480969"/>
            <a:ext cx="670560" cy="301752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2988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30931" y="290732"/>
            <a:ext cx="14224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820008" y="290732"/>
            <a:ext cx="774699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1820008" y="3427124"/>
            <a:ext cx="774699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2696307" y="290732"/>
            <a:ext cx="9144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2696307" y="3427124"/>
            <a:ext cx="9144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969"/>
            <a:ext cx="2840736" cy="301752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0969"/>
            <a:ext cx="5681472" cy="301752"/>
          </a:xfrm>
        </p:spPr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119360" y="6483096"/>
            <a:ext cx="670560" cy="301752"/>
          </a:xfrm>
        </p:spPr>
        <p:txBody>
          <a:bodyPr/>
          <a:lstStyle>
            <a:lvl1pPr algn="ctr">
              <a:defRPr/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888071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59731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969"/>
            <a:ext cx="2844800" cy="301752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1891"/>
            <a:ext cx="5680075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119360" y="6480969"/>
            <a:ext cx="670560" cy="301752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16266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92608" y="367664"/>
            <a:ext cx="12192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1514475" y="367664"/>
            <a:ext cx="32512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868333" y="320040"/>
            <a:ext cx="7034784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8371968" y="6556248"/>
            <a:ext cx="2844800" cy="301752"/>
          </a:xfrm>
        </p:spPr>
        <p:txBody>
          <a:bodyPr/>
          <a:lstStyle>
            <a:lvl1pPr>
              <a:defRPr sz="900"/>
            </a:lvl1pPr>
          </a:lstStyle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514475" y="6556248"/>
            <a:ext cx="6857493" cy="301752"/>
          </a:xfrm>
        </p:spPr>
        <p:txBody>
          <a:bodyPr/>
          <a:lstStyle>
            <a:lvl1pPr>
              <a:defRPr sz="9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1214101" y="6556248"/>
            <a:ext cx="670560" cy="301752"/>
          </a:xfrm>
        </p:spPr>
        <p:txBody>
          <a:bodyPr/>
          <a:lstStyle>
            <a:lvl1pPr>
              <a:defRPr sz="900"/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480789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92608" y="150896"/>
            <a:ext cx="12192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517649" y="373966"/>
            <a:ext cx="9777984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524000" y="5867400"/>
            <a:ext cx="9777984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8144256" y="6556248"/>
            <a:ext cx="2804160" cy="301752"/>
          </a:xfrm>
        </p:spPr>
        <p:txBody>
          <a:bodyPr/>
          <a:lstStyle>
            <a:lvl1pPr>
              <a:defRPr sz="900"/>
            </a:lvl1pPr>
          </a:lstStyle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560576" y="6557169"/>
            <a:ext cx="6597429" cy="301752"/>
          </a:xfrm>
        </p:spPr>
        <p:txBody>
          <a:bodyPr/>
          <a:lstStyle>
            <a:lvl1pPr>
              <a:defRPr sz="9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956256" y="6556248"/>
            <a:ext cx="487680" cy="301752"/>
          </a:xfrm>
        </p:spPr>
        <p:txBody>
          <a:bodyPr/>
          <a:lstStyle>
            <a:lvl1pPr algn="ctr">
              <a:defRPr sz="900"/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912475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Dik Üçgen"/>
          <p:cNvSpPr/>
          <p:nvPr/>
        </p:nvSpPr>
        <p:spPr>
          <a:xfrm>
            <a:off x="9379" y="14069"/>
            <a:ext cx="12173243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cxnSp>
        <p:nvCxnSpPr>
          <p:cNvPr id="8" name="7 Düz Bağlayıcı"/>
          <p:cNvCxnSpPr/>
          <p:nvPr/>
        </p:nvCxnSpPr>
        <p:spPr>
          <a:xfrm>
            <a:off x="0" y="7035"/>
            <a:ext cx="12182621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Düz Bağlayıcı"/>
          <p:cNvCxnSpPr/>
          <p:nvPr/>
        </p:nvCxnSpPr>
        <p:spPr>
          <a:xfrm rot="10800000" flipV="1">
            <a:off x="8625059" y="4948410"/>
            <a:ext cx="3563815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609600" y="267494"/>
            <a:ext cx="109728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609600" y="1882808"/>
            <a:ext cx="109728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388608" y="6480969"/>
            <a:ext cx="28448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609600" y="6481891"/>
            <a:ext cx="5680075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119360" y="6480969"/>
            <a:ext cx="67056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176134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err="1" smtClean="0"/>
              <a:t>Endospore-Forming</a:t>
            </a:r>
            <a:r>
              <a:rPr lang="tr-TR" b="1" dirty="0" smtClean="0"/>
              <a:t> </a:t>
            </a:r>
            <a:r>
              <a:rPr lang="tr-TR" b="1" i="1" dirty="0" err="1" smtClean="0"/>
              <a:t>Firmucutes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 err="1"/>
              <a:t>Key</a:t>
            </a:r>
            <a:r>
              <a:rPr lang="tr-TR" b="1" dirty="0"/>
              <a:t> </a:t>
            </a:r>
            <a:r>
              <a:rPr lang="tr-TR" b="1" dirty="0" err="1" smtClean="0"/>
              <a:t>Genus</a:t>
            </a:r>
            <a:r>
              <a:rPr lang="tr-TR" b="1" dirty="0" smtClean="0"/>
              <a:t>: </a:t>
            </a:r>
            <a:r>
              <a:rPr lang="tr-TR" i="1" dirty="0" err="1"/>
              <a:t>Bacillus</a:t>
            </a:r>
            <a:r>
              <a:rPr lang="tr-TR" i="1" dirty="0"/>
              <a:t>, </a:t>
            </a:r>
            <a:r>
              <a:rPr lang="tr-TR" i="1" dirty="0" err="1"/>
              <a:t>Clostridium</a:t>
            </a:r>
            <a:r>
              <a:rPr lang="tr-TR" i="1" dirty="0"/>
              <a:t>, </a:t>
            </a:r>
            <a:r>
              <a:rPr lang="tr-TR" i="1" dirty="0" err="1"/>
              <a:t>Sporosarcina</a:t>
            </a:r>
            <a:r>
              <a:rPr lang="tr-TR" i="1" dirty="0"/>
              <a:t>, </a:t>
            </a:r>
            <a:r>
              <a:rPr lang="tr-TR" i="1" dirty="0" err="1"/>
              <a:t>Heliobacterium</a:t>
            </a:r>
            <a:endParaRPr lang="tr-TR" i="1" dirty="0"/>
          </a:p>
          <a:p>
            <a:r>
              <a:rPr lang="tr-TR" b="1" dirty="0" err="1" smtClean="0"/>
              <a:t>Endospore-forming</a:t>
            </a:r>
            <a:r>
              <a:rPr lang="tr-TR" b="1" dirty="0" smtClean="0"/>
              <a:t> </a:t>
            </a:r>
            <a:r>
              <a:rPr lang="tr-TR" b="1" dirty="0" err="1"/>
              <a:t>bacteria</a:t>
            </a:r>
            <a:r>
              <a:rPr lang="tr-TR" b="1" dirty="0"/>
              <a:t>;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selectively</a:t>
            </a:r>
            <a:r>
              <a:rPr lang="tr-TR" dirty="0"/>
              <a:t> </a:t>
            </a:r>
            <a:r>
              <a:rPr lang="tr-TR" dirty="0" err="1"/>
              <a:t>isolate</a:t>
            </a:r>
            <a:r>
              <a:rPr lang="tr-TR" dirty="0"/>
              <a:t> from </a:t>
            </a:r>
            <a:r>
              <a:rPr lang="tr-TR" dirty="0" err="1"/>
              <a:t>soil</a:t>
            </a:r>
            <a:r>
              <a:rPr lang="tr-TR" dirty="0"/>
              <a:t>, </a:t>
            </a:r>
            <a:r>
              <a:rPr lang="tr-TR" dirty="0" err="1"/>
              <a:t>nutrients</a:t>
            </a:r>
            <a:r>
              <a:rPr lang="tr-TR" dirty="0"/>
              <a:t>, </a:t>
            </a:r>
            <a:r>
              <a:rPr lang="tr-TR" dirty="0" err="1"/>
              <a:t>dust</a:t>
            </a:r>
            <a:r>
              <a:rPr lang="tr-TR" dirty="0"/>
              <a:t> and other materials; The </a:t>
            </a:r>
            <a:r>
              <a:rPr lang="tr-TR" dirty="0" err="1"/>
              <a:t>sample</a:t>
            </a:r>
            <a:r>
              <a:rPr lang="tr-TR" dirty="0"/>
              <a:t> is </a:t>
            </a:r>
            <a:r>
              <a:rPr lang="tr-TR" dirty="0" err="1"/>
              <a:t>treated</a:t>
            </a:r>
            <a:r>
              <a:rPr lang="tr-TR" dirty="0"/>
              <a:t> for 10 </a:t>
            </a:r>
            <a:r>
              <a:rPr lang="tr-TR" dirty="0" err="1"/>
              <a:t>minutes</a:t>
            </a:r>
            <a:r>
              <a:rPr lang="tr-TR" dirty="0"/>
              <a:t> at 80 ° C.</a:t>
            </a:r>
          </a:p>
          <a:p>
            <a:r>
              <a:rPr lang="tr-TR" b="1" i="1" dirty="0" err="1"/>
              <a:t>Bacillus</a:t>
            </a:r>
            <a:r>
              <a:rPr lang="tr-TR" b="1" i="1" dirty="0"/>
              <a:t> </a:t>
            </a:r>
            <a:r>
              <a:rPr lang="tr-TR" dirty="0" err="1"/>
              <a:t>species</a:t>
            </a:r>
            <a:r>
              <a:rPr lang="tr-TR" dirty="0"/>
              <a:t> are </a:t>
            </a:r>
            <a:r>
              <a:rPr lang="tr-TR" dirty="0" err="1"/>
              <a:t>aerobic</a:t>
            </a:r>
            <a:r>
              <a:rPr lang="tr-TR" dirty="0"/>
              <a:t>, </a:t>
            </a:r>
            <a:r>
              <a:rPr lang="tr-TR" b="1" i="1" dirty="0" err="1"/>
              <a:t>Clostridium</a:t>
            </a:r>
            <a:r>
              <a:rPr lang="tr-TR" dirty="0"/>
              <a:t> </a:t>
            </a:r>
            <a:r>
              <a:rPr lang="tr-TR" dirty="0" err="1"/>
              <a:t>species</a:t>
            </a:r>
            <a:r>
              <a:rPr lang="tr-TR" dirty="0"/>
              <a:t> are in </a:t>
            </a:r>
            <a:r>
              <a:rPr lang="tr-TR" dirty="0" err="1"/>
              <a:t>anaerobic</a:t>
            </a:r>
            <a:r>
              <a:rPr lang="tr-TR" dirty="0"/>
              <a:t> </a:t>
            </a:r>
            <a:r>
              <a:rPr lang="tr-TR" dirty="0" err="1"/>
              <a:t>conditions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04546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50606" y="452284"/>
            <a:ext cx="10972800" cy="5648563"/>
          </a:xfrm>
        </p:spPr>
        <p:txBody>
          <a:bodyPr/>
          <a:lstStyle/>
          <a:p>
            <a:r>
              <a:rPr lang="tr-TR" b="1" i="1" dirty="0" err="1" smtClean="0"/>
              <a:t>Spiroplasma</a:t>
            </a:r>
            <a:endParaRPr lang="tr-TR" b="1" i="1" dirty="0" smtClean="0"/>
          </a:p>
          <a:p>
            <a:endParaRPr lang="tr-TR" dirty="0" smtClean="0"/>
          </a:p>
          <a:p>
            <a:r>
              <a:rPr lang="en-US" dirty="0" err="1"/>
              <a:t>Spiroplasma</a:t>
            </a:r>
            <a:r>
              <a:rPr lang="en-US" dirty="0"/>
              <a:t> genus includes helical or spiral shaped </a:t>
            </a:r>
            <a:r>
              <a:rPr lang="en-US" i="1" dirty="0" err="1"/>
              <a:t>Mollicutes</a:t>
            </a:r>
            <a:r>
              <a:rPr lang="en-US" i="1" dirty="0" smtClean="0"/>
              <a:t>.</a:t>
            </a:r>
            <a:endParaRPr lang="tr-TR" i="1" dirty="0" smtClean="0"/>
          </a:p>
          <a:p>
            <a:endParaRPr lang="en-US" i="1" dirty="0"/>
          </a:p>
          <a:p>
            <a:r>
              <a:rPr lang="en-US" dirty="0"/>
              <a:t>Despite the absence of a whip</a:t>
            </a:r>
            <a:r>
              <a:rPr lang="en-US" i="1" dirty="0"/>
              <a:t>, </a:t>
            </a:r>
            <a:r>
              <a:rPr lang="en-US" i="1" dirty="0" err="1"/>
              <a:t>spiroplasmas</a:t>
            </a:r>
            <a:r>
              <a:rPr lang="en-US" i="1" dirty="0"/>
              <a:t> </a:t>
            </a:r>
            <a:r>
              <a:rPr lang="en-US" dirty="0"/>
              <a:t>move by rotating like screws or with a slow ripple</a:t>
            </a:r>
            <a:r>
              <a:rPr lang="en-US" dirty="0" smtClean="0"/>
              <a:t>.</a:t>
            </a:r>
            <a:endParaRPr lang="tr-TR" dirty="0" smtClean="0"/>
          </a:p>
          <a:p>
            <a:endParaRPr lang="en-US" dirty="0"/>
          </a:p>
          <a:p>
            <a:r>
              <a:rPr lang="en-US" dirty="0"/>
              <a:t>In this mobility, intracellular fibrils have been found to play a role.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46443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09600" y="1022555"/>
            <a:ext cx="10972800" cy="5432253"/>
          </a:xfrm>
        </p:spPr>
        <p:txBody>
          <a:bodyPr/>
          <a:lstStyle/>
          <a:p>
            <a:r>
              <a:rPr lang="tr-TR" b="1" i="1" dirty="0" err="1" smtClean="0"/>
              <a:t>Bacillus</a:t>
            </a:r>
            <a:r>
              <a:rPr lang="tr-TR" b="1" i="1" dirty="0" smtClean="0"/>
              <a:t> </a:t>
            </a:r>
            <a:r>
              <a:rPr lang="tr-TR" b="1" dirty="0" smtClean="0"/>
              <a:t>and </a:t>
            </a:r>
            <a:r>
              <a:rPr lang="tr-TR" b="1" i="1" dirty="0" err="1" smtClean="0"/>
              <a:t>Paenibacillus</a:t>
            </a:r>
            <a:endParaRPr lang="tr-TR" dirty="0" smtClean="0"/>
          </a:p>
          <a:p>
            <a:r>
              <a:rPr lang="tr-TR" dirty="0"/>
              <a:t>Most </a:t>
            </a:r>
            <a:r>
              <a:rPr lang="tr-TR" dirty="0" err="1"/>
              <a:t>bacilli</a:t>
            </a:r>
            <a:r>
              <a:rPr lang="tr-TR" dirty="0"/>
              <a:t> </a:t>
            </a:r>
            <a:r>
              <a:rPr lang="tr-TR" dirty="0" err="1"/>
              <a:t>produce</a:t>
            </a:r>
            <a:r>
              <a:rPr lang="tr-TR" dirty="0"/>
              <a:t> a </a:t>
            </a:r>
            <a:r>
              <a:rPr lang="tr-TR" dirty="0" err="1"/>
              <a:t>number</a:t>
            </a:r>
            <a:r>
              <a:rPr lang="tr-TR" dirty="0"/>
              <a:t> of </a:t>
            </a:r>
            <a:r>
              <a:rPr lang="tr-TR" dirty="0" err="1"/>
              <a:t>antibiotics</a:t>
            </a:r>
            <a:r>
              <a:rPr lang="tr-TR" dirty="0"/>
              <a:t>.</a:t>
            </a:r>
          </a:p>
          <a:p>
            <a:r>
              <a:rPr lang="tr-TR" dirty="0" err="1"/>
              <a:t>Some</a:t>
            </a:r>
            <a:r>
              <a:rPr lang="tr-TR" dirty="0"/>
              <a:t> </a:t>
            </a:r>
            <a:r>
              <a:rPr lang="tr-TR" dirty="0" err="1"/>
              <a:t>bacilli</a:t>
            </a:r>
            <a:r>
              <a:rPr lang="tr-TR" dirty="0"/>
              <a:t>, </a:t>
            </a:r>
            <a:r>
              <a:rPr lang="tr-TR" dirty="0" err="1"/>
              <a:t>especially</a:t>
            </a:r>
            <a:r>
              <a:rPr lang="tr-TR" dirty="0"/>
              <a:t> </a:t>
            </a:r>
            <a:r>
              <a:rPr lang="tr-TR" i="1" dirty="0" err="1"/>
              <a:t>Paenibacillus</a:t>
            </a:r>
            <a:r>
              <a:rPr lang="tr-TR" i="1" dirty="0"/>
              <a:t> </a:t>
            </a:r>
            <a:r>
              <a:rPr lang="tr-TR" i="1" dirty="0" err="1"/>
              <a:t>popilliae</a:t>
            </a:r>
            <a:r>
              <a:rPr lang="tr-TR" i="1" dirty="0"/>
              <a:t> </a:t>
            </a:r>
            <a:r>
              <a:rPr lang="tr-TR" dirty="0"/>
              <a:t>and </a:t>
            </a:r>
            <a:r>
              <a:rPr lang="tr-TR" i="1" dirty="0" err="1"/>
              <a:t>Bacillus</a:t>
            </a:r>
            <a:r>
              <a:rPr lang="tr-TR" i="1" dirty="0"/>
              <a:t> </a:t>
            </a:r>
            <a:r>
              <a:rPr lang="tr-TR" i="1" dirty="0" err="1"/>
              <a:t>thuringiensis</a:t>
            </a:r>
            <a:r>
              <a:rPr lang="tr-TR" dirty="0"/>
              <a:t>, </a:t>
            </a:r>
            <a:r>
              <a:rPr lang="tr-TR" dirty="0" err="1"/>
              <a:t>produce</a:t>
            </a:r>
            <a:r>
              <a:rPr lang="tr-TR" dirty="0"/>
              <a:t> </a:t>
            </a:r>
            <a:r>
              <a:rPr lang="tr-TR" dirty="0" err="1"/>
              <a:t>insect</a:t>
            </a:r>
            <a:r>
              <a:rPr lang="tr-TR" dirty="0"/>
              <a:t> </a:t>
            </a:r>
            <a:r>
              <a:rPr lang="tr-TR" dirty="0" err="1"/>
              <a:t>larvacides</a:t>
            </a:r>
            <a:r>
              <a:rPr lang="tr-TR" dirty="0"/>
              <a:t>.</a:t>
            </a:r>
          </a:p>
          <a:p>
            <a:r>
              <a:rPr lang="tr-TR" i="1" dirty="0"/>
              <a:t>B. </a:t>
            </a:r>
            <a:r>
              <a:rPr lang="tr-TR" i="1" dirty="0" err="1"/>
              <a:t>thuringiensis</a:t>
            </a:r>
            <a:r>
              <a:rPr lang="tr-TR" dirty="0"/>
              <a:t>, "</a:t>
            </a:r>
            <a:r>
              <a:rPr lang="tr-TR" dirty="0" err="1"/>
              <a:t>Bt-toxin</a:t>
            </a:r>
            <a:r>
              <a:rPr lang="tr-TR" dirty="0"/>
              <a:t>"</a:t>
            </a:r>
          </a:p>
        </p:txBody>
      </p:sp>
    </p:spTree>
    <p:extLst>
      <p:ext uri="{BB962C8B-B14F-4D97-AF65-F5344CB8AC3E}">
        <p14:creationId xmlns:p14="http://schemas.microsoft.com/office/powerpoint/2010/main" val="3068418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i="1" dirty="0" err="1" smtClean="0"/>
              <a:t>Clostridium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Since </a:t>
            </a:r>
            <a:r>
              <a:rPr lang="en-US" i="1" dirty="0"/>
              <a:t>Clostridia</a:t>
            </a:r>
            <a:r>
              <a:rPr lang="en-US" dirty="0"/>
              <a:t> lacks the respiratory chain, it only achieves ATP by substrate-level phosphorylation.</a:t>
            </a:r>
          </a:p>
          <a:p>
            <a:r>
              <a:rPr lang="tr-TR" dirty="0" smtClean="0"/>
              <a:t>B</a:t>
            </a:r>
            <a:r>
              <a:rPr lang="en-US" dirty="0" err="1" smtClean="0"/>
              <a:t>utyric</a:t>
            </a:r>
            <a:r>
              <a:rPr lang="en-US" dirty="0" smtClean="0"/>
              <a:t> </a:t>
            </a:r>
            <a:r>
              <a:rPr lang="en-US" dirty="0"/>
              <a:t>acid as a final product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08630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09600" y="766916"/>
            <a:ext cx="10972800" cy="5687892"/>
          </a:xfrm>
        </p:spPr>
        <p:txBody>
          <a:bodyPr>
            <a:normAutofit/>
          </a:bodyPr>
          <a:lstStyle/>
          <a:p>
            <a:r>
              <a:rPr lang="en-US" i="1" dirty="0"/>
              <a:t>Some, such as Clostridium </a:t>
            </a:r>
            <a:r>
              <a:rPr lang="en-US" i="1" dirty="0" err="1"/>
              <a:t>pasteurianum</a:t>
            </a:r>
            <a:r>
              <a:rPr lang="en-US" i="1" dirty="0"/>
              <a:t>, can also </a:t>
            </a:r>
            <a:r>
              <a:rPr lang="tr-TR" i="1" dirty="0" err="1" smtClean="0"/>
              <a:t>produce</a:t>
            </a:r>
            <a:r>
              <a:rPr lang="en-US" i="1" dirty="0" smtClean="0"/>
              <a:t> </a:t>
            </a:r>
            <a:r>
              <a:rPr lang="en-US" i="1" dirty="0"/>
              <a:t>acetone and butanol</a:t>
            </a:r>
            <a:r>
              <a:rPr lang="en-US" i="1" dirty="0" smtClean="0"/>
              <a:t>.</a:t>
            </a:r>
            <a:endParaRPr lang="tr-TR" i="1" dirty="0" smtClean="0"/>
          </a:p>
          <a:p>
            <a:endParaRPr lang="tr-TR" i="1" dirty="0"/>
          </a:p>
          <a:p>
            <a:endParaRPr lang="en-US" i="1" dirty="0"/>
          </a:p>
          <a:p>
            <a:r>
              <a:rPr lang="en-US" dirty="0"/>
              <a:t>A group of </a:t>
            </a:r>
            <a:r>
              <a:rPr lang="en-US" i="1" dirty="0"/>
              <a:t>Clostridia </a:t>
            </a:r>
            <a:r>
              <a:rPr lang="en-US" dirty="0"/>
              <a:t>ferments cellulose by washing it into acids and alcohols. These are the most important organisms that break down cellulose in the soil anaerobically.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2651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09600" y="1111045"/>
            <a:ext cx="10972800" cy="5343763"/>
          </a:xfrm>
        </p:spPr>
        <p:txBody>
          <a:bodyPr/>
          <a:lstStyle/>
          <a:p>
            <a:r>
              <a:rPr lang="en-US" dirty="0"/>
              <a:t>The amino acid fermentation product is typically acetate, butyrate, CO</a:t>
            </a:r>
            <a:r>
              <a:rPr lang="en-US" baseline="-25000" dirty="0"/>
              <a:t>2</a:t>
            </a:r>
            <a:r>
              <a:rPr lang="en-US" dirty="0"/>
              <a:t> and H</a:t>
            </a:r>
            <a:r>
              <a:rPr lang="en-US" baseline="-25000" dirty="0"/>
              <a:t>2</a:t>
            </a:r>
            <a:r>
              <a:rPr lang="en-US" dirty="0" smtClean="0"/>
              <a:t>.</a:t>
            </a:r>
            <a:endParaRPr lang="tr-TR" dirty="0" smtClean="0"/>
          </a:p>
          <a:p>
            <a:endParaRPr lang="en-US" dirty="0"/>
          </a:p>
          <a:p>
            <a:r>
              <a:rPr lang="en-US" dirty="0" smtClean="0"/>
              <a:t>Paired </a:t>
            </a:r>
            <a:r>
              <a:rPr lang="en-US" dirty="0"/>
              <a:t>amino acid breakdown </a:t>
            </a:r>
            <a:r>
              <a:rPr lang="en-US" dirty="0" smtClean="0"/>
              <a:t>is</a:t>
            </a:r>
            <a:r>
              <a:rPr lang="tr-TR" dirty="0" smtClean="0"/>
              <a:t> </a:t>
            </a:r>
            <a:r>
              <a:rPr lang="tr-TR" dirty="0" err="1" smtClean="0"/>
              <a:t>also</a:t>
            </a:r>
            <a:r>
              <a:rPr lang="en-US" dirty="0" smtClean="0"/>
              <a:t> </a:t>
            </a:r>
            <a:r>
              <a:rPr lang="en-US" dirty="0"/>
              <a:t>known as the </a:t>
            </a:r>
            <a:r>
              <a:rPr lang="en-US" dirty="0" err="1"/>
              <a:t>Stickland</a:t>
            </a:r>
            <a:r>
              <a:rPr lang="en-US" dirty="0"/>
              <a:t> reaction.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95800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i="1" dirty="0" err="1" smtClean="0"/>
              <a:t>Clostridium</a:t>
            </a:r>
            <a:r>
              <a:rPr lang="tr-TR" i="1" dirty="0" smtClean="0"/>
              <a:t> </a:t>
            </a:r>
            <a:r>
              <a:rPr lang="tr-TR" i="1" dirty="0" err="1" smtClean="0"/>
              <a:t>botulinum</a:t>
            </a:r>
            <a:r>
              <a:rPr lang="tr-TR" i="1" dirty="0" smtClean="0"/>
              <a:t>; </a:t>
            </a:r>
            <a:r>
              <a:rPr lang="tr-TR" dirty="0" err="1" smtClean="0"/>
              <a:t>botulism</a:t>
            </a:r>
            <a:r>
              <a:rPr lang="tr-TR" dirty="0" smtClean="0"/>
              <a:t>, </a:t>
            </a:r>
          </a:p>
          <a:p>
            <a:r>
              <a:rPr lang="tr-TR" i="1" dirty="0" err="1" smtClean="0"/>
              <a:t>Clostridium</a:t>
            </a:r>
            <a:r>
              <a:rPr lang="tr-TR" i="1" dirty="0" smtClean="0"/>
              <a:t> </a:t>
            </a:r>
            <a:r>
              <a:rPr lang="tr-TR" i="1" dirty="0" err="1" smtClean="0"/>
              <a:t>tetani</a:t>
            </a:r>
            <a:r>
              <a:rPr lang="tr-TR" i="1" dirty="0" smtClean="0"/>
              <a:t>; </a:t>
            </a:r>
            <a:r>
              <a:rPr lang="tr-TR" dirty="0" err="1" smtClean="0"/>
              <a:t>tetanus</a:t>
            </a:r>
            <a:r>
              <a:rPr lang="tr-TR" dirty="0" smtClean="0"/>
              <a:t>, </a:t>
            </a:r>
          </a:p>
          <a:p>
            <a:r>
              <a:rPr lang="tr-TR" i="1" dirty="0" err="1" smtClean="0"/>
              <a:t>Clostridium</a:t>
            </a:r>
            <a:r>
              <a:rPr lang="tr-TR" i="1" dirty="0" smtClean="0"/>
              <a:t> </a:t>
            </a:r>
            <a:r>
              <a:rPr lang="tr-TR" dirty="0" smtClean="0"/>
              <a:t> </a:t>
            </a:r>
            <a:r>
              <a:rPr lang="tr-TR" i="1" dirty="0" err="1" smtClean="0"/>
              <a:t>perfringens</a:t>
            </a:r>
            <a:r>
              <a:rPr lang="tr-TR" i="1" dirty="0" smtClean="0"/>
              <a:t>; </a:t>
            </a:r>
            <a:r>
              <a:rPr lang="tr-TR" dirty="0" err="1" smtClean="0"/>
              <a:t>gaseous</a:t>
            </a:r>
            <a:r>
              <a:rPr lang="tr-TR" dirty="0" smtClean="0"/>
              <a:t> </a:t>
            </a:r>
            <a:r>
              <a:rPr lang="tr-TR" dirty="0" err="1"/>
              <a:t>gangrene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34255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i="1" dirty="0" err="1" smtClean="0"/>
              <a:t>Heliobacteria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45574" y="1469853"/>
            <a:ext cx="10344472" cy="4572000"/>
          </a:xfrm>
        </p:spPr>
        <p:txBody>
          <a:bodyPr/>
          <a:lstStyle/>
          <a:p>
            <a:r>
              <a:rPr lang="tr-TR" i="1" dirty="0" err="1"/>
              <a:t>Heliobacteria</a:t>
            </a:r>
            <a:r>
              <a:rPr lang="tr-TR" dirty="0"/>
              <a:t> are gram-</a:t>
            </a:r>
            <a:r>
              <a:rPr lang="tr-TR" dirty="0" err="1"/>
              <a:t>positive</a:t>
            </a:r>
            <a:r>
              <a:rPr lang="tr-TR" dirty="0"/>
              <a:t> </a:t>
            </a:r>
            <a:r>
              <a:rPr lang="tr-TR" dirty="0" err="1"/>
              <a:t>phototrophic</a:t>
            </a:r>
            <a:r>
              <a:rPr lang="tr-TR" dirty="0"/>
              <a:t> </a:t>
            </a:r>
            <a:r>
              <a:rPr lang="tr-TR" dirty="0" err="1"/>
              <a:t>Bacteria</a:t>
            </a:r>
            <a:r>
              <a:rPr lang="tr-TR" dirty="0" smtClean="0"/>
              <a:t>.</a:t>
            </a:r>
          </a:p>
          <a:p>
            <a:endParaRPr lang="tr-TR" dirty="0"/>
          </a:p>
          <a:p>
            <a:r>
              <a:rPr lang="tr-TR" dirty="0" err="1" smtClean="0"/>
              <a:t>Anoxygenic</a:t>
            </a:r>
            <a:r>
              <a:rPr lang="tr-TR" dirty="0" smtClean="0"/>
              <a:t> </a:t>
            </a:r>
            <a:r>
              <a:rPr lang="tr-TR" dirty="0" err="1" smtClean="0"/>
              <a:t>phototroph</a:t>
            </a:r>
            <a:endParaRPr lang="tr-TR" dirty="0" smtClean="0"/>
          </a:p>
          <a:p>
            <a:endParaRPr lang="tr-TR" dirty="0"/>
          </a:p>
          <a:p>
            <a:r>
              <a:rPr lang="tr-TR" dirty="0" err="1" smtClean="0"/>
              <a:t>Produces</a:t>
            </a:r>
            <a:r>
              <a:rPr lang="tr-TR" dirty="0" smtClean="0"/>
              <a:t> </a:t>
            </a:r>
            <a:r>
              <a:rPr lang="tr-TR" dirty="0"/>
              <a:t>a </a:t>
            </a:r>
            <a:r>
              <a:rPr lang="tr-TR" dirty="0" err="1"/>
              <a:t>unique</a:t>
            </a:r>
            <a:r>
              <a:rPr lang="tr-TR" dirty="0"/>
              <a:t> pigment </a:t>
            </a:r>
            <a:r>
              <a:rPr lang="tr-TR" dirty="0" err="1"/>
              <a:t>bacteriochlorophyll</a:t>
            </a:r>
            <a:r>
              <a:rPr lang="tr-TR" dirty="0"/>
              <a:t> g</a:t>
            </a:r>
          </a:p>
        </p:txBody>
      </p:sp>
    </p:spTree>
    <p:extLst>
      <p:ext uri="{BB962C8B-B14F-4D97-AF65-F5344CB8AC3E}">
        <p14:creationId xmlns:p14="http://schemas.microsoft.com/office/powerpoint/2010/main" val="4103607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i="1" dirty="0" err="1" smtClean="0"/>
              <a:t>Mollicutes</a:t>
            </a:r>
            <a:r>
              <a:rPr lang="tr-TR" b="1" dirty="0" smtClean="0"/>
              <a:t>: </a:t>
            </a:r>
            <a:r>
              <a:rPr lang="tr-TR" b="1" i="1" dirty="0" err="1" smtClean="0"/>
              <a:t>Mycoplasma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09600" y="1460020"/>
            <a:ext cx="10972800" cy="4572000"/>
          </a:xfrm>
        </p:spPr>
        <p:txBody>
          <a:bodyPr/>
          <a:lstStyle/>
          <a:p>
            <a:r>
              <a:rPr lang="en-US" b="1" dirty="0"/>
              <a:t>Key </a:t>
            </a:r>
            <a:r>
              <a:rPr lang="tr-TR" b="1" dirty="0" err="1" smtClean="0"/>
              <a:t>Genera</a:t>
            </a:r>
            <a:r>
              <a:rPr lang="en-US" b="1" dirty="0" smtClean="0"/>
              <a:t>: </a:t>
            </a:r>
            <a:r>
              <a:rPr lang="en-US" i="1" dirty="0"/>
              <a:t>Mycoplasma, </a:t>
            </a:r>
            <a:r>
              <a:rPr lang="en-US" i="1" dirty="0" err="1" smtClean="0"/>
              <a:t>Spiroplasma</a:t>
            </a:r>
            <a:endParaRPr lang="tr-TR" i="1" dirty="0" smtClean="0"/>
          </a:p>
          <a:p>
            <a:endParaRPr lang="en-US" i="1" dirty="0"/>
          </a:p>
          <a:p>
            <a:r>
              <a:rPr lang="tr-TR" dirty="0" smtClean="0"/>
              <a:t>O</a:t>
            </a:r>
            <a:r>
              <a:rPr lang="en-US" dirty="0" smtClean="0"/>
              <a:t>ne </a:t>
            </a:r>
            <a:r>
              <a:rPr lang="en-US" dirty="0"/>
              <a:t>of the smallest known bacteria without a cell </a:t>
            </a:r>
            <a:r>
              <a:rPr lang="en-US" dirty="0" smtClean="0"/>
              <a:t>wall</a:t>
            </a:r>
            <a:endParaRPr lang="tr-TR" dirty="0" smtClean="0"/>
          </a:p>
          <a:p>
            <a:endParaRPr lang="en-US" dirty="0"/>
          </a:p>
          <a:p>
            <a:r>
              <a:rPr lang="tr-TR" dirty="0" smtClean="0"/>
              <a:t>T</a:t>
            </a:r>
            <a:r>
              <a:rPr lang="en-US" dirty="0" smtClean="0"/>
              <a:t>heir </a:t>
            </a:r>
            <a:r>
              <a:rPr lang="en-US" dirty="0"/>
              <a:t>reproduction cannot be prevented by antibiotics that inhibit cell wall synthesis.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930404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19432" y="1061884"/>
            <a:ext cx="10461523" cy="5245440"/>
          </a:xfrm>
        </p:spPr>
        <p:txBody>
          <a:bodyPr>
            <a:normAutofit/>
          </a:bodyPr>
          <a:lstStyle/>
          <a:p>
            <a:r>
              <a:rPr lang="en-US" dirty="0"/>
              <a:t>The factor that provides resistance against osmotic lysis is the presence of sterol</a:t>
            </a:r>
            <a:r>
              <a:rPr lang="en-US" dirty="0" smtClean="0"/>
              <a:t>.</a:t>
            </a:r>
            <a:endParaRPr lang="tr-TR" dirty="0" smtClean="0"/>
          </a:p>
          <a:p>
            <a:endParaRPr lang="en-US" dirty="0"/>
          </a:p>
          <a:p>
            <a:r>
              <a:rPr lang="en-US" dirty="0"/>
              <a:t>Some </a:t>
            </a:r>
            <a:r>
              <a:rPr lang="tr-TR" i="1" dirty="0"/>
              <a:t>M</a:t>
            </a:r>
            <a:r>
              <a:rPr lang="en-US" i="1" dirty="0" err="1" smtClean="0"/>
              <a:t>ycoplasma</a:t>
            </a:r>
            <a:r>
              <a:rPr lang="en-US" dirty="0" smtClean="0"/>
              <a:t> </a:t>
            </a:r>
            <a:r>
              <a:rPr lang="en-US" dirty="0"/>
              <a:t>require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en-US" dirty="0" smtClean="0"/>
              <a:t>sterols </a:t>
            </a:r>
            <a:r>
              <a:rPr lang="en-US" dirty="0"/>
              <a:t>in the growth medium</a:t>
            </a:r>
            <a:r>
              <a:rPr lang="en-US" dirty="0" smtClean="0"/>
              <a:t>.</a:t>
            </a:r>
            <a:endParaRPr lang="tr-TR" dirty="0" smtClean="0"/>
          </a:p>
          <a:p>
            <a:endParaRPr lang="en-US" dirty="0"/>
          </a:p>
          <a:p>
            <a:r>
              <a:rPr lang="tr-TR" dirty="0" smtClean="0"/>
              <a:t>S</a:t>
            </a:r>
            <a:r>
              <a:rPr lang="en-US" dirty="0" err="1" smtClean="0"/>
              <a:t>ome</a:t>
            </a:r>
            <a:r>
              <a:rPr lang="en-US" dirty="0" smtClean="0"/>
              <a:t> </a:t>
            </a:r>
            <a:r>
              <a:rPr lang="tr-TR" dirty="0" smtClean="0"/>
              <a:t>M</a:t>
            </a:r>
            <a:r>
              <a:rPr lang="en-US" dirty="0" err="1" smtClean="0"/>
              <a:t>ycoplasma</a:t>
            </a:r>
            <a:r>
              <a:rPr lang="tr-TR" dirty="0" smtClean="0"/>
              <a:t> </a:t>
            </a:r>
            <a:r>
              <a:rPr lang="en-US" dirty="0" smtClean="0"/>
              <a:t>contain </a:t>
            </a:r>
            <a:r>
              <a:rPr lang="en-US" dirty="0"/>
              <a:t>compounds called </a:t>
            </a:r>
            <a:r>
              <a:rPr lang="en-US" dirty="0" err="1"/>
              <a:t>lipoglycans</a:t>
            </a:r>
            <a:r>
              <a:rPr lang="en-US" dirty="0"/>
              <a:t>, which strengthen the cell membrane.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93445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nlı">
  <a:themeElements>
    <a:clrScheme name="Güven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Canlı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Canlı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328</Words>
  <Application>Microsoft Office PowerPoint</Application>
  <PresentationFormat>Geniş ekran</PresentationFormat>
  <Paragraphs>45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Century Gothic</vt:lpstr>
      <vt:lpstr>Verdana</vt:lpstr>
      <vt:lpstr>Wingdings 2</vt:lpstr>
      <vt:lpstr>Canlı</vt:lpstr>
      <vt:lpstr>Endospore-Forming Firmucutes </vt:lpstr>
      <vt:lpstr>PowerPoint Sunusu</vt:lpstr>
      <vt:lpstr>Clostridium </vt:lpstr>
      <vt:lpstr>PowerPoint Sunusu</vt:lpstr>
      <vt:lpstr>PowerPoint Sunusu</vt:lpstr>
      <vt:lpstr>PowerPoint Sunusu</vt:lpstr>
      <vt:lpstr>Heliobacteria </vt:lpstr>
      <vt:lpstr>Mollicutes: Mycoplasma 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Endospor-Oluşturan Firmucutes’ler </dc:title>
  <dc:creator>sevgi</dc:creator>
  <cp:lastModifiedBy>ekin</cp:lastModifiedBy>
  <cp:revision>6</cp:revision>
  <dcterms:created xsi:type="dcterms:W3CDTF">2020-01-07T09:34:39Z</dcterms:created>
  <dcterms:modified xsi:type="dcterms:W3CDTF">2020-01-21T08:03:37Z</dcterms:modified>
</cp:coreProperties>
</file>