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4" r:id="rId19"/>
    <p:sldId id="278" r:id="rId20"/>
    <p:sldId id="279" r:id="rId21"/>
    <p:sldId id="280" r:id="rId22"/>
    <p:sldId id="281" r:id="rId23"/>
    <p:sldId id="282" r:id="rId24"/>
    <p:sldId id="283" r:id="rId25"/>
    <p:sldId id="275" r:id="rId26"/>
    <p:sldId id="276"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1C9E1AC-0605-4D10-912D-9302E97FEA39}"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6D7ED-3237-4230-A542-905E51D88F1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1C9E1AC-0605-4D10-912D-9302E97FEA39}"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6D7ED-3237-4230-A542-905E51D88F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1C9E1AC-0605-4D10-912D-9302E97FEA39}"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6D7ED-3237-4230-A542-905E51D88F1C}"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858000"/>
            <a:chOff x="0" y="0"/>
            <a:chExt cx="5760" cy="4320"/>
          </a:xfrm>
        </p:grpSpPr>
        <p:sp>
          <p:nvSpPr>
            <p:cNvPr id="512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a:solidFill>
                  <a:srgbClr val="000000"/>
                </a:solidFill>
                <a:latin typeface="Times New Roman" pitchFamily="18" charset="0"/>
              </a:endParaRPr>
            </a:p>
          </p:txBody>
        </p:sp>
        <p:sp>
          <p:nvSpPr>
            <p:cNvPr id="5124"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a:solidFill>
                  <a:srgbClr val="000000"/>
                </a:solidFill>
                <a:latin typeface="Times New Roman" pitchFamily="18" charset="0"/>
              </a:endParaRPr>
            </a:p>
          </p:txBody>
        </p:sp>
        <p:grpSp>
          <p:nvGrpSpPr>
            <p:cNvPr id="5125" name="Group 5"/>
            <p:cNvGrpSpPr>
              <a:grpSpLocks/>
            </p:cNvGrpSpPr>
            <p:nvPr/>
          </p:nvGrpSpPr>
          <p:grpSpPr bwMode="auto">
            <a:xfrm>
              <a:off x="0" y="672"/>
              <a:ext cx="1806" cy="1989"/>
              <a:chOff x="0" y="672"/>
              <a:chExt cx="1806" cy="1989"/>
            </a:xfrm>
          </p:grpSpPr>
          <p:sp>
            <p:nvSpPr>
              <p:cNvPr id="5126"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a:solidFill>
                    <a:srgbClr val="000000"/>
                  </a:solidFill>
                  <a:latin typeface="Times New Roman" pitchFamily="18" charset="0"/>
                </a:endParaRPr>
              </a:p>
            </p:txBody>
          </p:sp>
          <p:sp>
            <p:nvSpPr>
              <p:cNvPr id="5127"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a:solidFill>
                    <a:srgbClr val="000000"/>
                  </a:solidFill>
                  <a:latin typeface="Times New Roman" pitchFamily="18" charset="0"/>
                </a:endParaRPr>
              </a:p>
            </p:txBody>
          </p:sp>
          <p:sp>
            <p:nvSpPr>
              <p:cNvPr id="5128"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a:solidFill>
                    <a:srgbClr val="000000"/>
                  </a:solidFill>
                  <a:latin typeface="Times New Roman" pitchFamily="18" charset="0"/>
                </a:endParaRPr>
              </a:p>
            </p:txBody>
          </p:sp>
          <p:sp>
            <p:nvSpPr>
              <p:cNvPr id="5129"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a:solidFill>
                    <a:srgbClr val="000000"/>
                  </a:solidFill>
                  <a:latin typeface="Times New Roman" pitchFamily="18" charset="0"/>
                </a:endParaRPr>
              </a:p>
            </p:txBody>
          </p:sp>
          <p:sp>
            <p:nvSpPr>
              <p:cNvPr id="5130"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a:solidFill>
                    <a:srgbClr val="000000"/>
                  </a:solidFill>
                  <a:latin typeface="Times New Roman" pitchFamily="18" charset="0"/>
                </a:endParaRPr>
              </a:p>
            </p:txBody>
          </p:sp>
          <p:sp>
            <p:nvSpPr>
              <p:cNvPr id="5131"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a:solidFill>
                    <a:srgbClr val="000000"/>
                  </a:solidFill>
                  <a:latin typeface="Times New Roman" pitchFamily="18" charset="0"/>
                </a:endParaRPr>
              </a:p>
            </p:txBody>
          </p:sp>
          <p:sp>
            <p:nvSpPr>
              <p:cNvPr id="5132"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a:solidFill>
                    <a:srgbClr val="000000"/>
                  </a:solidFill>
                  <a:latin typeface="Times New Roman" pitchFamily="18" charset="0"/>
                </a:endParaRPr>
              </a:p>
            </p:txBody>
          </p:sp>
          <p:sp>
            <p:nvSpPr>
              <p:cNvPr id="5133"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a:solidFill>
                    <a:srgbClr val="000000"/>
                  </a:solidFill>
                  <a:latin typeface="Times New Roman" pitchFamily="18" charset="0"/>
                </a:endParaRPr>
              </a:p>
            </p:txBody>
          </p:sp>
          <p:sp>
            <p:nvSpPr>
              <p:cNvPr id="5134"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a:solidFill>
                    <a:srgbClr val="000000"/>
                  </a:solidFill>
                  <a:latin typeface="Times New Roman" pitchFamily="18" charset="0"/>
                </a:endParaRPr>
              </a:p>
            </p:txBody>
          </p:sp>
          <p:sp>
            <p:nvSpPr>
              <p:cNvPr id="5135"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a:solidFill>
                    <a:srgbClr val="000000"/>
                  </a:solidFill>
                  <a:latin typeface="Times New Roman" pitchFamily="18" charset="0"/>
                </a:endParaRPr>
              </a:p>
            </p:txBody>
          </p:sp>
        </p:grpSp>
      </p:grpSp>
      <p:sp>
        <p:nvSpPr>
          <p:cNvPr id="5136" name="Rectangle 16"/>
          <p:cNvSpPr>
            <a:spLocks noGrp="1" noChangeArrowheads="1"/>
          </p:cNvSpPr>
          <p:nvPr>
            <p:ph type="dt" sz="half" idx="2"/>
          </p:nvPr>
        </p:nvSpPr>
        <p:spPr>
          <a:xfrm>
            <a:off x="457200" y="6248400"/>
            <a:ext cx="2133600" cy="457200"/>
          </a:xfrm>
        </p:spPr>
        <p:txBody>
          <a:bodyPr/>
          <a:lstStyle>
            <a:lvl1pPr>
              <a:defRPr/>
            </a:lvl1pPr>
          </a:lstStyle>
          <a:p>
            <a:endParaRPr lang="tr-TR" altLang="en-US">
              <a:solidFill>
                <a:srgbClr val="000000"/>
              </a:solidFill>
            </a:endParaRPr>
          </a:p>
        </p:txBody>
      </p:sp>
      <p:sp>
        <p:nvSpPr>
          <p:cNvPr id="513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tr-TR" altLang="en-US">
                <a:solidFill>
                  <a:srgbClr val="000000"/>
                </a:solidFill>
              </a:rPr>
              <a:t>Ortak Tesislerin Kapladığı Alanlar ve Çiftçi Paylarının Belirlenmesi </a:t>
            </a:r>
          </a:p>
        </p:txBody>
      </p:sp>
      <p:sp>
        <p:nvSpPr>
          <p:cNvPr id="5138" name="Rectangle 18"/>
          <p:cNvSpPr>
            <a:spLocks noGrp="1" noChangeArrowheads="1"/>
          </p:cNvSpPr>
          <p:nvPr>
            <p:ph type="sldNum" sz="quarter" idx="4"/>
          </p:nvPr>
        </p:nvSpPr>
        <p:spPr bwMode="auto">
          <a:xfrm>
            <a:off x="6553200" y="6248400"/>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fontAlgn="base">
              <a:spcBef>
                <a:spcPct val="0"/>
              </a:spcBef>
              <a:spcAft>
                <a:spcPct val="0"/>
              </a:spcAft>
            </a:pPr>
            <a:fld id="{5D77F09A-5A2C-42CE-855A-1EE4706682BC}" type="slidenum">
              <a:rPr lang="tr-TR" altLang="en-US">
                <a:solidFill>
                  <a:srgbClr val="000000"/>
                </a:solidFill>
              </a:rPr>
              <a:pPr fontAlgn="base">
                <a:spcBef>
                  <a:spcPct val="0"/>
                </a:spcBef>
                <a:spcAft>
                  <a:spcPct val="0"/>
                </a:spcAft>
              </a:pPr>
              <a:t>‹#›</a:t>
            </a:fld>
            <a:endParaRPr lang="tr-TR" altLang="en-US">
              <a:solidFill>
                <a:srgbClr val="000000"/>
              </a:solidFill>
            </a:endParaRPr>
          </a:p>
        </p:txBody>
      </p:sp>
      <p:sp>
        <p:nvSpPr>
          <p:cNvPr id="5139" name="Rectangle 19"/>
          <p:cNvSpPr>
            <a:spLocks noGrp="1" noChangeArrowheads="1"/>
          </p:cNvSpPr>
          <p:nvPr>
            <p:ph type="ctrTitle"/>
          </p:nvPr>
        </p:nvSpPr>
        <p:spPr>
          <a:xfrm>
            <a:off x="2971800" y="1828800"/>
            <a:ext cx="6019800" cy="2209800"/>
          </a:xfrm>
        </p:spPr>
        <p:txBody>
          <a:bodyPr/>
          <a:lstStyle>
            <a:lvl1pPr>
              <a:defRPr sz="3600">
                <a:solidFill>
                  <a:srgbClr val="FFFFFF"/>
                </a:solidFill>
              </a:defRPr>
            </a:lvl1pPr>
          </a:lstStyle>
          <a:p>
            <a:pPr lvl="0"/>
            <a:r>
              <a:rPr lang="tr-TR" altLang="en-US" noProof="0" smtClean="0"/>
              <a:t>Asıl başlık stili için tıklatın</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1600"/>
            </a:lvl1pPr>
          </a:lstStyle>
          <a:p>
            <a:pPr lvl="0"/>
            <a:r>
              <a:rPr lang="tr-TR" altLang="en-US" noProof="0" smtClean="0"/>
              <a:t>Asıl alt başlık stilini düzenlemek için tıklatın</a:t>
            </a:r>
          </a:p>
        </p:txBody>
      </p:sp>
    </p:spTree>
    <p:extLst>
      <p:ext uri="{BB962C8B-B14F-4D97-AF65-F5344CB8AC3E}">
        <p14:creationId xmlns:p14="http://schemas.microsoft.com/office/powerpoint/2010/main" val="2006970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Altbilgi Yer Tutucusu 3"/>
          <p:cNvSpPr>
            <a:spLocks noGrp="1"/>
          </p:cNvSpPr>
          <p:nvPr>
            <p:ph type="ftr" sz="quarter" idx="10"/>
          </p:nvPr>
        </p:nvSpPr>
        <p:spPr/>
        <p:txBody>
          <a:bodyPr/>
          <a:lstStyle>
            <a:lvl1pPr>
              <a:defRPr/>
            </a:lvl1pPr>
          </a:lstStyle>
          <a:p>
            <a:r>
              <a:rPr lang="tr-TR" altLang="en-US"/>
              <a:t>Ortak Tesislerin Kapladığı Alanlar ve Çiftçi Paylarının Belirlenmesi </a:t>
            </a:r>
          </a:p>
        </p:txBody>
      </p:sp>
      <p:sp>
        <p:nvSpPr>
          <p:cNvPr id="5" name="Veri Yer Tutucusu 4"/>
          <p:cNvSpPr>
            <a:spLocks noGrp="1"/>
          </p:cNvSpPr>
          <p:nvPr>
            <p:ph type="dt" sz="half" idx="11"/>
          </p:nvPr>
        </p:nvSpPr>
        <p:spPr/>
        <p:txBody>
          <a:bodyPr/>
          <a:lstStyle>
            <a:lvl1pPr>
              <a:defRPr/>
            </a:lvl1pPr>
          </a:lstStyle>
          <a:p>
            <a:endParaRPr lang="tr-TR" altLang="en-US">
              <a:solidFill>
                <a:srgbClr val="000000"/>
              </a:solidFill>
            </a:endParaRPr>
          </a:p>
        </p:txBody>
      </p:sp>
    </p:spTree>
    <p:extLst>
      <p:ext uri="{BB962C8B-B14F-4D97-AF65-F5344CB8AC3E}">
        <p14:creationId xmlns:p14="http://schemas.microsoft.com/office/powerpoint/2010/main" val="2098760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Altbilgi Yer Tutucusu 3"/>
          <p:cNvSpPr>
            <a:spLocks noGrp="1"/>
          </p:cNvSpPr>
          <p:nvPr>
            <p:ph type="ftr" sz="quarter" idx="10"/>
          </p:nvPr>
        </p:nvSpPr>
        <p:spPr/>
        <p:txBody>
          <a:bodyPr/>
          <a:lstStyle>
            <a:lvl1pPr>
              <a:defRPr/>
            </a:lvl1pPr>
          </a:lstStyle>
          <a:p>
            <a:r>
              <a:rPr lang="tr-TR" altLang="en-US"/>
              <a:t>Ortak Tesislerin Kapladığı Alanlar ve Çiftçi Paylarının Belirlenmesi </a:t>
            </a:r>
          </a:p>
        </p:txBody>
      </p:sp>
      <p:sp>
        <p:nvSpPr>
          <p:cNvPr id="5" name="Veri Yer Tutucusu 4"/>
          <p:cNvSpPr>
            <a:spLocks noGrp="1"/>
          </p:cNvSpPr>
          <p:nvPr>
            <p:ph type="dt" sz="half" idx="11"/>
          </p:nvPr>
        </p:nvSpPr>
        <p:spPr/>
        <p:txBody>
          <a:bodyPr/>
          <a:lstStyle>
            <a:lvl1pPr>
              <a:defRPr/>
            </a:lvl1pPr>
          </a:lstStyle>
          <a:p>
            <a:endParaRPr lang="tr-TR" altLang="en-US">
              <a:solidFill>
                <a:srgbClr val="000000"/>
              </a:solidFill>
            </a:endParaRPr>
          </a:p>
        </p:txBody>
      </p:sp>
    </p:spTree>
    <p:extLst>
      <p:ext uri="{BB962C8B-B14F-4D97-AF65-F5344CB8AC3E}">
        <p14:creationId xmlns:p14="http://schemas.microsoft.com/office/powerpoint/2010/main" val="181839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125538"/>
            <a:ext cx="4038600" cy="4741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125538"/>
            <a:ext cx="4038600" cy="4741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Altbilgi Yer Tutucusu 4"/>
          <p:cNvSpPr>
            <a:spLocks noGrp="1"/>
          </p:cNvSpPr>
          <p:nvPr>
            <p:ph type="ftr" sz="quarter" idx="10"/>
          </p:nvPr>
        </p:nvSpPr>
        <p:spPr/>
        <p:txBody>
          <a:bodyPr/>
          <a:lstStyle>
            <a:lvl1pPr>
              <a:defRPr/>
            </a:lvl1pPr>
          </a:lstStyle>
          <a:p>
            <a:r>
              <a:rPr lang="tr-TR" altLang="en-US"/>
              <a:t>Ortak Tesislerin Kapladığı Alanlar ve Çiftçi Paylarının Belirlenmesi </a:t>
            </a:r>
          </a:p>
        </p:txBody>
      </p:sp>
      <p:sp>
        <p:nvSpPr>
          <p:cNvPr id="6" name="Veri Yer Tutucusu 5"/>
          <p:cNvSpPr>
            <a:spLocks noGrp="1"/>
          </p:cNvSpPr>
          <p:nvPr>
            <p:ph type="dt" sz="half" idx="11"/>
          </p:nvPr>
        </p:nvSpPr>
        <p:spPr/>
        <p:txBody>
          <a:bodyPr/>
          <a:lstStyle>
            <a:lvl1pPr>
              <a:defRPr/>
            </a:lvl1pPr>
          </a:lstStyle>
          <a:p>
            <a:endParaRPr lang="tr-TR" altLang="en-US">
              <a:solidFill>
                <a:srgbClr val="000000"/>
              </a:solidFill>
            </a:endParaRPr>
          </a:p>
        </p:txBody>
      </p:sp>
    </p:spTree>
    <p:extLst>
      <p:ext uri="{BB962C8B-B14F-4D97-AF65-F5344CB8AC3E}">
        <p14:creationId xmlns:p14="http://schemas.microsoft.com/office/powerpoint/2010/main" val="3772559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Altbilgi Yer Tutucusu 6"/>
          <p:cNvSpPr>
            <a:spLocks noGrp="1"/>
          </p:cNvSpPr>
          <p:nvPr>
            <p:ph type="ftr" sz="quarter" idx="10"/>
          </p:nvPr>
        </p:nvSpPr>
        <p:spPr/>
        <p:txBody>
          <a:bodyPr/>
          <a:lstStyle>
            <a:lvl1pPr>
              <a:defRPr/>
            </a:lvl1pPr>
          </a:lstStyle>
          <a:p>
            <a:r>
              <a:rPr lang="tr-TR" altLang="en-US"/>
              <a:t>Ortak Tesislerin Kapladığı Alanlar ve Çiftçi Paylarının Belirlenmesi </a:t>
            </a:r>
          </a:p>
        </p:txBody>
      </p:sp>
      <p:sp>
        <p:nvSpPr>
          <p:cNvPr id="8" name="Veri Yer Tutucusu 7"/>
          <p:cNvSpPr>
            <a:spLocks noGrp="1"/>
          </p:cNvSpPr>
          <p:nvPr>
            <p:ph type="dt" sz="half" idx="11"/>
          </p:nvPr>
        </p:nvSpPr>
        <p:spPr/>
        <p:txBody>
          <a:bodyPr/>
          <a:lstStyle>
            <a:lvl1pPr>
              <a:defRPr/>
            </a:lvl1pPr>
          </a:lstStyle>
          <a:p>
            <a:endParaRPr lang="tr-TR" altLang="en-US">
              <a:solidFill>
                <a:srgbClr val="000000"/>
              </a:solidFill>
            </a:endParaRPr>
          </a:p>
        </p:txBody>
      </p:sp>
    </p:spTree>
    <p:extLst>
      <p:ext uri="{BB962C8B-B14F-4D97-AF65-F5344CB8AC3E}">
        <p14:creationId xmlns:p14="http://schemas.microsoft.com/office/powerpoint/2010/main" val="1001974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Altbilgi Yer Tutucusu 2"/>
          <p:cNvSpPr>
            <a:spLocks noGrp="1"/>
          </p:cNvSpPr>
          <p:nvPr>
            <p:ph type="ftr" sz="quarter" idx="10"/>
          </p:nvPr>
        </p:nvSpPr>
        <p:spPr/>
        <p:txBody>
          <a:bodyPr/>
          <a:lstStyle>
            <a:lvl1pPr>
              <a:defRPr/>
            </a:lvl1pPr>
          </a:lstStyle>
          <a:p>
            <a:r>
              <a:rPr lang="tr-TR" altLang="en-US"/>
              <a:t>Ortak Tesislerin Kapladığı Alanlar ve Çiftçi Paylarının Belirlenmesi </a:t>
            </a:r>
          </a:p>
        </p:txBody>
      </p:sp>
      <p:sp>
        <p:nvSpPr>
          <p:cNvPr id="4" name="Veri Yer Tutucusu 3"/>
          <p:cNvSpPr>
            <a:spLocks noGrp="1"/>
          </p:cNvSpPr>
          <p:nvPr>
            <p:ph type="dt" sz="half" idx="11"/>
          </p:nvPr>
        </p:nvSpPr>
        <p:spPr/>
        <p:txBody>
          <a:bodyPr/>
          <a:lstStyle>
            <a:lvl1pPr>
              <a:defRPr/>
            </a:lvl1pPr>
          </a:lstStyle>
          <a:p>
            <a:endParaRPr lang="tr-TR" altLang="en-US">
              <a:solidFill>
                <a:srgbClr val="000000"/>
              </a:solidFill>
            </a:endParaRPr>
          </a:p>
        </p:txBody>
      </p:sp>
    </p:spTree>
    <p:extLst>
      <p:ext uri="{BB962C8B-B14F-4D97-AF65-F5344CB8AC3E}">
        <p14:creationId xmlns:p14="http://schemas.microsoft.com/office/powerpoint/2010/main" val="2066396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Altbilgi Yer Tutucusu 1"/>
          <p:cNvSpPr>
            <a:spLocks noGrp="1"/>
          </p:cNvSpPr>
          <p:nvPr>
            <p:ph type="ftr" sz="quarter" idx="10"/>
          </p:nvPr>
        </p:nvSpPr>
        <p:spPr/>
        <p:txBody>
          <a:bodyPr/>
          <a:lstStyle>
            <a:lvl1pPr>
              <a:defRPr/>
            </a:lvl1pPr>
          </a:lstStyle>
          <a:p>
            <a:r>
              <a:rPr lang="tr-TR" altLang="en-US"/>
              <a:t>Ortak Tesislerin Kapladığı Alanlar ve Çiftçi Paylarının Belirlenmesi </a:t>
            </a:r>
          </a:p>
        </p:txBody>
      </p:sp>
      <p:sp>
        <p:nvSpPr>
          <p:cNvPr id="3" name="Veri Yer Tutucusu 2"/>
          <p:cNvSpPr>
            <a:spLocks noGrp="1"/>
          </p:cNvSpPr>
          <p:nvPr>
            <p:ph type="dt" sz="half" idx="11"/>
          </p:nvPr>
        </p:nvSpPr>
        <p:spPr/>
        <p:txBody>
          <a:bodyPr/>
          <a:lstStyle>
            <a:lvl1pPr>
              <a:defRPr/>
            </a:lvl1pPr>
          </a:lstStyle>
          <a:p>
            <a:endParaRPr lang="tr-TR" altLang="en-US">
              <a:solidFill>
                <a:srgbClr val="000000"/>
              </a:solidFill>
            </a:endParaRPr>
          </a:p>
        </p:txBody>
      </p:sp>
    </p:spTree>
    <p:extLst>
      <p:ext uri="{BB962C8B-B14F-4D97-AF65-F5344CB8AC3E}">
        <p14:creationId xmlns:p14="http://schemas.microsoft.com/office/powerpoint/2010/main" val="2093937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tr-TR" altLang="en-US"/>
              <a:t>Ortak Tesislerin Kapladığı Alanlar ve Çiftçi Paylarının Belirlenmesi </a:t>
            </a:r>
          </a:p>
        </p:txBody>
      </p:sp>
      <p:sp>
        <p:nvSpPr>
          <p:cNvPr id="6" name="Veri Yer Tutucusu 5"/>
          <p:cNvSpPr>
            <a:spLocks noGrp="1"/>
          </p:cNvSpPr>
          <p:nvPr>
            <p:ph type="dt" sz="half" idx="11"/>
          </p:nvPr>
        </p:nvSpPr>
        <p:spPr/>
        <p:txBody>
          <a:bodyPr/>
          <a:lstStyle>
            <a:lvl1pPr>
              <a:defRPr/>
            </a:lvl1pPr>
          </a:lstStyle>
          <a:p>
            <a:endParaRPr lang="tr-TR" altLang="en-US">
              <a:solidFill>
                <a:srgbClr val="000000"/>
              </a:solidFill>
            </a:endParaRPr>
          </a:p>
        </p:txBody>
      </p:sp>
    </p:spTree>
    <p:extLst>
      <p:ext uri="{BB962C8B-B14F-4D97-AF65-F5344CB8AC3E}">
        <p14:creationId xmlns:p14="http://schemas.microsoft.com/office/powerpoint/2010/main" val="276327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1C9E1AC-0605-4D10-912D-9302E97FEA39}"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6D7ED-3237-4230-A542-905E51D88F1C}" type="slidenum">
              <a:rPr lang="en-US" smtClean="0"/>
              <a:t>‹#›</a:t>
            </a:fld>
            <a:endParaRPr lang="en-US"/>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tr-TR" altLang="en-US"/>
              <a:t>Ortak Tesislerin Kapladığı Alanlar ve Çiftçi Paylarının Belirlenmesi </a:t>
            </a:r>
          </a:p>
        </p:txBody>
      </p:sp>
      <p:sp>
        <p:nvSpPr>
          <p:cNvPr id="6" name="Veri Yer Tutucusu 5"/>
          <p:cNvSpPr>
            <a:spLocks noGrp="1"/>
          </p:cNvSpPr>
          <p:nvPr>
            <p:ph type="dt" sz="half" idx="11"/>
          </p:nvPr>
        </p:nvSpPr>
        <p:spPr/>
        <p:txBody>
          <a:bodyPr/>
          <a:lstStyle>
            <a:lvl1pPr>
              <a:defRPr/>
            </a:lvl1pPr>
          </a:lstStyle>
          <a:p>
            <a:endParaRPr lang="tr-TR" altLang="en-US">
              <a:solidFill>
                <a:srgbClr val="000000"/>
              </a:solidFill>
            </a:endParaRPr>
          </a:p>
        </p:txBody>
      </p:sp>
    </p:spTree>
    <p:extLst>
      <p:ext uri="{BB962C8B-B14F-4D97-AF65-F5344CB8AC3E}">
        <p14:creationId xmlns:p14="http://schemas.microsoft.com/office/powerpoint/2010/main" val="877779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Altbilgi Yer Tutucusu 3"/>
          <p:cNvSpPr>
            <a:spLocks noGrp="1"/>
          </p:cNvSpPr>
          <p:nvPr>
            <p:ph type="ftr" sz="quarter" idx="10"/>
          </p:nvPr>
        </p:nvSpPr>
        <p:spPr/>
        <p:txBody>
          <a:bodyPr/>
          <a:lstStyle>
            <a:lvl1pPr>
              <a:defRPr/>
            </a:lvl1pPr>
          </a:lstStyle>
          <a:p>
            <a:r>
              <a:rPr lang="tr-TR" altLang="en-US"/>
              <a:t>Ortak Tesislerin Kapladığı Alanlar ve Çiftçi Paylarının Belirlenmesi </a:t>
            </a:r>
          </a:p>
        </p:txBody>
      </p:sp>
      <p:sp>
        <p:nvSpPr>
          <p:cNvPr id="5" name="Veri Yer Tutucusu 4"/>
          <p:cNvSpPr>
            <a:spLocks noGrp="1"/>
          </p:cNvSpPr>
          <p:nvPr>
            <p:ph type="dt" sz="half" idx="11"/>
          </p:nvPr>
        </p:nvSpPr>
        <p:spPr/>
        <p:txBody>
          <a:bodyPr/>
          <a:lstStyle>
            <a:lvl1pPr>
              <a:defRPr/>
            </a:lvl1pPr>
          </a:lstStyle>
          <a:p>
            <a:endParaRPr lang="tr-TR" altLang="en-US">
              <a:solidFill>
                <a:srgbClr val="000000"/>
              </a:solidFill>
            </a:endParaRPr>
          </a:p>
        </p:txBody>
      </p:sp>
    </p:spTree>
    <p:extLst>
      <p:ext uri="{BB962C8B-B14F-4D97-AF65-F5344CB8AC3E}">
        <p14:creationId xmlns:p14="http://schemas.microsoft.com/office/powerpoint/2010/main" val="1232668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476250"/>
            <a:ext cx="2057400" cy="5391150"/>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476250"/>
            <a:ext cx="601980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Altbilgi Yer Tutucusu 3"/>
          <p:cNvSpPr>
            <a:spLocks noGrp="1"/>
          </p:cNvSpPr>
          <p:nvPr>
            <p:ph type="ftr" sz="quarter" idx="10"/>
          </p:nvPr>
        </p:nvSpPr>
        <p:spPr/>
        <p:txBody>
          <a:bodyPr/>
          <a:lstStyle>
            <a:lvl1pPr>
              <a:defRPr/>
            </a:lvl1pPr>
          </a:lstStyle>
          <a:p>
            <a:r>
              <a:rPr lang="tr-TR" altLang="en-US"/>
              <a:t>Ortak Tesislerin Kapladığı Alanlar ve Çiftçi Paylarının Belirlenmesi </a:t>
            </a:r>
          </a:p>
        </p:txBody>
      </p:sp>
      <p:sp>
        <p:nvSpPr>
          <p:cNvPr id="5" name="Veri Yer Tutucusu 4"/>
          <p:cNvSpPr>
            <a:spLocks noGrp="1"/>
          </p:cNvSpPr>
          <p:nvPr>
            <p:ph type="dt" sz="half" idx="11"/>
          </p:nvPr>
        </p:nvSpPr>
        <p:spPr/>
        <p:txBody>
          <a:bodyPr/>
          <a:lstStyle>
            <a:lvl1pPr>
              <a:defRPr/>
            </a:lvl1pPr>
          </a:lstStyle>
          <a:p>
            <a:endParaRPr lang="tr-TR" altLang="en-US">
              <a:solidFill>
                <a:srgbClr val="000000"/>
              </a:solidFill>
            </a:endParaRPr>
          </a:p>
        </p:txBody>
      </p:sp>
    </p:spTree>
    <p:extLst>
      <p:ext uri="{BB962C8B-B14F-4D97-AF65-F5344CB8AC3E}">
        <p14:creationId xmlns:p14="http://schemas.microsoft.com/office/powerpoint/2010/main" val="2254723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250"/>
            <a:ext cx="8229600" cy="576263"/>
          </a:xfrm>
        </p:spPr>
        <p:txBody>
          <a:bodyPr/>
          <a:lstStyle/>
          <a:p>
            <a:r>
              <a:rPr lang="tr-TR" smtClean="0"/>
              <a:t>Asıl başlık stili için tıklatın</a:t>
            </a:r>
            <a:endParaRPr lang="en-US"/>
          </a:p>
        </p:txBody>
      </p:sp>
      <p:sp>
        <p:nvSpPr>
          <p:cNvPr id="3" name="Metin Yer Tutucusu 2"/>
          <p:cNvSpPr>
            <a:spLocks noGrp="1"/>
          </p:cNvSpPr>
          <p:nvPr>
            <p:ph type="body" sz="half" idx="1"/>
          </p:nvPr>
        </p:nvSpPr>
        <p:spPr>
          <a:xfrm>
            <a:off x="457200" y="1125538"/>
            <a:ext cx="4038600" cy="47418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125538"/>
            <a:ext cx="4038600" cy="47418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Altbilgi Yer Tutucusu 4"/>
          <p:cNvSpPr>
            <a:spLocks noGrp="1"/>
          </p:cNvSpPr>
          <p:nvPr>
            <p:ph type="ftr" sz="quarter" idx="10"/>
          </p:nvPr>
        </p:nvSpPr>
        <p:spPr>
          <a:xfrm>
            <a:off x="6248400" y="6583363"/>
            <a:ext cx="2895600" cy="274637"/>
          </a:xfrm>
        </p:spPr>
        <p:txBody>
          <a:bodyPr/>
          <a:lstStyle>
            <a:lvl1pPr>
              <a:defRPr/>
            </a:lvl1pPr>
          </a:lstStyle>
          <a:p>
            <a:r>
              <a:rPr lang="tr-TR" altLang="en-US"/>
              <a:t>Ortak Tesislerin Kapladığı Alanlar ve Çiftçi Paylarının Belirlenmesi </a:t>
            </a:r>
          </a:p>
        </p:txBody>
      </p:sp>
      <p:sp>
        <p:nvSpPr>
          <p:cNvPr id="6" name="Veri Yer Tutucusu 5"/>
          <p:cNvSpPr>
            <a:spLocks noGrp="1"/>
          </p:cNvSpPr>
          <p:nvPr>
            <p:ph type="dt" sz="half" idx="11"/>
          </p:nvPr>
        </p:nvSpPr>
        <p:spPr>
          <a:xfrm>
            <a:off x="457200" y="6245225"/>
            <a:ext cx="2133600" cy="476250"/>
          </a:xfrm>
        </p:spPr>
        <p:txBody>
          <a:bodyPr/>
          <a:lstStyle>
            <a:lvl1pPr>
              <a:defRPr/>
            </a:lvl1pPr>
          </a:lstStyle>
          <a:p>
            <a:endParaRPr lang="tr-TR" altLang="en-US">
              <a:solidFill>
                <a:srgbClr val="000000"/>
              </a:solidFill>
            </a:endParaRPr>
          </a:p>
        </p:txBody>
      </p:sp>
    </p:spTree>
    <p:extLst>
      <p:ext uri="{BB962C8B-B14F-4D97-AF65-F5344CB8AC3E}">
        <p14:creationId xmlns:p14="http://schemas.microsoft.com/office/powerpoint/2010/main" val="1747940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476250"/>
            <a:ext cx="8229600" cy="539115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3" name="Altbilgi Yer Tutucusu 2"/>
          <p:cNvSpPr>
            <a:spLocks noGrp="1"/>
          </p:cNvSpPr>
          <p:nvPr>
            <p:ph type="ftr" sz="quarter" idx="10"/>
          </p:nvPr>
        </p:nvSpPr>
        <p:spPr>
          <a:xfrm>
            <a:off x="6248400" y="6583363"/>
            <a:ext cx="2895600" cy="274637"/>
          </a:xfrm>
        </p:spPr>
        <p:txBody>
          <a:bodyPr/>
          <a:lstStyle>
            <a:lvl1pPr>
              <a:defRPr/>
            </a:lvl1pPr>
          </a:lstStyle>
          <a:p>
            <a:r>
              <a:rPr lang="tr-TR" altLang="en-US"/>
              <a:t>Ortak Tesislerin Kapladığı Alanlar ve Çiftçi Paylarının Belirlenmesi </a:t>
            </a:r>
          </a:p>
        </p:txBody>
      </p:sp>
      <p:sp>
        <p:nvSpPr>
          <p:cNvPr id="4" name="Veri Yer Tutucusu 3"/>
          <p:cNvSpPr>
            <a:spLocks noGrp="1"/>
          </p:cNvSpPr>
          <p:nvPr>
            <p:ph type="dt" sz="half" idx="11"/>
          </p:nvPr>
        </p:nvSpPr>
        <p:spPr>
          <a:xfrm>
            <a:off x="457200" y="6245225"/>
            <a:ext cx="2133600" cy="476250"/>
          </a:xfrm>
        </p:spPr>
        <p:txBody>
          <a:bodyPr/>
          <a:lstStyle>
            <a:lvl1pPr>
              <a:defRPr/>
            </a:lvl1pPr>
          </a:lstStyle>
          <a:p>
            <a:endParaRPr lang="tr-TR" altLang="en-US">
              <a:solidFill>
                <a:srgbClr val="000000"/>
              </a:solidFill>
            </a:endParaRPr>
          </a:p>
        </p:txBody>
      </p:sp>
    </p:spTree>
    <p:extLst>
      <p:ext uri="{BB962C8B-B14F-4D97-AF65-F5344CB8AC3E}">
        <p14:creationId xmlns:p14="http://schemas.microsoft.com/office/powerpoint/2010/main" val="1209474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250"/>
            <a:ext cx="8229600" cy="576263"/>
          </a:xfrm>
        </p:spPr>
        <p:txBody>
          <a:bodyPr/>
          <a:lstStyle/>
          <a:p>
            <a:r>
              <a:rPr lang="tr-TR" smtClean="0"/>
              <a:t>Asıl başlık stili için tıklatın</a:t>
            </a:r>
            <a:endParaRPr lang="en-US"/>
          </a:p>
        </p:txBody>
      </p:sp>
      <p:sp>
        <p:nvSpPr>
          <p:cNvPr id="3" name="Tablo Yer Tutucusu 2"/>
          <p:cNvSpPr>
            <a:spLocks noGrp="1"/>
          </p:cNvSpPr>
          <p:nvPr>
            <p:ph type="tbl" idx="1"/>
          </p:nvPr>
        </p:nvSpPr>
        <p:spPr>
          <a:xfrm>
            <a:off x="457200" y="1125538"/>
            <a:ext cx="8229600" cy="4741862"/>
          </a:xfrm>
        </p:spPr>
        <p:txBody>
          <a:bodyPr/>
          <a:lstStyle/>
          <a:p>
            <a:endParaRPr lang="en-US"/>
          </a:p>
        </p:txBody>
      </p:sp>
      <p:sp>
        <p:nvSpPr>
          <p:cNvPr id="4" name="Altbilgi Yer Tutucusu 3"/>
          <p:cNvSpPr>
            <a:spLocks noGrp="1"/>
          </p:cNvSpPr>
          <p:nvPr>
            <p:ph type="ftr" sz="quarter" idx="10"/>
          </p:nvPr>
        </p:nvSpPr>
        <p:spPr>
          <a:xfrm>
            <a:off x="6248400" y="6583363"/>
            <a:ext cx="2895600" cy="274637"/>
          </a:xfrm>
        </p:spPr>
        <p:txBody>
          <a:bodyPr/>
          <a:lstStyle>
            <a:lvl1pPr>
              <a:defRPr/>
            </a:lvl1pPr>
          </a:lstStyle>
          <a:p>
            <a:r>
              <a:rPr lang="tr-TR" altLang="en-US"/>
              <a:t>Ortak Tesislerin Kapladığı Alanlar ve Çiftçi Paylarının Belirlenmesi </a:t>
            </a:r>
          </a:p>
        </p:txBody>
      </p:sp>
      <p:sp>
        <p:nvSpPr>
          <p:cNvPr id="5" name="Veri Yer Tutucusu 4"/>
          <p:cNvSpPr>
            <a:spLocks noGrp="1"/>
          </p:cNvSpPr>
          <p:nvPr>
            <p:ph type="dt" sz="half" idx="11"/>
          </p:nvPr>
        </p:nvSpPr>
        <p:spPr>
          <a:xfrm>
            <a:off x="457200" y="6245225"/>
            <a:ext cx="2133600" cy="476250"/>
          </a:xfrm>
        </p:spPr>
        <p:txBody>
          <a:bodyPr/>
          <a:lstStyle>
            <a:lvl1pPr>
              <a:defRPr/>
            </a:lvl1pPr>
          </a:lstStyle>
          <a:p>
            <a:endParaRPr lang="tr-TR" altLang="en-US">
              <a:solidFill>
                <a:srgbClr val="000000"/>
              </a:solidFill>
            </a:endParaRPr>
          </a:p>
        </p:txBody>
      </p:sp>
    </p:spTree>
    <p:extLst>
      <p:ext uri="{BB962C8B-B14F-4D97-AF65-F5344CB8AC3E}">
        <p14:creationId xmlns:p14="http://schemas.microsoft.com/office/powerpoint/2010/main" val="1101995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OverTx" preserve="1">
  <p:cSld name="Başlık, Metin Üzerind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250"/>
            <a:ext cx="8229600" cy="576263"/>
          </a:xfrm>
        </p:spPr>
        <p:txBody>
          <a:bodyPr/>
          <a:lstStyle/>
          <a:p>
            <a:r>
              <a:rPr lang="tr-TR" smtClean="0"/>
              <a:t>Asıl başlık stili için tıklatın</a:t>
            </a:r>
            <a:endParaRPr lang="en-US"/>
          </a:p>
        </p:txBody>
      </p:sp>
      <p:sp>
        <p:nvSpPr>
          <p:cNvPr id="3" name="İçerik Yer Tutucusu 2"/>
          <p:cNvSpPr>
            <a:spLocks noGrp="1"/>
          </p:cNvSpPr>
          <p:nvPr>
            <p:ph sz="quarter" idx="1"/>
          </p:nvPr>
        </p:nvSpPr>
        <p:spPr>
          <a:xfrm>
            <a:off x="457200" y="1125538"/>
            <a:ext cx="4038600" cy="22939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quarter" idx="2"/>
          </p:nvPr>
        </p:nvSpPr>
        <p:spPr>
          <a:xfrm>
            <a:off x="4648200" y="1125538"/>
            <a:ext cx="4038600" cy="22939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half" idx="3"/>
          </p:nvPr>
        </p:nvSpPr>
        <p:spPr>
          <a:xfrm>
            <a:off x="457200" y="3571875"/>
            <a:ext cx="8229600" cy="2295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10"/>
          </p:nvPr>
        </p:nvSpPr>
        <p:spPr>
          <a:xfrm>
            <a:off x="6248400" y="6583363"/>
            <a:ext cx="2895600" cy="274637"/>
          </a:xfrm>
        </p:spPr>
        <p:txBody>
          <a:bodyPr/>
          <a:lstStyle>
            <a:lvl1pPr>
              <a:defRPr/>
            </a:lvl1pPr>
          </a:lstStyle>
          <a:p>
            <a:r>
              <a:rPr lang="tr-TR" altLang="en-US"/>
              <a:t>Ortak Tesislerin Kapladığı Alanlar ve Çiftçi Paylarının Belirlenmesi </a:t>
            </a:r>
          </a:p>
        </p:txBody>
      </p:sp>
      <p:sp>
        <p:nvSpPr>
          <p:cNvPr id="7" name="Veri Yer Tutucusu 6"/>
          <p:cNvSpPr>
            <a:spLocks noGrp="1"/>
          </p:cNvSpPr>
          <p:nvPr>
            <p:ph type="dt" sz="half" idx="11"/>
          </p:nvPr>
        </p:nvSpPr>
        <p:spPr>
          <a:xfrm>
            <a:off x="457200" y="6245225"/>
            <a:ext cx="2133600" cy="476250"/>
          </a:xfrm>
        </p:spPr>
        <p:txBody>
          <a:bodyPr/>
          <a:lstStyle>
            <a:lvl1pPr>
              <a:defRPr/>
            </a:lvl1pPr>
          </a:lstStyle>
          <a:p>
            <a:endParaRPr lang="tr-TR" altLang="en-US">
              <a:solidFill>
                <a:srgbClr val="000000"/>
              </a:solidFill>
            </a:endParaRPr>
          </a:p>
        </p:txBody>
      </p:sp>
    </p:spTree>
    <p:extLst>
      <p:ext uri="{BB962C8B-B14F-4D97-AF65-F5344CB8AC3E}">
        <p14:creationId xmlns:p14="http://schemas.microsoft.com/office/powerpoint/2010/main" val="1009237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476250"/>
            <a:ext cx="8229600" cy="576263"/>
          </a:xfrm>
        </p:spPr>
        <p:txBody>
          <a:bodyPr/>
          <a:lstStyle/>
          <a:p>
            <a:r>
              <a:rPr lang="tr-TR" smtClean="0"/>
              <a:t>Asıl başlık stili için tıklatın</a:t>
            </a:r>
            <a:endParaRPr lang="en-US"/>
          </a:p>
        </p:txBody>
      </p:sp>
      <p:sp>
        <p:nvSpPr>
          <p:cNvPr id="3" name="İçerik Yer Tutucusu 2"/>
          <p:cNvSpPr>
            <a:spLocks noGrp="1"/>
          </p:cNvSpPr>
          <p:nvPr>
            <p:ph sz="quarter" idx="1"/>
          </p:nvPr>
        </p:nvSpPr>
        <p:spPr>
          <a:xfrm>
            <a:off x="457200" y="1125538"/>
            <a:ext cx="4038600" cy="22939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quarter" idx="2"/>
          </p:nvPr>
        </p:nvSpPr>
        <p:spPr>
          <a:xfrm>
            <a:off x="4648200" y="1125538"/>
            <a:ext cx="4038600" cy="22939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İçerik Yer Tutucusu 4"/>
          <p:cNvSpPr>
            <a:spLocks noGrp="1"/>
          </p:cNvSpPr>
          <p:nvPr>
            <p:ph sz="quarter" idx="3"/>
          </p:nvPr>
        </p:nvSpPr>
        <p:spPr>
          <a:xfrm>
            <a:off x="457200" y="3571875"/>
            <a:ext cx="4038600" cy="2295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İçerik Yer Tutucusu 5"/>
          <p:cNvSpPr>
            <a:spLocks noGrp="1"/>
          </p:cNvSpPr>
          <p:nvPr>
            <p:ph sz="quarter" idx="4"/>
          </p:nvPr>
        </p:nvSpPr>
        <p:spPr>
          <a:xfrm>
            <a:off x="4648200" y="3571875"/>
            <a:ext cx="4038600" cy="2295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Altbilgi Yer Tutucusu 6"/>
          <p:cNvSpPr>
            <a:spLocks noGrp="1"/>
          </p:cNvSpPr>
          <p:nvPr>
            <p:ph type="ftr" sz="quarter" idx="10"/>
          </p:nvPr>
        </p:nvSpPr>
        <p:spPr>
          <a:xfrm>
            <a:off x="6248400" y="6583363"/>
            <a:ext cx="2895600" cy="274637"/>
          </a:xfrm>
        </p:spPr>
        <p:txBody>
          <a:bodyPr/>
          <a:lstStyle>
            <a:lvl1pPr>
              <a:defRPr/>
            </a:lvl1pPr>
          </a:lstStyle>
          <a:p>
            <a:r>
              <a:rPr lang="tr-TR" altLang="en-US"/>
              <a:t>Ortak Tesislerin Kapladığı Alanlar ve Çiftçi Paylarının Belirlenmesi </a:t>
            </a:r>
          </a:p>
        </p:txBody>
      </p:sp>
      <p:sp>
        <p:nvSpPr>
          <p:cNvPr id="8" name="Veri Yer Tutucusu 7"/>
          <p:cNvSpPr>
            <a:spLocks noGrp="1"/>
          </p:cNvSpPr>
          <p:nvPr>
            <p:ph type="dt" sz="half" idx="11"/>
          </p:nvPr>
        </p:nvSpPr>
        <p:spPr>
          <a:xfrm>
            <a:off x="457200" y="6245225"/>
            <a:ext cx="2133600" cy="476250"/>
          </a:xfrm>
        </p:spPr>
        <p:txBody>
          <a:bodyPr/>
          <a:lstStyle>
            <a:lvl1pPr>
              <a:defRPr/>
            </a:lvl1pPr>
          </a:lstStyle>
          <a:p>
            <a:endParaRPr lang="tr-TR" altLang="en-US">
              <a:solidFill>
                <a:srgbClr val="000000"/>
              </a:solidFill>
            </a:endParaRPr>
          </a:p>
        </p:txBody>
      </p:sp>
    </p:spTree>
    <p:extLst>
      <p:ext uri="{BB962C8B-B14F-4D97-AF65-F5344CB8AC3E}">
        <p14:creationId xmlns:p14="http://schemas.microsoft.com/office/powerpoint/2010/main" val="203120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1C9E1AC-0605-4D10-912D-9302E97FEA39}"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6D7ED-3237-4230-A542-905E51D88F1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81C9E1AC-0605-4D10-912D-9302E97FEA39}"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26D7ED-3237-4230-A542-905E51D88F1C}"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1C9E1AC-0605-4D10-912D-9302E97FEA39}" type="datetimeFigureOut">
              <a:rPr lang="en-US" smtClean="0"/>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26D7ED-3237-4230-A542-905E51D88F1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81C9E1AC-0605-4D10-912D-9302E97FEA39}"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26D7ED-3237-4230-A542-905E51D88F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1C9E1AC-0605-4D10-912D-9302E97FEA39}"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26D7ED-3237-4230-A542-905E51D88F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1C9E1AC-0605-4D10-912D-9302E97FEA39}"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26D7ED-3237-4230-A542-905E51D88F1C}"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1C9E1AC-0605-4D10-912D-9302E97FEA39}"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26D7ED-3237-4230-A542-905E51D88F1C}"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1C9E1AC-0605-4D10-912D-9302E97FEA39}" type="datetimeFigureOut">
              <a:rPr lang="en-US" smtClean="0"/>
              <a:t>12/1/2017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426D7ED-3237-4230-A542-905E51D88F1C}"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6248400" y="6583363"/>
            <a:ext cx="2895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a:defRPr sz="1200">
                <a:solidFill>
                  <a:srgbClr val="A50021"/>
                </a:solidFill>
              </a:defRPr>
            </a:lvl1pPr>
          </a:lstStyle>
          <a:p>
            <a:pPr fontAlgn="base">
              <a:spcBef>
                <a:spcPct val="0"/>
              </a:spcBef>
              <a:spcAft>
                <a:spcPct val="0"/>
              </a:spcAft>
            </a:pPr>
            <a:r>
              <a:rPr lang="tr-TR" altLang="en-US"/>
              <a:t>Ortak Tesislerin Kapladığı Alanlar ve Çiftçi Paylarının Belirlenmesi </a:t>
            </a:r>
          </a:p>
        </p:txBody>
      </p:sp>
      <p:grpSp>
        <p:nvGrpSpPr>
          <p:cNvPr id="4100"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a:solidFill>
                  <a:srgbClr val="000000"/>
                </a:solidFill>
                <a:latin typeface="Times New Roman" pitchFamily="18"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a:solidFill>
                  <a:srgbClr val="000000"/>
                </a:solidFill>
                <a:latin typeface="Times New Roman" pitchFamily="18"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666699"/>
                </a:solidFill>
              </a:endParaRPr>
            </a:p>
          </p:txBody>
        </p:sp>
        <p:sp>
          <p:nvSpPr>
            <p:cNvPr id="410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666699"/>
                </a:solidFill>
              </a:endParaRPr>
            </a:p>
          </p:txBody>
        </p:sp>
        <p:sp>
          <p:nvSpPr>
            <p:cNvPr id="410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9999CC"/>
                </a:solidFill>
              </a:endParaRPr>
            </a:p>
          </p:txBody>
        </p:sp>
        <p:sp>
          <p:nvSpPr>
            <p:cNvPr id="410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666699"/>
                </a:solidFill>
              </a:endParaRPr>
            </a:p>
          </p:txBody>
        </p:sp>
        <p:sp>
          <p:nvSpPr>
            <p:cNvPr id="410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a:solidFill>
                  <a:srgbClr val="000000"/>
                </a:solidFill>
                <a:latin typeface="Times New Roman" pitchFamily="18"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9999CC"/>
                </a:solidFill>
              </a:endParaRPr>
            </a:p>
          </p:txBody>
        </p:sp>
        <p:sp>
          <p:nvSpPr>
            <p:cNvPr id="410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9999CC"/>
                </a:solidFill>
              </a:endParaRPr>
            </a:p>
          </p:txBody>
        </p:sp>
      </p:grpSp>
      <p:sp>
        <p:nvSpPr>
          <p:cNvPr id="4110" name="Rectangle 14"/>
          <p:cNvSpPr>
            <a:spLocks noGrp="1" noChangeArrowheads="1"/>
          </p:cNvSpPr>
          <p:nvPr>
            <p:ph type="title"/>
          </p:nvPr>
        </p:nvSpPr>
        <p:spPr bwMode="auto">
          <a:xfrm>
            <a:off x="457200" y="476250"/>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en-US" smtClean="0"/>
              <a:t>Asıl başlık stili için tıklatın</a:t>
            </a:r>
          </a:p>
        </p:txBody>
      </p:sp>
      <p:sp>
        <p:nvSpPr>
          <p:cNvPr id="4111" name="Rectangle 15"/>
          <p:cNvSpPr>
            <a:spLocks noGrp="1" noChangeArrowheads="1"/>
          </p:cNvSpPr>
          <p:nvPr>
            <p:ph type="body" idx="1"/>
          </p:nvPr>
        </p:nvSpPr>
        <p:spPr bwMode="auto">
          <a:xfrm>
            <a:off x="457200" y="1125538"/>
            <a:ext cx="8229600" cy="474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fontAlgn="base">
              <a:spcBef>
                <a:spcPct val="0"/>
              </a:spcBef>
              <a:spcAft>
                <a:spcPct val="0"/>
              </a:spcAft>
            </a:pPr>
            <a:endParaRPr lang="tr-TR" altLang="en-US">
              <a:solidFill>
                <a:srgbClr val="000000"/>
              </a:solidFill>
            </a:endParaRPr>
          </a:p>
        </p:txBody>
      </p:sp>
    </p:spTree>
    <p:extLst>
      <p:ext uri="{BB962C8B-B14F-4D97-AF65-F5344CB8AC3E}">
        <p14:creationId xmlns:p14="http://schemas.microsoft.com/office/powerpoint/2010/main" val="32262822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sldNum="0" hdr="0" dt="0"/>
  <p:txStyles>
    <p:titleStyle>
      <a:lvl1pPr algn="ctr" rtl="0" fontAlgn="base">
        <a:spcBef>
          <a:spcPct val="0"/>
        </a:spcBef>
        <a:spcAft>
          <a:spcPct val="0"/>
        </a:spcAft>
        <a:defRPr sz="2800" b="1">
          <a:solidFill>
            <a:schemeClr val="bg2"/>
          </a:solidFill>
          <a:latin typeface="+mj-lt"/>
          <a:ea typeface="+mj-ea"/>
          <a:cs typeface="+mj-cs"/>
        </a:defRPr>
      </a:lvl1pPr>
      <a:lvl2pPr algn="ctr" rtl="0" fontAlgn="base">
        <a:spcBef>
          <a:spcPct val="0"/>
        </a:spcBef>
        <a:spcAft>
          <a:spcPct val="0"/>
        </a:spcAft>
        <a:defRPr sz="2800" b="1">
          <a:solidFill>
            <a:schemeClr val="bg2"/>
          </a:solidFill>
          <a:latin typeface="Arial" charset="0"/>
        </a:defRPr>
      </a:lvl2pPr>
      <a:lvl3pPr algn="ctr" rtl="0" fontAlgn="base">
        <a:spcBef>
          <a:spcPct val="0"/>
        </a:spcBef>
        <a:spcAft>
          <a:spcPct val="0"/>
        </a:spcAft>
        <a:defRPr sz="2800" b="1">
          <a:solidFill>
            <a:schemeClr val="bg2"/>
          </a:solidFill>
          <a:latin typeface="Arial" charset="0"/>
        </a:defRPr>
      </a:lvl3pPr>
      <a:lvl4pPr algn="ctr" rtl="0" fontAlgn="base">
        <a:spcBef>
          <a:spcPct val="0"/>
        </a:spcBef>
        <a:spcAft>
          <a:spcPct val="0"/>
        </a:spcAft>
        <a:defRPr sz="2800" b="1">
          <a:solidFill>
            <a:schemeClr val="bg2"/>
          </a:solidFill>
          <a:latin typeface="Arial" charset="0"/>
        </a:defRPr>
      </a:lvl4pPr>
      <a:lvl5pPr algn="ctr" rtl="0" fontAlgn="base">
        <a:spcBef>
          <a:spcPct val="0"/>
        </a:spcBef>
        <a:spcAft>
          <a:spcPct val="0"/>
        </a:spcAft>
        <a:defRPr sz="2800" b="1">
          <a:solidFill>
            <a:schemeClr val="bg2"/>
          </a:solidFill>
          <a:latin typeface="Arial" charset="0"/>
        </a:defRPr>
      </a:lvl5pPr>
      <a:lvl6pPr marL="457200" algn="ctr" rtl="0" fontAlgn="base">
        <a:spcBef>
          <a:spcPct val="0"/>
        </a:spcBef>
        <a:spcAft>
          <a:spcPct val="0"/>
        </a:spcAft>
        <a:defRPr sz="2800" b="1">
          <a:solidFill>
            <a:schemeClr val="bg2"/>
          </a:solidFill>
          <a:latin typeface="Arial" charset="0"/>
        </a:defRPr>
      </a:lvl6pPr>
      <a:lvl7pPr marL="914400" algn="ctr" rtl="0" fontAlgn="base">
        <a:spcBef>
          <a:spcPct val="0"/>
        </a:spcBef>
        <a:spcAft>
          <a:spcPct val="0"/>
        </a:spcAft>
        <a:defRPr sz="2800" b="1">
          <a:solidFill>
            <a:schemeClr val="bg2"/>
          </a:solidFill>
          <a:latin typeface="Arial" charset="0"/>
        </a:defRPr>
      </a:lvl7pPr>
      <a:lvl8pPr marL="1371600" algn="ctr" rtl="0" fontAlgn="base">
        <a:spcBef>
          <a:spcPct val="0"/>
        </a:spcBef>
        <a:spcAft>
          <a:spcPct val="0"/>
        </a:spcAft>
        <a:defRPr sz="2800" b="1">
          <a:solidFill>
            <a:schemeClr val="bg2"/>
          </a:solidFill>
          <a:latin typeface="Arial" charset="0"/>
        </a:defRPr>
      </a:lvl8pPr>
      <a:lvl9pPr marL="1828800" algn="ctr" rtl="0" fontAlgn="base">
        <a:spcBef>
          <a:spcPct val="0"/>
        </a:spcBef>
        <a:spcAft>
          <a:spcPct val="0"/>
        </a:spcAft>
        <a:defRPr sz="2800" b="1">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5.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oleObject" Target="../embeddings/oleObject4.bin"/><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332656"/>
            <a:ext cx="7772400" cy="3024335"/>
          </a:xfrm>
        </p:spPr>
        <p:txBody>
          <a:bodyPr>
            <a:normAutofit fontScale="90000"/>
          </a:bodyPr>
          <a:lstStyle/>
          <a:p>
            <a:r>
              <a:rPr lang="tr-TR" sz="2700" dirty="0" smtClean="0"/>
              <a:t>TARIMSAL YAPILAR VE SULAMA DERSİ </a:t>
            </a:r>
            <a:r>
              <a:rPr lang="tr-TR" dirty="0" smtClean="0"/>
              <a:t/>
            </a:r>
            <a:br>
              <a:rPr lang="tr-TR" dirty="0" smtClean="0"/>
            </a:br>
            <a:r>
              <a:rPr lang="tr-TR" dirty="0" smtClean="0"/>
              <a:t/>
            </a:r>
            <a:br>
              <a:rPr lang="tr-TR" dirty="0" smtClean="0"/>
            </a:br>
            <a:r>
              <a:rPr lang="tr-TR" dirty="0"/>
              <a:t/>
            </a:r>
            <a:br>
              <a:rPr lang="tr-TR" dirty="0"/>
            </a:br>
            <a:r>
              <a:rPr lang="tr-TR" dirty="0" smtClean="0"/>
              <a:t/>
            </a:r>
            <a:br>
              <a:rPr lang="tr-TR" dirty="0" smtClean="0"/>
            </a:br>
            <a:r>
              <a:rPr lang="tr-TR" b="1" dirty="0" smtClean="0">
                <a:effectLst>
                  <a:outerShdw blurRad="38100" dist="38100" dir="2700000" algn="tl">
                    <a:srgbClr val="000000">
                      <a:alpha val="43137"/>
                    </a:srgbClr>
                  </a:outerShdw>
                </a:effectLst>
              </a:rPr>
              <a:t>ARAZİ TOPLULAŞTIRMASI</a:t>
            </a:r>
            <a:endParaRPr lang="en-US" b="1"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403648" y="4509120"/>
            <a:ext cx="6400800" cy="694928"/>
          </a:xfrm>
        </p:spPr>
        <p:txBody>
          <a:bodyPr>
            <a:noAutofit/>
          </a:bodyPr>
          <a:lstStyle/>
          <a:p>
            <a:pPr lvl="0" fontAlgn="base">
              <a:spcAft>
                <a:spcPct val="0"/>
              </a:spcAft>
              <a:buClrTx/>
              <a:buSzTx/>
            </a:pPr>
            <a:r>
              <a:rPr lang="tr-TR" altLang="tr-TR" sz="18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Prof.Dr. </a:t>
            </a:r>
            <a:r>
              <a:rPr lang="tr-TR" altLang="tr-TR" sz="180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Belgin </a:t>
            </a:r>
            <a:r>
              <a:rPr lang="tr-TR" altLang="tr-TR" sz="180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Çakmak</a:t>
            </a:r>
            <a:endParaRPr lang="tr-TR" altLang="tr-TR" sz="18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6236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457200" y="1922463"/>
            <a:ext cx="8229600" cy="4203700"/>
          </a:xfrm>
        </p:spPr>
        <p:txBody>
          <a:bodyPr/>
          <a:lstStyle/>
          <a:p>
            <a:r>
              <a:rPr lang="tr-TR" altLang="en-US" sz="2800" dirty="0"/>
              <a:t>Arazi kullanımı üzerine etkisi</a:t>
            </a:r>
          </a:p>
          <a:p>
            <a:r>
              <a:rPr lang="tr-TR" altLang="en-US" sz="2800" dirty="0"/>
              <a:t>Üretim üzerine etkisi</a:t>
            </a:r>
          </a:p>
          <a:p>
            <a:r>
              <a:rPr lang="tr-TR" altLang="en-US" sz="2800" dirty="0"/>
              <a:t>Mekanizasyon üzerine etkisi</a:t>
            </a:r>
          </a:p>
          <a:p>
            <a:r>
              <a:rPr lang="tr-TR" altLang="en-US" sz="2800" dirty="0"/>
              <a:t>İşçilik ve işçilik giderleri üzerine etkisi</a:t>
            </a:r>
          </a:p>
          <a:p>
            <a:r>
              <a:rPr lang="tr-TR" altLang="en-US" sz="2800" dirty="0"/>
              <a:t>Makinelerin verimi üzerine etkisi</a:t>
            </a:r>
          </a:p>
          <a:p>
            <a:r>
              <a:rPr lang="tr-TR" altLang="en-US" sz="2800" dirty="0"/>
              <a:t>İşletmenin başarısı üzerine etkisi</a:t>
            </a:r>
          </a:p>
        </p:txBody>
      </p:sp>
      <p:sp>
        <p:nvSpPr>
          <p:cNvPr id="35842" name="Rectangle 2"/>
          <p:cNvSpPr>
            <a:spLocks noGrp="1" noChangeArrowheads="1"/>
          </p:cNvSpPr>
          <p:nvPr>
            <p:ph type="title"/>
          </p:nvPr>
        </p:nvSpPr>
        <p:spPr>
          <a:xfrm>
            <a:off x="468313" y="573088"/>
            <a:ext cx="8078787" cy="690562"/>
          </a:xfrm>
        </p:spPr>
        <p:txBody>
          <a:bodyPr/>
          <a:lstStyle/>
          <a:p>
            <a:r>
              <a:rPr lang="tr-TR" altLang="en-US" sz="2800" b="1"/>
              <a:t>Arazi Parçalanması ve Küçülmesinin Etkileri</a:t>
            </a:r>
          </a:p>
        </p:txBody>
      </p:sp>
    </p:spTree>
    <p:extLst>
      <p:ext uri="{BB962C8B-B14F-4D97-AF65-F5344CB8AC3E}">
        <p14:creationId xmlns:p14="http://schemas.microsoft.com/office/powerpoint/2010/main" val="381663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457200" y="1196975"/>
            <a:ext cx="8229600" cy="4929188"/>
          </a:xfrm>
        </p:spPr>
        <p:txBody>
          <a:bodyPr/>
          <a:lstStyle/>
          <a:p>
            <a:pPr>
              <a:lnSpc>
                <a:spcPct val="90000"/>
              </a:lnSpc>
            </a:pPr>
            <a:r>
              <a:rPr lang="tr-TR" altLang="en-US" sz="2400"/>
              <a:t>Tarla içi geliştirme projelerinin maliyetinde tasarruf sağlanır,</a:t>
            </a:r>
          </a:p>
          <a:p>
            <a:pPr>
              <a:lnSpc>
                <a:spcPct val="90000"/>
              </a:lnSpc>
            </a:pPr>
            <a:r>
              <a:rPr lang="tr-TR" altLang="en-US" sz="2400"/>
              <a:t>Modern tarım yöntemlerinin uygulanmasında kolaylık sağlanır,</a:t>
            </a:r>
          </a:p>
          <a:p>
            <a:pPr>
              <a:lnSpc>
                <a:spcPct val="90000"/>
              </a:lnSpc>
            </a:pPr>
            <a:r>
              <a:rPr lang="tr-TR" altLang="en-US" sz="2400"/>
              <a:t>İşgücünden ve zamandan tasarruf sağlanır,</a:t>
            </a:r>
          </a:p>
          <a:p>
            <a:pPr>
              <a:lnSpc>
                <a:spcPct val="90000"/>
              </a:lnSpc>
            </a:pPr>
            <a:r>
              <a:rPr lang="tr-TR" altLang="en-US" sz="2400"/>
              <a:t>İşlenebilen tarım alanı arttırılabilir,</a:t>
            </a:r>
          </a:p>
          <a:p>
            <a:pPr>
              <a:lnSpc>
                <a:spcPct val="90000"/>
              </a:lnSpc>
            </a:pPr>
            <a:r>
              <a:rPr lang="tr-TR" altLang="en-US" sz="2400"/>
              <a:t>Tarım arazilerinin sulanabilmesi ve drenajı sağlanır,</a:t>
            </a:r>
          </a:p>
          <a:p>
            <a:pPr>
              <a:lnSpc>
                <a:spcPct val="90000"/>
              </a:lnSpc>
            </a:pPr>
            <a:r>
              <a:rPr lang="tr-TR" altLang="en-US" sz="2400"/>
              <a:t>Arazi parsellerinin korunmasında kolaylık ve kullanılan malzemelerden tasarruf sağlanabilir,</a:t>
            </a:r>
          </a:p>
          <a:p>
            <a:pPr>
              <a:lnSpc>
                <a:spcPct val="90000"/>
              </a:lnSpc>
            </a:pPr>
            <a:r>
              <a:rPr lang="tr-TR" altLang="en-US" sz="2400"/>
              <a:t>Arazi mülkiyeti güvenceye kavuşturulmuş olur,</a:t>
            </a:r>
          </a:p>
          <a:p>
            <a:pPr>
              <a:lnSpc>
                <a:spcPct val="90000"/>
              </a:lnSpc>
            </a:pPr>
            <a:r>
              <a:rPr lang="tr-TR" altLang="en-US" sz="2400"/>
              <a:t>Kırsal alan ekonomik ve sosyal dengeye kavuşturulabilir.</a:t>
            </a:r>
          </a:p>
          <a:p>
            <a:pPr>
              <a:lnSpc>
                <a:spcPct val="90000"/>
              </a:lnSpc>
            </a:pPr>
            <a:endParaRPr lang="tr-TR" altLang="en-US" sz="2400"/>
          </a:p>
        </p:txBody>
      </p:sp>
      <p:sp>
        <p:nvSpPr>
          <p:cNvPr id="36866" name="Rectangle 2"/>
          <p:cNvSpPr>
            <a:spLocks noGrp="1" noChangeArrowheads="1"/>
          </p:cNvSpPr>
          <p:nvPr>
            <p:ph type="title"/>
          </p:nvPr>
        </p:nvSpPr>
        <p:spPr>
          <a:xfrm>
            <a:off x="468313" y="460375"/>
            <a:ext cx="8078787" cy="639763"/>
          </a:xfrm>
        </p:spPr>
        <p:txBody>
          <a:bodyPr/>
          <a:lstStyle/>
          <a:p>
            <a:r>
              <a:rPr lang="tr-TR" altLang="en-US" sz="3200" b="1"/>
              <a:t>Arazi Toplulaştırmasının Yararları</a:t>
            </a:r>
          </a:p>
        </p:txBody>
      </p:sp>
    </p:spTree>
    <p:extLst>
      <p:ext uri="{BB962C8B-B14F-4D97-AF65-F5344CB8AC3E}">
        <p14:creationId xmlns:p14="http://schemas.microsoft.com/office/powerpoint/2010/main" val="572782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1125538"/>
            <a:ext cx="8229600" cy="5000625"/>
          </a:xfrm>
        </p:spPr>
        <p:txBody>
          <a:bodyPr/>
          <a:lstStyle/>
          <a:p>
            <a:r>
              <a:rPr lang="tr-TR" altLang="en-US" sz="2800" dirty="0"/>
              <a:t>Arazi toplulaştırma kararının alınması,</a:t>
            </a:r>
          </a:p>
          <a:p>
            <a:r>
              <a:rPr lang="tr-TR" altLang="en-US" sz="2800" dirty="0"/>
              <a:t>Etüt ve hazırlık safhası,</a:t>
            </a:r>
          </a:p>
          <a:p>
            <a:r>
              <a:rPr lang="tr-TR" altLang="en-US" sz="2800" dirty="0"/>
              <a:t>Planlama ve </a:t>
            </a:r>
            <a:r>
              <a:rPr lang="tr-TR" altLang="en-US" sz="2800" dirty="0" err="1"/>
              <a:t>projeleme</a:t>
            </a:r>
            <a:r>
              <a:rPr lang="tr-TR" altLang="en-US" sz="2800" dirty="0"/>
              <a:t> safhası,</a:t>
            </a:r>
          </a:p>
          <a:p>
            <a:r>
              <a:rPr lang="tr-TR" altLang="en-US" sz="2800" dirty="0"/>
              <a:t>Uygulama safhası.</a:t>
            </a:r>
          </a:p>
          <a:p>
            <a:pPr>
              <a:buFontTx/>
              <a:buNone/>
            </a:pPr>
            <a:r>
              <a:rPr lang="tr-TR" altLang="en-US" sz="2800" dirty="0"/>
              <a:t>   Arazi toplulaştırma kararı ile etüt ve hazırlık safhaları iç içedir. Bu nedenle toplulaştırma çalışmalarını </a:t>
            </a:r>
          </a:p>
          <a:p>
            <a:r>
              <a:rPr lang="tr-TR" altLang="en-US" sz="2800" dirty="0"/>
              <a:t>Etüt,</a:t>
            </a:r>
          </a:p>
          <a:p>
            <a:r>
              <a:rPr lang="tr-TR" altLang="en-US" sz="2800" dirty="0"/>
              <a:t>Planlama-</a:t>
            </a:r>
            <a:r>
              <a:rPr lang="tr-TR" altLang="en-US" sz="2800" dirty="0" err="1"/>
              <a:t>projeleme</a:t>
            </a:r>
            <a:endParaRPr lang="tr-TR" altLang="en-US" sz="2800" dirty="0"/>
          </a:p>
          <a:p>
            <a:r>
              <a:rPr lang="tr-TR" altLang="en-US" sz="2800" dirty="0"/>
              <a:t>Uygulama olarak da ayırabiliriz. </a:t>
            </a:r>
          </a:p>
        </p:txBody>
      </p:sp>
      <p:sp>
        <p:nvSpPr>
          <p:cNvPr id="37890" name="Rectangle 2"/>
          <p:cNvSpPr>
            <a:spLocks noGrp="1" noChangeArrowheads="1"/>
          </p:cNvSpPr>
          <p:nvPr>
            <p:ph type="title"/>
          </p:nvPr>
        </p:nvSpPr>
        <p:spPr>
          <a:xfrm>
            <a:off x="457200" y="479425"/>
            <a:ext cx="8229600" cy="652463"/>
          </a:xfrm>
        </p:spPr>
        <p:txBody>
          <a:bodyPr/>
          <a:lstStyle/>
          <a:p>
            <a:r>
              <a:rPr lang="tr-TR" altLang="en-US" sz="3200" b="1"/>
              <a:t>Arazi Toplulaştırmasının Aşamaları</a:t>
            </a:r>
          </a:p>
        </p:txBody>
      </p:sp>
    </p:spTree>
    <p:extLst>
      <p:ext uri="{BB962C8B-B14F-4D97-AF65-F5344CB8AC3E}">
        <p14:creationId xmlns:p14="http://schemas.microsoft.com/office/powerpoint/2010/main" val="16743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467544" y="1988840"/>
            <a:ext cx="8229600" cy="4424363"/>
          </a:xfrm>
        </p:spPr>
        <p:txBody>
          <a:bodyPr/>
          <a:lstStyle/>
          <a:p>
            <a:pPr algn="just"/>
            <a:r>
              <a:rPr lang="tr-TR" altLang="en-US" sz="2800" dirty="0"/>
              <a:t>Öncelikle o yöredeki çiftçilerle ilişki kurulmalı ve çiftçilerin arazi toplulaştırmasına istekli olup olmadıkları araştırılmalıdır.</a:t>
            </a:r>
          </a:p>
          <a:p>
            <a:pPr algn="just"/>
            <a:r>
              <a:rPr lang="tr-TR" altLang="en-US" sz="2800" dirty="0"/>
              <a:t>Önce köy yöneticileri ve önder çiftçiler, daha sonra da bütün çiftçilerle görüşmeler yapılır.</a:t>
            </a:r>
          </a:p>
          <a:p>
            <a:pPr algn="just"/>
            <a:r>
              <a:rPr lang="tr-TR" altLang="en-US" sz="2800" dirty="0"/>
              <a:t>Görüşmelerden olumlu sonuç alındığı durumda diğer aşamalara geçilir.</a:t>
            </a:r>
          </a:p>
        </p:txBody>
      </p:sp>
      <p:sp>
        <p:nvSpPr>
          <p:cNvPr id="38914" name="Rectangle 2"/>
          <p:cNvSpPr>
            <a:spLocks noGrp="1" noChangeArrowheads="1"/>
          </p:cNvSpPr>
          <p:nvPr>
            <p:ph type="title"/>
          </p:nvPr>
        </p:nvSpPr>
        <p:spPr>
          <a:xfrm>
            <a:off x="457200" y="479425"/>
            <a:ext cx="8229600" cy="652463"/>
          </a:xfrm>
        </p:spPr>
        <p:txBody>
          <a:bodyPr/>
          <a:lstStyle/>
          <a:p>
            <a:r>
              <a:rPr lang="tr-TR" altLang="en-US" sz="3200" b="1"/>
              <a:t>1. Etüt çalışmaları ( ön çalışmalar)</a:t>
            </a:r>
          </a:p>
        </p:txBody>
      </p:sp>
    </p:spTree>
    <p:extLst>
      <p:ext uri="{BB962C8B-B14F-4D97-AF65-F5344CB8AC3E}">
        <p14:creationId xmlns:p14="http://schemas.microsoft.com/office/powerpoint/2010/main" val="1754630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539552" y="1916832"/>
            <a:ext cx="8136904" cy="4032448"/>
          </a:xfrm>
        </p:spPr>
        <p:txBody>
          <a:bodyPr>
            <a:normAutofit lnSpcReduction="10000"/>
          </a:bodyPr>
          <a:lstStyle/>
          <a:p>
            <a:pPr algn="just">
              <a:lnSpc>
                <a:spcPct val="90000"/>
              </a:lnSpc>
            </a:pPr>
            <a:r>
              <a:rPr lang="tr-TR" altLang="en-US" sz="2800" dirty="0"/>
              <a:t>Toplulaştırma alanının mevcut durumunun belirlenmesi ve arazilerin derecelendirilmesi konularını içerir.</a:t>
            </a:r>
          </a:p>
          <a:p>
            <a:pPr algn="just">
              <a:lnSpc>
                <a:spcPct val="90000"/>
              </a:lnSpc>
            </a:pPr>
            <a:r>
              <a:rPr lang="tr-TR" altLang="en-US" sz="2800" dirty="0"/>
              <a:t>Mevcut durumun belirlenmesi amacıyla sulama, drenaj ve toprak koruma etütleri, </a:t>
            </a:r>
            <a:r>
              <a:rPr lang="tr-TR" altLang="en-US" sz="2800" dirty="0" smtClean="0"/>
              <a:t>topografik </a:t>
            </a:r>
            <a:r>
              <a:rPr lang="tr-TR" altLang="en-US" sz="2800" dirty="0"/>
              <a:t>durumun belirtilmesi ve mülkiyet durumunun belirlenmesi işlemleri yapılır.</a:t>
            </a:r>
          </a:p>
          <a:p>
            <a:pPr algn="just">
              <a:lnSpc>
                <a:spcPct val="90000"/>
              </a:lnSpc>
            </a:pPr>
            <a:r>
              <a:rPr lang="tr-TR" altLang="en-US" sz="2800" dirty="0"/>
              <a:t>Toplulaştırma alanındaki farklı nitelikteki arazilerin birbiriyle değişimine olanak sağlamak amacıyla yapılan değerlendirme işlemine </a:t>
            </a:r>
            <a:r>
              <a:rPr lang="tr-TR" altLang="en-US" sz="2800" b="1" i="1" dirty="0"/>
              <a:t>arazi derecelendirme</a:t>
            </a:r>
            <a:r>
              <a:rPr lang="tr-TR" altLang="en-US" sz="2800" dirty="0"/>
              <a:t> denir.</a:t>
            </a:r>
          </a:p>
          <a:p>
            <a:pPr algn="just">
              <a:lnSpc>
                <a:spcPct val="90000"/>
              </a:lnSpc>
              <a:buFontTx/>
              <a:buNone/>
            </a:pPr>
            <a:endParaRPr lang="tr-TR" altLang="en-US" sz="2800" dirty="0"/>
          </a:p>
        </p:txBody>
      </p:sp>
      <p:sp>
        <p:nvSpPr>
          <p:cNvPr id="39938" name="Rectangle 2"/>
          <p:cNvSpPr>
            <a:spLocks noGrp="1" noChangeArrowheads="1"/>
          </p:cNvSpPr>
          <p:nvPr>
            <p:ph type="title"/>
          </p:nvPr>
        </p:nvSpPr>
        <p:spPr>
          <a:xfrm>
            <a:off x="457200" y="765175"/>
            <a:ext cx="8229600" cy="652463"/>
          </a:xfrm>
        </p:spPr>
        <p:txBody>
          <a:bodyPr/>
          <a:lstStyle/>
          <a:p>
            <a:r>
              <a:rPr lang="tr-TR" altLang="en-US" sz="3200" b="1"/>
              <a:t>2. Planlama Aşaması</a:t>
            </a:r>
          </a:p>
        </p:txBody>
      </p:sp>
    </p:spTree>
    <p:extLst>
      <p:ext uri="{BB962C8B-B14F-4D97-AF65-F5344CB8AC3E}">
        <p14:creationId xmlns:p14="http://schemas.microsoft.com/office/powerpoint/2010/main" val="319020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251520" y="1844824"/>
            <a:ext cx="8445624" cy="4713288"/>
          </a:xfrm>
        </p:spPr>
        <p:txBody>
          <a:bodyPr/>
          <a:lstStyle/>
          <a:p>
            <a:pPr algn="just">
              <a:lnSpc>
                <a:spcPct val="90000"/>
              </a:lnSpc>
            </a:pPr>
            <a:r>
              <a:rPr lang="tr-TR" altLang="en-US" sz="2800" dirty="0"/>
              <a:t>Kesinleşen derecelendirme sonuçları derecelendirme haritasına işlendikten sonra, uygulama projesi işleme koyulur.</a:t>
            </a:r>
          </a:p>
          <a:p>
            <a:pPr algn="just">
              <a:lnSpc>
                <a:spcPct val="90000"/>
              </a:lnSpc>
            </a:pPr>
            <a:r>
              <a:rPr lang="tr-TR" altLang="en-US" sz="2800" dirty="0"/>
              <a:t>Parsel bloklarının oluşturulması,</a:t>
            </a:r>
          </a:p>
          <a:p>
            <a:pPr algn="just">
              <a:lnSpc>
                <a:spcPct val="90000"/>
              </a:lnSpc>
            </a:pPr>
            <a:r>
              <a:rPr lang="tr-TR" altLang="en-US" sz="2800" dirty="0"/>
              <a:t>Arazi tesviyesi,</a:t>
            </a:r>
          </a:p>
          <a:p>
            <a:pPr algn="just">
              <a:lnSpc>
                <a:spcPct val="90000"/>
              </a:lnSpc>
            </a:pPr>
            <a:r>
              <a:rPr lang="tr-TR" altLang="en-US" sz="2800" dirty="0"/>
              <a:t>Yol sistemlerinin planlanması,</a:t>
            </a:r>
          </a:p>
          <a:p>
            <a:pPr algn="just">
              <a:lnSpc>
                <a:spcPct val="90000"/>
              </a:lnSpc>
            </a:pPr>
            <a:r>
              <a:rPr lang="tr-TR" altLang="en-US" sz="2800" dirty="0"/>
              <a:t>Sulama, drenaj ve toprak koruma sistemlerinin planlanması,</a:t>
            </a:r>
          </a:p>
          <a:p>
            <a:pPr algn="just">
              <a:lnSpc>
                <a:spcPct val="90000"/>
              </a:lnSpc>
            </a:pPr>
            <a:r>
              <a:rPr lang="tr-TR" altLang="en-US" sz="2800" dirty="0"/>
              <a:t>Yeni parsellerin dağıtımı ve tapulama işlemlerinin yapılması.</a:t>
            </a:r>
          </a:p>
        </p:txBody>
      </p:sp>
      <p:sp>
        <p:nvSpPr>
          <p:cNvPr id="40962" name="Rectangle 2"/>
          <p:cNvSpPr>
            <a:spLocks noGrp="1" noChangeArrowheads="1"/>
          </p:cNvSpPr>
          <p:nvPr>
            <p:ph type="title"/>
          </p:nvPr>
        </p:nvSpPr>
        <p:spPr>
          <a:xfrm>
            <a:off x="457200" y="479425"/>
            <a:ext cx="8229600" cy="863600"/>
          </a:xfrm>
        </p:spPr>
        <p:txBody>
          <a:bodyPr/>
          <a:lstStyle/>
          <a:p>
            <a:r>
              <a:rPr lang="tr-TR" altLang="en-US" sz="3200" b="1"/>
              <a:t>2. Uygulama Aşaması</a:t>
            </a:r>
          </a:p>
        </p:txBody>
      </p:sp>
    </p:spTree>
    <p:extLst>
      <p:ext uri="{BB962C8B-B14F-4D97-AF65-F5344CB8AC3E}">
        <p14:creationId xmlns:p14="http://schemas.microsoft.com/office/powerpoint/2010/main" val="2002190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r>
              <a:rPr lang="tr-TR" altLang="en-US"/>
              <a:t>Ortak Tesislerin Kapladığı Alanlar ve Çiftçi Paylarının Belirlenmesi </a:t>
            </a:r>
          </a:p>
        </p:txBody>
      </p:sp>
      <p:sp>
        <p:nvSpPr>
          <p:cNvPr id="125954" name="Rectangle 2"/>
          <p:cNvSpPr>
            <a:spLocks noGrp="1" noChangeArrowheads="1"/>
          </p:cNvSpPr>
          <p:nvPr>
            <p:ph type="title"/>
          </p:nvPr>
        </p:nvSpPr>
        <p:spPr/>
        <p:txBody>
          <a:bodyPr/>
          <a:lstStyle/>
          <a:p>
            <a:endParaRPr lang="en-US" altLang="en-US"/>
          </a:p>
        </p:txBody>
      </p:sp>
      <p:pic>
        <p:nvPicPr>
          <p:cNvPr id="12595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47638"/>
            <a:ext cx="8640763" cy="6673850"/>
          </a:xfrm>
          <a:ln/>
        </p:spPr>
      </p:pic>
    </p:spTree>
    <p:extLst>
      <p:ext uri="{BB962C8B-B14F-4D97-AF65-F5344CB8AC3E}">
        <p14:creationId xmlns:p14="http://schemas.microsoft.com/office/powerpoint/2010/main" val="5106589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r>
              <a:rPr lang="tr-TR" altLang="en-US"/>
              <a:t>Parsellerin Yeniden Düzenlenmesi</a:t>
            </a:r>
          </a:p>
        </p:txBody>
      </p:sp>
      <p:sp>
        <p:nvSpPr>
          <p:cNvPr id="174086" name="Rectangle 6"/>
          <p:cNvSpPr>
            <a:spLocks noGrp="1" noChangeArrowheads="1"/>
          </p:cNvSpPr>
          <p:nvPr>
            <p:ph type="title"/>
          </p:nvPr>
        </p:nvSpPr>
        <p:spPr/>
        <p:txBody>
          <a:bodyPr/>
          <a:lstStyle/>
          <a:p>
            <a:endParaRPr lang="en-US" altLang="en-US"/>
          </a:p>
        </p:txBody>
      </p:sp>
      <p:pic>
        <p:nvPicPr>
          <p:cNvPr id="174090"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3937"/>
          <a:stretch>
            <a:fillRect/>
          </a:stretch>
        </p:blipFill>
        <p:spPr>
          <a:xfrm>
            <a:off x="0" y="323850"/>
            <a:ext cx="9144000" cy="5483225"/>
          </a:xfrm>
          <a:noFill/>
          <a:ln/>
        </p:spPr>
      </p:pic>
    </p:spTree>
    <p:extLst>
      <p:ext uri="{BB962C8B-B14F-4D97-AF65-F5344CB8AC3E}">
        <p14:creationId xmlns:p14="http://schemas.microsoft.com/office/powerpoint/2010/main" val="3829714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0"/>
          </p:nvPr>
        </p:nvSpPr>
        <p:spPr/>
        <p:txBody>
          <a:bodyPr/>
          <a:lstStyle/>
          <a:p>
            <a:r>
              <a:rPr lang="tr-TR" altLang="en-US"/>
              <a:t>Ortak Tesislerin Kapladığı Alanlar ve Çiftçi Paylarının Belirlenmesi </a:t>
            </a:r>
          </a:p>
        </p:txBody>
      </p:sp>
      <p:sp>
        <p:nvSpPr>
          <p:cNvPr id="129026" name="Rectangle 2"/>
          <p:cNvSpPr>
            <a:spLocks noGrp="1" noChangeArrowheads="1"/>
          </p:cNvSpPr>
          <p:nvPr>
            <p:ph type="title"/>
          </p:nvPr>
        </p:nvSpPr>
        <p:spPr/>
        <p:txBody>
          <a:bodyPr/>
          <a:lstStyle/>
          <a:p>
            <a:endParaRPr lang="en-US" altLang="en-US"/>
          </a:p>
        </p:txBody>
      </p:sp>
      <p:pic>
        <p:nvPicPr>
          <p:cNvPr id="129027"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125538"/>
            <a:ext cx="5724525" cy="4425950"/>
          </a:xfrm>
          <a:noFill/>
          <a:ln/>
        </p:spPr>
      </p:pic>
      <p:pic>
        <p:nvPicPr>
          <p:cNvPr id="12902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19588" y="3128963"/>
            <a:ext cx="4824412" cy="3729037"/>
          </a:xfrm>
          <a:noFill/>
          <a:ln/>
        </p:spPr>
      </p:pic>
    </p:spTree>
    <p:extLst>
      <p:ext uri="{BB962C8B-B14F-4D97-AF65-F5344CB8AC3E}">
        <p14:creationId xmlns:p14="http://schemas.microsoft.com/office/powerpoint/2010/main" val="389569001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r>
              <a:rPr lang="tr-TR" altLang="en-US"/>
              <a:t>Yeni Mülkiyet ve Bilgi Sisteminin Oluşturulması ve Korunması</a:t>
            </a:r>
          </a:p>
        </p:txBody>
      </p:sp>
      <p:sp>
        <p:nvSpPr>
          <p:cNvPr id="88066" name="Rectangle 2"/>
          <p:cNvSpPr>
            <a:spLocks noGrp="1" noChangeArrowheads="1"/>
          </p:cNvSpPr>
          <p:nvPr>
            <p:ph type="title"/>
          </p:nvPr>
        </p:nvSpPr>
        <p:spPr>
          <a:xfrm>
            <a:off x="609600" y="167640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tr-TR" altLang="en-US" sz="1800" b="0">
                <a:solidFill>
                  <a:srgbClr val="000099"/>
                </a:solidFill>
                <a:latin typeface="Times New Roman Tur" pitchFamily="18" charset="0"/>
              </a:rPr>
              <a:t>Projeleme ile Parsel Sayısı Değişimi</a:t>
            </a:r>
            <a:endParaRPr lang="tr-TR" altLang="en-US" sz="1800">
              <a:solidFill>
                <a:schemeClr val="accent2"/>
              </a:solidFill>
              <a:latin typeface="Times New Roman Tur" pitchFamily="18" charset="0"/>
            </a:endParaRPr>
          </a:p>
        </p:txBody>
      </p:sp>
      <p:graphicFrame>
        <p:nvGraphicFramePr>
          <p:cNvPr id="88067" name="Object 3">
            <a:hlinkClick r:id="" action="ppaction://ole?verb=0"/>
          </p:cNvPr>
          <p:cNvGraphicFramePr>
            <a:graphicFrameLocks noGrp="1"/>
          </p:cNvGraphicFramePr>
          <p:nvPr>
            <p:ph type="tbl" idx="1"/>
          </p:nvPr>
        </p:nvGraphicFramePr>
        <p:xfrm>
          <a:off x="1122363" y="2424113"/>
          <a:ext cx="7215187" cy="3749675"/>
        </p:xfrm>
        <a:graphic>
          <a:graphicData uri="http://schemas.openxmlformats.org/presentationml/2006/ole">
            <mc:AlternateContent xmlns:mc="http://schemas.openxmlformats.org/markup-compatibility/2006">
              <mc:Choice xmlns:v="urn:schemas-microsoft-com:vml" Requires="v">
                <p:oleObj spid="_x0000_s1033" name="Belge" r:id="rId3" imgW="7903440" imgH="4108680" progId="Word.Document.8">
                  <p:embed/>
                </p:oleObj>
              </mc:Choice>
              <mc:Fallback>
                <p:oleObj name="Belge" r:id="rId3" imgW="7903440" imgH="4108680"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363" y="2424113"/>
                        <a:ext cx="7215187"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81048447"/>
      </p:ext>
    </p:extLst>
  </p:cSld>
  <p:clrMapOvr>
    <a:masterClrMapping/>
  </p:clrMapOvr>
  <p:transition advTm="1044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23528" y="1916832"/>
            <a:ext cx="8373616" cy="4568825"/>
          </a:xfrm>
        </p:spPr>
        <p:txBody>
          <a:bodyPr/>
          <a:lstStyle/>
          <a:p>
            <a:pPr algn="just"/>
            <a:r>
              <a:rPr lang="tr-TR" altLang="en-US" sz="2800" b="1" i="1" dirty="0"/>
              <a:t>Tarımsal Yapıya İlişkin Sorunlar:</a:t>
            </a:r>
          </a:p>
          <a:p>
            <a:pPr algn="just">
              <a:buFontTx/>
              <a:buNone/>
            </a:pPr>
            <a:r>
              <a:rPr lang="tr-TR" altLang="en-US" sz="2800" dirty="0"/>
              <a:t>    - Tarım işletmelerindeki toprak yetersizliği,</a:t>
            </a:r>
          </a:p>
          <a:p>
            <a:pPr algn="just">
              <a:buFontTx/>
              <a:buNone/>
            </a:pPr>
            <a:r>
              <a:rPr lang="tr-TR" altLang="en-US" sz="2800" dirty="0"/>
              <a:t>    - Tarım işletmelerinde toprak mülkiyetine ilişkin dengesiz dağılım,</a:t>
            </a:r>
          </a:p>
          <a:p>
            <a:pPr algn="just">
              <a:buFontTx/>
              <a:buNone/>
            </a:pPr>
            <a:r>
              <a:rPr lang="tr-TR" altLang="en-US" sz="2800" dirty="0"/>
              <a:t>    - Tarım işletmelerinde toprakların dağınık, küçük parçalı ve şekillerinin düzensiz oluşu,</a:t>
            </a:r>
          </a:p>
          <a:p>
            <a:pPr algn="just">
              <a:buFontTx/>
              <a:buNone/>
            </a:pPr>
            <a:r>
              <a:rPr lang="tr-TR" altLang="en-US" sz="2800" dirty="0"/>
              <a:t>    - Kiracılık ve ortakçılık gibi arazi kullanma sistemlerinin düzensizliği.</a:t>
            </a:r>
          </a:p>
        </p:txBody>
      </p:sp>
      <p:sp>
        <p:nvSpPr>
          <p:cNvPr id="27650" name="Rectangle 2"/>
          <p:cNvSpPr>
            <a:spLocks noGrp="1" noChangeArrowheads="1"/>
          </p:cNvSpPr>
          <p:nvPr>
            <p:ph type="title"/>
          </p:nvPr>
        </p:nvSpPr>
        <p:spPr>
          <a:xfrm>
            <a:off x="457200" y="479425"/>
            <a:ext cx="8229600" cy="863600"/>
          </a:xfrm>
        </p:spPr>
        <p:txBody>
          <a:bodyPr/>
          <a:lstStyle/>
          <a:p>
            <a:r>
              <a:rPr lang="tr-TR" altLang="en-US" sz="3200" b="1"/>
              <a:t>ARAZİ TOPLULAŞTIRMASI</a:t>
            </a:r>
          </a:p>
        </p:txBody>
      </p:sp>
    </p:spTree>
    <p:extLst>
      <p:ext uri="{BB962C8B-B14F-4D97-AF65-F5344CB8AC3E}">
        <p14:creationId xmlns:p14="http://schemas.microsoft.com/office/powerpoint/2010/main" val="3956494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r>
              <a:rPr lang="tr-TR" altLang="en-US"/>
              <a:t>Yeni Mülkiyet ve Bilgi Sisteminin Oluşturulması ve Korunması</a:t>
            </a:r>
          </a:p>
        </p:txBody>
      </p:sp>
      <p:sp>
        <p:nvSpPr>
          <p:cNvPr id="89090" name="Rectangle 2"/>
          <p:cNvSpPr>
            <a:spLocks noGrp="1" noChangeArrowheads="1"/>
          </p:cNvSpPr>
          <p:nvPr>
            <p:ph type="title"/>
          </p:nvPr>
        </p:nvSpPr>
        <p:spPr>
          <a:xfrm>
            <a:off x="533400" y="1295400"/>
            <a:ext cx="83820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tr-TR" altLang="en-US" sz="1800" b="0">
                <a:solidFill>
                  <a:schemeClr val="folHlink"/>
                </a:solidFill>
                <a:latin typeface="Times New Roman Tur" pitchFamily="18" charset="0"/>
              </a:rPr>
              <a:t>Projeleme ile Ortalama Parsel</a:t>
            </a:r>
            <a:br>
              <a:rPr lang="tr-TR" altLang="en-US" sz="1800" b="0">
                <a:solidFill>
                  <a:schemeClr val="folHlink"/>
                </a:solidFill>
                <a:latin typeface="Times New Roman Tur" pitchFamily="18" charset="0"/>
              </a:rPr>
            </a:br>
            <a:r>
              <a:rPr lang="tr-TR" altLang="en-US" sz="1800" b="0">
                <a:solidFill>
                  <a:schemeClr val="folHlink"/>
                </a:solidFill>
                <a:latin typeface="Times New Roman Tur" pitchFamily="18" charset="0"/>
              </a:rPr>
              <a:t> Büyüklüğündeki Değişim</a:t>
            </a:r>
            <a:endParaRPr lang="tr-TR" altLang="en-US" sz="2000">
              <a:solidFill>
                <a:schemeClr val="accent2"/>
              </a:solidFill>
              <a:latin typeface="Times New Roman Tur" pitchFamily="18" charset="0"/>
            </a:endParaRPr>
          </a:p>
        </p:txBody>
      </p:sp>
      <p:graphicFrame>
        <p:nvGraphicFramePr>
          <p:cNvPr id="89091" name="Object 3">
            <a:hlinkClick r:id="" action="ppaction://ole?verb=0"/>
          </p:cNvPr>
          <p:cNvGraphicFramePr>
            <a:graphicFrameLocks noGrp="1"/>
          </p:cNvGraphicFramePr>
          <p:nvPr>
            <p:ph type="tbl" idx="1"/>
          </p:nvPr>
        </p:nvGraphicFramePr>
        <p:xfrm>
          <a:off x="1292225" y="2365375"/>
          <a:ext cx="7620000" cy="3986213"/>
        </p:xfrm>
        <a:graphic>
          <a:graphicData uri="http://schemas.openxmlformats.org/presentationml/2006/ole">
            <mc:AlternateContent xmlns:mc="http://schemas.openxmlformats.org/markup-compatibility/2006">
              <mc:Choice xmlns:v="urn:schemas-microsoft-com:vml" Requires="v">
                <p:oleObj spid="_x0000_s2057" name="Belge" r:id="rId3" imgW="7626240" imgH="3989880" progId="Word.Document.8">
                  <p:embed/>
                </p:oleObj>
              </mc:Choice>
              <mc:Fallback>
                <p:oleObj name="Belge" r:id="rId3" imgW="7626240" imgH="3989880"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225" y="2365375"/>
                        <a:ext cx="7620000" cy="398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81443622"/>
      </p:ext>
    </p:extLst>
  </p:cSld>
  <p:clrMapOvr>
    <a:masterClrMapping/>
  </p:clrMapOvr>
  <p:transition advTm="10445"/>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0"/>
          </p:nvPr>
        </p:nvSpPr>
        <p:spPr/>
        <p:txBody>
          <a:bodyPr/>
          <a:lstStyle/>
          <a:p>
            <a:r>
              <a:rPr lang="tr-TR" altLang="en-US"/>
              <a:t>Yeni Mülkiyet ve Bilgi Sisteminin Oluşturulması ve Korunması</a:t>
            </a:r>
          </a:p>
        </p:txBody>
      </p:sp>
      <p:sp>
        <p:nvSpPr>
          <p:cNvPr id="150536" name="Rectangle 8"/>
          <p:cNvSpPr>
            <a:spLocks noGrp="1" noChangeArrowheads="1"/>
          </p:cNvSpPr>
          <p:nvPr>
            <p:ph type="title"/>
          </p:nvPr>
        </p:nvSpPr>
        <p:spPr>
          <a:xfrm>
            <a:off x="476250" y="323850"/>
            <a:ext cx="8229600" cy="576263"/>
          </a:xfrm>
        </p:spPr>
        <p:txBody>
          <a:bodyPr/>
          <a:lstStyle/>
          <a:p>
            <a:r>
              <a:rPr lang="tr-TR" altLang="en-US" sz="2000"/>
              <a:t>89 nolu işletme Hüseyin Yeğin’in Parselleri</a:t>
            </a:r>
          </a:p>
        </p:txBody>
      </p:sp>
      <p:graphicFrame>
        <p:nvGraphicFramePr>
          <p:cNvPr id="150532" name="Object 4"/>
          <p:cNvGraphicFramePr>
            <a:graphicFrameLocks noGrp="1" noChangeAspect="1"/>
          </p:cNvGraphicFramePr>
          <p:nvPr>
            <p:ph sz="half" idx="1"/>
          </p:nvPr>
        </p:nvGraphicFramePr>
        <p:xfrm>
          <a:off x="26988" y="908050"/>
          <a:ext cx="4433887" cy="5895975"/>
        </p:xfrm>
        <a:graphic>
          <a:graphicData uri="http://schemas.openxmlformats.org/presentationml/2006/ole">
            <mc:AlternateContent xmlns:mc="http://schemas.openxmlformats.org/markup-compatibility/2006">
              <mc:Choice xmlns:v="urn:schemas-microsoft-com:vml" Requires="v">
                <p:oleObj spid="_x0000_s3088" name="Bit Eşlem Resmi" r:id="rId3" imgW="2542857" imgH="3381847" progId="Paint.Picture">
                  <p:embed/>
                </p:oleObj>
              </mc:Choice>
              <mc:Fallback>
                <p:oleObj name="Bit Eşlem Resmi" r:id="rId3" imgW="2542857" imgH="338184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8" y="908050"/>
                        <a:ext cx="4433887"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535" name="Object 7"/>
          <p:cNvGraphicFramePr>
            <a:graphicFrameLocks noGrp="1" noChangeAspect="1"/>
          </p:cNvGraphicFramePr>
          <p:nvPr>
            <p:ph sz="half" idx="2"/>
          </p:nvPr>
        </p:nvGraphicFramePr>
        <p:xfrm>
          <a:off x="4122738" y="998538"/>
          <a:ext cx="4892675" cy="5400675"/>
        </p:xfrm>
        <a:graphic>
          <a:graphicData uri="http://schemas.openxmlformats.org/presentationml/2006/ole">
            <mc:AlternateContent xmlns:mc="http://schemas.openxmlformats.org/markup-compatibility/2006">
              <mc:Choice xmlns:v="urn:schemas-microsoft-com:vml" Requires="v">
                <p:oleObj spid="_x0000_s3089" name="Bit Eşlem Resmi" r:id="rId5" imgW="3209524" imgH="3543795" progId="Paint.Picture">
                  <p:embed/>
                </p:oleObj>
              </mc:Choice>
              <mc:Fallback>
                <p:oleObj name="Bit Eşlem Resmi" r:id="rId5" imgW="3209524" imgH="3543795"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2738" y="998538"/>
                        <a:ext cx="489267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75838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6"/>
          <p:cNvSpPr>
            <a:spLocks noGrp="1"/>
          </p:cNvSpPr>
          <p:nvPr>
            <p:ph type="ftr" sz="quarter" idx="10"/>
          </p:nvPr>
        </p:nvSpPr>
        <p:spPr/>
        <p:txBody>
          <a:bodyPr/>
          <a:lstStyle/>
          <a:p>
            <a:r>
              <a:rPr lang="tr-TR" altLang="en-US"/>
              <a:t>Yeni Mülkiyet ve Bilgi Sisteminin Oluşturulması ve Korunması</a:t>
            </a:r>
          </a:p>
        </p:txBody>
      </p:sp>
      <p:sp>
        <p:nvSpPr>
          <p:cNvPr id="148494" name="Rectangle 14"/>
          <p:cNvSpPr>
            <a:spLocks noGrp="1" noChangeArrowheads="1"/>
          </p:cNvSpPr>
          <p:nvPr>
            <p:ph type="title" sz="quarter"/>
          </p:nvPr>
        </p:nvSpPr>
        <p:spPr>
          <a:xfrm>
            <a:off x="431800" y="323850"/>
            <a:ext cx="8229600" cy="576263"/>
          </a:xfrm>
        </p:spPr>
        <p:txBody>
          <a:bodyPr/>
          <a:lstStyle/>
          <a:p>
            <a:r>
              <a:rPr lang="tr-TR" altLang="en-US" sz="2000"/>
              <a:t>43 nolu işletme Nurettin GökIrmak’ın Parselleri</a:t>
            </a:r>
          </a:p>
        </p:txBody>
      </p:sp>
      <p:pic>
        <p:nvPicPr>
          <p:cNvPr id="148484"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1925" y="819150"/>
            <a:ext cx="4287838" cy="5805488"/>
          </a:xfrm>
          <a:noFill/>
          <a:ln/>
        </p:spPr>
      </p:pic>
      <p:pic>
        <p:nvPicPr>
          <p:cNvPr id="148487" name="Picture 7"/>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l="12642"/>
          <a:stretch>
            <a:fillRect/>
          </a:stretch>
        </p:blipFill>
        <p:spPr>
          <a:xfrm>
            <a:off x="4481513" y="954088"/>
            <a:ext cx="3814762" cy="5535612"/>
          </a:xfrm>
          <a:noFill/>
          <a:ln/>
        </p:spPr>
      </p:pic>
    </p:spTree>
    <p:extLst>
      <p:ext uri="{BB962C8B-B14F-4D97-AF65-F5344CB8AC3E}">
        <p14:creationId xmlns:p14="http://schemas.microsoft.com/office/powerpoint/2010/main" val="2131579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r>
              <a:rPr lang="tr-TR" altLang="en-US"/>
              <a:t>Bremen 2003</a:t>
            </a:r>
          </a:p>
        </p:txBody>
      </p:sp>
      <p:sp>
        <p:nvSpPr>
          <p:cNvPr id="113666" name="Rectangle 2"/>
          <p:cNvSpPr>
            <a:spLocks noGrp="1" noChangeArrowheads="1"/>
          </p:cNvSpPr>
          <p:nvPr>
            <p:ph type="title"/>
          </p:nvPr>
        </p:nvSpPr>
        <p:spPr/>
        <p:txBody>
          <a:bodyPr/>
          <a:lstStyle/>
          <a:p>
            <a:endParaRPr lang="en-US" altLang="en-US"/>
          </a:p>
        </p:txBody>
      </p:sp>
      <p:pic>
        <p:nvPicPr>
          <p:cNvPr id="1136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88913"/>
            <a:ext cx="8569325" cy="6421437"/>
          </a:xfrm>
          <a:noFill/>
          <a:ln/>
        </p:spPr>
      </p:pic>
    </p:spTree>
    <p:extLst>
      <p:ext uri="{BB962C8B-B14F-4D97-AF65-F5344CB8AC3E}">
        <p14:creationId xmlns:p14="http://schemas.microsoft.com/office/powerpoint/2010/main" val="60534986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r>
              <a:rPr lang="tr-TR" altLang="en-US"/>
              <a:t>Bremen 2003</a:t>
            </a:r>
          </a:p>
        </p:txBody>
      </p:sp>
      <p:sp>
        <p:nvSpPr>
          <p:cNvPr id="105474" name="Rectangle 2"/>
          <p:cNvSpPr>
            <a:spLocks noGrp="1" noChangeArrowheads="1"/>
          </p:cNvSpPr>
          <p:nvPr>
            <p:ph type="title"/>
          </p:nvPr>
        </p:nvSpPr>
        <p:spPr/>
        <p:txBody>
          <a:bodyPr/>
          <a:lstStyle/>
          <a:p>
            <a:endParaRPr lang="en-US" altLang="en-US"/>
          </a:p>
        </p:txBody>
      </p:sp>
      <p:pic>
        <p:nvPicPr>
          <p:cNvPr id="1054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88913"/>
            <a:ext cx="8424862" cy="6311900"/>
          </a:xfrm>
          <a:noFill/>
          <a:ln/>
        </p:spPr>
      </p:pic>
    </p:spTree>
    <p:extLst>
      <p:ext uri="{BB962C8B-B14F-4D97-AF65-F5344CB8AC3E}">
        <p14:creationId xmlns:p14="http://schemas.microsoft.com/office/powerpoint/2010/main" val="337681753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r>
              <a:rPr lang="tr-TR" altLang="en-US"/>
              <a:t>Bremen 2003</a:t>
            </a:r>
          </a:p>
        </p:txBody>
      </p:sp>
      <p:sp>
        <p:nvSpPr>
          <p:cNvPr id="106498" name="Rectangle 2"/>
          <p:cNvSpPr>
            <a:spLocks noGrp="1" noChangeArrowheads="1"/>
          </p:cNvSpPr>
          <p:nvPr>
            <p:ph type="title"/>
          </p:nvPr>
        </p:nvSpPr>
        <p:spPr/>
        <p:txBody>
          <a:bodyPr/>
          <a:lstStyle/>
          <a:p>
            <a:endParaRPr lang="en-US" altLang="en-US"/>
          </a:p>
        </p:txBody>
      </p:sp>
      <p:pic>
        <p:nvPicPr>
          <p:cNvPr id="1064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333375"/>
            <a:ext cx="8353425" cy="6257925"/>
          </a:xfrm>
          <a:noFill/>
          <a:ln/>
        </p:spPr>
      </p:pic>
    </p:spTree>
    <p:extLst>
      <p:ext uri="{BB962C8B-B14F-4D97-AF65-F5344CB8AC3E}">
        <p14:creationId xmlns:p14="http://schemas.microsoft.com/office/powerpoint/2010/main" val="260619671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r>
              <a:rPr lang="tr-TR" altLang="en-US"/>
              <a:t>Bremen 2003</a:t>
            </a:r>
          </a:p>
        </p:txBody>
      </p:sp>
      <p:sp>
        <p:nvSpPr>
          <p:cNvPr id="112642" name="Rectangle 2"/>
          <p:cNvSpPr>
            <a:spLocks noGrp="1" noChangeArrowheads="1"/>
          </p:cNvSpPr>
          <p:nvPr>
            <p:ph type="title"/>
          </p:nvPr>
        </p:nvSpPr>
        <p:spPr/>
        <p:txBody>
          <a:bodyPr/>
          <a:lstStyle/>
          <a:p>
            <a:endParaRPr lang="en-US" altLang="en-US"/>
          </a:p>
        </p:txBody>
      </p:sp>
      <p:pic>
        <p:nvPicPr>
          <p:cNvPr id="1126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260350"/>
            <a:ext cx="8353425" cy="6257925"/>
          </a:xfrm>
          <a:ln/>
        </p:spPr>
      </p:pic>
    </p:spTree>
    <p:extLst>
      <p:ext uri="{BB962C8B-B14F-4D97-AF65-F5344CB8AC3E}">
        <p14:creationId xmlns:p14="http://schemas.microsoft.com/office/powerpoint/2010/main" val="25736173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683568" y="1772816"/>
            <a:ext cx="7624357" cy="3954752"/>
          </a:xfrm>
        </p:spPr>
        <p:txBody>
          <a:bodyPr>
            <a:normAutofit fontScale="92500" lnSpcReduction="10000"/>
          </a:bodyPr>
          <a:lstStyle/>
          <a:p>
            <a:pPr algn="just"/>
            <a:r>
              <a:rPr lang="tr-TR" altLang="en-US" sz="2800" b="1" i="1" dirty="0"/>
              <a:t>Tarımsal yapının iyileştirilmesi için,</a:t>
            </a:r>
          </a:p>
          <a:p>
            <a:pPr algn="just">
              <a:buFontTx/>
              <a:buNone/>
            </a:pPr>
            <a:r>
              <a:rPr lang="tr-TR" altLang="en-US" sz="2800" dirty="0"/>
              <a:t>    - mülkiyet ve tasarruf sisteminin iyileştirilmesi olan </a:t>
            </a:r>
            <a:r>
              <a:rPr lang="tr-TR" altLang="en-US" sz="2800" b="1" i="1" dirty="0"/>
              <a:t>arazi toplulaştırması</a:t>
            </a:r>
            <a:r>
              <a:rPr lang="tr-TR" altLang="en-US" sz="2800" dirty="0"/>
              <a:t>,</a:t>
            </a:r>
          </a:p>
          <a:p>
            <a:pPr algn="just">
              <a:buFontTx/>
              <a:buNone/>
            </a:pPr>
            <a:r>
              <a:rPr lang="tr-TR" altLang="en-US" sz="2800" dirty="0"/>
              <a:t>    - arazi ıslahı, toprak koruma, sulama, drenaj, arazi tesviyesi ve tarla içi hizmet yolları gibi tarımsal tesislerin yapılarak doğal koşulların tarıma daha uygun hale getirilmesi,</a:t>
            </a:r>
          </a:p>
          <a:p>
            <a:pPr algn="just">
              <a:buFontTx/>
              <a:buNone/>
            </a:pPr>
            <a:r>
              <a:rPr lang="tr-TR" altLang="en-US" sz="2800" dirty="0"/>
              <a:t>    - çiftçinin eğitimi,</a:t>
            </a:r>
          </a:p>
          <a:p>
            <a:pPr algn="just">
              <a:buFontTx/>
              <a:buNone/>
            </a:pPr>
            <a:r>
              <a:rPr lang="tr-TR" altLang="en-US" sz="2800" dirty="0"/>
              <a:t>    - tarım işletmelerinin düzenlenmesi gerekir.  </a:t>
            </a:r>
          </a:p>
        </p:txBody>
      </p:sp>
      <p:sp>
        <p:nvSpPr>
          <p:cNvPr id="28674" name="Rectangle 2"/>
          <p:cNvSpPr>
            <a:spLocks noGrp="1" noChangeArrowheads="1"/>
          </p:cNvSpPr>
          <p:nvPr>
            <p:ph type="title"/>
          </p:nvPr>
        </p:nvSpPr>
        <p:spPr>
          <a:xfrm>
            <a:off x="457200" y="479425"/>
            <a:ext cx="8229600" cy="787400"/>
          </a:xfrm>
        </p:spPr>
        <p:txBody>
          <a:bodyPr/>
          <a:lstStyle/>
          <a:p>
            <a:r>
              <a:rPr lang="tr-TR" altLang="en-US" sz="3200" b="1"/>
              <a:t>ARAZİ TOPLULAŞTIRMASI</a:t>
            </a:r>
          </a:p>
        </p:txBody>
      </p:sp>
    </p:spTree>
    <p:extLst>
      <p:ext uri="{BB962C8B-B14F-4D97-AF65-F5344CB8AC3E}">
        <p14:creationId xmlns:p14="http://schemas.microsoft.com/office/powerpoint/2010/main" val="3112637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67544" y="1988840"/>
            <a:ext cx="8229600" cy="4497388"/>
          </a:xfrm>
        </p:spPr>
        <p:txBody>
          <a:bodyPr/>
          <a:lstStyle/>
          <a:p>
            <a:pPr algn="just"/>
            <a:r>
              <a:rPr lang="tr-TR" altLang="en-US" sz="2800" dirty="0"/>
              <a:t>Ülkemizdeki tarım işletmelerinin büyük bir kısmı yeterli büyüklükte değildir ve toplu bir işletme karakteri göstermez.</a:t>
            </a:r>
          </a:p>
          <a:p>
            <a:pPr algn="just"/>
            <a:r>
              <a:rPr lang="tr-TR" altLang="en-US" sz="2800" dirty="0"/>
              <a:t>Küçük tarım işletmelerinin sahip oldukları arazi miktarı sınırlı ve çok sayıda parçadan oluşmaktadır.</a:t>
            </a:r>
          </a:p>
          <a:p>
            <a:pPr algn="just"/>
            <a:r>
              <a:rPr lang="tr-TR" altLang="en-US" sz="2800" dirty="0"/>
              <a:t>Bu nedenle bu işletmelerde beklenilen üretim düzeyine erişilememektedir. </a:t>
            </a:r>
          </a:p>
        </p:txBody>
      </p:sp>
      <p:sp>
        <p:nvSpPr>
          <p:cNvPr id="29698" name="Rectangle 2"/>
          <p:cNvSpPr>
            <a:spLocks noGrp="1" noChangeArrowheads="1"/>
          </p:cNvSpPr>
          <p:nvPr>
            <p:ph type="title"/>
          </p:nvPr>
        </p:nvSpPr>
        <p:spPr>
          <a:xfrm>
            <a:off x="457200" y="554038"/>
            <a:ext cx="8229600" cy="857250"/>
          </a:xfrm>
        </p:spPr>
        <p:txBody>
          <a:bodyPr/>
          <a:lstStyle/>
          <a:p>
            <a:r>
              <a:rPr lang="tr-TR" altLang="en-US" sz="3200" b="1"/>
              <a:t>Arazi Toplulaştırmasının Önemi</a:t>
            </a:r>
          </a:p>
        </p:txBody>
      </p:sp>
    </p:spTree>
    <p:extLst>
      <p:ext uri="{BB962C8B-B14F-4D97-AF65-F5344CB8AC3E}">
        <p14:creationId xmlns:p14="http://schemas.microsoft.com/office/powerpoint/2010/main" val="2095580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95536" y="2132856"/>
            <a:ext cx="8424936" cy="4281488"/>
          </a:xfrm>
        </p:spPr>
        <p:txBody>
          <a:bodyPr/>
          <a:lstStyle/>
          <a:p>
            <a:pPr algn="just"/>
            <a:r>
              <a:rPr lang="tr-TR" altLang="en-US" sz="2800" b="1" i="1" dirty="0"/>
              <a:t>Dar anlamda arazi toplulaştırması,</a:t>
            </a:r>
          </a:p>
          <a:p>
            <a:pPr algn="just">
              <a:buFontTx/>
              <a:buNone/>
            </a:pPr>
            <a:r>
              <a:rPr lang="tr-TR" altLang="en-US" sz="2800" b="1" i="1" dirty="0"/>
              <a:t>   </a:t>
            </a:r>
            <a:r>
              <a:rPr lang="tr-TR" altLang="en-US" sz="2800" dirty="0"/>
              <a:t>Aynı şahsa ve çiftçi ailesine ilişkin dağınık, küçük arazi parçalarının ve hisselerinin, hiçbir yapısal çalışmaya yer verilmeden bir araya getirilerek düzenli geometrik şekiller biçiminde birleştirilmesidir.</a:t>
            </a:r>
          </a:p>
        </p:txBody>
      </p:sp>
      <p:sp>
        <p:nvSpPr>
          <p:cNvPr id="30722" name="Rectangle 2"/>
          <p:cNvSpPr>
            <a:spLocks noGrp="1" noChangeArrowheads="1"/>
          </p:cNvSpPr>
          <p:nvPr>
            <p:ph type="title"/>
          </p:nvPr>
        </p:nvSpPr>
        <p:spPr>
          <a:xfrm>
            <a:off x="457200" y="479425"/>
            <a:ext cx="8229600" cy="714375"/>
          </a:xfrm>
        </p:spPr>
        <p:txBody>
          <a:bodyPr/>
          <a:lstStyle/>
          <a:p>
            <a:r>
              <a:rPr lang="tr-TR" altLang="en-US" sz="3200" b="1"/>
              <a:t>Arazi Toplulaştırmasının Tanımı</a:t>
            </a:r>
          </a:p>
        </p:txBody>
      </p:sp>
    </p:spTree>
    <p:extLst>
      <p:ext uri="{BB962C8B-B14F-4D97-AF65-F5344CB8AC3E}">
        <p14:creationId xmlns:p14="http://schemas.microsoft.com/office/powerpoint/2010/main" val="107214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755576" y="1916832"/>
            <a:ext cx="7848872" cy="3816424"/>
          </a:xfrm>
        </p:spPr>
        <p:txBody>
          <a:bodyPr>
            <a:normAutofit lnSpcReduction="10000"/>
          </a:bodyPr>
          <a:lstStyle/>
          <a:p>
            <a:pPr algn="just"/>
            <a:r>
              <a:rPr lang="tr-TR" altLang="en-US" sz="2800" b="1" i="1" dirty="0"/>
              <a:t>Teknik anlamda arazi toplulaştırması,</a:t>
            </a:r>
          </a:p>
          <a:p>
            <a:pPr algn="just">
              <a:buFontTx/>
              <a:buNone/>
            </a:pPr>
            <a:r>
              <a:rPr lang="tr-TR" altLang="en-US" sz="2800" b="1" i="1" dirty="0"/>
              <a:t>    </a:t>
            </a:r>
            <a:r>
              <a:rPr lang="tr-TR" altLang="en-US" sz="2800" dirty="0"/>
              <a:t>Toprakların üretim tekniğinin ekonomik olarak uygulanmasını, toprak koruma ve sulama önlemlerinin alınmasını güçleştirecek derecede parçalanmış, dağılmış ve şekillerinin bozulmuş olduğu durumlarda bunları bir araya getirmek, birleştirmek, çiftçi ailesinin yaşam düzeyini yükseltmek için teknik, ekonomik ve sosyal yönden gerekli önlemleri almaktır.</a:t>
            </a:r>
            <a:endParaRPr lang="tr-TR" altLang="en-US" sz="2800" b="1" i="1" dirty="0"/>
          </a:p>
          <a:p>
            <a:pPr algn="just">
              <a:buFontTx/>
              <a:buNone/>
            </a:pPr>
            <a:endParaRPr lang="tr-TR" altLang="en-US" sz="2800" dirty="0"/>
          </a:p>
        </p:txBody>
      </p:sp>
      <p:sp>
        <p:nvSpPr>
          <p:cNvPr id="31746" name="Rectangle 2"/>
          <p:cNvSpPr>
            <a:spLocks noGrp="1" noChangeArrowheads="1"/>
          </p:cNvSpPr>
          <p:nvPr>
            <p:ph type="title"/>
          </p:nvPr>
        </p:nvSpPr>
        <p:spPr>
          <a:xfrm>
            <a:off x="457200" y="554038"/>
            <a:ext cx="8229600" cy="863600"/>
          </a:xfrm>
        </p:spPr>
        <p:txBody>
          <a:bodyPr/>
          <a:lstStyle/>
          <a:p>
            <a:r>
              <a:rPr lang="tr-TR" altLang="en-US" sz="3200" b="1"/>
              <a:t>Arazi Toplulaştırmasının Tanımı</a:t>
            </a:r>
          </a:p>
        </p:txBody>
      </p:sp>
    </p:spTree>
    <p:extLst>
      <p:ext uri="{BB962C8B-B14F-4D97-AF65-F5344CB8AC3E}">
        <p14:creationId xmlns:p14="http://schemas.microsoft.com/office/powerpoint/2010/main" val="146623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57200" y="981075"/>
            <a:ext cx="8229600" cy="5145088"/>
          </a:xfrm>
        </p:spPr>
        <p:txBody>
          <a:bodyPr/>
          <a:lstStyle/>
          <a:p>
            <a:pPr>
              <a:lnSpc>
                <a:spcPct val="90000"/>
              </a:lnSpc>
            </a:pPr>
            <a:r>
              <a:rPr lang="tr-TR" altLang="en-US" sz="2800"/>
              <a:t>Fazla parçalanmış ve dağılmış arazilerin modern işletmecilik esaslarına göre birleştirilmesi,</a:t>
            </a:r>
          </a:p>
          <a:p>
            <a:pPr>
              <a:lnSpc>
                <a:spcPct val="90000"/>
              </a:lnSpc>
            </a:pPr>
            <a:r>
              <a:rPr lang="tr-TR" altLang="en-US" sz="2800"/>
              <a:t>Tarla içi yol şebekesinin, sulama tesislerinin yapılması,</a:t>
            </a:r>
          </a:p>
          <a:p>
            <a:pPr>
              <a:lnSpc>
                <a:spcPct val="90000"/>
              </a:lnSpc>
            </a:pPr>
            <a:r>
              <a:rPr lang="tr-TR" altLang="en-US" sz="2800"/>
              <a:t>Gerekli arazi tesviyesi ve toprak ıslahının yapılması,</a:t>
            </a:r>
          </a:p>
          <a:p>
            <a:pPr>
              <a:lnSpc>
                <a:spcPct val="90000"/>
              </a:lnSpc>
            </a:pPr>
            <a:r>
              <a:rPr lang="tr-TR" altLang="en-US" sz="2800"/>
              <a:t>Fazla meyilli arazilerde teraslama ve ağaçlandırma gibi toprak koruma önlemlerinin alınması,</a:t>
            </a:r>
          </a:p>
          <a:p>
            <a:pPr>
              <a:lnSpc>
                <a:spcPct val="90000"/>
              </a:lnSpc>
            </a:pPr>
            <a:r>
              <a:rPr lang="tr-TR" altLang="en-US" sz="2800"/>
              <a:t>Arazinin yeniden düzenlenmesi ve dağıtımı yapılırken olanaklar ölçüsünde parsellerin genişletilmesi,</a:t>
            </a:r>
          </a:p>
          <a:p>
            <a:pPr>
              <a:lnSpc>
                <a:spcPct val="90000"/>
              </a:lnSpc>
            </a:pPr>
            <a:endParaRPr lang="tr-TR" altLang="en-US" sz="2800"/>
          </a:p>
        </p:txBody>
      </p:sp>
      <p:sp>
        <p:nvSpPr>
          <p:cNvPr id="32770" name="Rectangle 2"/>
          <p:cNvSpPr>
            <a:spLocks noGrp="1" noChangeArrowheads="1"/>
          </p:cNvSpPr>
          <p:nvPr>
            <p:ph type="title"/>
          </p:nvPr>
        </p:nvSpPr>
        <p:spPr>
          <a:xfrm>
            <a:off x="457200" y="274638"/>
            <a:ext cx="8229600" cy="777875"/>
          </a:xfrm>
        </p:spPr>
        <p:txBody>
          <a:bodyPr/>
          <a:lstStyle/>
          <a:p>
            <a:r>
              <a:rPr lang="tr-TR" altLang="en-US" sz="3200" b="1"/>
              <a:t>Arazi Toplulaştırmasının Amaçları</a:t>
            </a:r>
          </a:p>
        </p:txBody>
      </p:sp>
    </p:spTree>
    <p:extLst>
      <p:ext uri="{BB962C8B-B14F-4D97-AF65-F5344CB8AC3E}">
        <p14:creationId xmlns:p14="http://schemas.microsoft.com/office/powerpoint/2010/main" val="671712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457200" y="1196975"/>
            <a:ext cx="8229600" cy="4929188"/>
          </a:xfrm>
        </p:spPr>
        <p:txBody>
          <a:bodyPr/>
          <a:lstStyle/>
          <a:p>
            <a:pPr>
              <a:lnSpc>
                <a:spcPct val="90000"/>
              </a:lnSpc>
            </a:pPr>
            <a:r>
              <a:rPr lang="tr-TR" altLang="en-US" sz="2800"/>
              <a:t>Köylerin yeniden düzenlenmesi, çevre planlaması, yerleşim, kanalizasyon, elektrifikasyon, sağlık ve sosyal tesislerin yapılması,</a:t>
            </a:r>
          </a:p>
          <a:p>
            <a:pPr>
              <a:lnSpc>
                <a:spcPct val="90000"/>
              </a:lnSpc>
            </a:pPr>
            <a:r>
              <a:rPr lang="tr-TR" altLang="en-US" sz="2800"/>
              <a:t>İşletmelerin iyileştirilmesi, yeniden düzenlenmesi, işletmelerin ekonomik bir şekilde çalışmalarının sağlanması için gerekli önlemlerin alınması,</a:t>
            </a:r>
          </a:p>
          <a:p>
            <a:pPr>
              <a:lnSpc>
                <a:spcPct val="90000"/>
              </a:lnSpc>
            </a:pPr>
            <a:r>
              <a:rPr lang="tr-TR" altLang="en-US" sz="2800"/>
              <a:t>Toplum kalkınmasında ekonomik, sosyal ve kültürel gelişmenin sağlanabilmesi için toplulaştırma ile birlikte diğer tüm önlemlerin alınması.</a:t>
            </a:r>
          </a:p>
          <a:p>
            <a:pPr>
              <a:lnSpc>
                <a:spcPct val="90000"/>
              </a:lnSpc>
              <a:buFontTx/>
              <a:buNone/>
            </a:pPr>
            <a:endParaRPr lang="tr-TR" altLang="en-US" sz="2800"/>
          </a:p>
        </p:txBody>
      </p:sp>
      <p:sp>
        <p:nvSpPr>
          <p:cNvPr id="33794" name="Rectangle 2"/>
          <p:cNvSpPr>
            <a:spLocks noGrp="1" noChangeArrowheads="1"/>
          </p:cNvSpPr>
          <p:nvPr>
            <p:ph type="title"/>
          </p:nvPr>
        </p:nvSpPr>
        <p:spPr>
          <a:xfrm>
            <a:off x="457200" y="479425"/>
            <a:ext cx="8229600" cy="652463"/>
          </a:xfrm>
        </p:spPr>
        <p:txBody>
          <a:bodyPr/>
          <a:lstStyle/>
          <a:p>
            <a:r>
              <a:rPr lang="tr-TR" altLang="en-US" sz="3200" b="1"/>
              <a:t>Arazi Toplulaştırmasının Amaçları</a:t>
            </a:r>
          </a:p>
        </p:txBody>
      </p:sp>
    </p:spTree>
    <p:extLst>
      <p:ext uri="{BB962C8B-B14F-4D97-AF65-F5344CB8AC3E}">
        <p14:creationId xmlns:p14="http://schemas.microsoft.com/office/powerpoint/2010/main" val="54756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251520" y="1484784"/>
            <a:ext cx="8712968" cy="4929188"/>
          </a:xfrm>
        </p:spPr>
        <p:txBody>
          <a:bodyPr/>
          <a:lstStyle/>
          <a:p>
            <a:r>
              <a:rPr lang="tr-TR" altLang="en-US" sz="2800" dirty="0" smtClean="0"/>
              <a:t>* Ekonomik </a:t>
            </a:r>
            <a:r>
              <a:rPr lang="tr-TR" altLang="en-US" sz="2800" dirty="0"/>
              <a:t>koşulların ve tarım tekniğinin gelişmesi </a:t>
            </a:r>
            <a:r>
              <a:rPr lang="tr-TR" altLang="en-US" sz="2800" dirty="0" smtClean="0"/>
              <a:t>-arazilerin </a:t>
            </a:r>
            <a:r>
              <a:rPr lang="tr-TR" altLang="en-US" sz="2800" dirty="0"/>
              <a:t>bölünerek parçalanması, yeni ve farklı yerlerde arazi satın </a:t>
            </a:r>
            <a:r>
              <a:rPr lang="tr-TR" altLang="en-US" sz="2800" dirty="0" smtClean="0"/>
              <a:t>alınması</a:t>
            </a:r>
            <a:endParaRPr lang="tr-TR" altLang="en-US" sz="2800" dirty="0"/>
          </a:p>
          <a:p>
            <a:r>
              <a:rPr lang="tr-TR" altLang="en-US" sz="2800" dirty="0"/>
              <a:t>Sosyal uğraşlar nedeniyle ortaya çıkan parçalanmalar, karayolu, demiryolu, sulama kanalı, gölet gibi tesisler</a:t>
            </a:r>
          </a:p>
          <a:p>
            <a:r>
              <a:rPr lang="tr-TR" altLang="en-US" sz="2800" dirty="0"/>
              <a:t>Tarımsal uğraşların zorunlu kıldığı parçalanmalar</a:t>
            </a:r>
          </a:p>
          <a:p>
            <a:r>
              <a:rPr lang="tr-TR" altLang="en-US" sz="2800" dirty="0"/>
              <a:t>Miras, alım satımlar ve nüfus artışı nedeniyle oluşan parçalanma</a:t>
            </a:r>
          </a:p>
        </p:txBody>
      </p:sp>
      <p:sp>
        <p:nvSpPr>
          <p:cNvPr id="34818" name="Rectangle 2"/>
          <p:cNvSpPr>
            <a:spLocks noGrp="1" noChangeArrowheads="1"/>
          </p:cNvSpPr>
          <p:nvPr>
            <p:ph type="title"/>
          </p:nvPr>
        </p:nvSpPr>
        <p:spPr>
          <a:xfrm>
            <a:off x="457200" y="406400"/>
            <a:ext cx="8229600" cy="725488"/>
          </a:xfrm>
        </p:spPr>
        <p:txBody>
          <a:bodyPr/>
          <a:lstStyle/>
          <a:p>
            <a:r>
              <a:rPr lang="tr-TR" altLang="en-US" sz="3200" b="1"/>
              <a:t>Tarım Arazilerinin Parçalanmasının Nedenleri</a:t>
            </a:r>
          </a:p>
        </p:txBody>
      </p:sp>
    </p:spTree>
    <p:extLst>
      <p:ext uri="{BB962C8B-B14F-4D97-AF65-F5344CB8AC3E}">
        <p14:creationId xmlns:p14="http://schemas.microsoft.com/office/powerpoint/2010/main" val="23132949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Waveform</Template>
  <TotalTime>20</TotalTime>
  <Words>779</Words>
  <Application>Microsoft Office PowerPoint</Application>
  <PresentationFormat>Ekran Gösterisi (4:3)</PresentationFormat>
  <Paragraphs>94</Paragraphs>
  <Slides>26</Slides>
  <Notes>0</Notes>
  <HiddenSlides>0</HiddenSlides>
  <MMClips>0</MMClips>
  <ScaleCrop>false</ScaleCrop>
  <HeadingPairs>
    <vt:vector size="8" baseType="variant">
      <vt:variant>
        <vt:lpstr>Kullanılan Yazı Tipleri</vt:lpstr>
      </vt:variant>
      <vt:variant>
        <vt:i4>8</vt:i4>
      </vt:variant>
      <vt:variant>
        <vt:lpstr>Tema</vt:lpstr>
      </vt:variant>
      <vt:variant>
        <vt:i4>2</vt:i4>
      </vt:variant>
      <vt:variant>
        <vt:lpstr>Eklenmiş OLE Hizmet Programları</vt:lpstr>
      </vt:variant>
      <vt:variant>
        <vt:i4>2</vt:i4>
      </vt:variant>
      <vt:variant>
        <vt:lpstr>Slayt Başlıkları</vt:lpstr>
      </vt:variant>
      <vt:variant>
        <vt:i4>26</vt:i4>
      </vt:variant>
    </vt:vector>
  </HeadingPairs>
  <TitlesOfParts>
    <vt:vector size="38" baseType="lpstr">
      <vt:lpstr>Arial</vt:lpstr>
      <vt:lpstr>Arial Black</vt:lpstr>
      <vt:lpstr>Candara</vt:lpstr>
      <vt:lpstr>Symbol</vt:lpstr>
      <vt:lpstr>Tahoma</vt:lpstr>
      <vt:lpstr>Times New Roman</vt:lpstr>
      <vt:lpstr>Times New Roman Tur</vt:lpstr>
      <vt:lpstr>Wingdings</vt:lpstr>
      <vt:lpstr>Dalga Biçimi</vt:lpstr>
      <vt:lpstr>Pixel</vt:lpstr>
      <vt:lpstr>Belge</vt:lpstr>
      <vt:lpstr>Bit Eşlem Resmi</vt:lpstr>
      <vt:lpstr>TARIMSAL YAPILAR VE SULAMA DERSİ     ARAZİ TOPLULAŞTIRMASI</vt:lpstr>
      <vt:lpstr>ARAZİ TOPLULAŞTIRMASI</vt:lpstr>
      <vt:lpstr>ARAZİ TOPLULAŞTIRMASI</vt:lpstr>
      <vt:lpstr>Arazi Toplulaştırmasının Önemi</vt:lpstr>
      <vt:lpstr>Arazi Toplulaştırmasının Tanımı</vt:lpstr>
      <vt:lpstr>Arazi Toplulaştırmasının Tanımı</vt:lpstr>
      <vt:lpstr>Arazi Toplulaştırmasının Amaçları</vt:lpstr>
      <vt:lpstr>Arazi Toplulaştırmasının Amaçları</vt:lpstr>
      <vt:lpstr>Tarım Arazilerinin Parçalanmasının Nedenleri</vt:lpstr>
      <vt:lpstr>Arazi Parçalanması ve Küçülmesinin Etkileri</vt:lpstr>
      <vt:lpstr>Arazi Toplulaştırmasının Yararları</vt:lpstr>
      <vt:lpstr>Arazi Toplulaştırmasının Aşamaları</vt:lpstr>
      <vt:lpstr>1. Etüt çalışmaları ( ön çalışmalar)</vt:lpstr>
      <vt:lpstr>2. Planlama Aşaması</vt:lpstr>
      <vt:lpstr>2. Uygulama Aşaması</vt:lpstr>
      <vt:lpstr>PowerPoint Sunusu</vt:lpstr>
      <vt:lpstr>PowerPoint Sunusu</vt:lpstr>
      <vt:lpstr>PowerPoint Sunusu</vt:lpstr>
      <vt:lpstr>Projeleme ile Parsel Sayısı Değişimi</vt:lpstr>
      <vt:lpstr>Projeleme ile Ortalama Parsel  Büyüklüğündeki Değişim</vt:lpstr>
      <vt:lpstr>89 nolu işletme Hüseyin Yeğin’in Parselleri</vt:lpstr>
      <vt:lpstr>43 nolu işletme Nurettin GökIrmak’ın Parselleri</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TARIMSAL YAPILAR VE SULAMA DERSİ     ARAZİ TOPLULAŞTIRMASI</dc:title>
  <dc:creator>Eylem</dc:creator>
  <cp:lastModifiedBy>Belgin</cp:lastModifiedBy>
  <cp:revision>6</cp:revision>
  <dcterms:created xsi:type="dcterms:W3CDTF">2015-04-28T07:06:48Z</dcterms:created>
  <dcterms:modified xsi:type="dcterms:W3CDTF">2017-12-01T12:18:33Z</dcterms:modified>
</cp:coreProperties>
</file>